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2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2020/3/3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en-US" altLang="zh-CN" b="1" dirty="0" smtClean="0">
                <a:solidFill>
                  <a:schemeClr val="accent1"/>
                </a:solidFill>
              </a:rPr>
              <a:t>CEPC collider ring requirements on ground motion (preliminary)</a:t>
            </a:r>
            <a:endParaRPr lang="zh-CN" altLang="en-US" b="1" dirty="0">
              <a:solidFill>
                <a:schemeClr val="accent1"/>
              </a:solidFill>
            </a:endParaRPr>
          </a:p>
        </p:txBody>
      </p:sp>
      <p:sp>
        <p:nvSpPr>
          <p:cNvPr id="3" name="副标题 2"/>
          <p:cNvSpPr>
            <a:spLocks noGrp="1"/>
          </p:cNvSpPr>
          <p:nvPr>
            <p:ph type="subTitle" idx="1"/>
          </p:nvPr>
        </p:nvSpPr>
        <p:spPr/>
        <p:txBody>
          <a:bodyPr/>
          <a:lstStyle/>
          <a:p>
            <a:r>
              <a:rPr lang="en-US" altLang="zh-CN" dirty="0" err="1" smtClean="0"/>
              <a:t>Yiwei</a:t>
            </a:r>
            <a:r>
              <a:rPr lang="en-US" altLang="zh-CN" dirty="0" smtClean="0"/>
              <a:t> Wang, Bin Wang</a:t>
            </a:r>
          </a:p>
          <a:p>
            <a:endParaRPr lang="en-US" altLang="zh-CN" dirty="0" smtClean="0"/>
          </a:p>
          <a:p>
            <a:r>
              <a:rPr lang="en-US" altLang="zh-CN" dirty="0" smtClean="0"/>
              <a:t>3 March 2020, IHEP</a:t>
            </a:r>
            <a:endParaRPr lang="zh-CN" altLang="en-US" dirty="0"/>
          </a:p>
        </p:txBody>
      </p:sp>
    </p:spTree>
    <p:extLst>
      <p:ext uri="{BB962C8B-B14F-4D97-AF65-F5344CB8AC3E}">
        <p14:creationId xmlns:p14="http://schemas.microsoft.com/office/powerpoint/2010/main" val="716916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200" b="1" dirty="0" smtClean="0">
                <a:solidFill>
                  <a:schemeClr val="accent1"/>
                </a:solidFill>
              </a:rPr>
              <a:t>Luminosity reduction due to low frequency ground motion (</a:t>
            </a:r>
            <a:r>
              <a:rPr lang="en-US" altLang="zh-CN" sz="3200" b="1" dirty="0">
                <a:solidFill>
                  <a:schemeClr val="accent1"/>
                </a:solidFill>
              </a:rPr>
              <a:t>preliminary</a:t>
            </a:r>
            <a:r>
              <a:rPr lang="en-US" altLang="zh-CN" sz="3200" b="1" dirty="0" smtClean="0">
                <a:solidFill>
                  <a:schemeClr val="accent1"/>
                </a:solidFill>
              </a:rPr>
              <a:t>)</a:t>
            </a:r>
            <a:endParaRPr lang="zh-CN" altLang="en-US" sz="3200" b="1" dirty="0">
              <a:solidFill>
                <a:schemeClr val="accent1"/>
              </a:solidFill>
            </a:endParaRPr>
          </a:p>
        </p:txBody>
      </p:sp>
      <p:sp>
        <p:nvSpPr>
          <p:cNvPr id="3" name="内容占位符 2"/>
          <p:cNvSpPr>
            <a:spLocks noGrp="1"/>
          </p:cNvSpPr>
          <p:nvPr>
            <p:ph idx="1"/>
          </p:nvPr>
        </p:nvSpPr>
        <p:spPr>
          <a:xfrm>
            <a:off x="457200" y="1412776"/>
            <a:ext cx="8229600" cy="3484983"/>
          </a:xfrm>
        </p:spPr>
        <p:txBody>
          <a:bodyPr>
            <a:normAutofit/>
          </a:bodyPr>
          <a:lstStyle/>
          <a:p>
            <a:r>
              <a:rPr lang="en-US" altLang="zh-CN" sz="2400" dirty="0" smtClean="0"/>
              <a:t>3 times of transverse damping time 46.5ms*3 =&gt; 7Hz</a:t>
            </a:r>
          </a:p>
          <a:p>
            <a:r>
              <a:rPr lang="en-US" altLang="zh-CN" sz="2400" dirty="0" smtClean="0"/>
              <a:t>Consider ground motion with frequency &lt; 7Hz</a:t>
            </a:r>
          </a:p>
          <a:p>
            <a:pPr lvl="1"/>
            <a:r>
              <a:rPr lang="en-US" altLang="zh-CN" sz="2400" dirty="0"/>
              <a:t>Closed orbit jitter </a:t>
            </a:r>
            <a:r>
              <a:rPr lang="en-US" altLang="zh-CN" sz="2400" dirty="0" smtClean="0"/>
              <a:t>but </a:t>
            </a:r>
            <a:r>
              <a:rPr lang="en-US" altLang="zh-CN" sz="2400" dirty="0" err="1" smtClean="0"/>
              <a:t>emttance</a:t>
            </a:r>
            <a:r>
              <a:rPr lang="en-US" altLang="zh-CN" sz="2400" dirty="0" smtClean="0"/>
              <a:t> growth will be damped</a:t>
            </a:r>
          </a:p>
          <a:p>
            <a:pPr lvl="1"/>
            <a:r>
              <a:rPr lang="en-US" altLang="zh-CN" sz="2400" dirty="0" smtClean="0"/>
              <a:t>mainly due </a:t>
            </a:r>
            <a:r>
              <a:rPr lang="en-US" altLang="zh-CN" sz="2400" dirty="0"/>
              <a:t>to </a:t>
            </a:r>
            <a:r>
              <a:rPr lang="en-US" altLang="zh-CN" sz="2400" dirty="0" err="1"/>
              <a:t>quadrupole</a:t>
            </a:r>
            <a:r>
              <a:rPr lang="en-US" altLang="zh-CN" sz="2400" dirty="0"/>
              <a:t> jitter </a:t>
            </a:r>
            <a:endParaRPr lang="en-US" altLang="zh-CN" sz="2400" dirty="0" smtClean="0"/>
          </a:p>
          <a:p>
            <a:pPr lvl="1"/>
            <a:r>
              <a:rPr lang="en-US" altLang="zh-CN" sz="2400" dirty="0" smtClean="0"/>
              <a:t>Mainly concern in collider ring is luminosity reduction. The jitter shifts the beams centroids and thus the colliding beams do not fully overlap at the IP. The relative luminosity reduction with small jitter is* </a:t>
            </a:r>
          </a:p>
          <a:p>
            <a:endParaRPr lang="zh-CN" altLang="en-US" dirty="0"/>
          </a:p>
        </p:txBody>
      </p:sp>
      <mc:AlternateContent xmlns:mc="http://schemas.openxmlformats.org/markup-compatibility/2006" xmlns:a14="http://schemas.microsoft.com/office/drawing/2010/main">
        <mc:Choice Requires="a14">
          <p:sp>
            <p:nvSpPr>
              <p:cNvPr id="4" name="TextBox 3"/>
              <p:cNvSpPr txBox="1"/>
              <p:nvPr/>
            </p:nvSpPr>
            <p:spPr>
              <a:xfrm>
                <a:off x="1619672" y="4725144"/>
                <a:ext cx="5760640" cy="8566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f>
                        <m:fPr>
                          <m:ctrlPr>
                            <a:rPr lang="en-US" altLang="zh-CN" sz="2400" b="0" i="1" smtClean="0">
                              <a:latin typeface="Cambria Math"/>
                            </a:rPr>
                          </m:ctrlPr>
                        </m:fPr>
                        <m:num>
                          <m:r>
                            <a:rPr lang="en-US" altLang="zh-CN" sz="2400" b="0" i="1" smtClean="0">
                              <a:latin typeface="Cambria Math"/>
                              <a:ea typeface="Cambria Math"/>
                            </a:rPr>
                            <m:t>∆</m:t>
                          </m:r>
                          <m:r>
                            <a:rPr lang="en-US" altLang="zh-CN" sz="2400" b="0" i="1" smtClean="0">
                              <a:latin typeface="Cambria Math"/>
                            </a:rPr>
                            <m:t>𝐿</m:t>
                          </m:r>
                        </m:num>
                        <m:den>
                          <m:r>
                            <a:rPr lang="en-US" altLang="zh-CN" sz="2400" b="0" i="1" smtClean="0">
                              <a:latin typeface="Cambria Math"/>
                            </a:rPr>
                            <m:t>𝐿</m:t>
                          </m:r>
                        </m:den>
                      </m:f>
                      <m:r>
                        <a:rPr lang="en-US" altLang="zh-CN" sz="2400" b="0" i="1" smtClean="0">
                          <a:latin typeface="Cambria Math"/>
                          <a:ea typeface="Cambria Math"/>
                        </a:rPr>
                        <m:t>≅</m:t>
                      </m:r>
                      <m:sSup>
                        <m:sSupPr>
                          <m:ctrlPr>
                            <a:rPr lang="en-US" altLang="zh-CN" sz="2400" b="0" i="1" smtClean="0">
                              <a:latin typeface="Cambria Math"/>
                              <a:ea typeface="Cambria Math"/>
                            </a:rPr>
                          </m:ctrlPr>
                        </m:sSupPr>
                        <m:e>
                          <m:r>
                            <a:rPr lang="en-US" altLang="zh-CN" sz="2400" b="0" i="1" smtClean="0">
                              <a:latin typeface="Cambria Math"/>
                              <a:ea typeface="Cambria Math"/>
                            </a:rPr>
                            <m:t>𝑒</m:t>
                          </m:r>
                        </m:e>
                        <m:sup>
                          <m:r>
                            <a:rPr lang="en-US" altLang="zh-CN" sz="2400" i="1">
                              <a:latin typeface="Cambria Math"/>
                              <a:ea typeface="Cambria Math"/>
                            </a:rPr>
                            <m:t>−</m:t>
                          </m:r>
                          <m:f>
                            <m:fPr>
                              <m:ctrlPr>
                                <a:rPr lang="en-US" altLang="zh-CN" sz="2400" i="1">
                                  <a:latin typeface="Cambria Math"/>
                                  <a:ea typeface="Cambria Math"/>
                                </a:rPr>
                              </m:ctrlPr>
                            </m:fPr>
                            <m:num>
                              <m:sSup>
                                <m:sSupPr>
                                  <m:ctrlPr>
                                    <a:rPr lang="en-US" altLang="zh-CN" sz="2400" i="1">
                                      <a:latin typeface="Cambria Math"/>
                                      <a:ea typeface="Cambria Math"/>
                                    </a:rPr>
                                  </m:ctrlPr>
                                </m:sSupPr>
                                <m:e>
                                  <m:r>
                                    <a:rPr lang="en-US" altLang="zh-CN" sz="2400" i="1">
                                      <a:latin typeface="Cambria Math"/>
                                      <a:ea typeface="Cambria Math"/>
                                    </a:rPr>
                                    <m:t>(∆</m:t>
                                  </m:r>
                                  <m:r>
                                    <a:rPr lang="en-US" altLang="zh-CN" sz="2400" i="1">
                                      <a:latin typeface="Cambria Math"/>
                                      <a:ea typeface="Cambria Math"/>
                                    </a:rPr>
                                    <m:t>𝑦</m:t>
                                  </m:r>
                                  <m:r>
                                    <a:rPr lang="en-US" altLang="zh-CN" sz="2400" i="1">
                                      <a:latin typeface="Cambria Math"/>
                                      <a:ea typeface="Cambria Math"/>
                                    </a:rPr>
                                    <m:t>/</m:t>
                                  </m:r>
                                  <m:sSub>
                                    <m:sSubPr>
                                      <m:ctrlPr>
                                        <a:rPr lang="en-US" altLang="zh-CN" sz="2400" i="1">
                                          <a:latin typeface="Cambria Math"/>
                                          <a:ea typeface="Cambria Math"/>
                                        </a:rPr>
                                      </m:ctrlPr>
                                    </m:sSubPr>
                                    <m:e>
                                      <m:r>
                                        <a:rPr lang="zh-CN" altLang="en-US" sz="2400" i="1">
                                          <a:latin typeface="Cambria Math"/>
                                          <a:ea typeface="Cambria Math"/>
                                        </a:rPr>
                                        <m:t>𝜎</m:t>
                                      </m:r>
                                    </m:e>
                                    <m:sub>
                                      <m:r>
                                        <a:rPr lang="en-US" altLang="zh-CN" sz="2400" i="1">
                                          <a:latin typeface="Cambria Math"/>
                                          <a:ea typeface="Cambria Math"/>
                                        </a:rPr>
                                        <m:t>𝑦</m:t>
                                      </m:r>
                                    </m:sub>
                                  </m:sSub>
                                  <m:r>
                                    <a:rPr lang="en-US" altLang="zh-CN" sz="2400" i="1">
                                      <a:latin typeface="Cambria Math"/>
                                      <a:ea typeface="Cambria Math"/>
                                    </a:rPr>
                                    <m:t>)</m:t>
                                  </m:r>
                                </m:e>
                                <m:sup>
                                  <m:r>
                                    <a:rPr lang="en-US" altLang="zh-CN" sz="2400" i="1">
                                      <a:latin typeface="Cambria Math"/>
                                      <a:ea typeface="Cambria Math"/>
                                    </a:rPr>
                                    <m:t>2</m:t>
                                  </m:r>
                                </m:sup>
                              </m:sSup>
                              <m:r>
                                <a:rPr lang="en-US" altLang="zh-CN" sz="2400" i="1">
                                  <a:latin typeface="Cambria Math"/>
                                  <a:ea typeface="Cambria Math"/>
                                </a:rPr>
                                <m:t> </m:t>
                              </m:r>
                            </m:num>
                            <m:den>
                              <m:r>
                                <a:rPr lang="en-US" altLang="zh-CN" sz="2400" i="1">
                                  <a:latin typeface="Cambria Math"/>
                                  <a:ea typeface="Cambria Math"/>
                                </a:rPr>
                                <m:t>4</m:t>
                              </m:r>
                            </m:den>
                          </m:f>
                        </m:sup>
                      </m:sSup>
                      <m:r>
                        <a:rPr lang="en-US" altLang="zh-CN" sz="2400" b="0" i="1" smtClean="0">
                          <a:latin typeface="Cambria Math"/>
                          <a:ea typeface="Cambria Math"/>
                        </a:rPr>
                        <m:t>−1≅−</m:t>
                      </m:r>
                      <m:f>
                        <m:fPr>
                          <m:ctrlPr>
                            <a:rPr lang="en-US" altLang="zh-CN" sz="2400" b="0" i="1" smtClean="0">
                              <a:latin typeface="Cambria Math"/>
                              <a:ea typeface="Cambria Math"/>
                            </a:rPr>
                          </m:ctrlPr>
                        </m:fPr>
                        <m:num>
                          <m:sSup>
                            <m:sSupPr>
                              <m:ctrlPr>
                                <a:rPr lang="en-US" altLang="zh-CN" sz="2400" b="0" i="1" smtClean="0">
                                  <a:latin typeface="Cambria Math"/>
                                  <a:ea typeface="Cambria Math"/>
                                </a:rPr>
                              </m:ctrlPr>
                            </m:sSupPr>
                            <m:e>
                              <m:r>
                                <a:rPr lang="en-US" altLang="zh-CN" sz="2400" i="1">
                                  <a:latin typeface="Cambria Math"/>
                                  <a:ea typeface="Cambria Math"/>
                                </a:rPr>
                                <m:t>(∆</m:t>
                              </m:r>
                              <m:r>
                                <a:rPr lang="en-US" altLang="zh-CN" sz="2400" i="1">
                                  <a:latin typeface="Cambria Math"/>
                                  <a:ea typeface="Cambria Math"/>
                                </a:rPr>
                                <m:t>𝑦</m:t>
                              </m:r>
                              <m:r>
                                <a:rPr lang="en-US" altLang="zh-CN" sz="2400" i="1">
                                  <a:latin typeface="Cambria Math"/>
                                  <a:ea typeface="Cambria Math"/>
                                </a:rPr>
                                <m:t>/</m:t>
                              </m:r>
                              <m:sSub>
                                <m:sSubPr>
                                  <m:ctrlPr>
                                    <a:rPr lang="en-US" altLang="zh-CN" sz="2400" i="1">
                                      <a:latin typeface="Cambria Math"/>
                                      <a:ea typeface="Cambria Math"/>
                                    </a:rPr>
                                  </m:ctrlPr>
                                </m:sSubPr>
                                <m:e>
                                  <m:r>
                                    <a:rPr lang="zh-CN" altLang="en-US" sz="2400" i="1">
                                      <a:latin typeface="Cambria Math"/>
                                      <a:ea typeface="Cambria Math"/>
                                    </a:rPr>
                                    <m:t>𝜎</m:t>
                                  </m:r>
                                </m:e>
                                <m:sub>
                                  <m:r>
                                    <a:rPr lang="en-US" altLang="zh-CN" sz="2400" i="1">
                                      <a:latin typeface="Cambria Math"/>
                                      <a:ea typeface="Cambria Math"/>
                                    </a:rPr>
                                    <m:t>𝑦</m:t>
                                  </m:r>
                                </m:sub>
                              </m:sSub>
                              <m:r>
                                <a:rPr lang="en-US" altLang="zh-CN" sz="2400" i="1">
                                  <a:latin typeface="Cambria Math"/>
                                  <a:ea typeface="Cambria Math"/>
                                </a:rPr>
                                <m:t>)</m:t>
                              </m:r>
                            </m:e>
                            <m:sup>
                              <m:r>
                                <a:rPr lang="en-US" altLang="zh-CN" sz="2400" b="0" i="1" smtClean="0">
                                  <a:latin typeface="Cambria Math"/>
                                  <a:ea typeface="Cambria Math"/>
                                </a:rPr>
                                <m:t>2</m:t>
                              </m:r>
                            </m:sup>
                          </m:sSup>
                          <m:r>
                            <a:rPr lang="en-US" altLang="zh-CN" sz="2400" i="1" smtClean="0">
                              <a:latin typeface="Cambria Math"/>
                              <a:ea typeface="Cambria Math"/>
                            </a:rPr>
                            <m:t> </m:t>
                          </m:r>
                        </m:num>
                        <m:den>
                          <m:r>
                            <a:rPr lang="en-US" altLang="zh-CN" sz="2400" b="0" i="1" smtClean="0">
                              <a:latin typeface="Cambria Math"/>
                              <a:ea typeface="Cambria Math"/>
                            </a:rPr>
                            <m:t>4</m:t>
                          </m:r>
                        </m:den>
                      </m:f>
                    </m:oMath>
                  </m:oMathPara>
                </a14:m>
                <a:endParaRPr lang="zh-CN" altLang="en-US"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1619672" y="4725144"/>
                <a:ext cx="5760640" cy="856645"/>
              </a:xfrm>
              <a:prstGeom prst="rect">
                <a:avLst/>
              </a:prstGeom>
              <a:blipFill rotWithShape="1">
                <a:blip r:embed="rId2"/>
                <a:stretch>
                  <a:fillRect/>
                </a:stretch>
              </a:blipFill>
            </p:spPr>
            <p:txBody>
              <a:bodyPr/>
              <a:lstStyle/>
              <a:p>
                <a:r>
                  <a:rPr lang="zh-CN" altLang="en-US">
                    <a:noFill/>
                  </a:rPr>
                  <a:t> </a:t>
                </a:r>
              </a:p>
            </p:txBody>
          </p:sp>
        </mc:Fallback>
      </mc:AlternateContent>
      <p:sp>
        <p:nvSpPr>
          <p:cNvPr id="5" name="TextBox 4"/>
          <p:cNvSpPr txBox="1"/>
          <p:nvPr/>
        </p:nvSpPr>
        <p:spPr>
          <a:xfrm>
            <a:off x="5868144" y="6402814"/>
            <a:ext cx="3240360" cy="338554"/>
          </a:xfrm>
          <a:prstGeom prst="rect">
            <a:avLst/>
          </a:prstGeom>
          <a:noFill/>
        </p:spPr>
        <p:txBody>
          <a:bodyPr wrap="square" rtlCol="0">
            <a:spAutoFit/>
          </a:bodyPr>
          <a:lstStyle/>
          <a:p>
            <a:r>
              <a:rPr lang="en-US" altLang="zh-CN" sz="1600" dirty="0" smtClean="0"/>
              <a:t>* </a:t>
            </a:r>
            <a:r>
              <a:rPr lang="en-US" altLang="zh-CN" sz="1600" dirty="0"/>
              <a:t>Tor O. </a:t>
            </a:r>
            <a:r>
              <a:rPr lang="en-US" altLang="zh-CN" sz="1600" dirty="0" err="1" smtClean="0"/>
              <a:t>Raubenheimer</a:t>
            </a:r>
            <a:r>
              <a:rPr lang="en-US" altLang="zh-CN" sz="1600" dirty="0" smtClean="0"/>
              <a:t> , PhD thesis</a:t>
            </a:r>
            <a:endParaRPr lang="zh-CN" altLang="en-US" sz="1600" dirty="0"/>
          </a:p>
        </p:txBody>
      </p:sp>
      <mc:AlternateContent xmlns:mc="http://schemas.openxmlformats.org/markup-compatibility/2006" xmlns:a14="http://schemas.microsoft.com/office/drawing/2010/main">
        <mc:Choice Requires="a14">
          <p:sp>
            <p:nvSpPr>
              <p:cNvPr id="6" name="内容占位符 2"/>
              <p:cNvSpPr txBox="1">
                <a:spLocks/>
              </p:cNvSpPr>
              <p:nvPr/>
            </p:nvSpPr>
            <p:spPr>
              <a:xfrm>
                <a:off x="446856" y="5589240"/>
                <a:ext cx="8229600" cy="67667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altLang="zh-CN" sz="2400" dirty="0"/>
                  <a:t>M</a:t>
                </a:r>
                <a:r>
                  <a:rPr lang="en-US" altLang="zh-CN" sz="2400" dirty="0" smtClean="0"/>
                  <a:t>agnification </a:t>
                </a:r>
                <a:r>
                  <a:rPr lang="en-US" altLang="zh-CN" sz="2400" dirty="0"/>
                  <a:t>factor at IP </a:t>
                </a:r>
                <a14:m>
                  <m:oMath xmlns:m="http://schemas.openxmlformats.org/officeDocument/2006/math">
                    <m:r>
                      <m:rPr>
                        <m:sty m:val="p"/>
                      </m:rPr>
                      <a:rPr lang="en-US" altLang="zh-CN" sz="2400" dirty="0">
                        <a:latin typeface="Cambria Math"/>
                      </a:rPr>
                      <m:t>A</m:t>
                    </m:r>
                    <m:r>
                      <a:rPr lang="en-US" altLang="zh-CN" sz="2400" i="1" dirty="0">
                        <a:latin typeface="Cambria Math"/>
                      </a:rPr>
                      <m:t>𝐹</m:t>
                    </m:r>
                  </m:oMath>
                </a14:m>
                <a:r>
                  <a:rPr lang="en-US" altLang="zh-CN" sz="2400" dirty="0" smtClean="0"/>
                  <a:t>=</a:t>
                </a:r>
                <a14:m>
                  <m:oMath xmlns:m="http://schemas.openxmlformats.org/officeDocument/2006/math">
                    <m:f>
                      <m:fPr>
                        <m:type m:val="lin"/>
                        <m:ctrlPr>
                          <a:rPr lang="en-US" altLang="zh-CN" sz="2400" i="1">
                            <a:latin typeface="Cambria Math"/>
                            <a:ea typeface="Cambria Math"/>
                          </a:rPr>
                        </m:ctrlPr>
                      </m:fPr>
                      <m:num>
                        <m:r>
                          <a:rPr lang="en-US" altLang="zh-CN" sz="2400" i="1">
                            <a:latin typeface="Cambria Math"/>
                            <a:ea typeface="Cambria Math"/>
                          </a:rPr>
                          <m:t>∆</m:t>
                        </m:r>
                        <m:sSub>
                          <m:sSubPr>
                            <m:ctrlPr>
                              <a:rPr lang="en-US" altLang="zh-CN" sz="2400" i="1">
                                <a:latin typeface="Cambria Math"/>
                                <a:ea typeface="Cambria Math"/>
                              </a:rPr>
                            </m:ctrlPr>
                          </m:sSubPr>
                          <m:e>
                            <m:r>
                              <a:rPr lang="en-US" altLang="zh-CN" sz="2400" i="1">
                                <a:latin typeface="Cambria Math"/>
                                <a:ea typeface="Cambria Math"/>
                              </a:rPr>
                              <m:t>𝑦</m:t>
                            </m:r>
                          </m:e>
                          <m:sub>
                            <m:r>
                              <a:rPr lang="en-US" altLang="zh-CN" sz="2400" b="0" i="1" smtClean="0">
                                <a:latin typeface="Cambria Math"/>
                                <a:ea typeface="Cambria Math"/>
                              </a:rPr>
                              <m:t>𝐼𝑃</m:t>
                            </m:r>
                          </m:sub>
                        </m:sSub>
                      </m:num>
                      <m:den>
                        <m:sSub>
                          <m:sSubPr>
                            <m:ctrlPr>
                              <a:rPr lang="en-US" altLang="zh-CN" sz="2400" i="1">
                                <a:latin typeface="Cambria Math"/>
                                <a:ea typeface="Cambria Math"/>
                              </a:rPr>
                            </m:ctrlPr>
                          </m:sSubPr>
                          <m:e>
                            <m:r>
                              <a:rPr lang="en-US" altLang="zh-CN" sz="2400" b="0" i="1" smtClean="0">
                                <a:latin typeface="Cambria Math"/>
                                <a:ea typeface="Cambria Math"/>
                              </a:rPr>
                              <m:t>𝑦</m:t>
                            </m:r>
                          </m:e>
                          <m:sub>
                            <m:r>
                              <a:rPr lang="en-US" altLang="zh-CN" sz="2400" b="0" i="1" smtClean="0">
                                <a:latin typeface="Cambria Math"/>
                                <a:ea typeface="Cambria Math"/>
                              </a:rPr>
                              <m:t>𝑗𝑖𝑡</m:t>
                            </m:r>
                          </m:sub>
                        </m:sSub>
                      </m:den>
                    </m:f>
                  </m:oMath>
                </a14:m>
                <a:endParaRPr lang="zh-CN" altLang="en-US" sz="2400" dirty="0"/>
              </a:p>
            </p:txBody>
          </p:sp>
        </mc:Choice>
        <mc:Fallback xmlns="">
          <p:sp>
            <p:nvSpPr>
              <p:cNvPr id="6" name="内容占位符 2"/>
              <p:cNvSpPr txBox="1">
                <a:spLocks noRot="1" noChangeAspect="1" noMove="1" noResize="1" noEditPoints="1" noAdjustHandles="1" noChangeArrowheads="1" noChangeShapeType="1" noTextEdit="1"/>
              </p:cNvSpPr>
              <p:nvPr/>
            </p:nvSpPr>
            <p:spPr>
              <a:xfrm>
                <a:off x="446856" y="5589240"/>
                <a:ext cx="8229600" cy="676671"/>
              </a:xfrm>
              <a:prstGeom prst="rect">
                <a:avLst/>
              </a:prstGeom>
              <a:blipFill rotWithShape="1">
                <a:blip r:embed="rId3"/>
                <a:stretch>
                  <a:fillRect l="-963" t="-84685" b="-100000"/>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91768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18864" y="197768"/>
            <a:ext cx="8229600" cy="1143000"/>
          </a:xfrm>
        </p:spPr>
        <p:txBody>
          <a:bodyPr>
            <a:normAutofit/>
          </a:bodyPr>
          <a:lstStyle/>
          <a:p>
            <a:r>
              <a:rPr lang="en-US" altLang="zh-CN" sz="3600" b="1" dirty="0" smtClean="0">
                <a:solidFill>
                  <a:schemeClr val="accent1"/>
                </a:solidFill>
              </a:rPr>
              <a:t>Simulation with </a:t>
            </a:r>
            <a:r>
              <a:rPr lang="en-US" altLang="zh-CN" sz="3600" b="1" dirty="0" err="1" smtClean="0">
                <a:solidFill>
                  <a:schemeClr val="accent1"/>
                </a:solidFill>
              </a:rPr>
              <a:t>quadrupole</a:t>
            </a:r>
            <a:r>
              <a:rPr lang="en-US" altLang="zh-CN" sz="3600" b="1" dirty="0" smtClean="0">
                <a:solidFill>
                  <a:schemeClr val="accent1"/>
                </a:solidFill>
              </a:rPr>
              <a:t> jitter</a:t>
            </a:r>
            <a:endParaRPr lang="zh-CN" altLang="en-US" sz="3600" b="1" dirty="0">
              <a:solidFill>
                <a:schemeClr val="accent1"/>
              </a:solidFill>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1124744"/>
                <a:ext cx="8435280" cy="1152128"/>
              </a:xfrm>
            </p:spPr>
            <p:txBody>
              <a:bodyPr>
                <a:noAutofit/>
              </a:bodyPr>
              <a:lstStyle/>
              <a:p>
                <a:r>
                  <a:rPr lang="en-US" altLang="zh-CN" sz="2400" dirty="0" smtClean="0"/>
                  <a:t>Quadrupole jitter </a:t>
                </a:r>
                <a14:m>
                  <m:oMath xmlns:m="http://schemas.openxmlformats.org/officeDocument/2006/math">
                    <m:sSub>
                      <m:sSubPr>
                        <m:ctrlPr>
                          <a:rPr lang="en-US" altLang="zh-CN" sz="2400" i="1">
                            <a:latin typeface="Cambria Math"/>
                            <a:ea typeface="Cambria Math"/>
                          </a:rPr>
                        </m:ctrlPr>
                      </m:sSubPr>
                      <m:e>
                        <m:r>
                          <a:rPr lang="en-US" altLang="zh-CN" sz="2400" b="0" i="1" smtClean="0">
                            <a:latin typeface="Cambria Math"/>
                            <a:ea typeface="Cambria Math"/>
                          </a:rPr>
                          <m:t>𝑦</m:t>
                        </m:r>
                      </m:e>
                      <m:sub>
                        <m:r>
                          <a:rPr lang="en-US" altLang="zh-CN" sz="2400" b="0" i="1" smtClean="0">
                            <a:latin typeface="Cambria Math"/>
                            <a:ea typeface="Cambria Math"/>
                          </a:rPr>
                          <m:t>𝑗𝑖𝑡</m:t>
                        </m:r>
                      </m:sub>
                    </m:sSub>
                  </m:oMath>
                </a14:m>
                <a:r>
                  <a:rPr lang="en-US" altLang="zh-CN" sz="2400" dirty="0" smtClean="0"/>
                  <a:t>=10nm and f&lt;7Hz</a:t>
                </a:r>
              </a:p>
              <a:p>
                <a:pPr lvl="1"/>
                <a14:m>
                  <m:oMath xmlns:m="http://schemas.openxmlformats.org/officeDocument/2006/math">
                    <m:sSub>
                      <m:sSubPr>
                        <m:ctrlPr>
                          <a:rPr lang="en-US" altLang="zh-CN" sz="2400" i="1">
                            <a:latin typeface="Cambria Math"/>
                            <a:ea typeface="Cambria Math"/>
                          </a:rPr>
                        </m:ctrlPr>
                      </m:sSubPr>
                      <m:e>
                        <m:r>
                          <a:rPr lang="zh-CN" altLang="en-US" sz="2400" i="1">
                            <a:latin typeface="Cambria Math"/>
                            <a:ea typeface="Cambria Math"/>
                          </a:rPr>
                          <m:t>𝜎</m:t>
                        </m:r>
                      </m:e>
                      <m:sub>
                        <m:r>
                          <a:rPr lang="en-US" altLang="zh-CN" sz="2400" i="1">
                            <a:latin typeface="Cambria Math"/>
                            <a:ea typeface="Cambria Math"/>
                          </a:rPr>
                          <m:t>𝑦</m:t>
                        </m:r>
                      </m:sub>
                    </m:sSub>
                  </m:oMath>
                </a14:m>
                <a:r>
                  <a:rPr lang="en-US" altLang="zh-CN" sz="2400" dirty="0" smtClean="0"/>
                  <a:t>=60nm, </a:t>
                </a:r>
                <a14:m>
                  <m:oMath xmlns:m="http://schemas.openxmlformats.org/officeDocument/2006/math">
                    <m:sSub>
                      <m:sSubPr>
                        <m:ctrlPr>
                          <a:rPr lang="en-US" altLang="zh-CN" sz="2400" i="1">
                            <a:latin typeface="Cambria Math"/>
                            <a:ea typeface="Cambria Math"/>
                          </a:rPr>
                        </m:ctrlPr>
                      </m:sSubPr>
                      <m:e>
                        <m:r>
                          <a:rPr lang="en-US" altLang="zh-CN" sz="2400" i="1">
                            <a:latin typeface="Cambria Math"/>
                            <a:ea typeface="Cambria Math"/>
                          </a:rPr>
                          <m:t>(</m:t>
                        </m:r>
                        <m:f>
                          <m:fPr>
                            <m:type m:val="lin"/>
                            <m:ctrlPr>
                              <a:rPr lang="en-US" altLang="zh-CN" sz="2400" i="1">
                                <a:latin typeface="Cambria Math"/>
                                <a:ea typeface="Cambria Math"/>
                              </a:rPr>
                            </m:ctrlPr>
                          </m:fPr>
                          <m:num>
                            <m:r>
                              <a:rPr lang="en-US" altLang="zh-CN" sz="2400" i="1">
                                <a:latin typeface="Cambria Math"/>
                                <a:ea typeface="Cambria Math"/>
                              </a:rPr>
                              <m:t>∆</m:t>
                            </m:r>
                            <m:sSub>
                              <m:sSubPr>
                                <m:ctrlPr>
                                  <a:rPr lang="en-US" altLang="zh-CN" sz="2400" i="1">
                                    <a:latin typeface="Cambria Math"/>
                                    <a:ea typeface="Cambria Math"/>
                                  </a:rPr>
                                </m:ctrlPr>
                              </m:sSubPr>
                              <m:e>
                                <m:r>
                                  <a:rPr lang="en-US" altLang="zh-CN" sz="2400" i="1">
                                    <a:latin typeface="Cambria Math"/>
                                    <a:ea typeface="Cambria Math"/>
                                  </a:rPr>
                                  <m:t>𝑦</m:t>
                                </m:r>
                              </m:e>
                              <m:sub>
                                <m:r>
                                  <a:rPr lang="en-US" altLang="zh-CN" sz="2400" i="1">
                                    <a:latin typeface="Cambria Math"/>
                                    <a:ea typeface="Cambria Math"/>
                                  </a:rPr>
                                  <m:t>𝐼𝑃</m:t>
                                </m:r>
                              </m:sub>
                            </m:sSub>
                          </m:num>
                          <m:den>
                            <m:sSub>
                              <m:sSubPr>
                                <m:ctrlPr>
                                  <a:rPr lang="en-US" altLang="zh-CN" sz="2400" i="1">
                                    <a:latin typeface="Cambria Math"/>
                                    <a:ea typeface="Cambria Math"/>
                                  </a:rPr>
                                </m:ctrlPr>
                              </m:sSubPr>
                              <m:e>
                                <m:r>
                                  <a:rPr lang="zh-CN" altLang="en-US" sz="2400" i="1">
                                    <a:latin typeface="Cambria Math"/>
                                    <a:ea typeface="Cambria Math"/>
                                  </a:rPr>
                                  <m:t>𝜎</m:t>
                                </m:r>
                              </m:e>
                              <m:sub>
                                <m:r>
                                  <a:rPr lang="en-US" altLang="zh-CN" sz="2400" i="1">
                                    <a:latin typeface="Cambria Math"/>
                                    <a:ea typeface="Cambria Math"/>
                                  </a:rPr>
                                  <m:t>𝑦</m:t>
                                </m:r>
                              </m:sub>
                            </m:sSub>
                          </m:den>
                        </m:f>
                        <m:r>
                          <a:rPr lang="en-US" altLang="zh-CN" sz="2400" i="1">
                            <a:latin typeface="Cambria Math"/>
                            <a:ea typeface="Cambria Math"/>
                          </a:rPr>
                          <m:t>)</m:t>
                        </m:r>
                      </m:e>
                      <m:sub>
                        <m:r>
                          <a:rPr lang="en-US" altLang="zh-CN" sz="2400" i="1">
                            <a:latin typeface="Cambria Math"/>
                            <a:ea typeface="Cambria Math"/>
                          </a:rPr>
                          <m:t>𝑟𝑚𝑠</m:t>
                        </m:r>
                      </m:sub>
                    </m:sSub>
                  </m:oMath>
                </a14:m>
                <a:r>
                  <a:rPr lang="en-US" altLang="zh-CN" sz="2400" dirty="0" smtClean="0"/>
                  <a:t>=0.5, </a:t>
                </a:r>
                <a14:m>
                  <m:oMath xmlns:m="http://schemas.openxmlformats.org/officeDocument/2006/math">
                    <m:r>
                      <m:rPr>
                        <m:sty m:val="p"/>
                      </m:rPr>
                      <a:rPr lang="en-US" altLang="zh-CN" sz="2400" dirty="0">
                        <a:latin typeface="Cambria Math"/>
                      </a:rPr>
                      <m:t>A</m:t>
                    </m:r>
                    <m:r>
                      <a:rPr lang="en-US" altLang="zh-CN" sz="2400" i="1" dirty="0">
                        <a:latin typeface="Cambria Math"/>
                      </a:rPr>
                      <m:t>𝐹</m:t>
                    </m:r>
                  </m:oMath>
                </a14:m>
                <a:r>
                  <a:rPr lang="en-US" altLang="zh-CN" sz="2400" dirty="0"/>
                  <a:t>=</a:t>
                </a:r>
                <a:r>
                  <a:rPr lang="en-US" altLang="zh-CN" sz="2400" dirty="0" smtClean="0"/>
                  <a:t>3, </a:t>
                </a:r>
                <a14:m>
                  <m:oMath xmlns:m="http://schemas.openxmlformats.org/officeDocument/2006/math">
                    <m:f>
                      <m:fPr>
                        <m:type m:val="lin"/>
                        <m:ctrlPr>
                          <a:rPr lang="en-US" altLang="zh-CN" sz="2400" i="1" dirty="0" smtClean="0">
                            <a:latin typeface="Cambria Math"/>
                          </a:rPr>
                        </m:ctrlPr>
                      </m:fPr>
                      <m:num>
                        <m:r>
                          <a:rPr lang="en-US" altLang="zh-CN" sz="2400" i="1" dirty="0" smtClean="0">
                            <a:latin typeface="Cambria Math"/>
                            <a:ea typeface="Cambria Math"/>
                          </a:rPr>
                          <m:t>∆</m:t>
                        </m:r>
                        <m:r>
                          <a:rPr lang="en-US" altLang="zh-CN" sz="2400" b="0" i="1" dirty="0" smtClean="0">
                            <a:latin typeface="Cambria Math"/>
                            <a:ea typeface="Cambria Math"/>
                          </a:rPr>
                          <m:t>𝐿</m:t>
                        </m:r>
                      </m:num>
                      <m:den>
                        <m:r>
                          <a:rPr lang="en-US" altLang="zh-CN" sz="2400" b="0" i="1" dirty="0" smtClean="0">
                            <a:latin typeface="Cambria Math"/>
                          </a:rPr>
                          <m:t>𝐿</m:t>
                        </m:r>
                      </m:den>
                    </m:f>
                  </m:oMath>
                </a14:m>
                <a:r>
                  <a:rPr lang="en-US" altLang="zh-CN" sz="2400" dirty="0" smtClean="0"/>
                  <a:t>=6</a:t>
                </a:r>
                <a:r>
                  <a:rPr lang="en-US" altLang="zh-CN" sz="2400" dirty="0" smtClean="0"/>
                  <a:t>%</a:t>
                </a:r>
              </a:p>
              <a:p>
                <a:pPr lvl="1"/>
                <a:r>
                  <a:rPr lang="en-US" altLang="zh-CN" sz="2400" dirty="0"/>
                  <a:t>More detailed </a:t>
                </a:r>
                <a:r>
                  <a:rPr lang="en-US" altLang="zh-CN" sz="2400"/>
                  <a:t>simulation</a:t>
                </a:r>
                <a:r>
                  <a:rPr lang="en-US" altLang="zh-CN" sz="2400" smtClean="0"/>
                  <a:t>: beam-beam, machine </a:t>
                </a:r>
                <a:r>
                  <a:rPr lang="en-US" altLang="zh-CN" sz="2400" dirty="0"/>
                  <a:t>geometry, wave velocity, spectrum</a:t>
                </a:r>
                <a:r>
                  <a:rPr lang="en-US" altLang="zh-CN" sz="2400" dirty="0" smtClean="0"/>
                  <a:t>, </a:t>
                </a:r>
                <a:r>
                  <a:rPr lang="en-US" altLang="zh-CN" sz="2400" dirty="0" err="1" smtClean="0"/>
                  <a:t>emittance</a:t>
                </a:r>
                <a:endParaRPr lang="en-US" altLang="zh-CN" sz="2400"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1124744"/>
                <a:ext cx="8435280" cy="1152128"/>
              </a:xfrm>
              <a:blipFill rotWithShape="1">
                <a:blip r:embed="rId2"/>
                <a:stretch>
                  <a:fillRect l="-939" t="-8995" b="-65079"/>
                </a:stretch>
              </a:blipFill>
            </p:spPr>
            <p:txBody>
              <a:bodyPr/>
              <a:lstStyle/>
              <a:p>
                <a:r>
                  <a:rPr lang="zh-CN" altLang="en-US">
                    <a:noFill/>
                  </a:rPr>
                  <a:t> </a:t>
                </a:r>
              </a:p>
            </p:txBody>
          </p:sp>
        </mc:Fallback>
      </mc:AlternateContent>
      <p:pic>
        <p:nvPicPr>
          <p:cNvPr id="1026" name="Picture 2" descr="E:\1_work_on_my_PC\CEPC_TDR\ground_motion\res_orbit_dy_all.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2948745"/>
            <a:ext cx="4464496" cy="1707014"/>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E:\1_work_on_my_PC\CEPC_TDR\ground_motion\part_ysigm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67783" y="4727767"/>
            <a:ext cx="4324697" cy="165356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E:\1_work_on_my_PC\CEPC_TDR\ground_motion\res_ysigm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512" y="4655759"/>
            <a:ext cx="4464496" cy="1707013"/>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mc:Choice xmlns:a14="http://schemas.microsoft.com/office/drawing/2010/main" Requires="a14">
          <p:sp>
            <p:nvSpPr>
              <p:cNvPr id="5" name="TextBox 4"/>
              <p:cNvSpPr txBox="1"/>
              <p:nvPr/>
            </p:nvSpPr>
            <p:spPr>
              <a:xfrm>
                <a:off x="4680520" y="2999575"/>
                <a:ext cx="4355976" cy="1655903"/>
              </a:xfrm>
              <a:prstGeom prst="rect">
                <a:avLst/>
              </a:prstGeom>
              <a:noFill/>
            </p:spPr>
            <p:txBody>
              <a:bodyPr wrap="square" rtlCol="0">
                <a:spAutoFit/>
              </a:bodyPr>
              <a:lstStyle/>
              <a:p>
                <a:r>
                  <a:rPr lang="en-US" altLang="zh-CN" sz="2000" dirty="0" smtClean="0"/>
                  <a:t>With by*=1.5mm lattice</a:t>
                </a:r>
              </a:p>
              <a:p>
                <a:pPr marL="285750" indent="-285750">
                  <a:buFont typeface="Arial" pitchFamily="34" charset="0"/>
                  <a:buChar char="•"/>
                </a:pPr>
                <a:r>
                  <a:rPr lang="en-US" altLang="zh-CN" sz="2000" dirty="0" smtClean="0"/>
                  <a:t>with all radiation effects and tapering</a:t>
                </a:r>
              </a:p>
              <a:p>
                <a:pPr marL="742950" lvl="1" indent="-285750">
                  <a:buFont typeface="Arial" pitchFamily="34" charset="0"/>
                  <a:buChar char="•"/>
                </a:pPr>
                <a:r>
                  <a:rPr lang="en-US" altLang="zh-CN" sz="2000" dirty="0" err="1" smtClean="0"/>
                  <a:t>Nfluc</a:t>
                </a:r>
                <a:r>
                  <a:rPr lang="en-US" altLang="zh-CN" sz="2000" dirty="0" smtClean="0"/>
                  <a:t>=1 as time being </a:t>
                </a:r>
              </a:p>
              <a:p>
                <a:pPr marL="285750" indent="-285750">
                  <a:buFont typeface="Arial" pitchFamily="34" charset="0"/>
                  <a:buChar char="•"/>
                </a:pPr>
                <a:r>
                  <a:rPr lang="en-US" altLang="zh-CN" sz="2000" dirty="0" smtClean="0"/>
                  <a:t>100 seeds for </a:t>
                </a:r>
                <a:r>
                  <a:rPr lang="en-US" altLang="zh-CN" sz="2000" dirty="0" err="1" smtClean="0"/>
                  <a:t>quadrupole</a:t>
                </a:r>
                <a:r>
                  <a:rPr lang="en-US" altLang="zh-CN" sz="2000" dirty="0" smtClean="0"/>
                  <a:t> jitter</a:t>
                </a:r>
              </a:p>
              <a:p>
                <a:pPr marL="285750" indent="-285750">
                  <a:buFont typeface="Arial" pitchFamily="34" charset="0"/>
                  <a:buChar char="•"/>
                </a:pPr>
                <a14:m>
                  <m:oMath xmlns:m="http://schemas.openxmlformats.org/officeDocument/2006/math">
                    <m:sSub>
                      <m:sSubPr>
                        <m:ctrlPr>
                          <a:rPr lang="en-US" altLang="zh-CN" sz="2000" i="1">
                            <a:latin typeface="Cambria Math"/>
                            <a:ea typeface="Cambria Math"/>
                          </a:rPr>
                        </m:ctrlPr>
                      </m:sSubPr>
                      <m:e>
                        <m:r>
                          <a:rPr lang="en-US" altLang="zh-CN" sz="2000" i="1">
                            <a:latin typeface="Cambria Math"/>
                            <a:ea typeface="Cambria Math"/>
                          </a:rPr>
                          <m:t>𝑦</m:t>
                        </m:r>
                      </m:e>
                      <m:sub>
                        <m:r>
                          <a:rPr lang="en-US" altLang="zh-CN" sz="2000" i="1">
                            <a:latin typeface="Cambria Math"/>
                            <a:ea typeface="Cambria Math"/>
                          </a:rPr>
                          <m:t>𝑗𝑖𝑡</m:t>
                        </m:r>
                      </m:sub>
                    </m:sSub>
                  </m:oMath>
                </a14:m>
                <a:r>
                  <a:rPr lang="en-US" altLang="zh-CN" sz="2000" dirty="0"/>
                  <a:t>=10nm</a:t>
                </a:r>
                <a:endParaRPr lang="zh-CN" altLang="en-US" sz="2000" dirty="0"/>
              </a:p>
            </p:txBody>
          </p:sp>
        </mc:Choice>
        <mc:Fallback>
          <p:sp>
            <p:nvSpPr>
              <p:cNvPr id="5" name="TextBox 4"/>
              <p:cNvSpPr txBox="1">
                <a:spLocks noRot="1" noChangeAspect="1" noMove="1" noResize="1" noEditPoints="1" noAdjustHandles="1" noChangeArrowheads="1" noChangeShapeType="1" noTextEdit="1"/>
              </p:cNvSpPr>
              <p:nvPr/>
            </p:nvSpPr>
            <p:spPr>
              <a:xfrm>
                <a:off x="4680520" y="2999575"/>
                <a:ext cx="4355976" cy="1655903"/>
              </a:xfrm>
              <a:prstGeom prst="rect">
                <a:avLst/>
              </a:prstGeom>
              <a:blipFill rotWithShape="1">
                <a:blip r:embed="rId6"/>
                <a:stretch>
                  <a:fillRect l="-1541" t="-1838" r="-980" b="-4412"/>
                </a:stretch>
              </a:blipFill>
            </p:spPr>
            <p:txBody>
              <a:bodyPr/>
              <a:lstStyle/>
              <a:p>
                <a:r>
                  <a:rPr lang="zh-CN" altLang="en-US">
                    <a:noFill/>
                  </a:rPr>
                  <a:t> </a:t>
                </a:r>
              </a:p>
            </p:txBody>
          </p:sp>
        </mc:Fallback>
      </mc:AlternateContent>
      <p:sp>
        <p:nvSpPr>
          <p:cNvPr id="6" name="矩形 5"/>
          <p:cNvSpPr/>
          <p:nvPr/>
        </p:nvSpPr>
        <p:spPr>
          <a:xfrm>
            <a:off x="7236296" y="148570"/>
            <a:ext cx="1656184" cy="400110"/>
          </a:xfrm>
          <a:prstGeom prst="rect">
            <a:avLst/>
          </a:prstGeom>
        </p:spPr>
        <p:txBody>
          <a:bodyPr wrap="square">
            <a:spAutoFit/>
          </a:bodyPr>
          <a:lstStyle/>
          <a:p>
            <a:r>
              <a:rPr lang="en-US" altLang="zh-CN" sz="2000" dirty="0" smtClean="0"/>
              <a:t>by </a:t>
            </a:r>
            <a:r>
              <a:rPr lang="en-US" altLang="zh-CN" sz="2000" dirty="0"/>
              <a:t>Bin Wang</a:t>
            </a:r>
          </a:p>
        </p:txBody>
      </p:sp>
    </p:spTree>
    <p:extLst>
      <p:ext uri="{BB962C8B-B14F-4D97-AF65-F5344CB8AC3E}">
        <p14:creationId xmlns:p14="http://schemas.microsoft.com/office/powerpoint/2010/main" val="2032226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1" dirty="0" smtClean="0">
                <a:solidFill>
                  <a:schemeClr val="accent1"/>
                </a:solidFill>
              </a:rPr>
              <a:t>Summary</a:t>
            </a:r>
            <a:endParaRPr lang="zh-CN" altLang="en-US" b="1" dirty="0">
              <a:solidFill>
                <a:schemeClr val="accent1"/>
              </a:solidFill>
            </a:endParaRP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normAutofit/>
              </a:bodyPr>
              <a:lstStyle/>
              <a:p>
                <a:r>
                  <a:rPr lang="en-US" altLang="zh-CN" sz="2400" dirty="0" smtClean="0">
                    <a:solidFill>
                      <a:schemeClr val="tx1"/>
                    </a:solidFill>
                  </a:rPr>
                  <a:t>Preliminary study on the CEPC </a:t>
                </a:r>
                <a:r>
                  <a:rPr lang="en-US" altLang="zh-CN" sz="2400" dirty="0">
                    <a:solidFill>
                      <a:schemeClr val="tx1"/>
                    </a:solidFill>
                  </a:rPr>
                  <a:t>collider ring requirements on ground </a:t>
                </a:r>
                <a:r>
                  <a:rPr lang="en-US" altLang="zh-CN" sz="2400" dirty="0" smtClean="0">
                    <a:solidFill>
                      <a:schemeClr val="tx1"/>
                    </a:solidFill>
                  </a:rPr>
                  <a:t>motion</a:t>
                </a:r>
              </a:p>
              <a:p>
                <a:pPr lvl="1"/>
                <a:r>
                  <a:rPr lang="en-US" altLang="zh-CN" sz="2400" dirty="0">
                    <a:solidFill>
                      <a:schemeClr val="tx1"/>
                    </a:solidFill>
                  </a:rPr>
                  <a:t>Luminosity reduction due to low frequency ground </a:t>
                </a:r>
                <a:r>
                  <a:rPr lang="en-US" altLang="zh-CN" sz="2400" dirty="0" smtClean="0">
                    <a:solidFill>
                      <a:schemeClr val="tx1"/>
                    </a:solidFill>
                  </a:rPr>
                  <a:t>motion and small amplitude proportional to </a:t>
                </a:r>
                <a14:m>
                  <m:oMath xmlns:m="http://schemas.openxmlformats.org/officeDocument/2006/math">
                    <m:r>
                      <a:rPr lang="en-US" altLang="zh-CN" sz="2400" b="0" i="1">
                        <a:solidFill>
                          <a:schemeClr val="tx1"/>
                        </a:solidFill>
                        <a:latin typeface="Cambria Math"/>
                        <a:ea typeface="Cambria Math"/>
                      </a:rPr>
                      <m:t>−</m:t>
                    </m:r>
                    <m:f>
                      <m:fPr>
                        <m:ctrlPr>
                          <a:rPr lang="en-US" altLang="zh-CN" sz="2400" i="1">
                            <a:solidFill>
                              <a:schemeClr val="tx1"/>
                            </a:solidFill>
                            <a:latin typeface="Cambria Math"/>
                            <a:ea typeface="Cambria Math"/>
                          </a:rPr>
                        </m:ctrlPr>
                      </m:fPr>
                      <m:num>
                        <m:sSup>
                          <m:sSupPr>
                            <m:ctrlPr>
                              <a:rPr lang="en-US" altLang="zh-CN" sz="2400" i="1">
                                <a:solidFill>
                                  <a:schemeClr val="tx1"/>
                                </a:solidFill>
                                <a:latin typeface="Cambria Math"/>
                                <a:ea typeface="Cambria Math"/>
                              </a:rPr>
                            </m:ctrlPr>
                          </m:sSupPr>
                          <m:e>
                            <m:r>
                              <a:rPr lang="en-US" altLang="zh-CN" sz="2400" b="0" i="1">
                                <a:solidFill>
                                  <a:schemeClr val="tx1"/>
                                </a:solidFill>
                                <a:latin typeface="Cambria Math"/>
                                <a:ea typeface="Cambria Math"/>
                              </a:rPr>
                              <m:t>(∆</m:t>
                            </m:r>
                            <m:r>
                              <a:rPr lang="en-US" altLang="zh-CN" sz="2400" b="0" i="1">
                                <a:solidFill>
                                  <a:schemeClr val="tx1"/>
                                </a:solidFill>
                                <a:latin typeface="Cambria Math"/>
                                <a:ea typeface="Cambria Math"/>
                              </a:rPr>
                              <m:t>𝑦</m:t>
                            </m:r>
                            <m:r>
                              <a:rPr lang="en-US" altLang="zh-CN" sz="2400" b="0" i="1">
                                <a:solidFill>
                                  <a:schemeClr val="tx1"/>
                                </a:solidFill>
                                <a:latin typeface="Cambria Math"/>
                                <a:ea typeface="Cambria Math"/>
                              </a:rPr>
                              <m:t>/</m:t>
                            </m:r>
                            <m:sSub>
                              <m:sSubPr>
                                <m:ctrlPr>
                                  <a:rPr lang="en-US" altLang="zh-CN" sz="2400" i="1">
                                    <a:solidFill>
                                      <a:schemeClr val="tx1"/>
                                    </a:solidFill>
                                    <a:latin typeface="Cambria Math"/>
                                    <a:ea typeface="Cambria Math"/>
                                  </a:rPr>
                                </m:ctrlPr>
                              </m:sSubPr>
                              <m:e>
                                <m:r>
                                  <a:rPr lang="zh-CN" altLang="en-US" sz="2400" b="0" i="1">
                                    <a:solidFill>
                                      <a:schemeClr val="tx1"/>
                                    </a:solidFill>
                                    <a:latin typeface="Cambria Math"/>
                                    <a:ea typeface="Cambria Math"/>
                                  </a:rPr>
                                  <m:t>𝜎</m:t>
                                </m:r>
                              </m:e>
                              <m:sub>
                                <m:r>
                                  <a:rPr lang="en-US" altLang="zh-CN" sz="2400" b="0" i="1">
                                    <a:solidFill>
                                      <a:schemeClr val="tx1"/>
                                    </a:solidFill>
                                    <a:latin typeface="Cambria Math"/>
                                    <a:ea typeface="Cambria Math"/>
                                  </a:rPr>
                                  <m:t>𝑦</m:t>
                                </m:r>
                              </m:sub>
                            </m:sSub>
                            <m:r>
                              <a:rPr lang="en-US" altLang="zh-CN" sz="2400" b="0" i="1">
                                <a:solidFill>
                                  <a:schemeClr val="tx1"/>
                                </a:solidFill>
                                <a:latin typeface="Cambria Math"/>
                                <a:ea typeface="Cambria Math"/>
                              </a:rPr>
                              <m:t>)</m:t>
                            </m:r>
                          </m:e>
                          <m:sup>
                            <m:r>
                              <a:rPr lang="en-US" altLang="zh-CN" sz="2400" b="0" i="1">
                                <a:solidFill>
                                  <a:schemeClr val="tx1"/>
                                </a:solidFill>
                                <a:latin typeface="Cambria Math"/>
                                <a:ea typeface="Cambria Math"/>
                              </a:rPr>
                              <m:t>2</m:t>
                            </m:r>
                          </m:sup>
                        </m:sSup>
                        <m:r>
                          <a:rPr lang="en-US" altLang="zh-CN" sz="2400" b="0" i="1">
                            <a:solidFill>
                              <a:schemeClr val="tx1"/>
                            </a:solidFill>
                            <a:latin typeface="Cambria Math"/>
                            <a:ea typeface="Cambria Math"/>
                          </a:rPr>
                          <m:t> </m:t>
                        </m:r>
                      </m:num>
                      <m:den>
                        <m:r>
                          <a:rPr lang="en-US" altLang="zh-CN" sz="2400" b="0" i="1">
                            <a:solidFill>
                              <a:schemeClr val="tx1"/>
                            </a:solidFill>
                            <a:latin typeface="Cambria Math"/>
                            <a:ea typeface="Cambria Math"/>
                          </a:rPr>
                          <m:t>4</m:t>
                        </m:r>
                      </m:den>
                    </m:f>
                  </m:oMath>
                </a14:m>
                <a:r>
                  <a:rPr lang="zh-CN" altLang="en-US" sz="2400" dirty="0" smtClean="0">
                    <a:solidFill>
                      <a:schemeClr val="tx1"/>
                    </a:solidFill>
                  </a:rPr>
                  <a:t> </a:t>
                </a:r>
                <a:endParaRPr lang="en-US" altLang="zh-CN" sz="2400" dirty="0" smtClean="0">
                  <a:solidFill>
                    <a:schemeClr val="tx1"/>
                  </a:solidFill>
                </a:endParaRPr>
              </a:p>
              <a:p>
                <a:pPr lvl="1"/>
                <a:r>
                  <a:rPr lang="en-US" altLang="zh-CN" sz="2400" dirty="0">
                    <a:solidFill>
                      <a:schemeClr val="tx1"/>
                    </a:solidFill>
                  </a:rPr>
                  <a:t>Simulation with </a:t>
                </a:r>
                <a:r>
                  <a:rPr lang="en-US" altLang="zh-CN" sz="2400" dirty="0" err="1">
                    <a:solidFill>
                      <a:schemeClr val="tx1"/>
                    </a:solidFill>
                  </a:rPr>
                  <a:t>quadrupole</a:t>
                </a:r>
                <a:r>
                  <a:rPr lang="en-US" altLang="zh-CN" sz="2400" dirty="0">
                    <a:solidFill>
                      <a:schemeClr val="tx1"/>
                    </a:solidFill>
                  </a:rPr>
                  <a:t> </a:t>
                </a:r>
                <a:r>
                  <a:rPr lang="en-US" altLang="zh-CN" sz="2400" dirty="0" smtClean="0">
                    <a:solidFill>
                      <a:schemeClr val="tx1"/>
                    </a:solidFill>
                  </a:rPr>
                  <a:t>jitter </a:t>
                </a:r>
                <a14:m>
                  <m:oMath xmlns:m="http://schemas.openxmlformats.org/officeDocument/2006/math">
                    <m:sSub>
                      <m:sSubPr>
                        <m:ctrlPr>
                          <a:rPr lang="en-US" altLang="zh-CN" sz="2400" i="1">
                            <a:latin typeface="Cambria Math"/>
                            <a:ea typeface="Cambria Math"/>
                          </a:rPr>
                        </m:ctrlPr>
                      </m:sSubPr>
                      <m:e>
                        <m:r>
                          <a:rPr lang="en-US" altLang="zh-CN" sz="2400" i="1">
                            <a:latin typeface="Cambria Math"/>
                            <a:ea typeface="Cambria Math"/>
                          </a:rPr>
                          <m:t>𝑦</m:t>
                        </m:r>
                      </m:e>
                      <m:sub>
                        <m:r>
                          <a:rPr lang="en-US" altLang="zh-CN" sz="2400" i="1">
                            <a:latin typeface="Cambria Math"/>
                            <a:ea typeface="Cambria Math"/>
                          </a:rPr>
                          <m:t>𝑗𝑖𝑡</m:t>
                        </m:r>
                      </m:sub>
                    </m:sSub>
                  </m:oMath>
                </a14:m>
                <a:r>
                  <a:rPr lang="en-US" altLang="zh-CN" sz="2400" dirty="0"/>
                  <a:t>=10nm a</a:t>
                </a:r>
                <a:r>
                  <a:rPr lang="en-US" altLang="zh-CN" sz="2400" dirty="0">
                    <a:solidFill>
                      <a:schemeClr val="tx1"/>
                    </a:solidFill>
                  </a:rPr>
                  <a:t>nd </a:t>
                </a:r>
                <a:r>
                  <a:rPr lang="en-US" altLang="zh-CN" sz="2400" dirty="0" smtClean="0">
                    <a:solidFill>
                      <a:schemeClr val="tx1"/>
                    </a:solidFill>
                  </a:rPr>
                  <a:t>f&lt;7Hz: </a:t>
                </a:r>
                <a14:m>
                  <m:oMath xmlns:m="http://schemas.openxmlformats.org/officeDocument/2006/math">
                    <m:sSub>
                      <m:sSubPr>
                        <m:ctrlPr>
                          <a:rPr lang="en-US" altLang="zh-CN" sz="2400" i="1">
                            <a:latin typeface="Cambria Math"/>
                            <a:ea typeface="Cambria Math"/>
                          </a:rPr>
                        </m:ctrlPr>
                      </m:sSubPr>
                      <m:e>
                        <m:r>
                          <a:rPr lang="en-US" altLang="zh-CN" sz="2400" i="1">
                            <a:latin typeface="Cambria Math"/>
                            <a:ea typeface="Cambria Math"/>
                          </a:rPr>
                          <m:t>(</m:t>
                        </m:r>
                        <m:f>
                          <m:fPr>
                            <m:type m:val="lin"/>
                            <m:ctrlPr>
                              <a:rPr lang="en-US" altLang="zh-CN" sz="2400" i="1">
                                <a:latin typeface="Cambria Math"/>
                                <a:ea typeface="Cambria Math"/>
                              </a:rPr>
                            </m:ctrlPr>
                          </m:fPr>
                          <m:num>
                            <m:r>
                              <a:rPr lang="en-US" altLang="zh-CN" sz="2400" i="1">
                                <a:latin typeface="Cambria Math"/>
                                <a:ea typeface="Cambria Math"/>
                              </a:rPr>
                              <m:t>∆</m:t>
                            </m:r>
                            <m:sSub>
                              <m:sSubPr>
                                <m:ctrlPr>
                                  <a:rPr lang="en-US" altLang="zh-CN" sz="2400" i="1">
                                    <a:latin typeface="Cambria Math"/>
                                    <a:ea typeface="Cambria Math"/>
                                  </a:rPr>
                                </m:ctrlPr>
                              </m:sSubPr>
                              <m:e>
                                <m:r>
                                  <a:rPr lang="en-US" altLang="zh-CN" sz="2400" i="1">
                                    <a:latin typeface="Cambria Math"/>
                                    <a:ea typeface="Cambria Math"/>
                                  </a:rPr>
                                  <m:t>𝑦</m:t>
                                </m:r>
                              </m:e>
                              <m:sub>
                                <m:r>
                                  <a:rPr lang="en-US" altLang="zh-CN" sz="2400" i="1">
                                    <a:latin typeface="Cambria Math"/>
                                    <a:ea typeface="Cambria Math"/>
                                  </a:rPr>
                                  <m:t>𝐼𝑃</m:t>
                                </m:r>
                              </m:sub>
                            </m:sSub>
                          </m:num>
                          <m:den>
                            <m:sSub>
                              <m:sSubPr>
                                <m:ctrlPr>
                                  <a:rPr lang="en-US" altLang="zh-CN" sz="2400" i="1">
                                    <a:latin typeface="Cambria Math"/>
                                    <a:ea typeface="Cambria Math"/>
                                  </a:rPr>
                                </m:ctrlPr>
                              </m:sSubPr>
                              <m:e>
                                <m:r>
                                  <a:rPr lang="zh-CN" altLang="en-US" sz="2400" i="1">
                                    <a:latin typeface="Cambria Math"/>
                                    <a:ea typeface="Cambria Math"/>
                                  </a:rPr>
                                  <m:t>𝜎</m:t>
                                </m:r>
                              </m:e>
                              <m:sub>
                                <m:r>
                                  <a:rPr lang="en-US" altLang="zh-CN" sz="2400" i="1">
                                    <a:latin typeface="Cambria Math"/>
                                    <a:ea typeface="Cambria Math"/>
                                  </a:rPr>
                                  <m:t>𝑦</m:t>
                                </m:r>
                              </m:sub>
                            </m:sSub>
                          </m:den>
                        </m:f>
                        <m:r>
                          <a:rPr lang="en-US" altLang="zh-CN" sz="2400" i="1">
                            <a:latin typeface="Cambria Math"/>
                            <a:ea typeface="Cambria Math"/>
                          </a:rPr>
                          <m:t>)</m:t>
                        </m:r>
                      </m:e>
                      <m:sub>
                        <m:r>
                          <a:rPr lang="en-US" altLang="zh-CN" sz="2400" i="1">
                            <a:latin typeface="Cambria Math"/>
                            <a:ea typeface="Cambria Math"/>
                          </a:rPr>
                          <m:t>𝑟𝑚𝑠</m:t>
                        </m:r>
                      </m:sub>
                    </m:sSub>
                  </m:oMath>
                </a14:m>
                <a:r>
                  <a:rPr lang="en-US" altLang="zh-CN" sz="2400" dirty="0"/>
                  <a:t>=0.5, </a:t>
                </a:r>
                <a14:m>
                  <m:oMath xmlns:m="http://schemas.openxmlformats.org/officeDocument/2006/math">
                    <m:r>
                      <m:rPr>
                        <m:sty m:val="p"/>
                      </m:rPr>
                      <a:rPr lang="en-US" altLang="zh-CN" sz="2400" dirty="0">
                        <a:latin typeface="Cambria Math"/>
                      </a:rPr>
                      <m:t>A</m:t>
                    </m:r>
                    <m:r>
                      <a:rPr lang="en-US" altLang="zh-CN" sz="2400" i="1" dirty="0">
                        <a:latin typeface="Cambria Math"/>
                      </a:rPr>
                      <m:t>𝐹</m:t>
                    </m:r>
                  </m:oMath>
                </a14:m>
                <a:r>
                  <a:rPr lang="en-US" altLang="zh-CN" sz="2400" dirty="0"/>
                  <a:t>=3, </a:t>
                </a:r>
                <a14:m>
                  <m:oMath xmlns:m="http://schemas.openxmlformats.org/officeDocument/2006/math">
                    <m:f>
                      <m:fPr>
                        <m:type m:val="lin"/>
                        <m:ctrlPr>
                          <a:rPr lang="en-US" altLang="zh-CN" sz="2400" i="1" dirty="0">
                            <a:latin typeface="Cambria Math"/>
                          </a:rPr>
                        </m:ctrlPr>
                      </m:fPr>
                      <m:num>
                        <m:r>
                          <a:rPr lang="en-US" altLang="zh-CN" sz="2400" i="1" dirty="0">
                            <a:latin typeface="Cambria Math"/>
                            <a:ea typeface="Cambria Math"/>
                          </a:rPr>
                          <m:t>∆</m:t>
                        </m:r>
                        <m:r>
                          <a:rPr lang="en-US" altLang="zh-CN" sz="2400" i="1" dirty="0">
                            <a:latin typeface="Cambria Math"/>
                            <a:ea typeface="Cambria Math"/>
                          </a:rPr>
                          <m:t>𝐿</m:t>
                        </m:r>
                      </m:num>
                      <m:den>
                        <m:r>
                          <a:rPr lang="en-US" altLang="zh-CN" sz="2400" i="1" dirty="0">
                            <a:latin typeface="Cambria Math"/>
                          </a:rPr>
                          <m:t>𝐿</m:t>
                        </m:r>
                      </m:den>
                    </m:f>
                  </m:oMath>
                </a14:m>
                <a:r>
                  <a:rPr lang="en-US" altLang="zh-CN" sz="2400" dirty="0"/>
                  <a:t>=6</a:t>
                </a:r>
                <a:r>
                  <a:rPr lang="en-US" altLang="zh-CN" sz="2400" dirty="0" smtClean="0"/>
                  <a:t>%</a:t>
                </a:r>
              </a:p>
              <a:p>
                <a:pPr lvl="1"/>
                <a:r>
                  <a:rPr lang="en-US" altLang="zh-CN" sz="2400" dirty="0"/>
                  <a:t>More detailed simulation: </a:t>
                </a:r>
                <a:r>
                  <a:rPr lang="en-US" altLang="zh-CN" sz="2400" dirty="0" smtClean="0"/>
                  <a:t>beam-beam, machine </a:t>
                </a:r>
                <a:r>
                  <a:rPr lang="en-US" altLang="zh-CN" sz="2400" dirty="0"/>
                  <a:t>geometry, wave velocity, spectrum, </a:t>
                </a:r>
                <a:r>
                  <a:rPr lang="en-US" altLang="zh-CN" sz="2400" dirty="0" err="1" smtClean="0"/>
                  <a:t>emittance</a:t>
                </a:r>
                <a:endParaRPr lang="en-US" altLang="zh-CN" sz="2400" dirty="0" smtClean="0"/>
              </a:p>
              <a:p>
                <a:pPr lvl="1"/>
                <a:r>
                  <a:rPr lang="en-US" altLang="zh-CN" sz="2400" dirty="0" smtClean="0">
                    <a:solidFill>
                      <a:schemeClr val="tx1"/>
                    </a:solidFill>
                  </a:rPr>
                  <a:t>Quick </a:t>
                </a:r>
                <a:r>
                  <a:rPr lang="en-US" altLang="zh-CN" sz="2400" dirty="0">
                    <a:solidFill>
                      <a:schemeClr val="tx1"/>
                    </a:solidFill>
                  </a:rPr>
                  <a:t>feedback </a:t>
                </a:r>
                <a:r>
                  <a:rPr lang="en-US" altLang="zh-CN" sz="2400" dirty="0" smtClean="0"/>
                  <a:t>may</a:t>
                </a:r>
                <a:r>
                  <a:rPr lang="en-US" altLang="zh-CN" sz="2400" dirty="0" smtClean="0">
                    <a:solidFill>
                      <a:schemeClr val="tx1"/>
                    </a:solidFill>
                  </a:rPr>
                  <a:t> </a:t>
                </a:r>
                <a:r>
                  <a:rPr lang="en-US" altLang="zh-CN" sz="2400" dirty="0">
                    <a:solidFill>
                      <a:schemeClr val="tx1"/>
                    </a:solidFill>
                  </a:rPr>
                  <a:t>be </a:t>
                </a:r>
                <a:r>
                  <a:rPr lang="en-US" altLang="zh-CN" sz="2400" dirty="0" smtClean="0">
                    <a:solidFill>
                      <a:schemeClr val="tx1"/>
                    </a:solidFill>
                  </a:rPr>
                  <a:t>necessary for </a:t>
                </a:r>
                <a:r>
                  <a:rPr lang="en-US" altLang="zh-CN" sz="2400" dirty="0">
                    <a:solidFill>
                      <a:schemeClr val="tx1"/>
                    </a:solidFill>
                  </a:rPr>
                  <a:t>collider ring to relax the limit of </a:t>
                </a:r>
                <a:r>
                  <a:rPr lang="en-US" altLang="zh-CN" sz="2400" dirty="0" err="1">
                    <a:solidFill>
                      <a:schemeClr val="tx1"/>
                    </a:solidFill>
                  </a:rPr>
                  <a:t>quadrupole</a:t>
                </a:r>
                <a:r>
                  <a:rPr lang="en-US" altLang="zh-CN" sz="2400" dirty="0">
                    <a:solidFill>
                      <a:schemeClr val="tx1"/>
                    </a:solidFill>
                  </a:rPr>
                  <a:t> </a:t>
                </a:r>
                <a:r>
                  <a:rPr lang="en-US" altLang="zh-CN" sz="2400" dirty="0" smtClean="0">
                    <a:solidFill>
                      <a:schemeClr val="tx1"/>
                    </a:solidFill>
                  </a:rPr>
                  <a:t>jitter</a:t>
                </a:r>
                <a:endParaRPr lang="en-US" altLang="zh-CN" dirty="0"/>
              </a:p>
              <a:p>
                <a:pPr lvl="1"/>
                <a:endParaRPr lang="zh-CN" altLang="en-US" dirty="0">
                  <a:solidFill>
                    <a:schemeClr val="tx1"/>
                  </a:solidFill>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2"/>
                <a:stretch>
                  <a:fillRect l="-963" t="-1078" r="-1704"/>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704941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366</Words>
  <Application>Microsoft Office PowerPoint</Application>
  <PresentationFormat>全屏显示(4:3)</PresentationFormat>
  <Paragraphs>29</Paragraphs>
  <Slides>4</Slides>
  <Notes>0</Notes>
  <HiddenSlides>0</HiddenSlides>
  <MMClips>0</MMClips>
  <ScaleCrop>false</ScaleCrop>
  <HeadingPairs>
    <vt:vector size="4" baseType="variant">
      <vt:variant>
        <vt:lpstr>主题</vt:lpstr>
      </vt:variant>
      <vt:variant>
        <vt:i4>1</vt:i4>
      </vt:variant>
      <vt:variant>
        <vt:lpstr>幻灯片标题</vt:lpstr>
      </vt:variant>
      <vt:variant>
        <vt:i4>4</vt:i4>
      </vt:variant>
    </vt:vector>
  </HeadingPairs>
  <TitlesOfParts>
    <vt:vector size="5" baseType="lpstr">
      <vt:lpstr>Office 主题</vt:lpstr>
      <vt:lpstr>CEPC collider ring requirements on ground motion (preliminary)</vt:lpstr>
      <vt:lpstr>Luminosity reduction due to low frequency ground motion (preliminary)</vt:lpstr>
      <vt:lpstr>Simulation with quadrupole jitter</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CEPC collider ring requirements on ground motion</dc:title>
  <dc:creator>Administrator</dc:creator>
  <cp:lastModifiedBy>AutoBVT</cp:lastModifiedBy>
  <cp:revision>154</cp:revision>
  <dcterms:created xsi:type="dcterms:W3CDTF">2020-03-02T03:24:48Z</dcterms:created>
  <dcterms:modified xsi:type="dcterms:W3CDTF">2020-03-03T06:34:08Z</dcterms:modified>
</cp:coreProperties>
</file>