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Lst>
  <p:notesMasterIdLst>
    <p:notesMasterId r:id="rId18"/>
  </p:notesMasterIdLst>
  <p:sldIdLst>
    <p:sldId id="364" r:id="rId2"/>
    <p:sldId id="365" r:id="rId3"/>
    <p:sldId id="381" r:id="rId4"/>
    <p:sldId id="446" r:id="rId5"/>
    <p:sldId id="429" r:id="rId6"/>
    <p:sldId id="430" r:id="rId7"/>
    <p:sldId id="443" r:id="rId8"/>
    <p:sldId id="444" r:id="rId9"/>
    <p:sldId id="445" r:id="rId10"/>
    <p:sldId id="447" r:id="rId11"/>
    <p:sldId id="448" r:id="rId12"/>
    <p:sldId id="438" r:id="rId13"/>
    <p:sldId id="437" r:id="rId14"/>
    <p:sldId id="383" r:id="rId15"/>
    <p:sldId id="388" r:id="rId16"/>
    <p:sldId id="356" r:id="rId17"/>
  </p:sldIdLst>
  <p:sldSz cx="9144000" cy="6858000" type="screen4x3"/>
  <p:notesSz cx="6797675" cy="987266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83">
          <p15:clr>
            <a:srgbClr val="A4A3A4"/>
          </p15:clr>
        </p15:guide>
        <p15:guide id="2" pos="2857">
          <p15:clr>
            <a:srgbClr val="A4A3A4"/>
          </p15:clr>
        </p15:guide>
        <p15:guide id="3" orient="horz" pos="2160">
          <p15:clr>
            <a:srgbClr val="A4A3A4"/>
          </p15:clr>
        </p15:guide>
        <p15:guide id="4"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FF"/>
    <a:srgbClr val="0033CC"/>
    <a:srgbClr val="FFFFFF"/>
    <a:srgbClr val="00407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719" autoAdjust="0"/>
    <p:restoredTop sz="91379" autoAdjust="0"/>
  </p:normalViewPr>
  <p:slideViewPr>
    <p:cSldViewPr>
      <p:cViewPr varScale="1">
        <p:scale>
          <a:sx n="154" d="100"/>
          <a:sy n="154" d="100"/>
        </p:scale>
        <p:origin x="-1722" y="-96"/>
      </p:cViewPr>
      <p:guideLst>
        <p:guide orient="horz" pos="2183"/>
        <p:guide orient="horz" pos="2160"/>
        <p:guide pos="2857"/>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808"/>
    </p:cViewPr>
  </p:sorterViewPr>
  <p:notesViewPr>
    <p:cSldViewPr snapToGrid="0">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6400" cy="4953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49688" y="0"/>
            <a:ext cx="2946400" cy="495300"/>
          </a:xfrm>
          <a:prstGeom prst="rect">
            <a:avLst/>
          </a:prstGeom>
        </p:spPr>
        <p:txBody>
          <a:bodyPr vert="horz" lIns="91440" tIns="45720" rIns="91440" bIns="45720" rtlCol="0"/>
          <a:lstStyle>
            <a:lvl1pPr algn="r">
              <a:defRPr sz="1200"/>
            </a:lvl1pPr>
          </a:lstStyle>
          <a:p>
            <a:fld id="{78D3F789-536E-4246-98D4-DF8CABC5350D}" type="datetimeFigureOut">
              <a:rPr lang="zh-CN" altLang="en-US" smtClean="0"/>
              <a:pPr/>
              <a:t>2020/3/3</a:t>
            </a:fld>
            <a:endParaRPr lang="zh-CN" altLang="en-US"/>
          </a:p>
        </p:txBody>
      </p:sp>
      <p:sp>
        <p:nvSpPr>
          <p:cNvPr id="4" name="幻灯片图像占位符 3"/>
          <p:cNvSpPr>
            <a:spLocks noGrp="1" noRot="1" noChangeAspect="1"/>
          </p:cNvSpPr>
          <p:nvPr>
            <p:ph type="sldImg" idx="2"/>
          </p:nvPr>
        </p:nvSpPr>
        <p:spPr>
          <a:xfrm>
            <a:off x="1177925" y="1233488"/>
            <a:ext cx="4441825" cy="3332162"/>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9450" y="4751388"/>
            <a:ext cx="5438775" cy="3887787"/>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9377363"/>
            <a:ext cx="2946400" cy="4953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49688" y="9377363"/>
            <a:ext cx="2946400" cy="495300"/>
          </a:xfrm>
          <a:prstGeom prst="rect">
            <a:avLst/>
          </a:prstGeom>
        </p:spPr>
        <p:txBody>
          <a:bodyPr vert="horz" lIns="91440" tIns="45720" rIns="91440" bIns="45720" rtlCol="0" anchor="b"/>
          <a:lstStyle>
            <a:lvl1pPr algn="r">
              <a:defRPr sz="1200"/>
            </a:lvl1pPr>
          </a:lstStyle>
          <a:p>
            <a:fld id="{367C647D-2590-4452-A1B8-630895B0AE6B}" type="slidenum">
              <a:rPr lang="zh-CN" altLang="en-US" smtClean="0"/>
              <a:pPr/>
              <a:t>‹#›</a:t>
            </a:fld>
            <a:endParaRPr lang="zh-CN" altLang="en-US"/>
          </a:p>
        </p:txBody>
      </p:sp>
    </p:spTree>
    <p:extLst>
      <p:ext uri="{BB962C8B-B14F-4D97-AF65-F5344CB8AC3E}">
        <p14:creationId xmlns:p14="http://schemas.microsoft.com/office/powerpoint/2010/main" xmlns="" val="2075915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67C647D-2590-4452-A1B8-630895B0AE6B}" type="slidenum">
              <a:rPr lang="zh-CN" altLang="en-US" smtClean="0"/>
              <a:pPr/>
              <a:t>3</a:t>
            </a:fld>
            <a:endParaRPr lang="zh-CN" altLang="en-US"/>
          </a:p>
        </p:txBody>
      </p:sp>
    </p:spTree>
    <p:extLst>
      <p:ext uri="{BB962C8B-B14F-4D97-AF65-F5344CB8AC3E}">
        <p14:creationId xmlns:p14="http://schemas.microsoft.com/office/powerpoint/2010/main" xmlns="" val="2577451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67C647D-2590-4452-A1B8-630895B0AE6B}" type="slidenum">
              <a:rPr lang="zh-CN" altLang="en-US" smtClean="0"/>
              <a:pPr/>
              <a:t>4</a:t>
            </a:fld>
            <a:endParaRPr lang="zh-CN" altLang="en-US"/>
          </a:p>
        </p:txBody>
      </p:sp>
    </p:spTree>
    <p:extLst>
      <p:ext uri="{BB962C8B-B14F-4D97-AF65-F5344CB8AC3E}">
        <p14:creationId xmlns:p14="http://schemas.microsoft.com/office/powerpoint/2010/main" xmlns="" val="1225250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67C647D-2590-4452-A1B8-630895B0AE6B}" type="slidenum">
              <a:rPr lang="zh-CN" altLang="en-US" smtClean="0"/>
              <a:pPr/>
              <a:t>5</a:t>
            </a:fld>
            <a:endParaRPr lang="zh-CN" altLang="en-US"/>
          </a:p>
        </p:txBody>
      </p:sp>
    </p:spTree>
    <p:extLst>
      <p:ext uri="{BB962C8B-B14F-4D97-AF65-F5344CB8AC3E}">
        <p14:creationId xmlns:p14="http://schemas.microsoft.com/office/powerpoint/2010/main" xmlns="" val="354724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67C647D-2590-4452-A1B8-630895B0AE6B}" type="slidenum">
              <a:rPr lang="zh-CN" altLang="en-US" smtClean="0"/>
              <a:pPr/>
              <a:t>6</a:t>
            </a:fld>
            <a:endParaRPr lang="zh-CN" altLang="en-US"/>
          </a:p>
        </p:txBody>
      </p:sp>
    </p:spTree>
    <p:extLst>
      <p:ext uri="{BB962C8B-B14F-4D97-AF65-F5344CB8AC3E}">
        <p14:creationId xmlns:p14="http://schemas.microsoft.com/office/powerpoint/2010/main" xmlns="" val="3281728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To establish the simulation model, wave velocity of the ground motion was measured on HEPS site using truck as the vibration source on this road. Sensors are placed in this direction. This is the measurement data of velocity spectrum. Shifting the data measured by the detector behind, the best overlap gives smallest ratio of the data of two sensors besides the major vibration frequencies while truck is passing by as shown In this </a:t>
            </a:r>
            <a:r>
              <a:rPr lang="en-US" altLang="zh-CN" dirty="0" err="1"/>
              <a:t>psd</a:t>
            </a:r>
            <a:r>
              <a:rPr lang="en-US" altLang="zh-CN" dirty="0"/>
              <a:t> spectrum. The wave velocity is obtained accordingly which is 268m/s on HEPS site. </a:t>
            </a:r>
            <a:endParaRPr lang="zh-CN" altLang="en-US" dirty="0"/>
          </a:p>
        </p:txBody>
      </p:sp>
      <p:sp>
        <p:nvSpPr>
          <p:cNvPr id="4" name="灯片编号占位符 3"/>
          <p:cNvSpPr>
            <a:spLocks noGrp="1"/>
          </p:cNvSpPr>
          <p:nvPr>
            <p:ph type="sldNum" sz="quarter" idx="10"/>
          </p:nvPr>
        </p:nvSpPr>
        <p:spPr/>
        <p:txBody>
          <a:bodyPr/>
          <a:lstStyle/>
          <a:p>
            <a:fld id="{367C647D-2590-4452-A1B8-630895B0AE6B}" type="slidenum">
              <a:rPr lang="zh-CN" altLang="en-US" smtClean="0"/>
              <a:pPr/>
              <a:t>10</a:t>
            </a:fld>
            <a:endParaRPr lang="zh-CN" altLang="en-US"/>
          </a:p>
        </p:txBody>
      </p:sp>
    </p:spTree>
    <p:extLst>
      <p:ext uri="{BB962C8B-B14F-4D97-AF65-F5344CB8AC3E}">
        <p14:creationId xmlns="" xmlns:p14="http://schemas.microsoft.com/office/powerpoint/2010/main" val="871239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buFont typeface="Arial" pitchFamily="34" charset="0"/>
              <a:buNone/>
            </a:pPr>
            <a:endParaRPr lang="zh-CN" altLang="en-US" dirty="0"/>
          </a:p>
        </p:txBody>
      </p:sp>
      <p:sp>
        <p:nvSpPr>
          <p:cNvPr id="4" name="灯片编号占位符 3"/>
          <p:cNvSpPr>
            <a:spLocks noGrp="1"/>
          </p:cNvSpPr>
          <p:nvPr>
            <p:ph type="sldNum" sz="quarter" idx="10"/>
          </p:nvPr>
        </p:nvSpPr>
        <p:spPr/>
        <p:txBody>
          <a:bodyPr/>
          <a:lstStyle/>
          <a:p>
            <a:fld id="{367C647D-2590-4452-A1B8-630895B0AE6B}" type="slidenum">
              <a:rPr lang="zh-CN" altLang="en-US" smtClean="0"/>
              <a:pPr/>
              <a:t>11</a:t>
            </a:fld>
            <a:endParaRPr lang="zh-CN" altLang="en-US"/>
          </a:p>
        </p:txBody>
      </p:sp>
    </p:spTree>
    <p:extLst>
      <p:ext uri="{BB962C8B-B14F-4D97-AF65-F5344CB8AC3E}">
        <p14:creationId xmlns="" xmlns:p14="http://schemas.microsoft.com/office/powerpoint/2010/main" val="8712397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标题幻灯片">
    <p:spTree>
      <p:nvGrpSpPr>
        <p:cNvPr id="1" name=""/>
        <p:cNvGrpSpPr/>
        <p:nvPr/>
      </p:nvGrpSpPr>
      <p:grpSpPr>
        <a:xfrm>
          <a:off x="0" y="0"/>
          <a:ext cx="0" cy="0"/>
          <a:chOff x="0" y="0"/>
          <a:chExt cx="0" cy="0"/>
        </a:xfrm>
      </p:grpSpPr>
      <p:sp>
        <p:nvSpPr>
          <p:cNvPr id="29" name="Title 1"/>
          <p:cNvSpPr>
            <a:spLocks noGrp="1"/>
          </p:cNvSpPr>
          <p:nvPr>
            <p:ph type="ctrTitle" hasCustomPrompt="1"/>
          </p:nvPr>
        </p:nvSpPr>
        <p:spPr>
          <a:xfrm>
            <a:off x="0" y="1967696"/>
            <a:ext cx="9144000" cy="1461836"/>
          </a:xfrm>
          <a:prstGeom prst="rect">
            <a:avLst/>
          </a:prstGeom>
        </p:spPr>
        <p:txBody>
          <a:bodyPr anchor="ctr">
            <a:normAutofit/>
          </a:bodyPr>
          <a:lstStyle>
            <a:lvl1pPr algn="ctr">
              <a:defRPr sz="6000" b="1">
                <a:solidFill>
                  <a:srgbClr val="A40000"/>
                </a:solidFill>
                <a:latin typeface="+mn-lt"/>
              </a:defRPr>
            </a:lvl1pPr>
          </a:lstStyle>
          <a:p>
            <a:r>
              <a:rPr lang="en-US" altLang="zh-CN" dirty="0" smtClean="0"/>
              <a:t>Presentation Title</a:t>
            </a:r>
            <a:endParaRPr lang="en-US" dirty="0"/>
          </a:p>
        </p:txBody>
      </p:sp>
      <p:sp>
        <p:nvSpPr>
          <p:cNvPr id="30" name="Subtitle 2"/>
          <p:cNvSpPr>
            <a:spLocks noGrp="1"/>
          </p:cNvSpPr>
          <p:nvPr>
            <p:ph type="subTitle" idx="1" hasCustomPrompt="1"/>
          </p:nvPr>
        </p:nvSpPr>
        <p:spPr>
          <a:xfrm>
            <a:off x="975360" y="4013936"/>
            <a:ext cx="3421075" cy="340814"/>
          </a:xfrm>
          <a:prstGeom prst="rect">
            <a:avLst/>
          </a:prstGeom>
        </p:spPr>
        <p:txBody>
          <a:bodyPr anchor="ct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0">
                <a:solidFill>
                  <a:srgbClr val="A40000"/>
                </a:solidFill>
                <a:latin typeface="+mn-lt"/>
                <a:ea typeface="黑体" panose="02010609060101010101" pitchFamily="49"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dirty="0" smtClean="0"/>
              <a:t>Reporter</a:t>
            </a:r>
            <a:endParaRPr lang="en-US" dirty="0"/>
          </a:p>
        </p:txBody>
      </p:sp>
      <p:pic>
        <p:nvPicPr>
          <p:cNvPr id="31" name="图片 30"/>
          <p:cNvPicPr>
            <a:picLocks noChangeAspect="1"/>
          </p:cNvPicPr>
          <p:nvPr/>
        </p:nvPicPr>
        <p:blipFill rotWithShape="1">
          <a:blip r:embed="rId2" cstate="print">
            <a:extLst>
              <a:ext uri="{28A0092B-C50C-407E-A947-70E740481C1C}">
                <a14:useLocalDpi xmlns:a14="http://schemas.microsoft.com/office/drawing/2010/main" xmlns="" val="0"/>
              </a:ext>
            </a:extLst>
          </a:blip>
          <a:srcRect r="70653"/>
          <a:stretch/>
        </p:blipFill>
        <p:spPr>
          <a:xfrm>
            <a:off x="124388" y="233273"/>
            <a:ext cx="1148457" cy="741191"/>
          </a:xfrm>
          <a:prstGeom prst="rect">
            <a:avLst/>
          </a:prstGeom>
        </p:spPr>
      </p:pic>
      <p:grpSp>
        <p:nvGrpSpPr>
          <p:cNvPr id="33" name="组合 32"/>
          <p:cNvGrpSpPr/>
          <p:nvPr/>
        </p:nvGrpSpPr>
        <p:grpSpPr>
          <a:xfrm>
            <a:off x="0" y="1102039"/>
            <a:ext cx="9144000" cy="110846"/>
            <a:chOff x="0" y="846225"/>
            <a:chExt cx="9144000" cy="110846"/>
          </a:xfrm>
        </p:grpSpPr>
        <p:grpSp>
          <p:nvGrpSpPr>
            <p:cNvPr id="34" name="组合 33"/>
            <p:cNvGrpSpPr/>
            <p:nvPr/>
          </p:nvGrpSpPr>
          <p:grpSpPr>
            <a:xfrm>
              <a:off x="0" y="846225"/>
              <a:ext cx="9144000" cy="110846"/>
              <a:chOff x="0" y="846225"/>
              <a:chExt cx="9144000" cy="110846"/>
            </a:xfrm>
          </p:grpSpPr>
          <p:grpSp>
            <p:nvGrpSpPr>
              <p:cNvPr id="36" name="组合 35"/>
              <p:cNvGrpSpPr/>
              <p:nvPr/>
            </p:nvGrpSpPr>
            <p:grpSpPr>
              <a:xfrm>
                <a:off x="875653" y="846225"/>
                <a:ext cx="8268347" cy="110438"/>
                <a:chOff x="875653" y="846225"/>
                <a:chExt cx="8268347" cy="110438"/>
              </a:xfrm>
            </p:grpSpPr>
            <p:sp>
              <p:nvSpPr>
                <p:cNvPr id="38" name="矩形 37"/>
                <p:cNvSpPr/>
                <p:nvPr/>
              </p:nvSpPr>
              <p:spPr>
                <a:xfrm>
                  <a:off x="875653" y="846227"/>
                  <a:ext cx="8268347" cy="110436"/>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直角三角形 38"/>
                <p:cNvSpPr/>
                <p:nvPr/>
              </p:nvSpPr>
              <p:spPr>
                <a:xfrm>
                  <a:off x="975360" y="846225"/>
                  <a:ext cx="137160" cy="110438"/>
                </a:xfrm>
                <a:prstGeom prst="rtTriangle">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矩形 36"/>
              <p:cNvSpPr/>
              <p:nvPr/>
            </p:nvSpPr>
            <p:spPr>
              <a:xfrm>
                <a:off x="0" y="846226"/>
                <a:ext cx="975360" cy="110845"/>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5" name="直接连接符 34"/>
            <p:cNvCxnSpPr>
              <a:stCxn id="39" idx="2"/>
            </p:cNvCxnSpPr>
            <p:nvPr/>
          </p:nvCxnSpPr>
          <p:spPr>
            <a:xfrm flipV="1">
              <a:off x="975360" y="846225"/>
              <a:ext cx="0" cy="11043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0" name="组合 39"/>
          <p:cNvGrpSpPr/>
          <p:nvPr/>
        </p:nvGrpSpPr>
        <p:grpSpPr>
          <a:xfrm>
            <a:off x="5464454" y="6472195"/>
            <a:ext cx="3679547" cy="266400"/>
            <a:chOff x="3891916" y="6461760"/>
            <a:chExt cx="5252086" cy="342970"/>
          </a:xfrm>
        </p:grpSpPr>
        <p:sp>
          <p:nvSpPr>
            <p:cNvPr id="41" name="文本框 40"/>
            <p:cNvSpPr txBox="1"/>
            <p:nvPr/>
          </p:nvSpPr>
          <p:spPr>
            <a:xfrm>
              <a:off x="3891916" y="6461760"/>
              <a:ext cx="5252086" cy="342970"/>
            </a:xfrm>
            <a:prstGeom prst="rect">
              <a:avLst/>
            </a:prstGeom>
            <a:solidFill>
              <a:srgbClr val="000099"/>
            </a:solidFill>
            <a:ln>
              <a:noFill/>
            </a:ln>
          </p:spPr>
          <p:txBody>
            <a:bodyPr wrap="square" rtlCol="0">
              <a:spAutoFit/>
            </a:bodyPr>
            <a:lstStyle/>
            <a:p>
              <a:pPr algn="r"/>
              <a:endParaRPr lang="zh-CN" altLang="en-US" sz="2000" dirty="0">
                <a:solidFill>
                  <a:schemeClr val="bg1"/>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2" name="直角三角形 41"/>
            <p:cNvSpPr/>
            <p:nvPr/>
          </p:nvSpPr>
          <p:spPr>
            <a:xfrm flipV="1">
              <a:off x="3892140" y="6461761"/>
              <a:ext cx="655405" cy="339736"/>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 name="菱形 42"/>
          <p:cNvSpPr/>
          <p:nvPr/>
        </p:nvSpPr>
        <p:spPr>
          <a:xfrm>
            <a:off x="4502256" y="6379860"/>
            <a:ext cx="619936" cy="400110"/>
          </a:xfrm>
          <a:prstGeom prst="diamond">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文本框 43"/>
          <p:cNvSpPr txBox="1"/>
          <p:nvPr/>
        </p:nvSpPr>
        <p:spPr>
          <a:xfrm>
            <a:off x="5782155" y="6450248"/>
            <a:ext cx="3515463" cy="307777"/>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400" dirty="0" smtClean="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H</a:t>
            </a:r>
            <a:r>
              <a:rPr lang="en-US" altLang="zh-CN" sz="1400" b="1" dirty="0" smtClean="0">
                <a:solidFill>
                  <a:schemeClr val="bg1"/>
                </a:solidFill>
                <a:latin typeface="Times New Roman" panose="02020603050405020304" pitchFamily="18" charset="0"/>
                <a:ea typeface="楷体" panose="02010609060101010101" pitchFamily="49" charset="-122"/>
                <a:cs typeface="Times New Roman" panose="02020603050405020304" pitchFamily="18" charset="0"/>
              </a:rPr>
              <a:t>igh</a:t>
            </a:r>
            <a:r>
              <a:rPr lang="en-US" altLang="zh-CN" sz="1400" dirty="0" smtClean="0">
                <a:solidFill>
                  <a:schemeClr val="bg1"/>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1400" dirty="0" smtClean="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E</a:t>
            </a:r>
            <a:r>
              <a:rPr lang="en-US" altLang="zh-CN" sz="1400" b="1" dirty="0" smtClean="0">
                <a:solidFill>
                  <a:schemeClr val="bg1"/>
                </a:solidFill>
                <a:latin typeface="Times New Roman" panose="02020603050405020304" pitchFamily="18" charset="0"/>
                <a:ea typeface="楷体" panose="02010609060101010101" pitchFamily="49" charset="-122"/>
                <a:cs typeface="Times New Roman" panose="02020603050405020304" pitchFamily="18" charset="0"/>
              </a:rPr>
              <a:t>nergy</a:t>
            </a:r>
            <a:r>
              <a:rPr lang="en-US" altLang="zh-CN" sz="1400" dirty="0" smtClean="0">
                <a:solidFill>
                  <a:schemeClr val="bg1"/>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1400" dirty="0" smtClean="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P</a:t>
            </a:r>
            <a:r>
              <a:rPr lang="en-US" altLang="zh-CN" sz="1400" b="1" dirty="0" smtClean="0">
                <a:solidFill>
                  <a:schemeClr val="bg1"/>
                </a:solidFill>
                <a:latin typeface="Times New Roman" panose="02020603050405020304" pitchFamily="18" charset="0"/>
                <a:ea typeface="楷体" panose="02010609060101010101" pitchFamily="49" charset="-122"/>
                <a:cs typeface="Times New Roman" panose="02020603050405020304" pitchFamily="18" charset="0"/>
              </a:rPr>
              <a:t>hoton</a:t>
            </a:r>
            <a:r>
              <a:rPr lang="en-US" altLang="zh-CN" sz="1400" dirty="0" smtClean="0">
                <a:solidFill>
                  <a:schemeClr val="bg1"/>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1400" dirty="0" smtClean="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S</a:t>
            </a:r>
            <a:r>
              <a:rPr lang="en-US" altLang="zh-CN" sz="1400" b="1" dirty="0" smtClean="0">
                <a:solidFill>
                  <a:schemeClr val="bg1"/>
                </a:solidFill>
                <a:latin typeface="Times New Roman" panose="02020603050405020304" pitchFamily="18" charset="0"/>
                <a:ea typeface="楷体" panose="02010609060101010101" pitchFamily="49" charset="-122"/>
                <a:cs typeface="Times New Roman" panose="02020603050405020304" pitchFamily="18" charset="0"/>
              </a:rPr>
              <a:t>ource </a:t>
            </a:r>
            <a:r>
              <a:rPr lang="en-US" altLang="zh-CN" sz="1400" b="0" dirty="0" smtClean="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a:t>
            </a:r>
            <a:r>
              <a:rPr lang="en-US" altLang="zh-CN" sz="1400" b="0" baseline="0" dirty="0" smtClean="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 </a:t>
            </a:r>
            <a:r>
              <a:rPr lang="en-US" altLang="zh-CN" sz="1400" b="1" u="none" baseline="0" dirty="0" smtClean="0">
                <a:solidFill>
                  <a:schemeClr val="bg1"/>
                </a:solidFill>
                <a:effectLst/>
                <a:latin typeface="Rockwell Extra Bold" panose="02060903040505020403" pitchFamily="18" charset="0"/>
                <a:ea typeface="楷体" panose="02010609060101010101" pitchFamily="49" charset="-122"/>
                <a:cs typeface="Times New Roman" panose="02020603050405020304" pitchFamily="18" charset="0"/>
              </a:rPr>
              <a:t>B</a:t>
            </a:r>
            <a:r>
              <a:rPr lang="en-US" altLang="zh-CN" sz="1400" b="1" u="none" baseline="0" dirty="0" smtClean="0">
                <a:solidFill>
                  <a:schemeClr val="bg1"/>
                </a:solidFill>
                <a:latin typeface="Times New Roman" panose="02020603050405020304" pitchFamily="18" charset="0"/>
                <a:ea typeface="楷体" panose="02010609060101010101" pitchFamily="49" charset="-122"/>
                <a:cs typeface="Times New Roman" panose="02020603050405020304" pitchFamily="18" charset="0"/>
              </a:rPr>
              <a:t>eijing</a:t>
            </a:r>
            <a:endParaRPr lang="zh-CN" altLang="en-US" sz="1400" b="1" u="none" dirty="0">
              <a:solidFill>
                <a:schemeClr val="bg1"/>
              </a:solidFill>
              <a:latin typeface="Times New Roman" panose="02020603050405020304" pitchFamily="18" charset="0"/>
              <a:cs typeface="Times New Roman" panose="02020603050405020304" pitchFamily="18" charset="0"/>
            </a:endParaRPr>
          </a:p>
        </p:txBody>
      </p:sp>
      <p:sp>
        <p:nvSpPr>
          <p:cNvPr id="45" name="副标题 2"/>
          <p:cNvSpPr txBox="1">
            <a:spLocks/>
          </p:cNvSpPr>
          <p:nvPr/>
        </p:nvSpPr>
        <p:spPr>
          <a:xfrm>
            <a:off x="0" y="6404057"/>
            <a:ext cx="5598924" cy="239653"/>
          </a:xfrm>
          <a:prstGeom prst="rect">
            <a:avLst/>
          </a:prstGeom>
        </p:spPr>
        <p:txBody>
          <a:bodyPr vert="horz" lIns="91440" tIns="45720" rIns="91440" bIns="45720" rtlCol="0" anchor="t">
            <a:noAutofit/>
          </a:bodyPr>
          <a:lstStyle>
            <a:lvl1pPr marL="182880" indent="-182880" algn="l" defTabSz="914400" rtl="0" eaLnBrk="1" latinLnBrk="0" hangingPunct="1">
              <a:lnSpc>
                <a:spcPct val="100000"/>
              </a:lnSpc>
              <a:spcBef>
                <a:spcPts val="1200"/>
              </a:spcBef>
              <a:spcAft>
                <a:spcPts val="0"/>
              </a:spcAft>
              <a:buClrTx/>
              <a:buFont typeface="Wingdings" panose="05000000000000000000" pitchFamily="2" charset="2"/>
              <a:buChar char="l"/>
              <a:defRPr sz="2800" kern="1200" baseline="0">
                <a:solidFill>
                  <a:schemeClr val="tx1"/>
                </a:solidFill>
                <a:latin typeface="+mn-lt"/>
                <a:ea typeface="+mn-ea"/>
                <a:cs typeface="+mn-cs"/>
              </a:defRPr>
            </a:lvl1pPr>
            <a:lvl2pPr marL="685800" indent="-182880" algn="l" defTabSz="914400" rtl="0" eaLnBrk="1" latinLnBrk="0" hangingPunct="1">
              <a:lnSpc>
                <a:spcPct val="100000"/>
              </a:lnSpc>
              <a:spcBef>
                <a:spcPts val="1200"/>
              </a:spcBef>
              <a:spcAft>
                <a:spcPts val="0"/>
              </a:spcAft>
              <a:buClrTx/>
              <a:buFont typeface="Wingdings" panose="05000000000000000000" pitchFamily="2" charset="2"/>
              <a:buChar char="n"/>
              <a:defRPr sz="2400" kern="1200">
                <a:solidFill>
                  <a:schemeClr val="tx1"/>
                </a:solidFill>
                <a:latin typeface="+mn-lt"/>
                <a:ea typeface="+mn-ea"/>
                <a:cs typeface="+mn-cs"/>
              </a:defRPr>
            </a:lvl2pPr>
            <a:lvl3pPr marL="1143000" indent="-182880" algn="l" defTabSz="914400" rtl="0" eaLnBrk="1" latinLnBrk="0" hangingPunct="1">
              <a:lnSpc>
                <a:spcPct val="100000"/>
              </a:lnSpc>
              <a:spcBef>
                <a:spcPts val="1200"/>
              </a:spcBef>
              <a:spcAft>
                <a:spcPts val="0"/>
              </a:spcAft>
              <a:buClrTx/>
              <a:buFont typeface="Wingdings" panose="05000000000000000000" pitchFamily="2" charset="2"/>
              <a:buChar char="u"/>
              <a:defRPr sz="1800" kern="1200">
                <a:solidFill>
                  <a:schemeClr val="tx1"/>
                </a:solidFill>
                <a:latin typeface="+mn-lt"/>
                <a:ea typeface="+mn-ea"/>
                <a:cs typeface="+mn-cs"/>
              </a:defRPr>
            </a:lvl3pPr>
            <a:lvl4pPr marL="1600200" indent="-182880" algn="l" defTabSz="914400" rtl="0" eaLnBrk="1" latinLnBrk="0" hangingPunct="1">
              <a:lnSpc>
                <a:spcPct val="100000"/>
              </a:lnSpc>
              <a:spcBef>
                <a:spcPts val="1200"/>
              </a:spcBef>
              <a:spcAft>
                <a:spcPts val="0"/>
              </a:spcAft>
              <a:buClrTx/>
              <a:buFont typeface="Wingdings" panose="05000000000000000000" pitchFamily="2" charset="2"/>
              <a:buChar char="Ø"/>
              <a:defRPr sz="1800" kern="1200">
                <a:solidFill>
                  <a:schemeClr val="tx1"/>
                </a:solidFill>
                <a:latin typeface="+mn-lt"/>
                <a:ea typeface="+mn-ea"/>
                <a:cs typeface="+mn-cs"/>
              </a:defRPr>
            </a:lvl4pPr>
            <a:lvl5pPr marL="2057400" indent="-182880" algn="l" defTabSz="914400" rtl="0" eaLnBrk="1" latinLnBrk="0" hangingPunct="1">
              <a:lnSpc>
                <a:spcPct val="100000"/>
              </a:lnSpc>
              <a:spcBef>
                <a:spcPts val="1200"/>
              </a:spcBef>
              <a:spcAft>
                <a:spcPts val="0"/>
              </a:spcAft>
              <a:buClrTx/>
              <a:buFont typeface="Wingdings" panose="05000000000000000000" pitchFamily="2" charset="2"/>
              <a:buChar char="ü"/>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600" dirty="0" smtClean="0">
                <a:solidFill>
                  <a:schemeClr val="bg1"/>
                </a:solidFill>
              </a:rPr>
              <a:t>储存环光源物理研讨会 </a:t>
            </a:r>
            <a:r>
              <a:rPr lang="en-US" altLang="zh-CN" sz="1600" dirty="0" smtClean="0">
                <a:solidFill>
                  <a:schemeClr val="bg1"/>
                </a:solidFill>
              </a:rPr>
              <a:t>2019</a:t>
            </a:r>
            <a:r>
              <a:rPr lang="zh-CN" altLang="en-US" sz="1600" dirty="0" smtClean="0">
                <a:solidFill>
                  <a:schemeClr val="bg1"/>
                </a:solidFill>
              </a:rPr>
              <a:t>年</a:t>
            </a:r>
            <a:r>
              <a:rPr lang="en-US" altLang="zh-CN" sz="1600" dirty="0" smtClean="0">
                <a:solidFill>
                  <a:schemeClr val="bg1"/>
                </a:solidFill>
              </a:rPr>
              <a:t>1</a:t>
            </a:r>
            <a:r>
              <a:rPr lang="zh-CN" altLang="en-US" sz="1600" dirty="0" smtClean="0">
                <a:solidFill>
                  <a:schemeClr val="bg1"/>
                </a:solidFill>
              </a:rPr>
              <a:t>月</a:t>
            </a:r>
            <a:r>
              <a:rPr lang="en-US" altLang="zh-CN" sz="1600" dirty="0" smtClean="0">
                <a:solidFill>
                  <a:schemeClr val="bg1"/>
                </a:solidFill>
              </a:rPr>
              <a:t>21-22</a:t>
            </a:r>
            <a:r>
              <a:rPr lang="zh-CN" altLang="en-US" sz="1600" dirty="0" smtClean="0">
                <a:solidFill>
                  <a:schemeClr val="bg1"/>
                </a:solidFill>
              </a:rPr>
              <a:t>日 安徽合肥</a:t>
            </a:r>
          </a:p>
        </p:txBody>
      </p:sp>
      <p:cxnSp>
        <p:nvCxnSpPr>
          <p:cNvPr id="3" name="直接连接符 2"/>
          <p:cNvCxnSpPr/>
          <p:nvPr/>
        </p:nvCxnSpPr>
        <p:spPr>
          <a:xfrm>
            <a:off x="0" y="6721454"/>
            <a:ext cx="5530291" cy="0"/>
          </a:xfrm>
          <a:prstGeom prst="line">
            <a:avLst/>
          </a:prstGeom>
          <a:ln w="19050">
            <a:solidFill>
              <a:srgbClr val="000099"/>
            </a:solidFill>
          </a:ln>
        </p:spPr>
        <p:style>
          <a:lnRef idx="1">
            <a:schemeClr val="accent1"/>
          </a:lnRef>
          <a:fillRef idx="0">
            <a:schemeClr val="accent1"/>
          </a:fillRef>
          <a:effectRef idx="0">
            <a:schemeClr val="accent1"/>
          </a:effectRef>
          <a:fontRef idx="minor">
            <a:schemeClr val="tx1"/>
          </a:fontRef>
        </p:style>
      </p:cxnSp>
      <p:sp>
        <p:nvSpPr>
          <p:cNvPr id="23" name="文本占位符 5"/>
          <p:cNvSpPr>
            <a:spLocks noGrp="1"/>
          </p:cNvSpPr>
          <p:nvPr>
            <p:ph type="body" sz="quarter" idx="11" hasCustomPrompt="1"/>
          </p:nvPr>
        </p:nvSpPr>
        <p:spPr>
          <a:xfrm>
            <a:off x="975360" y="4417131"/>
            <a:ext cx="3416801" cy="373753"/>
          </a:xfrm>
        </p:spPr>
        <p:txBody>
          <a:bodyPr anchor="ctr"/>
          <a:lstStyle>
            <a:lvl1pPr marL="0" indent="0">
              <a:buNone/>
              <a:defRPr sz="2400" b="0">
                <a:solidFill>
                  <a:srgbClr val="A40000"/>
                </a:solidFill>
              </a:defRPr>
            </a:lvl1pPr>
          </a:lstStyle>
          <a:p>
            <a:pPr lvl="0"/>
            <a:r>
              <a:rPr lang="en-US" altLang="zh-CN" dirty="0" smtClean="0"/>
              <a:t>system</a:t>
            </a:r>
            <a:endParaRPr lang="zh-CN" altLang="en-US" dirty="0" smtClean="0"/>
          </a:p>
        </p:txBody>
      </p:sp>
      <p:sp>
        <p:nvSpPr>
          <p:cNvPr id="24" name="文本占位符 5"/>
          <p:cNvSpPr>
            <a:spLocks noGrp="1"/>
          </p:cNvSpPr>
          <p:nvPr>
            <p:ph type="body" sz="quarter" idx="12" hasCustomPrompt="1"/>
          </p:nvPr>
        </p:nvSpPr>
        <p:spPr>
          <a:xfrm>
            <a:off x="975360" y="4853265"/>
            <a:ext cx="3416801" cy="373753"/>
          </a:xfrm>
        </p:spPr>
        <p:txBody>
          <a:bodyPr anchor="ctr">
            <a:normAutofit/>
          </a:bodyPr>
          <a:lstStyle>
            <a:lvl1pPr marL="0" indent="0">
              <a:buNone/>
              <a:defRPr sz="2400" b="0">
                <a:solidFill>
                  <a:srgbClr val="A40000"/>
                </a:solidFill>
              </a:defRPr>
            </a:lvl1pPr>
          </a:lstStyle>
          <a:p>
            <a:pPr lvl="0"/>
            <a:r>
              <a:rPr lang="en-US" altLang="zh-CN" dirty="0" smtClean="0"/>
              <a:t>date</a:t>
            </a:r>
            <a:endParaRPr lang="zh-CN" altLang="en-US" dirty="0" smtClean="0"/>
          </a:p>
        </p:txBody>
      </p:sp>
    </p:spTree>
    <p:extLst>
      <p:ext uri="{BB962C8B-B14F-4D97-AF65-F5344CB8AC3E}">
        <p14:creationId xmlns:p14="http://schemas.microsoft.com/office/powerpoint/2010/main" xmlns="" val="180454890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ncho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文本占位符 3"/>
          <p:cNvSpPr>
            <a:spLocks noGrp="1"/>
          </p:cNvSpPr>
          <p:nvPr>
            <p:ph type="body" sz="quarter" idx="15" hasCustomPrompt="1"/>
          </p:nvPr>
        </p:nvSpPr>
        <p:spPr>
          <a:xfrm>
            <a:off x="1187624" y="116632"/>
            <a:ext cx="6408738" cy="576262"/>
          </a:xfrm>
        </p:spPr>
        <p:txBody>
          <a:bodyPr>
            <a:noAutofit/>
          </a:bodyPr>
          <a:lstStyle>
            <a:lvl5pPr marL="1873250" marR="0" indent="-1873250" algn="l" defTabSz="914400" rtl="0" eaLnBrk="1" fontAlgn="auto" latinLnBrk="0" hangingPunct="1">
              <a:lnSpc>
                <a:spcPct val="100000"/>
              </a:lnSpc>
              <a:spcBef>
                <a:spcPts val="1200"/>
              </a:spcBef>
              <a:spcAft>
                <a:spcPts val="0"/>
              </a:spcAft>
              <a:buClrTx/>
              <a:buSzPct val="60000"/>
              <a:buFont typeface="Wingdings" panose="05000000000000000000" pitchFamily="2" charset="2"/>
              <a:buNone/>
              <a:tabLst/>
              <a:defRPr sz="4000">
                <a:latin typeface="+mj-lt"/>
              </a:defRPr>
            </a:lvl5pPr>
          </a:lstStyle>
          <a:p>
            <a:pPr marL="1873250" marR="0" lvl="4" indent="-1873250" algn="l" defTabSz="914400" rtl="0" eaLnBrk="1" fontAlgn="auto" latinLnBrk="0" hangingPunct="1">
              <a:lnSpc>
                <a:spcPct val="100000"/>
              </a:lnSpc>
              <a:spcBef>
                <a:spcPts val="1200"/>
              </a:spcBef>
              <a:spcAft>
                <a:spcPts val="0"/>
              </a:spcAft>
              <a:buClrTx/>
              <a:buSzPct val="60000"/>
              <a:buFont typeface="Wingdings" panose="05000000000000000000" pitchFamily="2" charset="2"/>
              <a:buNone/>
              <a:tabLst/>
              <a:defRPr/>
            </a:pPr>
            <a:r>
              <a:rPr lang="en-US" altLang="zh-CN" b="1" dirty="0" smtClean="0">
                <a:solidFill>
                  <a:srgbClr val="C00000"/>
                </a:solidFill>
              </a:rPr>
              <a:t>Click here to add text</a:t>
            </a:r>
            <a:endParaRPr lang="zh-CN" altLang="en-US" b="1" dirty="0" smtClean="0">
              <a:solidFill>
                <a:srgbClr val="C00000"/>
              </a:solidFill>
            </a:endParaRPr>
          </a:p>
        </p:txBody>
      </p:sp>
    </p:spTree>
    <p:extLst>
      <p:ext uri="{BB962C8B-B14F-4D97-AF65-F5344CB8AC3E}">
        <p14:creationId xmlns:p14="http://schemas.microsoft.com/office/powerpoint/2010/main" xmlns="" val="343835378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20832" y="1232362"/>
            <a:ext cx="2114550" cy="5120640"/>
          </a:xfrm>
          <a:prstGeom prst="rect">
            <a:avLst/>
          </a:prstGeo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3036016" y="1232362"/>
            <a:ext cx="5486400" cy="5120640"/>
          </a:xfrm>
        </p:spPr>
        <p:txBody>
          <a:bodyPr vert="eaVert" ancho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文本占位符 3"/>
          <p:cNvSpPr>
            <a:spLocks noGrp="1"/>
          </p:cNvSpPr>
          <p:nvPr>
            <p:ph type="body" sz="quarter" idx="15" hasCustomPrompt="1"/>
          </p:nvPr>
        </p:nvSpPr>
        <p:spPr>
          <a:xfrm>
            <a:off x="1187624" y="116632"/>
            <a:ext cx="6408738" cy="576262"/>
          </a:xfrm>
        </p:spPr>
        <p:txBody>
          <a:bodyPr>
            <a:noAutofit/>
          </a:bodyPr>
          <a:lstStyle>
            <a:lvl5pPr marL="1873250" marR="0" indent="-1873250" algn="l" defTabSz="914400" rtl="0" eaLnBrk="1" fontAlgn="auto" latinLnBrk="0" hangingPunct="1">
              <a:lnSpc>
                <a:spcPct val="100000"/>
              </a:lnSpc>
              <a:spcBef>
                <a:spcPts val="1200"/>
              </a:spcBef>
              <a:spcAft>
                <a:spcPts val="0"/>
              </a:spcAft>
              <a:buClrTx/>
              <a:buSzPct val="60000"/>
              <a:buFont typeface="Wingdings" panose="05000000000000000000" pitchFamily="2" charset="2"/>
              <a:buNone/>
              <a:tabLst/>
              <a:defRPr sz="4000">
                <a:latin typeface="+mj-lt"/>
              </a:defRPr>
            </a:lvl5pPr>
          </a:lstStyle>
          <a:p>
            <a:pPr marL="1873250" marR="0" lvl="4" indent="-1873250" algn="l" defTabSz="914400" rtl="0" eaLnBrk="1" fontAlgn="auto" latinLnBrk="0" hangingPunct="1">
              <a:lnSpc>
                <a:spcPct val="100000"/>
              </a:lnSpc>
              <a:spcBef>
                <a:spcPts val="1200"/>
              </a:spcBef>
              <a:spcAft>
                <a:spcPts val="0"/>
              </a:spcAft>
              <a:buClrTx/>
              <a:buSzPct val="60000"/>
              <a:buFont typeface="Wingdings" panose="05000000000000000000" pitchFamily="2" charset="2"/>
              <a:buNone/>
              <a:tabLst/>
              <a:defRPr/>
            </a:pPr>
            <a:r>
              <a:rPr lang="en-US" altLang="zh-CN" b="1" dirty="0" smtClean="0">
                <a:solidFill>
                  <a:srgbClr val="C00000"/>
                </a:solidFill>
              </a:rPr>
              <a:t>Click here to add text</a:t>
            </a:r>
            <a:endParaRPr lang="zh-CN" altLang="en-US" b="1" dirty="0" smtClean="0">
              <a:solidFill>
                <a:srgbClr val="C00000"/>
              </a:solidFill>
            </a:endParaRPr>
          </a:p>
        </p:txBody>
      </p:sp>
    </p:spTree>
    <p:extLst>
      <p:ext uri="{BB962C8B-B14F-4D97-AF65-F5344CB8AC3E}">
        <p14:creationId xmlns:p14="http://schemas.microsoft.com/office/powerpoint/2010/main" xmlns="" val="248190639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标题幻灯片">
    <p:spTree>
      <p:nvGrpSpPr>
        <p:cNvPr id="1" name=""/>
        <p:cNvGrpSpPr/>
        <p:nvPr/>
      </p:nvGrpSpPr>
      <p:grpSpPr>
        <a:xfrm>
          <a:off x="0" y="0"/>
          <a:ext cx="0" cy="0"/>
          <a:chOff x="0" y="0"/>
          <a:chExt cx="0" cy="0"/>
        </a:xfrm>
      </p:grpSpPr>
      <p:sp>
        <p:nvSpPr>
          <p:cNvPr id="29" name="Title 1"/>
          <p:cNvSpPr>
            <a:spLocks noGrp="1"/>
          </p:cNvSpPr>
          <p:nvPr>
            <p:ph type="ctrTitle" hasCustomPrompt="1"/>
          </p:nvPr>
        </p:nvSpPr>
        <p:spPr>
          <a:xfrm>
            <a:off x="0" y="1967696"/>
            <a:ext cx="9144000" cy="1461836"/>
          </a:xfrm>
          <a:prstGeom prst="rect">
            <a:avLst/>
          </a:prstGeom>
        </p:spPr>
        <p:txBody>
          <a:bodyPr anchor="ctr">
            <a:normAutofit/>
          </a:bodyPr>
          <a:lstStyle>
            <a:lvl1pPr algn="ctr">
              <a:defRPr sz="6000" b="1">
                <a:solidFill>
                  <a:srgbClr val="A40000"/>
                </a:solidFill>
                <a:latin typeface="+mn-lt"/>
              </a:defRPr>
            </a:lvl1pPr>
          </a:lstStyle>
          <a:p>
            <a:r>
              <a:rPr lang="en-US" altLang="zh-CN" dirty="0" smtClean="0"/>
              <a:t>Presentation Title</a:t>
            </a:r>
            <a:endParaRPr lang="en-US" dirty="0"/>
          </a:p>
        </p:txBody>
      </p:sp>
      <p:sp>
        <p:nvSpPr>
          <p:cNvPr id="30" name="Subtitle 2"/>
          <p:cNvSpPr>
            <a:spLocks noGrp="1"/>
          </p:cNvSpPr>
          <p:nvPr>
            <p:ph type="subTitle" idx="1" hasCustomPrompt="1"/>
          </p:nvPr>
        </p:nvSpPr>
        <p:spPr>
          <a:xfrm>
            <a:off x="975360" y="4013936"/>
            <a:ext cx="3421075" cy="340814"/>
          </a:xfrm>
          <a:prstGeom prst="rect">
            <a:avLst/>
          </a:prstGeom>
        </p:spPr>
        <p:txBody>
          <a:bodyPr anchor="ct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0">
                <a:solidFill>
                  <a:srgbClr val="A40000"/>
                </a:solidFill>
                <a:latin typeface="+mn-lt"/>
                <a:ea typeface="黑体" panose="02010609060101010101" pitchFamily="49"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dirty="0" smtClean="0"/>
              <a:t>Reporter</a:t>
            </a:r>
            <a:endParaRPr lang="en-US" dirty="0"/>
          </a:p>
        </p:txBody>
      </p:sp>
      <p:pic>
        <p:nvPicPr>
          <p:cNvPr id="31" name="图片 30"/>
          <p:cNvPicPr>
            <a:picLocks noChangeAspect="1"/>
          </p:cNvPicPr>
          <p:nvPr/>
        </p:nvPicPr>
        <p:blipFill rotWithShape="1">
          <a:blip r:embed="rId2" cstate="print">
            <a:extLst>
              <a:ext uri="{28A0092B-C50C-407E-A947-70E740481C1C}">
                <a14:useLocalDpi xmlns:a14="http://schemas.microsoft.com/office/drawing/2010/main" xmlns="" val="0"/>
              </a:ext>
            </a:extLst>
          </a:blip>
          <a:srcRect r="70653"/>
          <a:stretch/>
        </p:blipFill>
        <p:spPr>
          <a:xfrm>
            <a:off x="124388" y="233273"/>
            <a:ext cx="1148457" cy="741191"/>
          </a:xfrm>
          <a:prstGeom prst="rect">
            <a:avLst/>
          </a:prstGeom>
        </p:spPr>
      </p:pic>
      <p:grpSp>
        <p:nvGrpSpPr>
          <p:cNvPr id="33" name="组合 32"/>
          <p:cNvGrpSpPr/>
          <p:nvPr/>
        </p:nvGrpSpPr>
        <p:grpSpPr>
          <a:xfrm>
            <a:off x="0" y="1102039"/>
            <a:ext cx="9144000" cy="110846"/>
            <a:chOff x="0" y="846225"/>
            <a:chExt cx="9144000" cy="110846"/>
          </a:xfrm>
        </p:grpSpPr>
        <p:grpSp>
          <p:nvGrpSpPr>
            <p:cNvPr id="34" name="组合 33"/>
            <p:cNvGrpSpPr/>
            <p:nvPr/>
          </p:nvGrpSpPr>
          <p:grpSpPr>
            <a:xfrm>
              <a:off x="0" y="846225"/>
              <a:ext cx="9144000" cy="110846"/>
              <a:chOff x="0" y="846225"/>
              <a:chExt cx="9144000" cy="110846"/>
            </a:xfrm>
          </p:grpSpPr>
          <p:grpSp>
            <p:nvGrpSpPr>
              <p:cNvPr id="36" name="组合 35"/>
              <p:cNvGrpSpPr/>
              <p:nvPr/>
            </p:nvGrpSpPr>
            <p:grpSpPr>
              <a:xfrm>
                <a:off x="875653" y="846225"/>
                <a:ext cx="8268347" cy="110438"/>
                <a:chOff x="875653" y="846225"/>
                <a:chExt cx="8268347" cy="110438"/>
              </a:xfrm>
            </p:grpSpPr>
            <p:sp>
              <p:nvSpPr>
                <p:cNvPr id="38" name="矩形 37"/>
                <p:cNvSpPr/>
                <p:nvPr/>
              </p:nvSpPr>
              <p:spPr>
                <a:xfrm>
                  <a:off x="875653" y="846227"/>
                  <a:ext cx="8268347" cy="110436"/>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直角三角形 38"/>
                <p:cNvSpPr/>
                <p:nvPr/>
              </p:nvSpPr>
              <p:spPr>
                <a:xfrm>
                  <a:off x="975360" y="846225"/>
                  <a:ext cx="137160" cy="110438"/>
                </a:xfrm>
                <a:prstGeom prst="rtTriangle">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矩形 36"/>
              <p:cNvSpPr/>
              <p:nvPr/>
            </p:nvSpPr>
            <p:spPr>
              <a:xfrm>
                <a:off x="0" y="846226"/>
                <a:ext cx="975360" cy="110845"/>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5" name="直接连接符 34"/>
            <p:cNvCxnSpPr>
              <a:stCxn id="39" idx="2"/>
            </p:cNvCxnSpPr>
            <p:nvPr/>
          </p:nvCxnSpPr>
          <p:spPr>
            <a:xfrm flipV="1">
              <a:off x="975360" y="846225"/>
              <a:ext cx="0" cy="11043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0" name="组合 39"/>
          <p:cNvGrpSpPr/>
          <p:nvPr/>
        </p:nvGrpSpPr>
        <p:grpSpPr>
          <a:xfrm>
            <a:off x="5464454" y="6472195"/>
            <a:ext cx="3679547" cy="266400"/>
            <a:chOff x="3891916" y="6461760"/>
            <a:chExt cx="5252086" cy="342970"/>
          </a:xfrm>
        </p:grpSpPr>
        <p:sp>
          <p:nvSpPr>
            <p:cNvPr id="41" name="文本框 40"/>
            <p:cNvSpPr txBox="1"/>
            <p:nvPr/>
          </p:nvSpPr>
          <p:spPr>
            <a:xfrm>
              <a:off x="3891916" y="6461760"/>
              <a:ext cx="5252086" cy="342970"/>
            </a:xfrm>
            <a:prstGeom prst="rect">
              <a:avLst/>
            </a:prstGeom>
            <a:solidFill>
              <a:srgbClr val="000099"/>
            </a:solidFill>
            <a:ln>
              <a:noFill/>
            </a:ln>
          </p:spPr>
          <p:txBody>
            <a:bodyPr wrap="square" rtlCol="0">
              <a:spAutoFit/>
            </a:bodyPr>
            <a:lstStyle/>
            <a:p>
              <a:pPr algn="r"/>
              <a:endParaRPr lang="zh-CN" altLang="en-US" sz="2000" dirty="0">
                <a:solidFill>
                  <a:schemeClr val="bg1"/>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2" name="直角三角形 41"/>
            <p:cNvSpPr/>
            <p:nvPr/>
          </p:nvSpPr>
          <p:spPr>
            <a:xfrm flipV="1">
              <a:off x="3892140" y="6461761"/>
              <a:ext cx="655405" cy="339736"/>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 name="菱形 42"/>
          <p:cNvSpPr/>
          <p:nvPr/>
        </p:nvSpPr>
        <p:spPr>
          <a:xfrm>
            <a:off x="4502256" y="6379860"/>
            <a:ext cx="619936" cy="400110"/>
          </a:xfrm>
          <a:prstGeom prst="diamond">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文本框 43"/>
          <p:cNvSpPr txBox="1"/>
          <p:nvPr/>
        </p:nvSpPr>
        <p:spPr>
          <a:xfrm>
            <a:off x="5782155" y="6450248"/>
            <a:ext cx="3515463" cy="307777"/>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400" dirty="0" smtClean="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H</a:t>
            </a:r>
            <a:r>
              <a:rPr lang="en-US" altLang="zh-CN" sz="1400" b="1" dirty="0" smtClean="0">
                <a:solidFill>
                  <a:schemeClr val="bg1"/>
                </a:solidFill>
                <a:latin typeface="Times New Roman" panose="02020603050405020304" pitchFamily="18" charset="0"/>
                <a:ea typeface="楷体" panose="02010609060101010101" pitchFamily="49" charset="-122"/>
                <a:cs typeface="Times New Roman" panose="02020603050405020304" pitchFamily="18" charset="0"/>
              </a:rPr>
              <a:t>igh</a:t>
            </a:r>
            <a:r>
              <a:rPr lang="en-US" altLang="zh-CN" sz="1400" dirty="0" smtClean="0">
                <a:solidFill>
                  <a:schemeClr val="bg1"/>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1400" dirty="0" smtClean="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E</a:t>
            </a:r>
            <a:r>
              <a:rPr lang="en-US" altLang="zh-CN" sz="1400" b="1" dirty="0" smtClean="0">
                <a:solidFill>
                  <a:schemeClr val="bg1"/>
                </a:solidFill>
                <a:latin typeface="Times New Roman" panose="02020603050405020304" pitchFamily="18" charset="0"/>
                <a:ea typeface="楷体" panose="02010609060101010101" pitchFamily="49" charset="-122"/>
                <a:cs typeface="Times New Roman" panose="02020603050405020304" pitchFamily="18" charset="0"/>
              </a:rPr>
              <a:t>nergy</a:t>
            </a:r>
            <a:r>
              <a:rPr lang="en-US" altLang="zh-CN" sz="1400" dirty="0" smtClean="0">
                <a:solidFill>
                  <a:schemeClr val="bg1"/>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1400" dirty="0" smtClean="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P</a:t>
            </a:r>
            <a:r>
              <a:rPr lang="en-US" altLang="zh-CN" sz="1400" b="1" dirty="0" smtClean="0">
                <a:solidFill>
                  <a:schemeClr val="bg1"/>
                </a:solidFill>
                <a:latin typeface="Times New Roman" panose="02020603050405020304" pitchFamily="18" charset="0"/>
                <a:ea typeface="楷体" panose="02010609060101010101" pitchFamily="49" charset="-122"/>
                <a:cs typeface="Times New Roman" panose="02020603050405020304" pitchFamily="18" charset="0"/>
              </a:rPr>
              <a:t>hoton</a:t>
            </a:r>
            <a:r>
              <a:rPr lang="en-US" altLang="zh-CN" sz="1400" dirty="0" smtClean="0">
                <a:solidFill>
                  <a:schemeClr val="bg1"/>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1400" dirty="0" smtClean="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S</a:t>
            </a:r>
            <a:r>
              <a:rPr lang="en-US" altLang="zh-CN" sz="1400" b="1" dirty="0" smtClean="0">
                <a:solidFill>
                  <a:schemeClr val="bg1"/>
                </a:solidFill>
                <a:latin typeface="Times New Roman" panose="02020603050405020304" pitchFamily="18" charset="0"/>
                <a:ea typeface="楷体" panose="02010609060101010101" pitchFamily="49" charset="-122"/>
                <a:cs typeface="Times New Roman" panose="02020603050405020304" pitchFamily="18" charset="0"/>
              </a:rPr>
              <a:t>ource </a:t>
            </a:r>
            <a:r>
              <a:rPr lang="en-US" altLang="zh-CN" sz="1400" b="0" dirty="0" smtClean="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a:t>
            </a:r>
            <a:r>
              <a:rPr lang="en-US" altLang="zh-CN" sz="1400" b="0" baseline="0" dirty="0" smtClean="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 </a:t>
            </a:r>
            <a:r>
              <a:rPr lang="en-US" altLang="zh-CN" sz="1400" b="1" u="none" baseline="0" dirty="0" smtClean="0">
                <a:solidFill>
                  <a:schemeClr val="bg1"/>
                </a:solidFill>
                <a:effectLst/>
                <a:latin typeface="Rockwell Extra Bold" panose="02060903040505020403" pitchFamily="18" charset="0"/>
                <a:ea typeface="楷体" panose="02010609060101010101" pitchFamily="49" charset="-122"/>
                <a:cs typeface="Times New Roman" panose="02020603050405020304" pitchFamily="18" charset="0"/>
              </a:rPr>
              <a:t>B</a:t>
            </a:r>
            <a:r>
              <a:rPr lang="en-US" altLang="zh-CN" sz="1400" b="1" u="none" baseline="0" dirty="0" smtClean="0">
                <a:solidFill>
                  <a:schemeClr val="bg1"/>
                </a:solidFill>
                <a:latin typeface="Times New Roman" panose="02020603050405020304" pitchFamily="18" charset="0"/>
                <a:ea typeface="楷体" panose="02010609060101010101" pitchFamily="49" charset="-122"/>
                <a:cs typeface="Times New Roman" panose="02020603050405020304" pitchFamily="18" charset="0"/>
              </a:rPr>
              <a:t>eijing</a:t>
            </a:r>
            <a:endParaRPr lang="zh-CN" altLang="en-US" sz="1400" b="1" u="none" dirty="0">
              <a:solidFill>
                <a:schemeClr val="bg1"/>
              </a:solidFill>
              <a:latin typeface="Times New Roman" panose="02020603050405020304" pitchFamily="18" charset="0"/>
              <a:cs typeface="Times New Roman" panose="02020603050405020304" pitchFamily="18" charset="0"/>
            </a:endParaRPr>
          </a:p>
        </p:txBody>
      </p:sp>
      <p:cxnSp>
        <p:nvCxnSpPr>
          <p:cNvPr id="3" name="直接连接符 2"/>
          <p:cNvCxnSpPr/>
          <p:nvPr/>
        </p:nvCxnSpPr>
        <p:spPr>
          <a:xfrm>
            <a:off x="0" y="6721454"/>
            <a:ext cx="5530291" cy="0"/>
          </a:xfrm>
          <a:prstGeom prst="line">
            <a:avLst/>
          </a:prstGeom>
          <a:ln w="19050">
            <a:solidFill>
              <a:srgbClr val="000099"/>
            </a:solidFill>
          </a:ln>
        </p:spPr>
        <p:style>
          <a:lnRef idx="1">
            <a:schemeClr val="accent1"/>
          </a:lnRef>
          <a:fillRef idx="0">
            <a:schemeClr val="accent1"/>
          </a:fillRef>
          <a:effectRef idx="0">
            <a:schemeClr val="accent1"/>
          </a:effectRef>
          <a:fontRef idx="minor">
            <a:schemeClr val="tx1"/>
          </a:fontRef>
        </p:style>
      </p:cxnSp>
      <p:sp>
        <p:nvSpPr>
          <p:cNvPr id="23" name="文本占位符 5"/>
          <p:cNvSpPr>
            <a:spLocks noGrp="1"/>
          </p:cNvSpPr>
          <p:nvPr>
            <p:ph type="body" sz="quarter" idx="11" hasCustomPrompt="1"/>
          </p:nvPr>
        </p:nvSpPr>
        <p:spPr>
          <a:xfrm>
            <a:off x="975360" y="4417131"/>
            <a:ext cx="3416801" cy="373753"/>
          </a:xfrm>
        </p:spPr>
        <p:txBody>
          <a:bodyPr anchor="ctr"/>
          <a:lstStyle>
            <a:lvl1pPr marL="0" indent="0">
              <a:buNone/>
              <a:defRPr sz="2400" b="0">
                <a:solidFill>
                  <a:srgbClr val="A40000"/>
                </a:solidFill>
              </a:defRPr>
            </a:lvl1pPr>
          </a:lstStyle>
          <a:p>
            <a:pPr lvl="0"/>
            <a:r>
              <a:rPr lang="en-US" altLang="zh-CN" dirty="0" smtClean="0"/>
              <a:t>system</a:t>
            </a:r>
            <a:endParaRPr lang="zh-CN" altLang="en-US" dirty="0" smtClean="0"/>
          </a:p>
        </p:txBody>
      </p:sp>
      <p:sp>
        <p:nvSpPr>
          <p:cNvPr id="24" name="文本占位符 5"/>
          <p:cNvSpPr>
            <a:spLocks noGrp="1"/>
          </p:cNvSpPr>
          <p:nvPr>
            <p:ph type="body" sz="quarter" idx="12" hasCustomPrompt="1"/>
          </p:nvPr>
        </p:nvSpPr>
        <p:spPr>
          <a:xfrm>
            <a:off x="975360" y="4853265"/>
            <a:ext cx="3416801" cy="373753"/>
          </a:xfrm>
        </p:spPr>
        <p:txBody>
          <a:bodyPr anchor="ctr">
            <a:normAutofit/>
          </a:bodyPr>
          <a:lstStyle>
            <a:lvl1pPr marL="0" indent="0">
              <a:buNone/>
              <a:defRPr sz="2400" b="0">
                <a:solidFill>
                  <a:srgbClr val="A40000"/>
                </a:solidFill>
              </a:defRPr>
            </a:lvl1pPr>
          </a:lstStyle>
          <a:p>
            <a:pPr lvl="0"/>
            <a:r>
              <a:rPr lang="en-US" altLang="zh-CN" dirty="0" smtClean="0"/>
              <a:t>date</a:t>
            </a:r>
            <a:endParaRPr lang="zh-CN" altLang="en-US" dirty="0" smtClean="0"/>
          </a:p>
        </p:txBody>
      </p:sp>
      <p:sp>
        <p:nvSpPr>
          <p:cNvPr id="21" name="文本占位符 5"/>
          <p:cNvSpPr>
            <a:spLocks noGrp="1"/>
          </p:cNvSpPr>
          <p:nvPr>
            <p:ph type="body" sz="quarter" idx="13" hasCustomPrompt="1"/>
          </p:nvPr>
        </p:nvSpPr>
        <p:spPr>
          <a:xfrm>
            <a:off x="35496" y="6367615"/>
            <a:ext cx="5021388" cy="373753"/>
          </a:xfrm>
        </p:spPr>
        <p:txBody>
          <a:bodyPr anchor="ctr">
            <a:normAutofit/>
          </a:bodyPr>
          <a:lstStyle>
            <a:lvl1pPr marL="0" indent="0">
              <a:buNone/>
              <a:defRPr sz="1600" b="0" baseline="0">
                <a:solidFill>
                  <a:srgbClr val="A40000"/>
                </a:solidFill>
              </a:defRPr>
            </a:lvl1pPr>
          </a:lstStyle>
          <a:p>
            <a:pPr lvl="0"/>
            <a:r>
              <a:rPr lang="zh-CN" altLang="en-US" dirty="0" smtClean="0"/>
              <a:t>储存环光源物理研讨会 </a:t>
            </a:r>
            <a:r>
              <a:rPr lang="en-US" altLang="zh-CN" dirty="0" smtClean="0"/>
              <a:t>2019</a:t>
            </a:r>
            <a:r>
              <a:rPr lang="zh-CN" altLang="en-US" dirty="0" smtClean="0"/>
              <a:t>年</a:t>
            </a:r>
            <a:r>
              <a:rPr lang="en-US" altLang="zh-CN" dirty="0" smtClean="0"/>
              <a:t>1</a:t>
            </a:r>
            <a:r>
              <a:rPr lang="zh-CN" altLang="en-US" dirty="0" smtClean="0"/>
              <a:t>月</a:t>
            </a:r>
            <a:r>
              <a:rPr lang="en-US" altLang="zh-CN" dirty="0" smtClean="0"/>
              <a:t>21-22</a:t>
            </a:r>
            <a:r>
              <a:rPr lang="zh-CN" altLang="en-US" dirty="0" smtClean="0"/>
              <a:t>日 安徽合肥</a:t>
            </a:r>
          </a:p>
        </p:txBody>
      </p:sp>
    </p:spTree>
    <p:extLst>
      <p:ext uri="{BB962C8B-B14F-4D97-AF65-F5344CB8AC3E}">
        <p14:creationId xmlns:p14="http://schemas.microsoft.com/office/powerpoint/2010/main" xmlns="" val="115488411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标题和内容">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85216" y="1310640"/>
            <a:ext cx="8039240" cy="4804867"/>
          </a:xfrm>
        </p:spPr>
        <p:txBody>
          <a:bodyPr vert="horz" lIns="91440" tIns="45720" rIns="91440" bIns="45720" rtlCol="0" anchor="t">
            <a:normAutofit/>
          </a:bodyPr>
          <a:lstStyle>
            <a:lvl1pPr>
              <a:lnSpc>
                <a:spcPct val="100000"/>
              </a:lnSpc>
              <a:spcBef>
                <a:spcPts val="1200"/>
              </a:spcBef>
              <a:spcAft>
                <a:spcPts val="0"/>
              </a:spcAft>
              <a:defRPr lang="zh-CN" altLang="en-US" sz="3200" smtClean="0">
                <a:solidFill>
                  <a:srgbClr val="000099"/>
                </a:solidFill>
              </a:defRPr>
            </a:lvl1pPr>
            <a:lvl2pPr>
              <a:lnSpc>
                <a:spcPct val="100000"/>
              </a:lnSpc>
              <a:spcBef>
                <a:spcPts val="1200"/>
              </a:spcBef>
              <a:spcAft>
                <a:spcPts val="0"/>
              </a:spcAft>
              <a:defRPr lang="zh-CN" altLang="en-US" sz="2400" smtClean="0">
                <a:solidFill>
                  <a:schemeClr val="tx1"/>
                </a:solidFill>
              </a:defRPr>
            </a:lvl2pPr>
            <a:lvl3pPr>
              <a:lnSpc>
                <a:spcPct val="100000"/>
              </a:lnSpc>
              <a:spcBef>
                <a:spcPts val="1200"/>
              </a:spcBef>
              <a:spcAft>
                <a:spcPts val="0"/>
              </a:spcAft>
              <a:defRPr lang="zh-CN" altLang="en-US" sz="2000" smtClean="0">
                <a:solidFill>
                  <a:schemeClr val="tx1"/>
                </a:solidFill>
              </a:defRPr>
            </a:lvl3pPr>
            <a:lvl4pPr>
              <a:lnSpc>
                <a:spcPct val="100000"/>
              </a:lnSpc>
              <a:spcBef>
                <a:spcPts val="1200"/>
              </a:spcBef>
              <a:spcAft>
                <a:spcPts val="0"/>
              </a:spcAft>
              <a:defRPr lang="zh-CN" altLang="en-US" sz="1800" smtClean="0">
                <a:solidFill>
                  <a:schemeClr val="tx1"/>
                </a:solidFill>
              </a:defRPr>
            </a:lvl4pPr>
            <a:lvl5pPr>
              <a:lnSpc>
                <a:spcPct val="100000"/>
              </a:lnSpc>
              <a:spcBef>
                <a:spcPts val="1200"/>
              </a:spcBef>
              <a:spcAft>
                <a:spcPts val="0"/>
              </a:spcAft>
              <a:defRPr lang="en-US" sz="1800" dirty="0">
                <a:solidFill>
                  <a:schemeClr val="tx1"/>
                </a:solidFill>
              </a:defRPr>
            </a:lvl5pPr>
          </a:lstStyle>
          <a:p>
            <a:pPr lvl="0">
              <a:buClrTx/>
              <a:buFont typeface="Wingdings" panose="05000000000000000000" pitchFamily="2" charset="2"/>
              <a:buChar char="l"/>
            </a:pPr>
            <a:r>
              <a:rPr lang="en-US" altLang="zh-CN" dirty="0" smtClean="0"/>
              <a:t>Click here to add text</a:t>
            </a:r>
            <a:endParaRPr lang="zh-CN" altLang="en-US" dirty="0" smtClean="0"/>
          </a:p>
          <a:p>
            <a:pPr lvl="1">
              <a:buClrTx/>
              <a:buFont typeface="Wingdings" panose="05000000000000000000" pitchFamily="2" charset="2"/>
              <a:buChar char="n"/>
            </a:pPr>
            <a:r>
              <a:rPr lang="en-US" altLang="zh-CN" dirty="0" smtClean="0"/>
              <a:t>Click here to add text</a:t>
            </a:r>
            <a:endParaRPr lang="zh-CN" altLang="en-US" dirty="0" smtClean="0"/>
          </a:p>
          <a:p>
            <a:pPr lvl="2">
              <a:buClrTx/>
              <a:buFont typeface="Wingdings" panose="05000000000000000000" pitchFamily="2" charset="2"/>
              <a:buChar char="u"/>
            </a:pPr>
            <a:r>
              <a:rPr lang="en-US" altLang="zh-CN" dirty="0" smtClean="0"/>
              <a:t>Click here to add text</a:t>
            </a:r>
            <a:endParaRPr lang="zh-CN" altLang="en-US" dirty="0" smtClean="0"/>
          </a:p>
          <a:p>
            <a:pPr lvl="3">
              <a:buClrTx/>
              <a:buFont typeface="Wingdings" panose="05000000000000000000" pitchFamily="2" charset="2"/>
              <a:buChar char="Ø"/>
            </a:pPr>
            <a:r>
              <a:rPr lang="en-US" altLang="zh-CN" dirty="0" smtClean="0"/>
              <a:t>Click here to add text</a:t>
            </a:r>
            <a:endParaRPr lang="zh-CN" altLang="en-US" dirty="0" smtClean="0"/>
          </a:p>
          <a:p>
            <a:pPr lvl="4">
              <a:buClrTx/>
              <a:buFont typeface="Wingdings" panose="05000000000000000000" pitchFamily="2" charset="2"/>
              <a:buChar char="ü"/>
            </a:pPr>
            <a:r>
              <a:rPr lang="en-US" altLang="zh-CN" dirty="0" smtClean="0"/>
              <a:t>Click here to add text</a:t>
            </a:r>
            <a:endParaRPr lang="en-US" dirty="0"/>
          </a:p>
        </p:txBody>
      </p:sp>
      <p:sp>
        <p:nvSpPr>
          <p:cNvPr id="10" name="标题 4"/>
          <p:cNvSpPr>
            <a:spLocks noGrp="1"/>
          </p:cNvSpPr>
          <p:nvPr>
            <p:ph type="title" hasCustomPrompt="1"/>
          </p:nvPr>
        </p:nvSpPr>
        <p:spPr>
          <a:xfrm>
            <a:off x="1168978" y="105352"/>
            <a:ext cx="7886700" cy="663575"/>
          </a:xfrm>
          <a:prstGeom prst="rect">
            <a:avLst/>
          </a:prstGeom>
        </p:spPr>
        <p:txBody>
          <a:bodyPr anchor="ctr"/>
          <a:lstStyle>
            <a:lvl1pPr>
              <a:defRPr sz="4000" b="1" baseline="0">
                <a:solidFill>
                  <a:srgbClr val="C00000"/>
                </a:solidFill>
              </a:defRPr>
            </a:lvl1pPr>
          </a:lstStyle>
          <a:p>
            <a:r>
              <a:rPr lang="en-US" altLang="zh-CN" dirty="0" smtClean="0"/>
              <a:t>Click here to add text</a:t>
            </a:r>
            <a:endParaRPr lang="zh-CN" altLang="en-US" dirty="0"/>
          </a:p>
        </p:txBody>
      </p:sp>
    </p:spTree>
    <p:extLst>
      <p:ext uri="{BB962C8B-B14F-4D97-AF65-F5344CB8AC3E}">
        <p14:creationId xmlns:p14="http://schemas.microsoft.com/office/powerpoint/2010/main" xmlns="" val="353132244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标题和目录">
    <p:spTree>
      <p:nvGrpSpPr>
        <p:cNvPr id="1" name=""/>
        <p:cNvGrpSpPr/>
        <p:nvPr/>
      </p:nvGrpSpPr>
      <p:grpSpPr>
        <a:xfrm>
          <a:off x="0" y="0"/>
          <a:ext cx="0" cy="0"/>
          <a:chOff x="0" y="0"/>
          <a:chExt cx="0" cy="0"/>
        </a:xfrm>
      </p:grpSpPr>
      <p:sp>
        <p:nvSpPr>
          <p:cNvPr id="10" name="标题 4"/>
          <p:cNvSpPr>
            <a:spLocks noGrp="1"/>
          </p:cNvSpPr>
          <p:nvPr>
            <p:ph type="title" hasCustomPrompt="1"/>
          </p:nvPr>
        </p:nvSpPr>
        <p:spPr>
          <a:xfrm>
            <a:off x="1168978" y="105352"/>
            <a:ext cx="7886700" cy="663575"/>
          </a:xfrm>
          <a:prstGeom prst="rect">
            <a:avLst/>
          </a:prstGeom>
        </p:spPr>
        <p:txBody>
          <a:bodyPr anchor="ctr"/>
          <a:lstStyle>
            <a:lvl1pPr>
              <a:defRPr sz="4000" b="1" baseline="0">
                <a:solidFill>
                  <a:srgbClr val="C00000"/>
                </a:solidFill>
              </a:defRPr>
            </a:lvl1pPr>
          </a:lstStyle>
          <a:p>
            <a:r>
              <a:rPr lang="en-US" altLang="zh-CN" dirty="0" smtClean="0"/>
              <a:t>Click here to add text</a:t>
            </a:r>
            <a:endParaRPr lang="zh-CN" altLang="en-US" dirty="0"/>
          </a:p>
        </p:txBody>
      </p:sp>
      <p:sp>
        <p:nvSpPr>
          <p:cNvPr id="11" name="文本占位符 10"/>
          <p:cNvSpPr>
            <a:spLocks noGrp="1"/>
          </p:cNvSpPr>
          <p:nvPr>
            <p:ph type="body" sz="quarter" idx="10" hasCustomPrompt="1"/>
          </p:nvPr>
        </p:nvSpPr>
        <p:spPr>
          <a:xfrm>
            <a:off x="1829523" y="2046722"/>
            <a:ext cx="612775" cy="561975"/>
          </a:xfrm>
          <a:solidFill>
            <a:srgbClr val="000099"/>
          </a:solidFill>
          <a:ln>
            <a:noFill/>
          </a:ln>
        </p:spPr>
        <p:txBody>
          <a:bodyPr/>
          <a:lstStyle>
            <a:lvl1pPr marL="0" indent="0" algn="ctr">
              <a:buNone/>
              <a:defRPr>
                <a:solidFill>
                  <a:schemeClr val="bg1"/>
                </a:solidFill>
              </a:defRPr>
            </a:lvl1pPr>
          </a:lstStyle>
          <a:p>
            <a:pPr lvl="0"/>
            <a:r>
              <a:rPr lang="en-US" altLang="zh-CN" dirty="0" smtClean="0"/>
              <a:t>No.</a:t>
            </a:r>
            <a:endParaRPr lang="zh-CN" altLang="en-US" dirty="0"/>
          </a:p>
        </p:txBody>
      </p:sp>
      <p:sp>
        <p:nvSpPr>
          <p:cNvPr id="15" name="文本占位符 14"/>
          <p:cNvSpPr>
            <a:spLocks noGrp="1"/>
          </p:cNvSpPr>
          <p:nvPr>
            <p:ph type="body" sz="quarter" idx="11" hasCustomPrompt="1"/>
          </p:nvPr>
        </p:nvSpPr>
        <p:spPr>
          <a:xfrm>
            <a:off x="2452543" y="2046722"/>
            <a:ext cx="4738688" cy="561974"/>
          </a:xfrm>
          <a:solidFill>
            <a:schemeClr val="bg1">
              <a:lumMod val="95000"/>
            </a:schemeClr>
          </a:solidFill>
          <a:ln w="19050">
            <a:solidFill>
              <a:schemeClr val="tx1"/>
            </a:solidFill>
            <a:prstDash val="sysDot"/>
          </a:ln>
        </p:spPr>
        <p:txBody>
          <a:bodyPr anchor="ctr"/>
          <a:lstStyle>
            <a:lvl1pPr marL="0" indent="0">
              <a:buNone/>
              <a:defRPr baseline="0"/>
            </a:lvl1pPr>
          </a:lstStyle>
          <a:p>
            <a:pPr lvl="0"/>
            <a:r>
              <a:rPr lang="en-US" altLang="zh-CN" dirty="0" smtClean="0"/>
              <a:t>Click here to add title</a:t>
            </a:r>
            <a:endParaRPr lang="zh-CN" altLang="en-US" dirty="0"/>
          </a:p>
        </p:txBody>
      </p:sp>
      <p:sp>
        <p:nvSpPr>
          <p:cNvPr id="16" name="文本占位符 10"/>
          <p:cNvSpPr>
            <a:spLocks noGrp="1"/>
          </p:cNvSpPr>
          <p:nvPr>
            <p:ph type="body" sz="quarter" idx="12" hasCustomPrompt="1"/>
          </p:nvPr>
        </p:nvSpPr>
        <p:spPr>
          <a:xfrm>
            <a:off x="1829523" y="2864140"/>
            <a:ext cx="612775" cy="561975"/>
          </a:xfrm>
          <a:solidFill>
            <a:srgbClr val="000099"/>
          </a:solidFill>
          <a:ln>
            <a:noFill/>
          </a:ln>
        </p:spPr>
        <p:txBody>
          <a:bodyPr/>
          <a:lstStyle>
            <a:lvl1pPr marL="0" indent="0" algn="ctr">
              <a:buNone/>
              <a:defRPr>
                <a:solidFill>
                  <a:schemeClr val="bg1"/>
                </a:solidFill>
              </a:defRPr>
            </a:lvl1pPr>
          </a:lstStyle>
          <a:p>
            <a:pPr lvl="0"/>
            <a:r>
              <a:rPr lang="en-US" altLang="zh-CN" dirty="0" smtClean="0"/>
              <a:t>No.</a:t>
            </a:r>
            <a:endParaRPr lang="zh-CN" altLang="en-US" dirty="0"/>
          </a:p>
        </p:txBody>
      </p:sp>
      <p:sp>
        <p:nvSpPr>
          <p:cNvPr id="18" name="文本占位符 14"/>
          <p:cNvSpPr>
            <a:spLocks noGrp="1"/>
          </p:cNvSpPr>
          <p:nvPr>
            <p:ph type="body" sz="quarter" idx="13" hasCustomPrompt="1"/>
          </p:nvPr>
        </p:nvSpPr>
        <p:spPr>
          <a:xfrm>
            <a:off x="2452543" y="2864140"/>
            <a:ext cx="4738688" cy="561974"/>
          </a:xfrm>
          <a:solidFill>
            <a:schemeClr val="bg1">
              <a:lumMod val="95000"/>
            </a:schemeClr>
          </a:solidFill>
          <a:ln w="19050">
            <a:solidFill>
              <a:schemeClr val="tx1"/>
            </a:solidFill>
            <a:prstDash val="sysDot"/>
          </a:ln>
        </p:spPr>
        <p:txBody>
          <a:bodyPr anchor="ctr"/>
          <a:lstStyle>
            <a:lvl1pPr marL="0" indent="0">
              <a:buNone/>
              <a:defRPr baseline="0"/>
            </a:lvl1pPr>
          </a:lstStyle>
          <a:p>
            <a:pPr lvl="0"/>
            <a:r>
              <a:rPr lang="en-US" altLang="zh-CN" dirty="0" smtClean="0"/>
              <a:t>Click here to add title</a:t>
            </a:r>
            <a:endParaRPr lang="zh-CN" altLang="en-US" dirty="0"/>
          </a:p>
        </p:txBody>
      </p:sp>
      <p:sp>
        <p:nvSpPr>
          <p:cNvPr id="19" name="文本占位符 10"/>
          <p:cNvSpPr>
            <a:spLocks noGrp="1"/>
          </p:cNvSpPr>
          <p:nvPr>
            <p:ph type="body" sz="quarter" idx="14" hasCustomPrompt="1"/>
          </p:nvPr>
        </p:nvSpPr>
        <p:spPr>
          <a:xfrm>
            <a:off x="1829523" y="3681557"/>
            <a:ext cx="612775" cy="561975"/>
          </a:xfrm>
          <a:solidFill>
            <a:srgbClr val="000099"/>
          </a:solidFill>
          <a:ln>
            <a:noFill/>
          </a:ln>
        </p:spPr>
        <p:txBody>
          <a:bodyPr/>
          <a:lstStyle>
            <a:lvl1pPr marL="0" indent="0" algn="ctr">
              <a:buNone/>
              <a:defRPr>
                <a:solidFill>
                  <a:schemeClr val="bg1"/>
                </a:solidFill>
              </a:defRPr>
            </a:lvl1pPr>
          </a:lstStyle>
          <a:p>
            <a:pPr lvl="0"/>
            <a:r>
              <a:rPr lang="en-US" altLang="zh-CN" dirty="0" smtClean="0"/>
              <a:t>No.</a:t>
            </a:r>
            <a:endParaRPr lang="zh-CN" altLang="en-US" dirty="0"/>
          </a:p>
        </p:txBody>
      </p:sp>
      <p:sp>
        <p:nvSpPr>
          <p:cNvPr id="21" name="文本占位符 14"/>
          <p:cNvSpPr>
            <a:spLocks noGrp="1"/>
          </p:cNvSpPr>
          <p:nvPr>
            <p:ph type="body" sz="quarter" idx="15" hasCustomPrompt="1"/>
          </p:nvPr>
        </p:nvSpPr>
        <p:spPr>
          <a:xfrm>
            <a:off x="2452543" y="3681556"/>
            <a:ext cx="4738688" cy="561976"/>
          </a:xfrm>
          <a:solidFill>
            <a:schemeClr val="bg1">
              <a:lumMod val="95000"/>
            </a:schemeClr>
          </a:solidFill>
          <a:ln w="19050">
            <a:solidFill>
              <a:schemeClr val="tx1"/>
            </a:solidFill>
            <a:prstDash val="sysDot"/>
          </a:ln>
        </p:spPr>
        <p:txBody>
          <a:bodyPr anchor="ctr"/>
          <a:lstStyle>
            <a:lvl1pPr marL="0" indent="0">
              <a:buNone/>
              <a:defRPr baseline="0"/>
            </a:lvl1pPr>
          </a:lstStyle>
          <a:p>
            <a:pPr lvl="0"/>
            <a:r>
              <a:rPr lang="en-US" altLang="zh-CN" dirty="0" smtClean="0"/>
              <a:t>Click here to add title</a:t>
            </a:r>
            <a:endParaRPr lang="zh-CN" altLang="en-US" dirty="0"/>
          </a:p>
        </p:txBody>
      </p:sp>
      <p:sp>
        <p:nvSpPr>
          <p:cNvPr id="22" name="文本占位符 10"/>
          <p:cNvSpPr>
            <a:spLocks noGrp="1"/>
          </p:cNvSpPr>
          <p:nvPr>
            <p:ph type="body" sz="quarter" idx="16" hasCustomPrompt="1"/>
          </p:nvPr>
        </p:nvSpPr>
        <p:spPr>
          <a:xfrm>
            <a:off x="1829523" y="4498973"/>
            <a:ext cx="612775" cy="561975"/>
          </a:xfrm>
          <a:solidFill>
            <a:srgbClr val="000099"/>
          </a:solidFill>
          <a:ln>
            <a:noFill/>
          </a:ln>
        </p:spPr>
        <p:txBody>
          <a:bodyPr/>
          <a:lstStyle>
            <a:lvl1pPr marL="0" indent="0" algn="ctr">
              <a:buNone/>
              <a:defRPr>
                <a:solidFill>
                  <a:schemeClr val="bg1"/>
                </a:solidFill>
              </a:defRPr>
            </a:lvl1pPr>
          </a:lstStyle>
          <a:p>
            <a:pPr lvl="0"/>
            <a:r>
              <a:rPr lang="en-US" altLang="zh-CN" dirty="0" smtClean="0"/>
              <a:t>No.</a:t>
            </a:r>
            <a:endParaRPr lang="zh-CN" altLang="en-US" dirty="0"/>
          </a:p>
        </p:txBody>
      </p:sp>
      <p:sp>
        <p:nvSpPr>
          <p:cNvPr id="24" name="文本占位符 14"/>
          <p:cNvSpPr>
            <a:spLocks noGrp="1"/>
          </p:cNvSpPr>
          <p:nvPr>
            <p:ph type="body" sz="quarter" idx="17" hasCustomPrompt="1"/>
          </p:nvPr>
        </p:nvSpPr>
        <p:spPr>
          <a:xfrm>
            <a:off x="2452543" y="4498973"/>
            <a:ext cx="4738688" cy="561974"/>
          </a:xfrm>
          <a:solidFill>
            <a:schemeClr val="bg1">
              <a:lumMod val="95000"/>
            </a:schemeClr>
          </a:solidFill>
          <a:ln w="19050">
            <a:solidFill>
              <a:schemeClr val="tx1"/>
            </a:solidFill>
            <a:prstDash val="sysDot"/>
          </a:ln>
        </p:spPr>
        <p:txBody>
          <a:bodyPr anchor="ctr"/>
          <a:lstStyle>
            <a:lvl1pPr marL="0" indent="0">
              <a:buNone/>
              <a:defRPr baseline="0"/>
            </a:lvl1pPr>
          </a:lstStyle>
          <a:p>
            <a:pPr lvl="0"/>
            <a:r>
              <a:rPr lang="en-US" altLang="zh-CN" dirty="0" smtClean="0"/>
              <a:t>Click here to add title</a:t>
            </a:r>
            <a:endParaRPr lang="zh-CN" altLang="en-US" dirty="0"/>
          </a:p>
        </p:txBody>
      </p:sp>
    </p:spTree>
    <p:extLst>
      <p:ext uri="{BB962C8B-B14F-4D97-AF65-F5344CB8AC3E}">
        <p14:creationId xmlns:p14="http://schemas.microsoft.com/office/powerpoint/2010/main" xmlns="" val="23587285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节标题">
    <p:spTree>
      <p:nvGrpSpPr>
        <p:cNvPr id="1" name=""/>
        <p:cNvGrpSpPr/>
        <p:nvPr/>
      </p:nvGrpSpPr>
      <p:grpSpPr>
        <a:xfrm>
          <a:off x="0" y="0"/>
          <a:ext cx="0" cy="0"/>
          <a:chOff x="0" y="0"/>
          <a:chExt cx="0" cy="0"/>
        </a:xfrm>
      </p:grpSpPr>
      <p:sp>
        <p:nvSpPr>
          <p:cNvPr id="7" name="矩形 6"/>
          <p:cNvSpPr/>
          <p:nvPr/>
        </p:nvSpPr>
        <p:spPr>
          <a:xfrm>
            <a:off x="0" y="6586926"/>
            <a:ext cx="8185707" cy="268329"/>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atin typeface="Calibri" panose="020F0502020204030204" pitchFamily="34" charset="0"/>
              <a:cs typeface="Calibri" panose="020F0502020204030204" pitchFamily="34" charset="0"/>
            </a:endParaRPr>
          </a:p>
        </p:txBody>
      </p:sp>
      <p:sp>
        <p:nvSpPr>
          <p:cNvPr id="8" name="矩形 7"/>
          <p:cNvSpPr/>
          <p:nvPr/>
        </p:nvSpPr>
        <p:spPr>
          <a:xfrm>
            <a:off x="8185708" y="6588019"/>
            <a:ext cx="958291" cy="267236"/>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bg1"/>
              </a:solidFill>
              <a:latin typeface="Calibri" panose="020F0502020204030204" pitchFamily="34" charset="0"/>
              <a:cs typeface="Calibri" panose="020F0502020204030204" pitchFamily="34" charset="0"/>
            </a:endParaRPr>
          </a:p>
        </p:txBody>
      </p:sp>
      <p:sp>
        <p:nvSpPr>
          <p:cNvPr id="9" name="Slide Number Placeholder 5"/>
          <p:cNvSpPr txBox="1">
            <a:spLocks/>
          </p:cNvSpPr>
          <p:nvPr/>
        </p:nvSpPr>
        <p:spPr>
          <a:xfrm>
            <a:off x="7733650" y="6588019"/>
            <a:ext cx="1347387" cy="267236"/>
          </a:xfrm>
          <a:prstGeom prst="rect">
            <a:avLst/>
          </a:prstGeom>
        </p:spPr>
        <p:txBody>
          <a:bodyPr vert="horz" lIns="91440" tIns="45720" rIns="91440" bIns="45720" rtlCol="0" anchor="ctr"/>
          <a:lstStyle>
            <a:defPPr>
              <a:defRPr lang="zh-CN"/>
            </a:defPPr>
            <a:lvl1pPr marL="0" algn="r" defTabSz="914400" rtl="0" eaLnBrk="1" latinLnBrk="0" hangingPunct="1">
              <a:defRPr lang="zh-CN" altLang="en-US" sz="2000" kern="1200" smtClean="0">
                <a:solidFill>
                  <a:schemeClr val="bg1"/>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71D156-31C7-4A0D-88C3-08F7D3EE48DA}" type="slidenum">
              <a:rPr lang="en-US" altLang="zh-CN" sz="1600" b="1" smtClean="0">
                <a:latin typeface="Calibri" panose="020F0502020204030204" pitchFamily="34" charset="0"/>
                <a:cs typeface="Calibri" panose="020F0502020204030204" pitchFamily="34" charset="0"/>
              </a:rPr>
              <a:pPr/>
              <a:t>‹#›</a:t>
            </a:fld>
            <a:endParaRPr lang="zh-CN" altLang="en-US" sz="1600" b="1" dirty="0">
              <a:latin typeface="Calibri" panose="020F0502020204030204" pitchFamily="34" charset="0"/>
              <a:cs typeface="Calibri" panose="020F0502020204030204" pitchFamily="34" charset="0"/>
            </a:endParaRPr>
          </a:p>
        </p:txBody>
      </p:sp>
      <p:sp>
        <p:nvSpPr>
          <p:cNvPr id="11" name="直角三角形 10"/>
          <p:cNvSpPr/>
          <p:nvPr/>
        </p:nvSpPr>
        <p:spPr>
          <a:xfrm flipV="1">
            <a:off x="8182107" y="6588019"/>
            <a:ext cx="395207" cy="267236"/>
          </a:xfrm>
          <a:prstGeom prst="rtTriangle">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atin typeface="Calibri" panose="020F0502020204030204" pitchFamily="34" charset="0"/>
              <a:cs typeface="Calibri" panose="020F0502020204030204" pitchFamily="34" charset="0"/>
            </a:endParaRPr>
          </a:p>
        </p:txBody>
      </p:sp>
      <p:cxnSp>
        <p:nvCxnSpPr>
          <p:cNvPr id="12" name="直接连接符 11"/>
          <p:cNvCxnSpPr/>
          <p:nvPr/>
        </p:nvCxnSpPr>
        <p:spPr>
          <a:xfrm>
            <a:off x="8583829" y="6588019"/>
            <a:ext cx="0" cy="26723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内容占位符 13"/>
          <p:cNvSpPr>
            <a:spLocks noGrp="1"/>
          </p:cNvSpPr>
          <p:nvPr>
            <p:ph sz="quarter" idx="10" hasCustomPrompt="1"/>
          </p:nvPr>
        </p:nvSpPr>
        <p:spPr>
          <a:xfrm>
            <a:off x="0" y="1329892"/>
            <a:ext cx="6587836" cy="1912071"/>
          </a:xfrm>
          <a:solidFill>
            <a:srgbClr val="000099"/>
          </a:solidFill>
        </p:spPr>
        <p:txBody>
          <a:bodyPr anchor="ctr">
            <a:normAutofit/>
          </a:bodyPr>
          <a:lstStyle>
            <a:lvl1pPr marL="0" indent="0">
              <a:buNone/>
              <a:defRPr sz="4400" b="1" baseline="0">
                <a:solidFill>
                  <a:schemeClr val="bg1"/>
                </a:solidFill>
              </a:defRPr>
            </a:lvl1pPr>
          </a:lstStyle>
          <a:p>
            <a:pPr lvl="0"/>
            <a:r>
              <a:rPr lang="en-US" altLang="zh-CN" dirty="0" smtClean="0"/>
              <a:t>Click here to add title</a:t>
            </a:r>
            <a:endParaRPr lang="zh-CN" altLang="en-US" dirty="0"/>
          </a:p>
        </p:txBody>
      </p:sp>
      <p:sp>
        <p:nvSpPr>
          <p:cNvPr id="16" name="文本占位符 15"/>
          <p:cNvSpPr>
            <a:spLocks noGrp="1"/>
          </p:cNvSpPr>
          <p:nvPr>
            <p:ph type="body" sz="quarter" idx="11"/>
          </p:nvPr>
        </p:nvSpPr>
        <p:spPr>
          <a:xfrm>
            <a:off x="1257301" y="3460606"/>
            <a:ext cx="7221682" cy="271159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xmlns="" val="124082655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两栏内容">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94695" y="1240525"/>
            <a:ext cx="3738857" cy="5120640"/>
          </a:xfrm>
        </p:spPr>
        <p:txBody>
          <a:bodyPr anchor="t"/>
          <a:lstStyle>
            <a:lvl1pPr marL="182880" indent="-182880">
              <a:buClrTx/>
              <a:buFont typeface="Wingdings" panose="05000000000000000000" pitchFamily="2" charset="2"/>
              <a:buChar char="l"/>
              <a:defRPr sz="3200">
                <a:solidFill>
                  <a:schemeClr val="tx1"/>
                </a:solidFill>
              </a:defRPr>
            </a:lvl1pPr>
            <a:lvl2pPr marL="685800" indent="-182880">
              <a:buClrTx/>
              <a:buFont typeface="Wingdings" panose="05000000000000000000" pitchFamily="2" charset="2"/>
              <a:buChar char="n"/>
              <a:defRPr sz="2400">
                <a:solidFill>
                  <a:schemeClr val="tx1"/>
                </a:solidFill>
              </a:defRPr>
            </a:lvl2pPr>
            <a:lvl3pPr marL="1143000" indent="-182880">
              <a:buClrTx/>
              <a:buFont typeface="Wingdings" panose="05000000000000000000" pitchFamily="2" charset="2"/>
              <a:buChar char="u"/>
              <a:defRPr sz="2000">
                <a:solidFill>
                  <a:schemeClr val="tx1"/>
                </a:solidFill>
              </a:defRPr>
            </a:lvl3pPr>
            <a:lvl4pPr marL="1600200" indent="-182880">
              <a:buClrTx/>
              <a:buFont typeface="Wingdings" panose="05000000000000000000" pitchFamily="2" charset="2"/>
              <a:buChar char="Ø"/>
              <a:defRPr sz="1800">
                <a:solidFill>
                  <a:schemeClr val="tx1"/>
                </a:solidFill>
              </a:defRPr>
            </a:lvl4pPr>
            <a:lvl5pPr marL="2057400" indent="-182880">
              <a:buClrTx/>
              <a:buFont typeface="Wingdings" panose="05000000000000000000" pitchFamily="2" charset="2"/>
              <a:buChar char="ü"/>
              <a:defRPr sz="1800">
                <a:solidFill>
                  <a:schemeClr val="tx1"/>
                </a:solidFill>
              </a:defRPr>
            </a:lvl5pPr>
            <a:lvl6pPr>
              <a:defRPr sz="1300"/>
            </a:lvl6pPr>
            <a:lvl7pPr>
              <a:defRPr sz="1300"/>
            </a:lvl7pPr>
            <a:lvl8pPr>
              <a:defRPr sz="1300"/>
            </a:lvl8pPr>
            <a:lvl9pPr>
              <a:defRPr sz="13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880909" y="1240525"/>
            <a:ext cx="3768780" cy="5120640"/>
          </a:xfrm>
        </p:spPr>
        <p:txBody>
          <a:bodyPr vert="horz" lIns="91440" tIns="45720" rIns="91440" bIns="45720" rtlCol="0" anchor="t">
            <a:normAutofit/>
          </a:bodyPr>
          <a:lstStyle>
            <a:lvl1pPr>
              <a:defRPr lang="zh-CN" altLang="en-US" sz="3200" smtClean="0"/>
            </a:lvl1pPr>
            <a:lvl2pPr>
              <a:defRPr lang="zh-CN" altLang="en-US" smtClean="0"/>
            </a:lvl2pPr>
            <a:lvl3pPr>
              <a:defRPr lang="zh-CN" altLang="en-US" sz="2000" smtClean="0"/>
            </a:lvl3pPr>
            <a:lvl4pPr>
              <a:defRPr lang="zh-CN" altLang="en-US" smtClean="0"/>
            </a:lvl4pPr>
            <a:lvl5pPr>
              <a:defRPr lang="en-US" dirty="0"/>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标题 4"/>
          <p:cNvSpPr>
            <a:spLocks noGrp="1"/>
          </p:cNvSpPr>
          <p:nvPr>
            <p:ph type="title" hasCustomPrompt="1"/>
          </p:nvPr>
        </p:nvSpPr>
        <p:spPr>
          <a:xfrm>
            <a:off x="1168978" y="105352"/>
            <a:ext cx="7886700" cy="663575"/>
          </a:xfrm>
          <a:prstGeom prst="rect">
            <a:avLst/>
          </a:prstGeom>
        </p:spPr>
        <p:txBody>
          <a:bodyPr anchor="ctr"/>
          <a:lstStyle>
            <a:lvl1pPr>
              <a:defRPr sz="4000" b="1" baseline="0">
                <a:solidFill>
                  <a:srgbClr val="C00000"/>
                </a:solidFill>
              </a:defRPr>
            </a:lvl1pPr>
          </a:lstStyle>
          <a:p>
            <a:r>
              <a:rPr lang="en-US" altLang="zh-CN" dirty="0" smtClean="0"/>
              <a:t>Click here to add text</a:t>
            </a:r>
            <a:endParaRPr lang="zh-CN" altLang="en-US" dirty="0"/>
          </a:p>
        </p:txBody>
      </p:sp>
    </p:spTree>
    <p:extLst>
      <p:ext uri="{BB962C8B-B14F-4D97-AF65-F5344CB8AC3E}">
        <p14:creationId xmlns:p14="http://schemas.microsoft.com/office/powerpoint/2010/main" xmlns="" val="378870854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比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37348" y="1235858"/>
            <a:ext cx="2606040" cy="807720"/>
          </a:xfrm>
        </p:spPr>
        <p:txBody>
          <a:bodyPr anchor="b">
            <a:noAutofit/>
          </a:bodyPr>
          <a:lstStyle>
            <a:lvl1pPr marL="0" indent="0">
              <a:spcBef>
                <a:spcPts val="0"/>
              </a:spcBef>
              <a:buNone/>
              <a:defRPr sz="2800" b="1">
                <a:solidFill>
                  <a:schemeClr val="tx1"/>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337348" y="2143208"/>
            <a:ext cx="2606040" cy="4023360"/>
          </a:xfrm>
        </p:spPr>
        <p:txBody>
          <a:bodyPr>
            <a:norm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300"/>
            </a:lvl6pPr>
            <a:lvl7pPr>
              <a:defRPr sz="1300"/>
            </a:lvl7pPr>
            <a:lvl8pPr>
              <a:defRPr sz="1300"/>
            </a:lvl8pPr>
            <a:lvl9pPr>
              <a:defRPr sz="13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3300261" y="1235859"/>
            <a:ext cx="2606040" cy="813171"/>
          </a:xfrm>
        </p:spPr>
        <p:txBody>
          <a:bodyPr anchor="b">
            <a:noAutofit/>
          </a:bodyPr>
          <a:lstStyle>
            <a:lvl1pPr marL="0" indent="0">
              <a:spcBef>
                <a:spcPts val="0"/>
              </a:spcBef>
              <a:buNone/>
              <a:defRPr sz="2800" b="1">
                <a:solidFill>
                  <a:schemeClr val="tx1"/>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3300261" y="2143208"/>
            <a:ext cx="2606040" cy="4023360"/>
          </a:xfrm>
        </p:spPr>
        <p:txBody>
          <a:bodyPr>
            <a:norm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300"/>
            </a:lvl6pPr>
            <a:lvl7pPr>
              <a:defRPr sz="1300"/>
            </a:lvl7pPr>
            <a:lvl8pPr>
              <a:defRPr sz="1300"/>
            </a:lvl8pPr>
            <a:lvl9pPr>
              <a:defRPr sz="13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13" name="标题 4"/>
          <p:cNvSpPr>
            <a:spLocks noGrp="1"/>
          </p:cNvSpPr>
          <p:nvPr>
            <p:ph type="title" hasCustomPrompt="1"/>
          </p:nvPr>
        </p:nvSpPr>
        <p:spPr>
          <a:xfrm>
            <a:off x="1168978" y="105352"/>
            <a:ext cx="7886700" cy="663575"/>
          </a:xfrm>
          <a:prstGeom prst="rect">
            <a:avLst/>
          </a:prstGeom>
        </p:spPr>
        <p:txBody>
          <a:bodyPr anchor="ctr"/>
          <a:lstStyle>
            <a:lvl1pPr>
              <a:defRPr sz="4000" b="1" baseline="0">
                <a:solidFill>
                  <a:srgbClr val="C00000"/>
                </a:solidFill>
              </a:defRPr>
            </a:lvl1pPr>
          </a:lstStyle>
          <a:p>
            <a:r>
              <a:rPr lang="en-US" altLang="zh-CN" dirty="0" smtClean="0"/>
              <a:t>Click here to add text</a:t>
            </a:r>
            <a:endParaRPr lang="zh-CN" altLang="en-US" dirty="0"/>
          </a:p>
        </p:txBody>
      </p:sp>
      <p:sp>
        <p:nvSpPr>
          <p:cNvPr id="14" name="Text Placeholder 4"/>
          <p:cNvSpPr>
            <a:spLocks noGrp="1"/>
          </p:cNvSpPr>
          <p:nvPr>
            <p:ph type="body" sz="quarter" idx="10"/>
          </p:nvPr>
        </p:nvSpPr>
        <p:spPr>
          <a:xfrm>
            <a:off x="6263174" y="1235859"/>
            <a:ext cx="2606040" cy="813171"/>
          </a:xfrm>
        </p:spPr>
        <p:txBody>
          <a:bodyPr anchor="b">
            <a:noAutofit/>
          </a:bodyPr>
          <a:lstStyle>
            <a:lvl1pPr marL="0" indent="0">
              <a:spcBef>
                <a:spcPts val="0"/>
              </a:spcBef>
              <a:buNone/>
              <a:defRPr sz="2800" b="1">
                <a:solidFill>
                  <a:schemeClr val="tx1"/>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15" name="Content Placeholder 5"/>
          <p:cNvSpPr>
            <a:spLocks noGrp="1"/>
          </p:cNvSpPr>
          <p:nvPr>
            <p:ph sz="quarter" idx="11"/>
          </p:nvPr>
        </p:nvSpPr>
        <p:spPr>
          <a:xfrm>
            <a:off x="6263174" y="2143208"/>
            <a:ext cx="2606040" cy="4023360"/>
          </a:xfrm>
        </p:spPr>
        <p:txBody>
          <a:bodyPr>
            <a:norm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300"/>
            </a:lvl6pPr>
            <a:lvl7pPr>
              <a:defRPr sz="1300"/>
            </a:lvl7pPr>
            <a:lvl8pPr>
              <a:defRPr sz="1300"/>
            </a:lvl8pPr>
            <a:lvl9pPr>
              <a:defRPr sz="13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Tree>
    <p:extLst>
      <p:ext uri="{BB962C8B-B14F-4D97-AF65-F5344CB8AC3E}">
        <p14:creationId xmlns:p14="http://schemas.microsoft.com/office/powerpoint/2010/main" xmlns="" val="27004549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6" name="Title 5"/>
          <p:cNvSpPr>
            <a:spLocks noGrp="1"/>
          </p:cNvSpPr>
          <p:nvPr>
            <p:ph type="title"/>
          </p:nvPr>
        </p:nvSpPr>
        <p:spPr>
          <a:xfrm>
            <a:off x="189689" y="1123838"/>
            <a:ext cx="2210612" cy="4601183"/>
          </a:xfrm>
          <a:prstGeom prst="rect">
            <a:avLst/>
          </a:prstGeom>
        </p:spPr>
        <p:txBody>
          <a:bodyPr/>
          <a:lstStyle/>
          <a:p>
            <a:r>
              <a:rPr lang="zh-CN" altLang="en-US" smtClean="0"/>
              <a:t>单击此处编辑母版标题样式</a:t>
            </a:r>
            <a:endParaRPr lang="en-US" dirty="0"/>
          </a:p>
        </p:txBody>
      </p:sp>
      <p:sp>
        <p:nvSpPr>
          <p:cNvPr id="3" name="文本占位符 2"/>
          <p:cNvSpPr>
            <a:spLocks noGrp="1"/>
          </p:cNvSpPr>
          <p:nvPr>
            <p:ph type="body" sz="quarter" idx="10" hasCustomPrompt="1"/>
          </p:nvPr>
        </p:nvSpPr>
        <p:spPr>
          <a:xfrm>
            <a:off x="1331640" y="116632"/>
            <a:ext cx="6696075" cy="587375"/>
          </a:xfrm>
        </p:spPr>
        <p:txBody>
          <a:bodyPr/>
          <a:lstStyle>
            <a:lvl1pPr marL="0" marR="0" indent="0" algn="l" defTabSz="914400" rtl="0" eaLnBrk="1" fontAlgn="auto" latinLnBrk="0" hangingPunct="1">
              <a:lnSpc>
                <a:spcPct val="100000"/>
              </a:lnSpc>
              <a:spcBef>
                <a:spcPts val="1200"/>
              </a:spcBef>
              <a:spcAft>
                <a:spcPts val="0"/>
              </a:spcAft>
              <a:buClrTx/>
              <a:buSzPct val="60000"/>
              <a:buFont typeface="Wingdings" panose="05000000000000000000" pitchFamily="2" charset="2"/>
              <a:buNone/>
              <a:tabLst/>
              <a:defRPr sz="4000">
                <a:latin typeface="+mj-lt"/>
              </a:defRPr>
            </a:lvl1pPr>
          </a:lstStyle>
          <a:p>
            <a:pPr marL="0" marR="0" lvl="0" indent="0" algn="l" defTabSz="914400" rtl="0" eaLnBrk="1" fontAlgn="auto" latinLnBrk="0" hangingPunct="1">
              <a:lnSpc>
                <a:spcPct val="100000"/>
              </a:lnSpc>
              <a:spcBef>
                <a:spcPts val="1200"/>
              </a:spcBef>
              <a:spcAft>
                <a:spcPts val="0"/>
              </a:spcAft>
              <a:buClrTx/>
              <a:buSzPct val="60000"/>
              <a:buFont typeface="Wingdings" panose="05000000000000000000" pitchFamily="2" charset="2"/>
              <a:buNone/>
              <a:tabLst/>
              <a:defRPr/>
            </a:pPr>
            <a:r>
              <a:rPr lang="en-US" altLang="zh-CN" b="1" dirty="0" smtClean="0">
                <a:solidFill>
                  <a:srgbClr val="C00000"/>
                </a:solidFill>
              </a:rPr>
              <a:t>Click here to add text</a:t>
            </a:r>
            <a:endParaRPr lang="zh-CN" altLang="en-US" b="1" dirty="0" smtClean="0">
              <a:solidFill>
                <a:srgbClr val="C00000"/>
              </a:solidFill>
            </a:endParaRPr>
          </a:p>
          <a:p>
            <a:pPr lvl="0"/>
            <a:endParaRPr lang="zh-CN" altLang="en-US" dirty="0" smtClean="0"/>
          </a:p>
        </p:txBody>
      </p:sp>
    </p:spTree>
    <p:extLst>
      <p:ext uri="{BB962C8B-B14F-4D97-AF65-F5344CB8AC3E}">
        <p14:creationId xmlns:p14="http://schemas.microsoft.com/office/powerpoint/2010/main" xmlns="" val="368473783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3" name="Content Placeholder 2"/>
          <p:cNvSpPr>
            <a:spLocks noGrp="1"/>
          </p:cNvSpPr>
          <p:nvPr>
            <p:ph idx="1"/>
          </p:nvPr>
        </p:nvSpPr>
        <p:spPr>
          <a:xfrm>
            <a:off x="2933592" y="1273628"/>
            <a:ext cx="5753208" cy="51019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11" name="内容占位符 5"/>
          <p:cNvSpPr>
            <a:spLocks noGrp="1"/>
          </p:cNvSpPr>
          <p:nvPr>
            <p:ph sz="quarter" idx="13" hasCustomPrompt="1"/>
          </p:nvPr>
        </p:nvSpPr>
        <p:spPr>
          <a:xfrm>
            <a:off x="538843" y="1273628"/>
            <a:ext cx="2125663" cy="2374901"/>
          </a:xfrm>
        </p:spPr>
        <p:txBody>
          <a:bodyPr anchor="t"/>
          <a:lstStyle>
            <a:lvl1pPr>
              <a:defRPr baseline="0">
                <a:solidFill>
                  <a:srgbClr val="000099"/>
                </a:solidFill>
              </a:defRPr>
            </a:lvl1pPr>
          </a:lstStyle>
          <a:p>
            <a:pPr lvl="0"/>
            <a:r>
              <a:rPr lang="en-US" altLang="zh-CN" dirty="0" smtClean="0"/>
              <a:t>Click here to add key words</a:t>
            </a:r>
            <a:endParaRPr lang="zh-CN" altLang="en-US" dirty="0" smtClean="0"/>
          </a:p>
        </p:txBody>
      </p:sp>
      <p:sp>
        <p:nvSpPr>
          <p:cNvPr id="12" name="内容占位符 5"/>
          <p:cNvSpPr>
            <a:spLocks noGrp="1"/>
          </p:cNvSpPr>
          <p:nvPr>
            <p:ph sz="quarter" idx="14" hasCustomPrompt="1"/>
          </p:nvPr>
        </p:nvSpPr>
        <p:spPr>
          <a:xfrm>
            <a:off x="538843" y="3840473"/>
            <a:ext cx="2125663" cy="2535092"/>
          </a:xfrm>
        </p:spPr>
        <p:txBody>
          <a:bodyPr anchor="t"/>
          <a:lstStyle>
            <a:lvl1pPr>
              <a:defRPr baseline="0">
                <a:solidFill>
                  <a:srgbClr val="000099"/>
                </a:solidFill>
              </a:defRPr>
            </a:lvl1pPr>
          </a:lstStyle>
          <a:p>
            <a:pPr lvl="0"/>
            <a:r>
              <a:rPr lang="en-US" altLang="zh-CN" dirty="0" smtClean="0"/>
              <a:t>Click here to add key words</a:t>
            </a:r>
            <a:endParaRPr lang="zh-CN" altLang="en-US" dirty="0" smtClean="0"/>
          </a:p>
        </p:txBody>
      </p:sp>
      <p:sp>
        <p:nvSpPr>
          <p:cNvPr id="4" name="文本占位符 3"/>
          <p:cNvSpPr>
            <a:spLocks noGrp="1"/>
          </p:cNvSpPr>
          <p:nvPr>
            <p:ph type="body" sz="quarter" idx="15" hasCustomPrompt="1"/>
          </p:nvPr>
        </p:nvSpPr>
        <p:spPr>
          <a:xfrm>
            <a:off x="1259632" y="116632"/>
            <a:ext cx="6481762" cy="431800"/>
          </a:xfrm>
        </p:spPr>
        <p:txBody>
          <a:bodyPr>
            <a:noAutofit/>
          </a:bodyPr>
          <a:lstStyle>
            <a:lvl5pPr marL="1873250" marR="0" indent="-1873250" algn="l" defTabSz="914400" rtl="0" eaLnBrk="1" fontAlgn="auto" latinLnBrk="0" hangingPunct="1">
              <a:lnSpc>
                <a:spcPct val="100000"/>
              </a:lnSpc>
              <a:spcBef>
                <a:spcPts val="1200"/>
              </a:spcBef>
              <a:spcAft>
                <a:spcPts val="0"/>
              </a:spcAft>
              <a:buClrTx/>
              <a:buSzPct val="60000"/>
              <a:buFont typeface="Wingdings" panose="05000000000000000000" pitchFamily="2" charset="2"/>
              <a:buNone/>
              <a:tabLst/>
              <a:defRPr sz="4000">
                <a:latin typeface="+mj-lt"/>
              </a:defRPr>
            </a:lvl5pPr>
          </a:lstStyle>
          <a:p>
            <a:pPr marL="1873250" marR="0" lvl="4" indent="-1873250" algn="l" defTabSz="914400" rtl="0" eaLnBrk="1" fontAlgn="auto" latinLnBrk="0" hangingPunct="1">
              <a:lnSpc>
                <a:spcPct val="100000"/>
              </a:lnSpc>
              <a:spcBef>
                <a:spcPts val="1200"/>
              </a:spcBef>
              <a:spcAft>
                <a:spcPts val="0"/>
              </a:spcAft>
              <a:buClrTx/>
              <a:buSzPct val="60000"/>
              <a:buFont typeface="Wingdings" panose="05000000000000000000" pitchFamily="2" charset="2"/>
              <a:buNone/>
              <a:tabLst/>
              <a:defRPr/>
            </a:pPr>
            <a:r>
              <a:rPr lang="en-US" altLang="zh-CN" b="1" dirty="0" smtClean="0">
                <a:solidFill>
                  <a:srgbClr val="C00000"/>
                </a:solidFill>
              </a:rPr>
              <a:t>Click here to add text</a:t>
            </a:r>
            <a:endParaRPr lang="zh-CN" altLang="en-US" b="1" dirty="0" smtClean="0">
              <a:solidFill>
                <a:srgbClr val="C00000"/>
              </a:solidFill>
            </a:endParaRPr>
          </a:p>
        </p:txBody>
      </p:sp>
    </p:spTree>
    <p:extLst>
      <p:ext uri="{BB962C8B-B14F-4D97-AF65-F5344CB8AC3E}">
        <p14:creationId xmlns:p14="http://schemas.microsoft.com/office/powerpoint/2010/main" xmlns="" val="62800433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Picture Placeholder 2"/>
          <p:cNvSpPr>
            <a:spLocks noGrp="1" noChangeAspect="1"/>
          </p:cNvSpPr>
          <p:nvPr>
            <p:ph type="pic" idx="1" hasCustomPrompt="1"/>
          </p:nvPr>
        </p:nvSpPr>
        <p:spPr>
          <a:xfrm>
            <a:off x="2702475" y="1191983"/>
            <a:ext cx="6086423" cy="5101937"/>
          </a:xfrm>
          <a:solidFill>
            <a:schemeClr val="bg1">
              <a:lumMod val="75000"/>
            </a:schemeClr>
          </a:solidFill>
        </p:spPr>
        <p:txBody>
          <a:bodyPr anchor="t"/>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dirty="0" smtClean="0"/>
              <a:t>Click here to add picture</a:t>
            </a:r>
            <a:endParaRPr lang="en-US" dirty="0"/>
          </a:p>
        </p:txBody>
      </p:sp>
      <p:sp>
        <p:nvSpPr>
          <p:cNvPr id="6" name="内容占位符 5"/>
          <p:cNvSpPr>
            <a:spLocks noGrp="1"/>
          </p:cNvSpPr>
          <p:nvPr>
            <p:ph sz="quarter" idx="13" hasCustomPrompt="1"/>
          </p:nvPr>
        </p:nvSpPr>
        <p:spPr>
          <a:xfrm>
            <a:off x="310242" y="1191983"/>
            <a:ext cx="2125663" cy="2374901"/>
          </a:xfrm>
        </p:spPr>
        <p:txBody>
          <a:bodyPr anchor="t"/>
          <a:lstStyle>
            <a:lvl1pPr>
              <a:defRPr baseline="0">
                <a:solidFill>
                  <a:srgbClr val="000099"/>
                </a:solidFill>
              </a:defRPr>
            </a:lvl1pPr>
          </a:lstStyle>
          <a:p>
            <a:pPr lvl="0"/>
            <a:r>
              <a:rPr lang="en-US" altLang="zh-CN" dirty="0" smtClean="0"/>
              <a:t>Click here to add key words</a:t>
            </a:r>
            <a:endParaRPr lang="zh-CN" altLang="en-US" dirty="0" smtClean="0"/>
          </a:p>
        </p:txBody>
      </p:sp>
      <p:sp>
        <p:nvSpPr>
          <p:cNvPr id="11" name="内容占位符 5"/>
          <p:cNvSpPr>
            <a:spLocks noGrp="1"/>
          </p:cNvSpPr>
          <p:nvPr>
            <p:ph sz="quarter" idx="14" hasCustomPrompt="1"/>
          </p:nvPr>
        </p:nvSpPr>
        <p:spPr>
          <a:xfrm>
            <a:off x="310242" y="3758828"/>
            <a:ext cx="2125663" cy="2535092"/>
          </a:xfrm>
        </p:spPr>
        <p:txBody>
          <a:bodyPr anchor="t"/>
          <a:lstStyle>
            <a:lvl1pPr>
              <a:defRPr baseline="0">
                <a:solidFill>
                  <a:srgbClr val="000099"/>
                </a:solidFill>
              </a:defRPr>
            </a:lvl1pPr>
          </a:lstStyle>
          <a:p>
            <a:pPr lvl="0"/>
            <a:r>
              <a:rPr lang="en-US" altLang="zh-CN" dirty="0" smtClean="0"/>
              <a:t>Click here to add key words</a:t>
            </a:r>
            <a:endParaRPr lang="zh-CN" altLang="en-US" dirty="0" smtClean="0"/>
          </a:p>
        </p:txBody>
      </p:sp>
      <p:sp>
        <p:nvSpPr>
          <p:cNvPr id="4" name="文本占位符 3"/>
          <p:cNvSpPr>
            <a:spLocks noGrp="1"/>
          </p:cNvSpPr>
          <p:nvPr>
            <p:ph type="body" sz="quarter" idx="15" hasCustomPrompt="1"/>
          </p:nvPr>
        </p:nvSpPr>
        <p:spPr>
          <a:xfrm>
            <a:off x="1187624" y="44624"/>
            <a:ext cx="6408738" cy="576262"/>
          </a:xfrm>
        </p:spPr>
        <p:txBody>
          <a:bodyPr>
            <a:noAutofit/>
          </a:bodyPr>
          <a:lstStyle>
            <a:lvl5pPr marL="1873250" marR="0" indent="-1873250" algn="l" defTabSz="914400" rtl="0" eaLnBrk="1" fontAlgn="auto" latinLnBrk="0" hangingPunct="1">
              <a:lnSpc>
                <a:spcPct val="100000"/>
              </a:lnSpc>
              <a:spcBef>
                <a:spcPts val="1200"/>
              </a:spcBef>
              <a:spcAft>
                <a:spcPts val="0"/>
              </a:spcAft>
              <a:buClrTx/>
              <a:buSzPct val="60000"/>
              <a:buFont typeface="Wingdings" panose="05000000000000000000" pitchFamily="2" charset="2"/>
              <a:buNone/>
              <a:tabLst/>
              <a:defRPr sz="4000">
                <a:latin typeface="+mj-lt"/>
              </a:defRPr>
            </a:lvl5pPr>
          </a:lstStyle>
          <a:p>
            <a:pPr marL="1873250" marR="0" lvl="4" indent="-1873250" algn="l" defTabSz="914400" rtl="0" eaLnBrk="1" fontAlgn="auto" latinLnBrk="0" hangingPunct="1">
              <a:lnSpc>
                <a:spcPct val="100000"/>
              </a:lnSpc>
              <a:spcBef>
                <a:spcPts val="1200"/>
              </a:spcBef>
              <a:spcAft>
                <a:spcPts val="0"/>
              </a:spcAft>
              <a:buClrTx/>
              <a:buSzPct val="60000"/>
              <a:buFont typeface="Wingdings" panose="05000000000000000000" pitchFamily="2" charset="2"/>
              <a:buNone/>
              <a:tabLst/>
              <a:defRPr/>
            </a:pPr>
            <a:r>
              <a:rPr lang="en-US" altLang="zh-CN" b="1" dirty="0" smtClean="0">
                <a:solidFill>
                  <a:srgbClr val="C00000"/>
                </a:solidFill>
              </a:rPr>
              <a:t>Click here to add text</a:t>
            </a:r>
            <a:endParaRPr lang="zh-CN" altLang="en-US" b="1" dirty="0" smtClean="0">
              <a:solidFill>
                <a:srgbClr val="C00000"/>
              </a:solidFill>
            </a:endParaRPr>
          </a:p>
        </p:txBody>
      </p:sp>
    </p:spTree>
    <p:extLst>
      <p:ext uri="{BB962C8B-B14F-4D97-AF65-F5344CB8AC3E}">
        <p14:creationId xmlns:p14="http://schemas.microsoft.com/office/powerpoint/2010/main" xmlns="" val="180401048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67591" y="1880754"/>
            <a:ext cx="8364682" cy="4491617"/>
          </a:xfrm>
          <a:prstGeom prst="rect">
            <a:avLst/>
          </a:prstGeom>
        </p:spPr>
        <p:txBody>
          <a:bodyPr vert="horz" lIns="91440" tIns="45720" rIns="91440" bIns="45720" rtlCol="0" anchor="t">
            <a:normAutofit/>
          </a:bodyPr>
          <a:lstStyle/>
          <a:p>
            <a:pPr lvl="0"/>
            <a:r>
              <a:rPr lang="en-US" altLang="zh-CN" dirty="0" smtClean="0"/>
              <a:t>Click here to add text</a:t>
            </a:r>
            <a:endParaRPr lang="zh-CN" altLang="en-US" dirty="0" smtClean="0"/>
          </a:p>
          <a:p>
            <a:pPr lvl="1"/>
            <a:r>
              <a:rPr lang="en-US" altLang="zh-CN" dirty="0" smtClean="0"/>
              <a:t>Click here to add text</a:t>
            </a:r>
            <a:endParaRPr lang="zh-CN" altLang="en-US" dirty="0" smtClean="0"/>
          </a:p>
          <a:p>
            <a:pPr lvl="2"/>
            <a:r>
              <a:rPr lang="en-US" altLang="zh-CN" dirty="0" smtClean="0"/>
              <a:t>Click here to add text</a:t>
            </a:r>
            <a:endParaRPr lang="zh-CN" altLang="en-US" dirty="0" smtClean="0"/>
          </a:p>
          <a:p>
            <a:pPr lvl="3"/>
            <a:r>
              <a:rPr lang="en-US" altLang="zh-CN" dirty="0" smtClean="0"/>
              <a:t>Click here to add text</a:t>
            </a:r>
            <a:endParaRPr lang="zh-CN" altLang="en-US" dirty="0" smtClean="0"/>
          </a:p>
          <a:p>
            <a:pPr lvl="4"/>
            <a:r>
              <a:rPr lang="en-US" altLang="zh-CN" dirty="0" smtClean="0"/>
              <a:t>Click here to add text</a:t>
            </a:r>
            <a:endParaRPr lang="en-US" dirty="0"/>
          </a:p>
        </p:txBody>
      </p:sp>
      <p:grpSp>
        <p:nvGrpSpPr>
          <p:cNvPr id="9" name="组合 8"/>
          <p:cNvGrpSpPr/>
          <p:nvPr/>
        </p:nvGrpSpPr>
        <p:grpSpPr>
          <a:xfrm>
            <a:off x="0" y="821645"/>
            <a:ext cx="9144000" cy="135426"/>
            <a:chOff x="0" y="821645"/>
            <a:chExt cx="9144000" cy="135426"/>
          </a:xfrm>
        </p:grpSpPr>
        <p:grpSp>
          <p:nvGrpSpPr>
            <p:cNvPr id="10" name="组合 9"/>
            <p:cNvGrpSpPr/>
            <p:nvPr/>
          </p:nvGrpSpPr>
          <p:grpSpPr>
            <a:xfrm>
              <a:off x="0" y="846225"/>
              <a:ext cx="9144000" cy="110846"/>
              <a:chOff x="0" y="846225"/>
              <a:chExt cx="9144000" cy="110846"/>
            </a:xfrm>
          </p:grpSpPr>
          <p:grpSp>
            <p:nvGrpSpPr>
              <p:cNvPr id="12" name="组合 11"/>
              <p:cNvGrpSpPr/>
              <p:nvPr/>
            </p:nvGrpSpPr>
            <p:grpSpPr>
              <a:xfrm>
                <a:off x="875653" y="846225"/>
                <a:ext cx="8268347" cy="110438"/>
                <a:chOff x="875653" y="846225"/>
                <a:chExt cx="8268347" cy="110438"/>
              </a:xfrm>
            </p:grpSpPr>
            <p:sp>
              <p:nvSpPr>
                <p:cNvPr id="14" name="矩形 13"/>
                <p:cNvSpPr/>
                <p:nvPr/>
              </p:nvSpPr>
              <p:spPr>
                <a:xfrm>
                  <a:off x="875653" y="846227"/>
                  <a:ext cx="8268347" cy="110436"/>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直角三角形 14"/>
                <p:cNvSpPr/>
                <p:nvPr/>
              </p:nvSpPr>
              <p:spPr>
                <a:xfrm>
                  <a:off x="975360" y="846225"/>
                  <a:ext cx="137160" cy="110438"/>
                </a:xfrm>
                <a:prstGeom prst="rtTriangle">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0" y="846226"/>
                <a:ext cx="975360" cy="110845"/>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1" name="直接连接符 10"/>
            <p:cNvCxnSpPr/>
            <p:nvPr/>
          </p:nvCxnSpPr>
          <p:spPr>
            <a:xfrm flipV="1">
              <a:off x="975360" y="821645"/>
              <a:ext cx="0" cy="13501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6" name="图片 15"/>
          <p:cNvPicPr>
            <a:picLocks noChangeAspect="1"/>
          </p:cNvPicPr>
          <p:nvPr/>
        </p:nvPicPr>
        <p:blipFill>
          <a:blip r:embed="rId14" cstate="print">
            <a:extLst>
              <a:ext uri="{28A0092B-C50C-407E-A947-70E740481C1C}">
                <a14:useLocalDpi xmlns:a14="http://schemas.microsoft.com/office/drawing/2010/main" xmlns="" val="0"/>
              </a:ext>
            </a:extLst>
          </a:blip>
          <a:stretch>
            <a:fillRect/>
          </a:stretch>
        </p:blipFill>
        <p:spPr>
          <a:xfrm>
            <a:off x="112339" y="108725"/>
            <a:ext cx="954117" cy="633385"/>
          </a:xfrm>
          <a:prstGeom prst="rect">
            <a:avLst/>
          </a:prstGeom>
        </p:spPr>
      </p:pic>
      <p:sp>
        <p:nvSpPr>
          <p:cNvPr id="17" name="矩形 16"/>
          <p:cNvSpPr/>
          <p:nvPr/>
        </p:nvSpPr>
        <p:spPr>
          <a:xfrm>
            <a:off x="0" y="6432190"/>
            <a:ext cx="8185707" cy="423065"/>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atin typeface="Calibri" panose="020F0502020204030204" pitchFamily="34" charset="0"/>
              <a:cs typeface="Calibri" panose="020F0502020204030204" pitchFamily="34" charset="0"/>
            </a:endParaRPr>
          </a:p>
        </p:txBody>
      </p:sp>
      <p:sp>
        <p:nvSpPr>
          <p:cNvPr id="18" name="矩形 17"/>
          <p:cNvSpPr/>
          <p:nvPr/>
        </p:nvSpPr>
        <p:spPr>
          <a:xfrm>
            <a:off x="8182107" y="6432190"/>
            <a:ext cx="958291" cy="421341"/>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bg1"/>
              </a:solidFill>
              <a:latin typeface="Calibri" panose="020F0502020204030204" pitchFamily="34" charset="0"/>
              <a:cs typeface="Calibri" panose="020F0502020204030204" pitchFamily="34" charset="0"/>
            </a:endParaRPr>
          </a:p>
        </p:txBody>
      </p:sp>
      <p:sp>
        <p:nvSpPr>
          <p:cNvPr id="19" name="Slide Number Placeholder 5"/>
          <p:cNvSpPr txBox="1">
            <a:spLocks/>
          </p:cNvSpPr>
          <p:nvPr/>
        </p:nvSpPr>
        <p:spPr>
          <a:xfrm>
            <a:off x="7733650" y="6433914"/>
            <a:ext cx="1347387" cy="421341"/>
          </a:xfrm>
          <a:prstGeom prst="rect">
            <a:avLst/>
          </a:prstGeom>
        </p:spPr>
        <p:txBody>
          <a:bodyPr vert="horz" lIns="91440" tIns="45720" rIns="91440" bIns="45720" rtlCol="0" anchor="ctr"/>
          <a:lstStyle>
            <a:defPPr>
              <a:defRPr lang="zh-CN"/>
            </a:defPPr>
            <a:lvl1pPr marL="0" algn="r" defTabSz="914400" rtl="0" eaLnBrk="1" latinLnBrk="0" hangingPunct="1">
              <a:defRPr lang="zh-CN" altLang="en-US" sz="2000" kern="1200" smtClean="0">
                <a:solidFill>
                  <a:schemeClr val="bg1"/>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71D156-31C7-4A0D-88C3-08F7D3EE48DA}" type="slidenum">
              <a:rPr lang="en-US" altLang="zh-CN" sz="1600" b="1" smtClean="0">
                <a:latin typeface="Calibri" panose="020F0502020204030204" pitchFamily="34" charset="0"/>
                <a:cs typeface="Calibri" panose="020F0502020204030204" pitchFamily="34" charset="0"/>
              </a:rPr>
              <a:pPr/>
              <a:t>‹#›</a:t>
            </a:fld>
            <a:endParaRPr lang="zh-CN" altLang="en-US" sz="1600" b="1" dirty="0">
              <a:latin typeface="Calibri" panose="020F0502020204030204" pitchFamily="34" charset="0"/>
              <a:cs typeface="Calibri" panose="020F0502020204030204" pitchFamily="34" charset="0"/>
            </a:endParaRPr>
          </a:p>
        </p:txBody>
      </p:sp>
      <p:sp>
        <p:nvSpPr>
          <p:cNvPr id="21" name="直角三角形 20"/>
          <p:cNvSpPr/>
          <p:nvPr/>
        </p:nvSpPr>
        <p:spPr>
          <a:xfrm flipV="1">
            <a:off x="8182107" y="6433914"/>
            <a:ext cx="395207" cy="421341"/>
          </a:xfrm>
          <a:prstGeom prst="rtTriangle">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atin typeface="Calibri" panose="020F0502020204030204" pitchFamily="34" charset="0"/>
              <a:cs typeface="Calibri" panose="020F0502020204030204" pitchFamily="34" charset="0"/>
            </a:endParaRPr>
          </a:p>
        </p:txBody>
      </p:sp>
      <p:cxnSp>
        <p:nvCxnSpPr>
          <p:cNvPr id="22" name="直接连接符 21"/>
          <p:cNvCxnSpPr/>
          <p:nvPr/>
        </p:nvCxnSpPr>
        <p:spPr>
          <a:xfrm>
            <a:off x="8583829" y="6433914"/>
            <a:ext cx="0" cy="42134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86331991"/>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94" r:id="rId3"/>
    <p:sldLayoutId id="2147483683" r:id="rId4"/>
    <p:sldLayoutId id="2147483684" r:id="rId5"/>
    <p:sldLayoutId id="2147483685" r:id="rId6"/>
    <p:sldLayoutId id="2147483686" r:id="rId7"/>
    <p:sldLayoutId id="2147483688" r:id="rId8"/>
    <p:sldLayoutId id="2147483689" r:id="rId9"/>
    <p:sldLayoutId id="2147483690" r:id="rId10"/>
    <p:sldLayoutId id="2147483691" r:id="rId11"/>
    <p:sldLayoutId id="2147483696"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p:titleStyle>
    <p:bodyStyle>
      <a:lvl1pPr marL="18288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l"/>
        <a:defRPr sz="2800" kern="1200" baseline="0">
          <a:solidFill>
            <a:schemeClr val="tx1"/>
          </a:solidFill>
          <a:latin typeface="+mn-lt"/>
          <a:ea typeface="+mn-ea"/>
          <a:cs typeface="+mn-cs"/>
        </a:defRPr>
      </a:lvl1pPr>
      <a:lvl2pPr marL="6858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n"/>
        <a:defRPr sz="2400" kern="1200">
          <a:solidFill>
            <a:schemeClr val="tx1"/>
          </a:solidFill>
          <a:latin typeface="+mn-lt"/>
          <a:ea typeface="+mn-ea"/>
          <a:cs typeface="+mn-cs"/>
        </a:defRPr>
      </a:lvl2pPr>
      <a:lvl3pPr marL="11430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u"/>
        <a:defRPr sz="1800" kern="1200">
          <a:solidFill>
            <a:schemeClr val="tx1"/>
          </a:solidFill>
          <a:latin typeface="+mn-lt"/>
          <a:ea typeface="+mn-ea"/>
          <a:cs typeface="+mn-cs"/>
        </a:defRPr>
      </a:lvl3pPr>
      <a:lvl4pPr marL="16002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Ø"/>
        <a:defRPr sz="1800" kern="1200">
          <a:solidFill>
            <a:schemeClr val="tx1"/>
          </a:solidFill>
          <a:latin typeface="+mn-lt"/>
          <a:ea typeface="+mn-ea"/>
          <a:cs typeface="+mn-cs"/>
        </a:defRPr>
      </a:lvl4pPr>
      <a:lvl5pPr marL="20574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ü"/>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emf"/><Relationship Id="rId5" Type="http://schemas.openxmlformats.org/officeDocument/2006/relationships/image" Target="../media/image16.pn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27000" y="1700808"/>
            <a:ext cx="9144000" cy="1461836"/>
          </a:xfrm>
        </p:spPr>
        <p:txBody>
          <a:bodyPr>
            <a:normAutofit/>
          </a:bodyPr>
          <a:lstStyle/>
          <a:p>
            <a:r>
              <a:rPr lang="zh-CN" altLang="en-US" sz="4400" dirty="0" smtClean="0"/>
              <a:t>光源地基振动研究报告</a:t>
            </a:r>
            <a:endParaRPr lang="zh-CN" altLang="en-US" sz="4400" dirty="0"/>
          </a:p>
        </p:txBody>
      </p:sp>
      <p:sp>
        <p:nvSpPr>
          <p:cNvPr id="3" name="副标题 2"/>
          <p:cNvSpPr>
            <a:spLocks noGrp="1"/>
          </p:cNvSpPr>
          <p:nvPr>
            <p:ph type="subTitle" idx="1"/>
          </p:nvPr>
        </p:nvSpPr>
        <p:spPr>
          <a:xfrm>
            <a:off x="899592" y="3567449"/>
            <a:ext cx="8061136" cy="351168"/>
          </a:xfrm>
        </p:spPr>
        <p:txBody>
          <a:bodyPr>
            <a:normAutofit fontScale="92500" lnSpcReduction="20000"/>
          </a:bodyPr>
          <a:lstStyle/>
          <a:p>
            <a:r>
              <a:rPr lang="zh-CN" altLang="en-US" dirty="0" smtClean="0"/>
              <a:t>闫芳</a:t>
            </a:r>
            <a:r>
              <a:rPr lang="en-US" altLang="zh-CN" dirty="0" smtClean="0"/>
              <a:t>  </a:t>
            </a:r>
            <a:endParaRPr lang="zh-CN" altLang="en-US" dirty="0"/>
          </a:p>
        </p:txBody>
      </p:sp>
      <p:sp>
        <p:nvSpPr>
          <p:cNvPr id="4" name="文本占位符 3"/>
          <p:cNvSpPr>
            <a:spLocks noGrp="1"/>
          </p:cNvSpPr>
          <p:nvPr>
            <p:ph type="body" sz="quarter" idx="11"/>
          </p:nvPr>
        </p:nvSpPr>
        <p:spPr>
          <a:xfrm>
            <a:off x="899592" y="4562238"/>
            <a:ext cx="3416801" cy="373753"/>
          </a:xfrm>
        </p:spPr>
        <p:txBody>
          <a:bodyPr>
            <a:normAutofit fontScale="92500" lnSpcReduction="20000"/>
          </a:bodyPr>
          <a:lstStyle/>
          <a:p>
            <a:r>
              <a:rPr lang="zh-CN" altLang="en-US" dirty="0" smtClean="0"/>
              <a:t>加速器中心，</a:t>
            </a:r>
            <a:r>
              <a:rPr lang="en-US" altLang="zh-CN" dirty="0" smtClean="0"/>
              <a:t>IHEP</a:t>
            </a:r>
            <a:r>
              <a:rPr lang="zh-CN" altLang="en-US" dirty="0" smtClean="0"/>
              <a:t>，北京</a:t>
            </a:r>
            <a:endParaRPr lang="zh-CN" altLang="en-US" dirty="0"/>
          </a:p>
        </p:txBody>
      </p:sp>
      <p:sp>
        <p:nvSpPr>
          <p:cNvPr id="5" name="文本占位符 4"/>
          <p:cNvSpPr>
            <a:spLocks noGrp="1"/>
          </p:cNvSpPr>
          <p:nvPr>
            <p:ph type="body" sz="quarter" idx="12"/>
          </p:nvPr>
        </p:nvSpPr>
        <p:spPr>
          <a:xfrm>
            <a:off x="899593" y="5560205"/>
            <a:ext cx="3416801" cy="373753"/>
          </a:xfrm>
        </p:spPr>
        <p:txBody>
          <a:bodyPr>
            <a:normAutofit fontScale="92500" lnSpcReduction="20000"/>
          </a:bodyPr>
          <a:lstStyle/>
          <a:p>
            <a:r>
              <a:rPr lang="en-US" altLang="zh-CN" dirty="0" smtClean="0">
                <a:solidFill>
                  <a:schemeClr val="tx1"/>
                </a:solidFill>
              </a:rPr>
              <a:t>2020-03-03</a:t>
            </a:r>
            <a:endParaRPr lang="zh-CN" altLang="en-US" dirty="0">
              <a:solidFill>
                <a:schemeClr val="tx1"/>
              </a:solidFill>
            </a:endParaRPr>
          </a:p>
        </p:txBody>
      </p:sp>
    </p:spTree>
    <p:extLst>
      <p:ext uri="{BB962C8B-B14F-4D97-AF65-F5344CB8AC3E}">
        <p14:creationId xmlns:p14="http://schemas.microsoft.com/office/powerpoint/2010/main" xmlns="" val="1040451748"/>
      </p:ext>
    </p:extLst>
  </p:cSld>
  <p:clrMapOvr>
    <a:masterClrMapping/>
  </p:clrMapOvr>
  <p:transition advTm="1149"/>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1142976" y="105354"/>
            <a:ext cx="8001024" cy="663575"/>
          </a:xfrm>
          <a:solidFill>
            <a:schemeClr val="bg1"/>
          </a:solidFill>
        </p:spPr>
        <p:txBody>
          <a:bodyPr/>
          <a:lstStyle/>
          <a:p>
            <a:r>
              <a:rPr lang="en-US" altLang="zh-CN" dirty="0">
                <a:latin typeface="Times New Roman" pitchFamily="18" charset="0"/>
                <a:cs typeface="Times New Roman" pitchFamily="18" charset="0"/>
              </a:rPr>
              <a:t> Status</a:t>
            </a:r>
            <a:endParaRPr lang="zh-CN" altLang="en-US" dirty="0">
              <a:latin typeface="Times New Roman" pitchFamily="18" charset="0"/>
              <a:cs typeface="Times New Roman" pitchFamily="18" charset="0"/>
            </a:endParaRPr>
          </a:p>
        </p:txBody>
      </p:sp>
      <p:sp>
        <p:nvSpPr>
          <p:cNvPr id="4" name="矩形 3"/>
          <p:cNvSpPr/>
          <p:nvPr/>
        </p:nvSpPr>
        <p:spPr>
          <a:xfrm>
            <a:off x="500034" y="928670"/>
            <a:ext cx="8465403" cy="553998"/>
          </a:xfrm>
          <a:prstGeom prst="rect">
            <a:avLst/>
          </a:prstGeom>
        </p:spPr>
        <p:txBody>
          <a:bodyPr wrap="square">
            <a:spAutoFit/>
          </a:bodyPr>
          <a:lstStyle/>
          <a:p>
            <a:pPr algn="ctr"/>
            <a:r>
              <a:rPr lang="en-US" altLang="zh-CN" sz="3000" b="1" i="1" dirty="0">
                <a:solidFill>
                  <a:srgbClr val="C00000"/>
                </a:solidFill>
                <a:latin typeface="Times New Roman" pitchFamily="18" charset="0"/>
                <a:cs typeface="Times New Roman" pitchFamily="18" charset="0"/>
              </a:rPr>
              <a:t>Refresh</a:t>
            </a:r>
            <a:r>
              <a:rPr lang="zh-CN" altLang="en-US" sz="3000" b="1" i="1" dirty="0">
                <a:solidFill>
                  <a:srgbClr val="C00000"/>
                </a:solidFill>
                <a:latin typeface="Times New Roman" pitchFamily="18" charset="0"/>
                <a:cs typeface="Times New Roman" pitchFamily="18" charset="0"/>
              </a:rPr>
              <a:t>：</a:t>
            </a:r>
            <a:r>
              <a:rPr lang="en-US" altLang="zh-CN" sz="3000" b="1" i="1" dirty="0">
                <a:solidFill>
                  <a:srgbClr val="C00000"/>
                </a:solidFill>
                <a:latin typeface="Times New Roman" pitchFamily="18" charset="0"/>
                <a:cs typeface="Times New Roman" pitchFamily="18" charset="0"/>
              </a:rPr>
              <a:t>Wave velocity </a:t>
            </a:r>
            <a:endParaRPr lang="zh-CN" altLang="en-US" sz="3000" b="1" i="1" dirty="0">
              <a:solidFill>
                <a:srgbClr val="C00000"/>
              </a:solidFill>
              <a:latin typeface="Times New Roman" pitchFamily="18" charset="0"/>
              <a:cs typeface="Times New Roman" pitchFamily="18" charset="0"/>
            </a:endParaRPr>
          </a:p>
        </p:txBody>
      </p:sp>
      <p:pic>
        <p:nvPicPr>
          <p:cNvPr id="10"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46456" y="3809746"/>
            <a:ext cx="2250297" cy="254821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4" name="图片 13"/>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46456" y="1571612"/>
            <a:ext cx="1403807" cy="2143140"/>
          </a:xfrm>
          <a:prstGeom prst="rect">
            <a:avLst/>
          </a:prstGeom>
        </p:spPr>
      </p:pic>
      <p:pic>
        <p:nvPicPr>
          <p:cNvPr id="43010" name="Picture 2"/>
          <p:cNvPicPr>
            <a:picLocks noChangeAspect="1" noChangeArrowheads="1"/>
          </p:cNvPicPr>
          <p:nvPr/>
        </p:nvPicPr>
        <p:blipFill>
          <a:blip r:embed="rId5"/>
          <a:srcRect r="35699"/>
          <a:stretch>
            <a:fillRect/>
          </a:stretch>
        </p:blipFill>
        <p:spPr bwMode="auto">
          <a:xfrm>
            <a:off x="1893075" y="1571612"/>
            <a:ext cx="1553777" cy="2143140"/>
          </a:xfrm>
          <a:prstGeom prst="rect">
            <a:avLst/>
          </a:prstGeom>
          <a:noFill/>
          <a:ln w="9525">
            <a:noFill/>
            <a:miter lim="800000"/>
            <a:headEnd/>
            <a:tailEnd/>
          </a:ln>
          <a:effectLst/>
        </p:spPr>
      </p:pic>
      <p:sp>
        <p:nvSpPr>
          <p:cNvPr id="19" name="左大括号 18"/>
          <p:cNvSpPr/>
          <p:nvPr/>
        </p:nvSpPr>
        <p:spPr>
          <a:xfrm>
            <a:off x="2200137" y="2714620"/>
            <a:ext cx="282301" cy="801208"/>
          </a:xfrm>
          <a:prstGeom prst="lef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ln>
                <a:solidFill>
                  <a:srgbClr val="FF0000"/>
                </a:solidFill>
              </a:ln>
              <a:solidFill>
                <a:srgbClr val="FF0000"/>
              </a:solidFill>
              <a:latin typeface="+mj-lt"/>
            </a:endParaRPr>
          </a:p>
        </p:txBody>
      </p:sp>
      <p:sp>
        <p:nvSpPr>
          <p:cNvPr id="20" name="TextBox 19"/>
          <p:cNvSpPr txBox="1"/>
          <p:nvPr/>
        </p:nvSpPr>
        <p:spPr>
          <a:xfrm>
            <a:off x="1775683" y="2571744"/>
            <a:ext cx="492443" cy="1023452"/>
          </a:xfrm>
          <a:prstGeom prst="rect">
            <a:avLst/>
          </a:prstGeom>
          <a:noFill/>
        </p:spPr>
        <p:txBody>
          <a:bodyPr vert="eaVert" wrap="square" rtlCol="0">
            <a:spAutoFit/>
          </a:bodyPr>
          <a:lstStyle/>
          <a:p>
            <a:pPr algn="ctr"/>
            <a:r>
              <a:rPr lang="en-US" altLang="zh-CN" sz="2000" b="1" dirty="0">
                <a:solidFill>
                  <a:srgbClr val="FF0000"/>
                </a:solidFill>
                <a:latin typeface="+mj-lt"/>
              </a:rPr>
              <a:t>30m</a:t>
            </a:r>
            <a:endParaRPr lang="zh-CN" altLang="en-US" sz="2000" b="1" dirty="0">
              <a:solidFill>
                <a:srgbClr val="FF0000"/>
              </a:solidFill>
              <a:latin typeface="+mj-lt"/>
            </a:endParaRPr>
          </a:p>
        </p:txBody>
      </p:sp>
      <p:cxnSp>
        <p:nvCxnSpPr>
          <p:cNvPr id="37" name="直接箭头连接符 36"/>
          <p:cNvCxnSpPr/>
          <p:nvPr/>
        </p:nvCxnSpPr>
        <p:spPr>
          <a:xfrm flipV="1">
            <a:off x="1893075" y="1928802"/>
            <a:ext cx="1500198" cy="357190"/>
          </a:xfrm>
          <a:prstGeom prst="straightConnector1">
            <a:avLst/>
          </a:prstGeom>
          <a:ln w="38100">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graphicFrame>
        <p:nvGraphicFramePr>
          <p:cNvPr id="40" name="表格 39"/>
          <p:cNvGraphicFramePr>
            <a:graphicFrameLocks noGrp="1"/>
          </p:cNvGraphicFramePr>
          <p:nvPr>
            <p:extLst>
              <p:ext uri="{D42A27DB-BD31-4B8C-83A1-F6EECF244321}">
                <p14:modId xmlns="" xmlns:p14="http://schemas.microsoft.com/office/powerpoint/2010/main" val="1969208376"/>
              </p:ext>
            </p:extLst>
          </p:nvPr>
        </p:nvGraphicFramePr>
        <p:xfrm>
          <a:off x="3714744" y="1500174"/>
          <a:ext cx="4929223" cy="2377440"/>
        </p:xfrm>
        <a:graphic>
          <a:graphicData uri="http://schemas.openxmlformats.org/drawingml/2006/table">
            <a:tbl>
              <a:tblPr firstRow="1" bandRow="1">
                <a:tableStyleId>{5C22544A-7EE6-4342-B048-85BDC9FD1C3A}</a:tableStyleId>
              </a:tblPr>
              <a:tblGrid>
                <a:gridCol w="1071570">
                  <a:extLst>
                    <a:ext uri="{9D8B030D-6E8A-4147-A177-3AD203B41FA5}">
                      <a16:colId xmlns="" xmlns:a16="http://schemas.microsoft.com/office/drawing/2014/main" val="20000"/>
                    </a:ext>
                  </a:extLst>
                </a:gridCol>
                <a:gridCol w="2196719">
                  <a:extLst>
                    <a:ext uri="{9D8B030D-6E8A-4147-A177-3AD203B41FA5}">
                      <a16:colId xmlns="" xmlns:a16="http://schemas.microsoft.com/office/drawing/2014/main" val="20001"/>
                    </a:ext>
                  </a:extLst>
                </a:gridCol>
                <a:gridCol w="1660934">
                  <a:extLst>
                    <a:ext uri="{9D8B030D-6E8A-4147-A177-3AD203B41FA5}">
                      <a16:colId xmlns="" xmlns:a16="http://schemas.microsoft.com/office/drawing/2014/main" val="20002"/>
                    </a:ext>
                  </a:extLst>
                </a:gridCol>
              </a:tblGrid>
              <a:tr h="259717">
                <a:tc>
                  <a:txBody>
                    <a:bodyPr/>
                    <a:lstStyle/>
                    <a:p>
                      <a:pPr algn="ctr"/>
                      <a:r>
                        <a:rPr lang="en-US" altLang="zh-CN" sz="1200" dirty="0">
                          <a:latin typeface="+mj-lt"/>
                        </a:rPr>
                        <a:t>Valley</a:t>
                      </a:r>
                      <a:r>
                        <a:rPr lang="en-US" altLang="zh-CN" sz="1200" baseline="0" dirty="0">
                          <a:latin typeface="+mj-lt"/>
                        </a:rPr>
                        <a:t> position</a:t>
                      </a:r>
                      <a:endParaRPr lang="en-US" altLang="zh-CN" sz="1200" dirty="0">
                        <a:latin typeface="+mj-lt"/>
                      </a:endParaRPr>
                    </a:p>
                  </a:txBody>
                  <a:tcPr marL="68580" marR="68580"/>
                </a:tc>
                <a:tc>
                  <a:txBody>
                    <a:bodyPr/>
                    <a:lstStyle/>
                    <a:p>
                      <a:pPr algn="ctr"/>
                      <a:r>
                        <a:rPr lang="en-US" altLang="zh-CN" sz="1200" dirty="0">
                          <a:latin typeface="+mj-lt"/>
                        </a:rPr>
                        <a:t>Time diff.</a:t>
                      </a:r>
                      <a:r>
                        <a:rPr lang="en-US" altLang="zh-CN" sz="1200" baseline="0" dirty="0">
                          <a:latin typeface="+mj-lt"/>
                        </a:rPr>
                        <a:t> of two detector (ms)</a:t>
                      </a:r>
                      <a:endParaRPr lang="en-US" altLang="zh-CN" sz="1200" dirty="0">
                        <a:latin typeface="+mj-lt"/>
                      </a:endParaRPr>
                    </a:p>
                  </a:txBody>
                  <a:tcPr marL="68580" marR="68580"/>
                </a:tc>
                <a:tc>
                  <a:txBody>
                    <a:bodyPr/>
                    <a:lstStyle/>
                    <a:p>
                      <a:pPr algn="ctr"/>
                      <a:r>
                        <a:rPr lang="en-US" altLang="zh-CN" sz="1200" dirty="0">
                          <a:latin typeface="+mj-lt"/>
                        </a:rPr>
                        <a:t>Corr.</a:t>
                      </a:r>
                      <a:r>
                        <a:rPr lang="en-US" altLang="zh-CN" sz="1200" baseline="0" dirty="0">
                          <a:latin typeface="+mj-lt"/>
                        </a:rPr>
                        <a:t> To f (Hz)</a:t>
                      </a:r>
                      <a:endParaRPr lang="en-US" altLang="zh-CN" sz="1200" dirty="0">
                        <a:latin typeface="+mj-lt"/>
                      </a:endParaRPr>
                    </a:p>
                  </a:txBody>
                  <a:tcPr marL="68580" marR="68580"/>
                </a:tc>
                <a:extLst>
                  <a:ext uri="{0D108BD9-81ED-4DB2-BD59-A6C34878D82A}">
                    <a16:rowId xmlns="" xmlns:a16="http://schemas.microsoft.com/office/drawing/2014/main" val="10000"/>
                  </a:ext>
                </a:extLst>
              </a:tr>
              <a:tr h="271149">
                <a:tc>
                  <a:txBody>
                    <a:bodyPr/>
                    <a:lstStyle/>
                    <a:p>
                      <a:pPr algn="ctr"/>
                      <a:r>
                        <a:rPr lang="en-US" altLang="zh-CN" sz="1200" dirty="0">
                          <a:latin typeface="+mj-lt"/>
                        </a:rPr>
                        <a:t>13 points</a:t>
                      </a:r>
                      <a:endParaRPr lang="zh-CN" altLang="en-US" sz="1200" dirty="0">
                        <a:latin typeface="+mj-lt"/>
                      </a:endParaRPr>
                    </a:p>
                  </a:txBody>
                  <a:tcPr marL="68580" marR="68580"/>
                </a:tc>
                <a:tc>
                  <a:txBody>
                    <a:bodyPr/>
                    <a:lstStyle/>
                    <a:p>
                      <a:pPr algn="ctr"/>
                      <a:r>
                        <a:rPr lang="en-US" altLang="zh-CN" sz="1200" dirty="0">
                          <a:latin typeface="+mj-lt"/>
                        </a:rPr>
                        <a:t>26</a:t>
                      </a:r>
                      <a:endParaRPr lang="zh-CN" altLang="en-US" sz="1200" dirty="0">
                        <a:latin typeface="+mj-lt"/>
                      </a:endParaRPr>
                    </a:p>
                  </a:txBody>
                  <a:tcPr marL="68580" marR="68580"/>
                </a:tc>
                <a:tc>
                  <a:txBody>
                    <a:bodyPr/>
                    <a:lstStyle/>
                    <a:p>
                      <a:pPr algn="ctr"/>
                      <a:r>
                        <a:rPr lang="en-US" altLang="zh-CN" sz="1200" b="1" dirty="0">
                          <a:latin typeface="+mj-lt"/>
                        </a:rPr>
                        <a:t>38.5</a:t>
                      </a:r>
                      <a:endParaRPr lang="zh-CN" altLang="en-US" sz="1200" b="1" dirty="0">
                        <a:latin typeface="+mj-lt"/>
                      </a:endParaRPr>
                    </a:p>
                  </a:txBody>
                  <a:tcPr marL="68580" marR="68580"/>
                </a:tc>
                <a:extLst>
                  <a:ext uri="{0D108BD9-81ED-4DB2-BD59-A6C34878D82A}">
                    <a16:rowId xmlns="" xmlns:a16="http://schemas.microsoft.com/office/drawing/2014/main" val="10001"/>
                  </a:ext>
                </a:extLst>
              </a:tr>
              <a:tr h="21114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chemeClr val="tx1"/>
                          </a:solidFill>
                          <a:latin typeface="+mj-lt"/>
                        </a:rPr>
                        <a:t>22 points</a:t>
                      </a:r>
                      <a:endParaRPr lang="zh-CN" altLang="en-US" sz="1200" dirty="0">
                        <a:solidFill>
                          <a:schemeClr val="tx1"/>
                        </a:solidFill>
                        <a:latin typeface="+mj-lt"/>
                      </a:endParaRPr>
                    </a:p>
                  </a:txBody>
                  <a:tcPr marL="68580" marR="68580">
                    <a:solidFill>
                      <a:schemeClr val="accent1">
                        <a:lumMod val="20000"/>
                        <a:lumOff val="80000"/>
                      </a:schemeClr>
                    </a:solidFill>
                  </a:tcPr>
                </a:tc>
                <a:tc>
                  <a:txBody>
                    <a:bodyPr/>
                    <a:lstStyle/>
                    <a:p>
                      <a:pPr algn="ctr"/>
                      <a:r>
                        <a:rPr lang="en-US" altLang="zh-CN" sz="1200" dirty="0">
                          <a:solidFill>
                            <a:schemeClr val="tx1"/>
                          </a:solidFill>
                          <a:latin typeface="+mj-lt"/>
                        </a:rPr>
                        <a:t>44</a:t>
                      </a:r>
                      <a:endParaRPr lang="zh-CN" altLang="en-US" sz="1200" dirty="0">
                        <a:solidFill>
                          <a:schemeClr val="tx1"/>
                        </a:solidFill>
                        <a:latin typeface="+mj-lt"/>
                      </a:endParaRPr>
                    </a:p>
                  </a:txBody>
                  <a:tcPr marL="68580" marR="68580">
                    <a:solidFill>
                      <a:schemeClr val="accent1">
                        <a:lumMod val="20000"/>
                        <a:lumOff val="80000"/>
                      </a:schemeClr>
                    </a:solidFill>
                  </a:tcPr>
                </a:tc>
                <a:tc>
                  <a:txBody>
                    <a:bodyPr/>
                    <a:lstStyle/>
                    <a:p>
                      <a:pPr algn="ctr"/>
                      <a:r>
                        <a:rPr lang="en-US" altLang="zh-CN" sz="1200" b="1" dirty="0">
                          <a:solidFill>
                            <a:schemeClr val="tx1"/>
                          </a:solidFill>
                          <a:latin typeface="+mj-lt"/>
                        </a:rPr>
                        <a:t>22.7</a:t>
                      </a:r>
                      <a:endParaRPr lang="zh-CN" altLang="en-US" sz="1200" b="1" dirty="0">
                        <a:solidFill>
                          <a:schemeClr val="tx1"/>
                        </a:solidFill>
                        <a:latin typeface="+mj-lt"/>
                      </a:endParaRPr>
                    </a:p>
                  </a:txBody>
                  <a:tcPr marL="68580" marR="68580">
                    <a:solidFill>
                      <a:schemeClr val="accent1">
                        <a:lumMod val="20000"/>
                        <a:lumOff val="80000"/>
                      </a:schemeClr>
                    </a:solidFill>
                  </a:tcPr>
                </a:tc>
                <a:extLst>
                  <a:ext uri="{0D108BD9-81ED-4DB2-BD59-A6C34878D82A}">
                    <a16:rowId xmlns="" xmlns:a16="http://schemas.microsoft.com/office/drawing/2014/main" val="10002"/>
                  </a:ext>
                </a:extLst>
              </a:tr>
              <a:tr h="22257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dirty="0">
                          <a:latin typeface="+mj-lt"/>
                        </a:rPr>
                        <a:t>40 points</a:t>
                      </a:r>
                      <a:endParaRPr lang="zh-CN" altLang="en-US" sz="1200" dirty="0">
                        <a:latin typeface="+mj-lt"/>
                      </a:endParaRPr>
                    </a:p>
                  </a:txBody>
                  <a:tcPr marL="68580" marR="68580"/>
                </a:tc>
                <a:tc>
                  <a:txBody>
                    <a:bodyPr/>
                    <a:lstStyle/>
                    <a:p>
                      <a:pPr algn="ctr"/>
                      <a:r>
                        <a:rPr lang="en-US" altLang="zh-CN" sz="1200" dirty="0">
                          <a:latin typeface="+mj-lt"/>
                        </a:rPr>
                        <a:t>80</a:t>
                      </a:r>
                      <a:endParaRPr lang="zh-CN" altLang="en-US" sz="1200" dirty="0">
                        <a:latin typeface="+mj-lt"/>
                      </a:endParaRPr>
                    </a:p>
                  </a:txBody>
                  <a:tcPr marL="68580" marR="68580"/>
                </a:tc>
                <a:tc>
                  <a:txBody>
                    <a:bodyPr/>
                    <a:lstStyle/>
                    <a:p>
                      <a:pPr algn="ctr"/>
                      <a:r>
                        <a:rPr lang="en-US" altLang="zh-CN" sz="1200" b="1" dirty="0">
                          <a:latin typeface="+mj-lt"/>
                        </a:rPr>
                        <a:t>12.5</a:t>
                      </a:r>
                      <a:endParaRPr lang="zh-CN" altLang="en-US" sz="1200" b="1" dirty="0">
                        <a:latin typeface="+mj-lt"/>
                      </a:endParaRPr>
                    </a:p>
                  </a:txBody>
                  <a:tcPr marL="68580" marR="68580"/>
                </a:tc>
                <a:extLst>
                  <a:ext uri="{0D108BD9-81ED-4DB2-BD59-A6C34878D82A}">
                    <a16:rowId xmlns="" xmlns:a16="http://schemas.microsoft.com/office/drawing/2014/main" val="10003"/>
                  </a:ext>
                </a:extLst>
              </a:tr>
              <a:tr h="23400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b="0" dirty="0">
                          <a:solidFill>
                            <a:schemeClr val="bg1"/>
                          </a:solidFill>
                          <a:latin typeface="+mj-lt"/>
                        </a:rPr>
                        <a:t>56 points</a:t>
                      </a:r>
                      <a:endParaRPr lang="zh-CN" altLang="en-US" sz="1200" b="0" dirty="0">
                        <a:solidFill>
                          <a:schemeClr val="bg1"/>
                        </a:solidFill>
                        <a:latin typeface="+mj-lt"/>
                      </a:endParaRPr>
                    </a:p>
                  </a:txBody>
                  <a:tcPr marL="68580" marR="68580">
                    <a:solidFill>
                      <a:srgbClr val="C00000"/>
                    </a:solidFill>
                  </a:tcPr>
                </a:tc>
                <a:tc>
                  <a:txBody>
                    <a:bodyPr/>
                    <a:lstStyle/>
                    <a:p>
                      <a:pPr algn="ctr"/>
                      <a:r>
                        <a:rPr lang="en-US" altLang="zh-CN" sz="1200" b="0" dirty="0">
                          <a:solidFill>
                            <a:schemeClr val="bg1"/>
                          </a:solidFill>
                          <a:latin typeface="+mj-lt"/>
                        </a:rPr>
                        <a:t>112</a:t>
                      </a:r>
                      <a:endParaRPr lang="zh-CN" altLang="en-US" sz="1200" b="0" dirty="0">
                        <a:solidFill>
                          <a:schemeClr val="bg1"/>
                        </a:solidFill>
                        <a:latin typeface="+mj-lt"/>
                      </a:endParaRPr>
                    </a:p>
                  </a:txBody>
                  <a:tcPr marL="68580" marR="68580">
                    <a:solidFill>
                      <a:srgbClr val="C00000"/>
                    </a:solidFill>
                  </a:tcPr>
                </a:tc>
                <a:tc>
                  <a:txBody>
                    <a:bodyPr/>
                    <a:lstStyle/>
                    <a:p>
                      <a:pPr algn="ctr"/>
                      <a:r>
                        <a:rPr lang="en-US" altLang="zh-CN" sz="1200" b="0" dirty="0">
                          <a:solidFill>
                            <a:schemeClr val="bg1"/>
                          </a:solidFill>
                          <a:latin typeface="+mj-lt"/>
                        </a:rPr>
                        <a:t>8.9</a:t>
                      </a:r>
                      <a:endParaRPr lang="zh-CN" altLang="en-US" sz="1200" b="0" dirty="0">
                        <a:solidFill>
                          <a:schemeClr val="bg1"/>
                        </a:solidFill>
                        <a:latin typeface="+mj-lt"/>
                      </a:endParaRPr>
                    </a:p>
                  </a:txBody>
                  <a:tcPr marL="68580" marR="68580">
                    <a:solidFill>
                      <a:srgbClr val="C00000"/>
                    </a:solidFill>
                  </a:tcPr>
                </a:tc>
                <a:extLst>
                  <a:ext uri="{0D108BD9-81ED-4DB2-BD59-A6C34878D82A}">
                    <a16:rowId xmlns="" xmlns:a16="http://schemas.microsoft.com/office/drawing/2014/main" val="10004"/>
                  </a:ext>
                </a:extLst>
              </a:tr>
              <a:tr h="17400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dirty="0">
                          <a:latin typeface="+mj-lt"/>
                        </a:rPr>
                        <a:t>64 points</a:t>
                      </a:r>
                      <a:endParaRPr lang="zh-CN" altLang="en-US" sz="1200" dirty="0">
                        <a:latin typeface="+mj-lt"/>
                      </a:endParaRPr>
                    </a:p>
                  </a:txBody>
                  <a:tcPr marL="68580" marR="68580"/>
                </a:tc>
                <a:tc>
                  <a:txBody>
                    <a:bodyPr/>
                    <a:lstStyle/>
                    <a:p>
                      <a:pPr algn="ctr"/>
                      <a:r>
                        <a:rPr lang="en-US" altLang="zh-CN" sz="1200" dirty="0">
                          <a:latin typeface="+mj-lt"/>
                        </a:rPr>
                        <a:t>128</a:t>
                      </a:r>
                      <a:endParaRPr lang="zh-CN" altLang="en-US" sz="1200" dirty="0">
                        <a:latin typeface="+mj-lt"/>
                      </a:endParaRPr>
                    </a:p>
                  </a:txBody>
                  <a:tcPr marL="68580" marR="68580"/>
                </a:tc>
                <a:tc>
                  <a:txBody>
                    <a:bodyPr/>
                    <a:lstStyle/>
                    <a:p>
                      <a:pPr algn="ctr"/>
                      <a:r>
                        <a:rPr lang="en-US" altLang="zh-CN" sz="1200" b="1" dirty="0">
                          <a:latin typeface="+mj-lt"/>
                        </a:rPr>
                        <a:t>7.8</a:t>
                      </a:r>
                      <a:endParaRPr lang="zh-CN" altLang="en-US" sz="1200" b="1" dirty="0">
                        <a:latin typeface="+mj-lt"/>
                      </a:endParaRPr>
                    </a:p>
                  </a:txBody>
                  <a:tcPr marL="68580" marR="68580"/>
                </a:tc>
                <a:extLst>
                  <a:ext uri="{0D108BD9-81ED-4DB2-BD59-A6C34878D82A}">
                    <a16:rowId xmlns="" xmlns:a16="http://schemas.microsoft.com/office/drawing/2014/main" val="10005"/>
                  </a:ext>
                </a:extLst>
              </a:tr>
              <a:tr h="18543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dirty="0">
                          <a:latin typeface="+mj-lt"/>
                        </a:rPr>
                        <a:t>82 points</a:t>
                      </a:r>
                      <a:endParaRPr lang="zh-CN" altLang="en-US" sz="1200" dirty="0">
                        <a:latin typeface="+mj-lt"/>
                      </a:endParaRPr>
                    </a:p>
                  </a:txBody>
                  <a:tcPr marL="68580" marR="68580"/>
                </a:tc>
                <a:tc>
                  <a:txBody>
                    <a:bodyPr/>
                    <a:lstStyle/>
                    <a:p>
                      <a:pPr algn="ctr"/>
                      <a:r>
                        <a:rPr lang="en-US" altLang="zh-CN" sz="1200" dirty="0">
                          <a:latin typeface="+mj-lt"/>
                        </a:rPr>
                        <a:t>164</a:t>
                      </a:r>
                      <a:endParaRPr lang="zh-CN" altLang="en-US" sz="1200" dirty="0">
                        <a:latin typeface="+mj-lt"/>
                      </a:endParaRPr>
                    </a:p>
                  </a:txBody>
                  <a:tcPr marL="68580" marR="68580"/>
                </a:tc>
                <a:tc>
                  <a:txBody>
                    <a:bodyPr/>
                    <a:lstStyle/>
                    <a:p>
                      <a:pPr algn="ctr"/>
                      <a:r>
                        <a:rPr lang="en-US" altLang="zh-CN" sz="1200" b="1" dirty="0">
                          <a:latin typeface="+mj-lt"/>
                        </a:rPr>
                        <a:t>6.1</a:t>
                      </a:r>
                      <a:endParaRPr lang="zh-CN" altLang="en-US" sz="1200" b="1" dirty="0">
                        <a:latin typeface="+mj-lt"/>
                      </a:endParaRPr>
                    </a:p>
                  </a:txBody>
                  <a:tcPr marL="68580" marR="68580"/>
                </a:tc>
                <a:extLst>
                  <a:ext uri="{0D108BD9-81ED-4DB2-BD59-A6C34878D82A}">
                    <a16:rowId xmlns="" xmlns:a16="http://schemas.microsoft.com/office/drawing/2014/main" val="10006"/>
                  </a:ext>
                </a:extLst>
              </a:tr>
              <a:tr h="19686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dirty="0">
                          <a:latin typeface="+mj-lt"/>
                        </a:rPr>
                        <a:t>88 points</a:t>
                      </a:r>
                      <a:endParaRPr lang="zh-CN" altLang="en-US" sz="1200" dirty="0">
                        <a:latin typeface="+mj-lt"/>
                      </a:endParaRPr>
                    </a:p>
                  </a:txBody>
                  <a:tcPr marL="68580" marR="68580"/>
                </a:tc>
                <a:tc>
                  <a:txBody>
                    <a:bodyPr/>
                    <a:lstStyle/>
                    <a:p>
                      <a:pPr algn="ctr"/>
                      <a:r>
                        <a:rPr lang="en-US" altLang="zh-CN" sz="1200" dirty="0">
                          <a:latin typeface="+mj-lt"/>
                        </a:rPr>
                        <a:t>176</a:t>
                      </a:r>
                      <a:endParaRPr lang="zh-CN" altLang="en-US" sz="1200" dirty="0">
                        <a:latin typeface="+mj-lt"/>
                      </a:endParaRPr>
                    </a:p>
                  </a:txBody>
                  <a:tcPr marL="68580" marR="68580"/>
                </a:tc>
                <a:tc>
                  <a:txBody>
                    <a:bodyPr/>
                    <a:lstStyle/>
                    <a:p>
                      <a:pPr algn="ctr"/>
                      <a:r>
                        <a:rPr lang="en-US" altLang="zh-CN" sz="1200" b="1" dirty="0">
                          <a:latin typeface="+mj-lt"/>
                        </a:rPr>
                        <a:t>5.7</a:t>
                      </a:r>
                      <a:endParaRPr lang="zh-CN" altLang="en-US" sz="1200" b="1" dirty="0">
                        <a:latin typeface="+mj-lt"/>
                      </a:endParaRPr>
                    </a:p>
                  </a:txBody>
                  <a:tcPr marL="68580" marR="68580"/>
                </a:tc>
                <a:extLst>
                  <a:ext uri="{0D108BD9-81ED-4DB2-BD59-A6C34878D82A}">
                    <a16:rowId xmlns="" xmlns:a16="http://schemas.microsoft.com/office/drawing/2014/main" val="10007"/>
                  </a:ext>
                </a:extLst>
              </a:tr>
            </a:tbl>
          </a:graphicData>
        </a:graphic>
      </p:graphicFrame>
      <p:pic>
        <p:nvPicPr>
          <p:cNvPr id="41" name="Picture 2"/>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6072198" y="3643314"/>
            <a:ext cx="2839661" cy="2824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2" name="椭圆 41"/>
          <p:cNvSpPr/>
          <p:nvPr/>
        </p:nvSpPr>
        <p:spPr>
          <a:xfrm>
            <a:off x="6822296" y="4643447"/>
            <a:ext cx="378042" cy="420459"/>
          </a:xfrm>
          <a:prstGeom prst="ellipse">
            <a:avLst/>
          </a:prstGeom>
          <a:noFill/>
          <a:ln w="12700">
            <a:solidFill>
              <a:srgbClr val="1A02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4" name="Picture 2"/>
          <p:cNvPicPr>
            <a:picLocks noChangeAspect="1" noChangeArrowheads="1"/>
          </p:cNvPicPr>
          <p:nvPr/>
        </p:nvPicPr>
        <p:blipFill rotWithShape="1">
          <a:blip r:embed="rId7">
            <a:extLst>
              <a:ext uri="{28A0092B-C50C-407E-A947-70E740481C1C}">
                <a14:useLocalDpi xmlns="" xmlns:a14="http://schemas.microsoft.com/office/drawing/2010/main" val="0"/>
              </a:ext>
            </a:extLst>
          </a:blip>
          <a:srcRect l="3226"/>
          <a:stretch/>
        </p:blipFill>
        <p:spPr bwMode="auto">
          <a:xfrm>
            <a:off x="3714745" y="3786190"/>
            <a:ext cx="2437862" cy="264320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cxnSp>
        <p:nvCxnSpPr>
          <p:cNvPr id="45" name="直接箭头连接符 44"/>
          <p:cNvCxnSpPr/>
          <p:nvPr/>
        </p:nvCxnSpPr>
        <p:spPr>
          <a:xfrm rot="16200000" flipH="1">
            <a:off x="4955632" y="4777741"/>
            <a:ext cx="429858" cy="1839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49" name="图片 48"/>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2803909" y="4143380"/>
            <a:ext cx="589364" cy="1357322"/>
          </a:xfrm>
          <a:prstGeom prst="rect">
            <a:avLst/>
          </a:prstGeom>
        </p:spPr>
      </p:pic>
      <p:sp>
        <p:nvSpPr>
          <p:cNvPr id="50" name="矩形 49"/>
          <p:cNvSpPr/>
          <p:nvPr/>
        </p:nvSpPr>
        <p:spPr>
          <a:xfrm>
            <a:off x="2750331" y="5643579"/>
            <a:ext cx="4572000" cy="646331"/>
          </a:xfrm>
          <a:prstGeom prst="rect">
            <a:avLst/>
          </a:prstGeom>
        </p:spPr>
        <p:txBody>
          <a:bodyPr>
            <a:spAutoFit/>
          </a:bodyPr>
          <a:lstStyle/>
          <a:p>
            <a:r>
              <a:rPr lang="en-US" altLang="zh-CN" dirty="0" err="1">
                <a:latin typeface="Times New Roman" pitchFamily="18" charset="0"/>
                <a:cs typeface="Times New Roman" pitchFamily="18" charset="0"/>
              </a:rPr>
              <a:t>Guralp</a:t>
            </a:r>
            <a:r>
              <a:rPr lang="en-US" altLang="zh-CN" dirty="0">
                <a:latin typeface="Times New Roman" pitchFamily="18" charset="0"/>
                <a:cs typeface="Times New Roman" pitchFamily="18" charset="0"/>
              </a:rPr>
              <a:t>:</a:t>
            </a:r>
          </a:p>
          <a:p>
            <a:r>
              <a:rPr lang="en-US" altLang="zh-CN" dirty="0">
                <a:latin typeface="Times New Roman" pitchFamily="18" charset="0"/>
                <a:cs typeface="Times New Roman" pitchFamily="18" charset="0"/>
              </a:rPr>
              <a:t>60s-100Hz</a:t>
            </a:r>
            <a:endParaRPr lang="zh-CN" altLang="en-US" dirty="0"/>
          </a:p>
        </p:txBody>
      </p:sp>
      <p:sp>
        <p:nvSpPr>
          <p:cNvPr id="51" name="TextBox 50"/>
          <p:cNvSpPr txBox="1"/>
          <p:nvPr/>
        </p:nvSpPr>
        <p:spPr>
          <a:xfrm>
            <a:off x="0" y="6396336"/>
            <a:ext cx="9144000" cy="830997"/>
          </a:xfrm>
          <a:prstGeom prst="rect">
            <a:avLst/>
          </a:prstGeom>
          <a:solidFill>
            <a:srgbClr val="C00000"/>
          </a:solidFill>
        </p:spPr>
        <p:txBody>
          <a:bodyPr wrap="square" rtlCol="0">
            <a:spAutoFit/>
          </a:bodyPr>
          <a:lstStyle/>
          <a:p>
            <a:pPr algn="ctr"/>
            <a:r>
              <a:rPr lang="en-US" altLang="zh-CN" sz="2400" dirty="0">
                <a:solidFill>
                  <a:schemeClr val="bg1"/>
                </a:solidFill>
                <a:latin typeface="+mj-lt"/>
              </a:rPr>
              <a:t>Sampling rate: 500Hz, the wave velocity in vertical direction is 30 m/(56*(2 ms))=268 m/s </a:t>
            </a:r>
            <a:endParaRPr lang="zh-CN" altLang="en-US" sz="2400" dirty="0">
              <a:solidFill>
                <a:schemeClr val="bg1"/>
              </a:solidFill>
              <a:latin typeface="+mj-lt"/>
            </a:endParaRPr>
          </a:p>
        </p:txBody>
      </p:sp>
    </p:spTree>
    <p:extLst>
      <p:ext uri="{BB962C8B-B14F-4D97-AF65-F5344CB8AC3E}">
        <p14:creationId xmlns="" xmlns:p14="http://schemas.microsoft.com/office/powerpoint/2010/main" val="458001241"/>
      </p:ext>
    </p:extLst>
  </p:cSld>
  <p:clrMapOvr>
    <a:masterClrMapping/>
  </p:clrMapOvr>
  <p:transition advTm="2926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ppt_x"/>
                                          </p:val>
                                        </p:tav>
                                        <p:tav tm="100000">
                                          <p:val>
                                            <p:strVal val="#ppt_x"/>
                                          </p:val>
                                        </p:tav>
                                      </p:tavLst>
                                    </p:anim>
                                    <p:anim calcmode="lin" valueType="num">
                                      <p:cBhvr additive="base">
                                        <p:cTn id="8"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
                                        </p:tgtEl>
                                        <p:attrNameLst>
                                          <p:attrName>style.visibility</p:attrName>
                                        </p:attrNameLst>
                                      </p:cBhvr>
                                      <p:to>
                                        <p:strVal val="visible"/>
                                      </p:to>
                                    </p:set>
                                    <p:anim calcmode="lin" valueType="num">
                                      <p:cBhvr additive="base">
                                        <p:cTn id="13" dur="500" fill="hold"/>
                                        <p:tgtEl>
                                          <p:spTgt spid="51"/>
                                        </p:tgtEl>
                                        <p:attrNameLst>
                                          <p:attrName>ppt_x</p:attrName>
                                        </p:attrNameLst>
                                      </p:cBhvr>
                                      <p:tavLst>
                                        <p:tav tm="0">
                                          <p:val>
                                            <p:strVal val="#ppt_x"/>
                                          </p:val>
                                        </p:tav>
                                        <p:tav tm="100000">
                                          <p:val>
                                            <p:strVal val="#ppt_x"/>
                                          </p:val>
                                        </p:tav>
                                      </p:tavLst>
                                    </p:anim>
                                    <p:anim calcmode="lin" valueType="num">
                                      <p:cBhvr additive="base">
                                        <p:cTn id="14"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1142976" y="105354"/>
            <a:ext cx="8001024" cy="663575"/>
          </a:xfrm>
          <a:solidFill>
            <a:schemeClr val="bg1"/>
          </a:solidFill>
        </p:spPr>
        <p:txBody>
          <a:bodyPr/>
          <a:lstStyle/>
          <a:p>
            <a:r>
              <a:rPr lang="en-US" altLang="zh-CN" dirty="0">
                <a:latin typeface="Times New Roman" pitchFamily="18" charset="0"/>
                <a:cs typeface="Times New Roman" pitchFamily="18" charset="0"/>
              </a:rPr>
              <a:t> Status</a:t>
            </a:r>
            <a:endParaRPr lang="zh-CN" altLang="en-US" dirty="0">
              <a:latin typeface="Times New Roman" pitchFamily="18" charset="0"/>
              <a:cs typeface="Times New Roman" pitchFamily="18" charset="0"/>
            </a:endParaRPr>
          </a:p>
        </p:txBody>
      </p:sp>
      <p:pic>
        <p:nvPicPr>
          <p:cNvPr id="14"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589992" y="1857364"/>
            <a:ext cx="3338135" cy="278608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8" name="椭圆 17"/>
          <p:cNvSpPr/>
          <p:nvPr/>
        </p:nvSpPr>
        <p:spPr>
          <a:xfrm>
            <a:off x="6179355" y="2214554"/>
            <a:ext cx="1339463" cy="121444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Box 19"/>
          <p:cNvSpPr txBox="1"/>
          <p:nvPr/>
        </p:nvSpPr>
        <p:spPr>
          <a:xfrm rot="16200000">
            <a:off x="3047005" y="1303173"/>
            <a:ext cx="3139321" cy="8447576"/>
          </a:xfrm>
          <a:prstGeom prst="rect">
            <a:avLst/>
          </a:prstGeom>
          <a:noFill/>
        </p:spPr>
        <p:txBody>
          <a:bodyPr vert="eaVert" wrap="square" rtlCol="0">
            <a:spAutoFit/>
          </a:bodyPr>
          <a:lstStyle/>
          <a:p>
            <a:pPr>
              <a:buFont typeface="Arial" pitchFamily="34" charset="0"/>
              <a:buChar char="•"/>
            </a:pPr>
            <a:r>
              <a:rPr lang="en-US" altLang="zh-CN" sz="2400" dirty="0">
                <a:latin typeface="Times New Roman" pitchFamily="18" charset="0"/>
                <a:cs typeface="Times New Roman" pitchFamily="18" charset="0"/>
              </a:rPr>
              <a:t> The actual measured data of RMS displacement on HEPS ground is introduced into the</a:t>
            </a:r>
          </a:p>
          <a:p>
            <a:r>
              <a:rPr lang="en-US" altLang="zh-CN" sz="2400" dirty="0">
                <a:latin typeface="Times New Roman" pitchFamily="18" charset="0"/>
                <a:cs typeface="Times New Roman" pitchFamily="18" charset="0"/>
              </a:rPr>
              <a:t>   simulation model with vibration wave velocity of 268 m/s.</a:t>
            </a:r>
          </a:p>
          <a:p>
            <a:pPr>
              <a:buFont typeface="Arial" pitchFamily="34" charset="0"/>
              <a:buChar char="•"/>
            </a:pPr>
            <a:r>
              <a:rPr lang="en-US" altLang="zh-CN" sz="2400" dirty="0">
                <a:latin typeface="Times New Roman" pitchFamily="18" charset="0"/>
                <a:cs typeface="Times New Roman" pitchFamily="18" charset="0"/>
              </a:rPr>
              <a:t> The max. beam orbit with different frequency are calculated in x/y directions.</a:t>
            </a:r>
            <a:endParaRPr lang="zh-CN" altLang="en-US" sz="2400" dirty="0">
              <a:latin typeface="Times New Roman" pitchFamily="18" charset="0"/>
              <a:cs typeface="Times New Roman" pitchFamily="18" charset="0"/>
            </a:endParaRPr>
          </a:p>
          <a:p>
            <a:pPr>
              <a:buClr>
                <a:srgbClr val="C00000"/>
              </a:buClr>
              <a:buFont typeface="Arial" pitchFamily="34" charset="0"/>
              <a:buChar char="•"/>
            </a:pPr>
            <a:r>
              <a:rPr lang="en-US" altLang="zh-CN" sz="2400" dirty="0">
                <a:solidFill>
                  <a:srgbClr val="1B05BB"/>
                </a:solidFill>
                <a:latin typeface="Times New Roman" pitchFamily="18" charset="0"/>
                <a:cs typeface="Times New Roman" pitchFamily="18" charset="0"/>
              </a:rPr>
              <a:t> </a:t>
            </a:r>
            <a:r>
              <a:rPr lang="en-US" altLang="zh-CN" sz="2400" dirty="0">
                <a:solidFill>
                  <a:srgbClr val="C00000"/>
                </a:solidFill>
                <a:latin typeface="Times New Roman" pitchFamily="18" charset="0"/>
                <a:cs typeface="Times New Roman" pitchFamily="18" charset="0"/>
              </a:rPr>
              <a:t>The lattice sensitive frequency range is obtained (&lt;54Hz) and the Eigen frequency of the</a:t>
            </a:r>
          </a:p>
          <a:p>
            <a:pPr>
              <a:buClr>
                <a:srgbClr val="C00000"/>
              </a:buClr>
            </a:pPr>
            <a:r>
              <a:rPr lang="en-US" altLang="zh-CN" sz="2400" dirty="0">
                <a:solidFill>
                  <a:srgbClr val="C00000"/>
                </a:solidFill>
                <a:latin typeface="Times New Roman" pitchFamily="18" charset="0"/>
                <a:cs typeface="Times New Roman" pitchFamily="18" charset="0"/>
              </a:rPr>
              <a:t>  girder assembling is set to be bigger than 54Hz accordingly.</a:t>
            </a:r>
            <a:endParaRPr lang="zh-CN" altLang="en-US" sz="2400" dirty="0">
              <a:solidFill>
                <a:srgbClr val="C00000"/>
              </a:solidFill>
              <a:latin typeface="Times New Roman" pitchFamily="18" charset="0"/>
              <a:cs typeface="Times New Roman" pitchFamily="18" charset="0"/>
            </a:endParaRPr>
          </a:p>
        </p:txBody>
      </p:sp>
      <p:pic>
        <p:nvPicPr>
          <p:cNvPr id="32" name="图片 3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911067" y="2024938"/>
            <a:ext cx="2600196" cy="2332756"/>
          </a:xfrm>
          <a:prstGeom prst="rect">
            <a:avLst/>
          </a:prstGeom>
        </p:spPr>
      </p:pic>
      <p:sp>
        <p:nvSpPr>
          <p:cNvPr id="33" name="矩形 32"/>
          <p:cNvSpPr/>
          <p:nvPr/>
        </p:nvSpPr>
        <p:spPr>
          <a:xfrm>
            <a:off x="500034" y="928670"/>
            <a:ext cx="8358246" cy="553998"/>
          </a:xfrm>
          <a:prstGeom prst="rect">
            <a:avLst/>
          </a:prstGeom>
        </p:spPr>
        <p:txBody>
          <a:bodyPr wrap="square">
            <a:spAutoFit/>
          </a:bodyPr>
          <a:lstStyle/>
          <a:p>
            <a:pPr algn="ctr"/>
            <a:r>
              <a:rPr lang="en-US" altLang="zh-CN" sz="3000" b="1" i="1" dirty="0">
                <a:solidFill>
                  <a:srgbClr val="C00000"/>
                </a:solidFill>
                <a:latin typeface="Times New Roman" pitchFamily="18" charset="0"/>
                <a:cs typeface="Times New Roman" pitchFamily="18" charset="0"/>
              </a:rPr>
              <a:t>Refresh: Ground motion specifications</a:t>
            </a:r>
            <a:endParaRPr lang="zh-CN" altLang="en-US" sz="3000" b="1" i="1" dirty="0">
              <a:solidFill>
                <a:srgbClr val="C00000"/>
              </a:solidFill>
              <a:latin typeface="Times New Roman" pitchFamily="18" charset="0"/>
              <a:cs typeface="Times New Roman" pitchFamily="18" charset="0"/>
            </a:endParaRPr>
          </a:p>
        </p:txBody>
      </p:sp>
      <p:pic>
        <p:nvPicPr>
          <p:cNvPr id="18433" name="Picture 1"/>
          <p:cNvPicPr>
            <a:picLocks noChangeAspect="1" noChangeArrowheads="1"/>
          </p:cNvPicPr>
          <p:nvPr/>
        </p:nvPicPr>
        <p:blipFill>
          <a:blip r:embed="rId5"/>
          <a:srcRect/>
          <a:stretch>
            <a:fillRect/>
          </a:stretch>
        </p:blipFill>
        <p:spPr bwMode="auto">
          <a:xfrm>
            <a:off x="500035" y="1428737"/>
            <a:ext cx="1942892" cy="3051229"/>
          </a:xfrm>
          <a:prstGeom prst="rect">
            <a:avLst/>
          </a:prstGeom>
          <a:noFill/>
          <a:ln w="9525">
            <a:noFill/>
            <a:miter lim="800000"/>
            <a:headEnd/>
            <a:tailEnd/>
          </a:ln>
          <a:effectLst/>
        </p:spPr>
      </p:pic>
    </p:spTree>
    <p:extLst>
      <p:ext uri="{BB962C8B-B14F-4D97-AF65-F5344CB8AC3E}">
        <p14:creationId xmlns="" xmlns:p14="http://schemas.microsoft.com/office/powerpoint/2010/main" val="458001241"/>
      </p:ext>
    </p:extLst>
  </p:cSld>
  <p:clrMapOvr>
    <a:masterClrMapping/>
  </p:clrMapOvr>
  <p:transition advTm="32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2"/>
          <p:cNvSpPr txBox="1">
            <a:spLocks/>
          </p:cNvSpPr>
          <p:nvPr/>
        </p:nvSpPr>
        <p:spPr>
          <a:xfrm>
            <a:off x="1115616" y="116632"/>
            <a:ext cx="7886700" cy="663575"/>
          </a:xfrm>
          <a:prstGeom prst="rect">
            <a:avLst/>
          </a:prstGeom>
        </p:spPr>
        <p:txBody>
          <a:bodyPr anchor="ctr"/>
          <a:lstStyle>
            <a:lvl1pPr algn="l" defTabSz="914400" rtl="0" eaLnBrk="1" latinLnBrk="0" hangingPunct="1">
              <a:lnSpc>
                <a:spcPct val="90000"/>
              </a:lnSpc>
              <a:spcBef>
                <a:spcPct val="0"/>
              </a:spcBef>
              <a:buNone/>
              <a:defRPr sz="4000" b="1" kern="1200" spc="-60" baseline="0">
                <a:solidFill>
                  <a:srgbClr val="C00000"/>
                </a:solidFill>
                <a:latin typeface="+mj-lt"/>
                <a:ea typeface="+mj-ea"/>
                <a:cs typeface="+mj-cs"/>
              </a:defRPr>
            </a:lvl1pPr>
          </a:lstStyle>
          <a:p>
            <a:r>
              <a:rPr lang="en-US" altLang="zh-CN" dirty="0" smtClean="0"/>
              <a:t>2. </a:t>
            </a:r>
            <a:r>
              <a:rPr lang="zh-CN" altLang="en-US" dirty="0" smtClean="0"/>
              <a:t>光源振动</a:t>
            </a:r>
            <a:r>
              <a:rPr lang="zh-CN" altLang="en-US" dirty="0" smtClean="0"/>
              <a:t>指标的分解</a:t>
            </a:r>
            <a:endParaRPr lang="zh-CN" altLang="en-US" dirty="0"/>
          </a:p>
        </p:txBody>
      </p:sp>
      <p:pic>
        <p:nvPicPr>
          <p:cNvPr id="6" name="图片 5"/>
          <p:cNvPicPr>
            <a:picLocks noChangeAspect="1" noChangeArrowheads="1"/>
          </p:cNvPicPr>
          <p:nvPr/>
        </p:nvPicPr>
        <p:blipFill>
          <a:blip r:embed="rId2" cstate="print">
            <a:extLst>
              <a:ext uri="{28A0092B-C50C-407E-A947-70E740481C1C}">
                <a14:useLocalDpi xmlns:a14="http://schemas.microsoft.com/office/drawing/2010/main" xmlns="" val="0"/>
              </a:ext>
            </a:extLst>
          </a:blip>
          <a:srcRect l="7755" t="6198" r="7755" b="5952"/>
          <a:stretch>
            <a:fillRect/>
          </a:stretch>
        </p:blipFill>
        <p:spPr bwMode="auto">
          <a:xfrm>
            <a:off x="827584" y="1606921"/>
            <a:ext cx="4415084" cy="31824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mc:AlternateContent xmlns:mc="http://schemas.openxmlformats.org/markup-compatibility/2006">
        <mc:Choice xmlns:a14="http://schemas.microsoft.com/office/drawing/2010/main" xmlns="" Requires="a14">
          <p:sp>
            <p:nvSpPr>
              <p:cNvPr id="8" name="文本框 7"/>
              <p:cNvSpPr txBox="1"/>
              <p:nvPr/>
            </p:nvSpPr>
            <p:spPr>
              <a:xfrm>
                <a:off x="5672156" y="1772816"/>
                <a:ext cx="2783326" cy="553998"/>
              </a:xfrm>
              <a:prstGeom prst="rect">
                <a:avLst/>
              </a:prstGeom>
              <a:noFill/>
            </p:spPr>
            <p:txBody>
              <a:bodyPr wrap="none" lIns="0" tIns="0" rIns="0" bIns="0" rtlCol="0">
                <a:spAutoFit/>
              </a:bodyPr>
              <a:lstStyle/>
              <a:p>
                <a14:m>
                  <m:oMath xmlns:m="http://schemas.openxmlformats.org/officeDocument/2006/math">
                    <m:r>
                      <a:rPr lang="zh-CN" altLang="en-US" i="1" smtClean="0">
                        <a:latin typeface="Cambria Math" panose="02040503050406030204" pitchFamily="18" charset="0"/>
                      </a:rPr>
                      <m:t>𝜔</m:t>
                    </m:r>
                    <m:r>
                      <a:rPr lang="en-US" altLang="zh-CN" b="0" i="1" smtClean="0">
                        <a:latin typeface="Cambria Math" panose="02040503050406030204" pitchFamily="18" charset="0"/>
                      </a:rPr>
                      <m:t>:</m:t>
                    </m:r>
                    <m:r>
                      <a:rPr lang="zh-CN" altLang="en-US" i="1">
                        <a:latin typeface="Cambria Math" panose="02040503050406030204" pitchFamily="18" charset="0"/>
                      </a:rPr>
                      <m:t>振源</m:t>
                    </m:r>
                  </m:oMath>
                </a14:m>
                <a:r>
                  <a:rPr lang="zh-CN" altLang="en-US" dirty="0" smtClean="0"/>
                  <a:t>频率</a:t>
                </a:r>
                <a:endParaRPr lang="en-US" altLang="zh-CN" dirty="0" smtClean="0"/>
              </a:p>
              <a:p>
                <a14:m>
                  <m:oMath xmlns:m="http://schemas.openxmlformats.org/officeDocument/2006/math">
                    <m:sSub>
                      <m:sSubPr>
                        <m:ctrlPr>
                          <a:rPr lang="en-US" altLang="zh-CN" i="1" smtClean="0">
                            <a:latin typeface="Cambria Math" panose="02040503050406030204" pitchFamily="18" charset="0"/>
                          </a:rPr>
                        </m:ctrlPr>
                      </m:sSubPr>
                      <m:e>
                        <m:r>
                          <a:rPr lang="zh-CN" altLang="en-US" i="1">
                            <a:latin typeface="Cambria Math" panose="02040503050406030204" pitchFamily="18" charset="0"/>
                          </a:rPr>
                          <m:t>𝜔</m:t>
                        </m:r>
                      </m:e>
                      <m:sub>
                        <m:r>
                          <m:rPr>
                            <m:sty m:val="p"/>
                          </m:rPr>
                          <a:rPr lang="en-US" altLang="zh-CN">
                            <a:latin typeface="Cambria Math" panose="02040503050406030204" pitchFamily="18" charset="0"/>
                          </a:rPr>
                          <m:t>n</m:t>
                        </m:r>
                      </m:sub>
                    </m:sSub>
                    <m:r>
                      <a:rPr lang="en-US" altLang="zh-CN" b="0" i="0" smtClean="0">
                        <a:latin typeface="Cambria Math" panose="02040503050406030204" pitchFamily="18" charset="0"/>
                      </a:rPr>
                      <m:t>:</m:t>
                    </m:r>
                  </m:oMath>
                </a14:m>
                <a:r>
                  <a:rPr lang="zh-CN" altLang="en-US" dirty="0" smtClean="0"/>
                  <a:t>隔振基础</a:t>
                </a:r>
                <a:r>
                  <a:rPr lang="en-US" altLang="zh-CN" dirty="0" smtClean="0"/>
                  <a:t>(</a:t>
                </a:r>
                <a:r>
                  <a:rPr lang="zh-CN" altLang="en-US" dirty="0" smtClean="0"/>
                  <a:t>设备</a:t>
                </a:r>
                <a:r>
                  <a:rPr lang="en-US" altLang="zh-CN" dirty="0" smtClean="0"/>
                  <a:t>)</a:t>
                </a:r>
                <a:r>
                  <a:rPr lang="zh-CN" altLang="en-US" dirty="0" smtClean="0"/>
                  <a:t>共振频率</a:t>
                </a:r>
                <a:endParaRPr lang="zh-CN" altLang="en-US" dirty="0"/>
              </a:p>
            </p:txBody>
          </p:sp>
        </mc:Choice>
        <mc:Fallback>
          <p:sp>
            <p:nvSpPr>
              <p:cNvPr id="8" name="文本框 7"/>
              <p:cNvSpPr txBox="1">
                <a:spLocks noRot="1" noChangeAspect="1" noMove="1" noResize="1" noEditPoints="1" noAdjustHandles="1" noChangeArrowheads="1" noChangeShapeType="1" noTextEdit="1"/>
              </p:cNvSpPr>
              <p:nvPr/>
            </p:nvSpPr>
            <p:spPr>
              <a:xfrm>
                <a:off x="5672156" y="1772816"/>
                <a:ext cx="2783326" cy="553998"/>
              </a:xfrm>
              <a:prstGeom prst="rect">
                <a:avLst/>
              </a:prstGeom>
              <a:blipFill rotWithShape="0">
                <a:blip r:embed="rId3"/>
                <a:stretch>
                  <a:fillRect l="-2188" t="-15385" r="-4814" b="-24176"/>
                </a:stretch>
              </a:blipFill>
            </p:spPr>
            <p:txBody>
              <a:bodyPr/>
              <a:lstStyle/>
              <a:p>
                <a:r>
                  <a:rPr lang="zh-CN" altLang="en-US">
                    <a:noFill/>
                  </a:rPr>
                  <a:t> </a:t>
                </a:r>
              </a:p>
            </p:txBody>
          </p:sp>
        </mc:Fallback>
      </mc:AlternateContent>
      <p:sp>
        <p:nvSpPr>
          <p:cNvPr id="11" name="标题 2"/>
          <p:cNvSpPr txBox="1">
            <a:spLocks/>
          </p:cNvSpPr>
          <p:nvPr/>
        </p:nvSpPr>
        <p:spPr>
          <a:xfrm>
            <a:off x="-36512" y="965225"/>
            <a:ext cx="9180512" cy="663575"/>
          </a:xfrm>
          <a:prstGeom prst="rect">
            <a:avLst/>
          </a:prstGeom>
          <a:noFill/>
        </p:spPr>
        <p:txBody>
          <a:bodyPr anchor="ctr"/>
          <a:lstStyle>
            <a:lvl1pPr algn="l" defTabSz="914400" rtl="0" eaLnBrk="1" latinLnBrk="0" hangingPunct="1">
              <a:lnSpc>
                <a:spcPct val="90000"/>
              </a:lnSpc>
              <a:spcBef>
                <a:spcPct val="0"/>
              </a:spcBef>
              <a:buNone/>
              <a:defRPr sz="4000" b="1" kern="1200" spc="-60" baseline="0">
                <a:solidFill>
                  <a:srgbClr val="C00000"/>
                </a:solidFill>
                <a:latin typeface="+mj-lt"/>
                <a:ea typeface="+mj-ea"/>
                <a:cs typeface="+mj-cs"/>
              </a:defRPr>
            </a:lvl1pPr>
          </a:lstStyle>
          <a:p>
            <a:pPr marL="457200">
              <a:lnSpc>
                <a:spcPts val="2400"/>
              </a:lnSpc>
            </a:pPr>
            <a:r>
              <a:rPr lang="en-US" altLang="zh-CN" sz="2200" b="0" dirty="0" smtClean="0">
                <a:solidFill>
                  <a:schemeClr val="tx1"/>
                </a:solidFill>
              </a:rPr>
              <a:t> b) </a:t>
            </a:r>
            <a:r>
              <a:rPr lang="zh-CN" altLang="en-US" sz="2200" b="0" dirty="0" smtClean="0">
                <a:solidFill>
                  <a:schemeClr val="tx1"/>
                </a:solidFill>
                <a:latin typeface="Times New Roman" panose="02020603050405020304" pitchFamily="18" charset="0"/>
                <a:cs typeface="Times New Roman" panose="02020603050405020304" pitchFamily="18" charset="0"/>
              </a:rPr>
              <a:t>要求</a:t>
            </a:r>
            <a:r>
              <a:rPr lang="zh-CN" altLang="en-US" sz="2200" b="0" dirty="0">
                <a:solidFill>
                  <a:schemeClr val="tx1"/>
                </a:solidFill>
                <a:latin typeface="Times New Roman" panose="02020603050405020304" pitchFamily="18" charset="0"/>
                <a:cs typeface="Times New Roman" panose="02020603050405020304" pitchFamily="18" charset="0"/>
              </a:rPr>
              <a:t>周边其他振动源引起的振动</a:t>
            </a:r>
            <a:r>
              <a:rPr lang="zh-CN" altLang="en-US" sz="2200" b="0" dirty="0" smtClean="0">
                <a:solidFill>
                  <a:schemeClr val="tx1"/>
                </a:solidFill>
                <a:latin typeface="Times New Roman" panose="02020603050405020304" pitchFamily="18" charset="0"/>
                <a:cs typeface="Times New Roman" panose="02020603050405020304" pitchFamily="18" charset="0"/>
              </a:rPr>
              <a:t>传导至</a:t>
            </a:r>
            <a:r>
              <a:rPr lang="zh-CN" altLang="en-US" sz="2200" b="0" dirty="0">
                <a:solidFill>
                  <a:schemeClr val="tx1"/>
                </a:solidFill>
                <a:latin typeface="Times New Roman" panose="02020603050405020304" pitchFamily="18" charset="0"/>
                <a:cs typeface="Times New Roman" panose="02020603050405020304" pitchFamily="18" charset="0"/>
              </a:rPr>
              <a:t>主环地面上的影响均小于</a:t>
            </a:r>
            <a:r>
              <a:rPr lang="en-US" altLang="zh-CN" sz="2200" b="0" dirty="0">
                <a:solidFill>
                  <a:schemeClr val="tx1"/>
                </a:solidFill>
                <a:latin typeface="Times New Roman" panose="02020603050405020304" pitchFamily="18" charset="0"/>
                <a:cs typeface="Times New Roman" panose="02020603050405020304" pitchFamily="18" charset="0"/>
              </a:rPr>
              <a:t>1nm</a:t>
            </a:r>
            <a:endParaRPr lang="zh-CN" altLang="en-US" sz="2200" b="0" dirty="0">
              <a:solidFill>
                <a:schemeClr val="tx1"/>
              </a:solidFill>
            </a:endParaRPr>
          </a:p>
        </p:txBody>
      </p:sp>
      <p:cxnSp>
        <p:nvCxnSpPr>
          <p:cNvPr id="15" name="直接箭头连接符 14"/>
          <p:cNvCxnSpPr/>
          <p:nvPr/>
        </p:nvCxnSpPr>
        <p:spPr>
          <a:xfrm flipH="1">
            <a:off x="3095916" y="3645024"/>
            <a:ext cx="683996" cy="5245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3442182" y="3197568"/>
            <a:ext cx="1194404" cy="369332"/>
          </a:xfrm>
          <a:prstGeom prst="rect">
            <a:avLst/>
          </a:prstGeom>
          <a:noFill/>
        </p:spPr>
        <p:txBody>
          <a:bodyPr wrap="square" rtlCol="0">
            <a:spAutoFit/>
          </a:bodyPr>
          <a:lstStyle/>
          <a:p>
            <a:r>
              <a:rPr lang="zh-CN" altLang="en-US" dirty="0" smtClean="0"/>
              <a:t>动力设备</a:t>
            </a:r>
            <a:endParaRPr lang="zh-CN" altLang="en-US" dirty="0"/>
          </a:p>
        </p:txBody>
      </p:sp>
      <p:pic>
        <p:nvPicPr>
          <p:cNvPr id="12" name="Picture 4"/>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724128" y="2470830"/>
            <a:ext cx="2691518" cy="2090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矩形 1"/>
          <p:cNvSpPr/>
          <p:nvPr/>
        </p:nvSpPr>
        <p:spPr>
          <a:xfrm>
            <a:off x="899592" y="5117362"/>
            <a:ext cx="7730026" cy="1277786"/>
          </a:xfrm>
          <a:prstGeom prst="rect">
            <a:avLst/>
          </a:prstGeom>
          <a:solidFill>
            <a:srgbClr val="FFC000"/>
          </a:solidFill>
        </p:spPr>
        <p:txBody>
          <a:bodyPr wrap="square">
            <a:spAutoFit/>
          </a:bodyPr>
          <a:lstStyle/>
          <a:p>
            <a:pPr>
              <a:lnSpc>
                <a:spcPct val="107000"/>
              </a:lnSpc>
              <a:spcAft>
                <a:spcPts val="800"/>
              </a:spcAft>
            </a:pPr>
            <a:r>
              <a:rPr lang="en-US" altLang="zh-CN" dirty="0">
                <a:latin typeface="Calibri" panose="020F0502020204030204" pitchFamily="34" charset="0"/>
                <a:ea typeface="宋体" panose="02010600030101010101" pitchFamily="2" charset="-122"/>
                <a:cs typeface="Times New Roman" panose="02020603050405020304" pitchFamily="18" charset="0"/>
              </a:rPr>
              <a:t>The policy during the construction and buildup phase was that no source should have a contribution higher than 1nm RMS. Given the achieved vibration level, a new and tougher criterion is used, as stated above. For the tram line, where it is difficult and expensive to reach &lt;&lt;1nm contributions, the 1nm goal was used.</a:t>
            </a:r>
            <a:endParaRPr lang="zh-CN" altLang="zh-CN"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文本框 2"/>
          <p:cNvSpPr txBox="1"/>
          <p:nvPr/>
        </p:nvSpPr>
        <p:spPr>
          <a:xfrm>
            <a:off x="2915816" y="2123564"/>
            <a:ext cx="2016224" cy="369332"/>
          </a:xfrm>
          <a:prstGeom prst="rect">
            <a:avLst/>
          </a:prstGeom>
          <a:noFill/>
        </p:spPr>
        <p:txBody>
          <a:bodyPr wrap="square" rtlCol="0">
            <a:spAutoFit/>
          </a:bodyPr>
          <a:lstStyle/>
          <a:p>
            <a:r>
              <a:rPr lang="zh-CN" altLang="en-US" dirty="0" smtClean="0"/>
              <a:t>不同阻尼比曲线</a:t>
            </a:r>
            <a:endParaRPr lang="zh-CN" altLang="en-US" dirty="0"/>
          </a:p>
        </p:txBody>
      </p:sp>
    </p:spTree>
    <p:extLst>
      <p:ext uri="{BB962C8B-B14F-4D97-AF65-F5344CB8AC3E}">
        <p14:creationId xmlns:p14="http://schemas.microsoft.com/office/powerpoint/2010/main" xmlns="" val="21059276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2"/>
          <p:cNvSpPr txBox="1">
            <a:spLocks/>
          </p:cNvSpPr>
          <p:nvPr/>
        </p:nvSpPr>
        <p:spPr>
          <a:xfrm>
            <a:off x="1115616" y="116632"/>
            <a:ext cx="7886700" cy="663575"/>
          </a:xfrm>
          <a:prstGeom prst="rect">
            <a:avLst/>
          </a:prstGeom>
        </p:spPr>
        <p:txBody>
          <a:bodyPr anchor="ctr"/>
          <a:lstStyle>
            <a:lvl1pPr algn="l" defTabSz="914400" rtl="0" eaLnBrk="1" latinLnBrk="0" hangingPunct="1">
              <a:lnSpc>
                <a:spcPct val="90000"/>
              </a:lnSpc>
              <a:spcBef>
                <a:spcPct val="0"/>
              </a:spcBef>
              <a:buNone/>
              <a:defRPr sz="4000" b="1" kern="1200" spc="-60" baseline="0">
                <a:solidFill>
                  <a:srgbClr val="C00000"/>
                </a:solidFill>
                <a:latin typeface="+mj-lt"/>
                <a:ea typeface="+mj-ea"/>
                <a:cs typeface="+mj-cs"/>
              </a:defRPr>
            </a:lvl1pPr>
          </a:lstStyle>
          <a:p>
            <a:r>
              <a:rPr lang="en-US" altLang="zh-CN" dirty="0" smtClean="0"/>
              <a:t>2. </a:t>
            </a:r>
            <a:r>
              <a:rPr lang="zh-CN" altLang="en-US" dirty="0" smtClean="0"/>
              <a:t>光源振动</a:t>
            </a:r>
            <a:r>
              <a:rPr lang="zh-CN" altLang="en-US" dirty="0" smtClean="0"/>
              <a:t>指标的分解</a:t>
            </a:r>
            <a:endParaRPr lang="zh-CN" altLang="en-US" dirty="0"/>
          </a:p>
        </p:txBody>
      </p:sp>
      <p:sp>
        <p:nvSpPr>
          <p:cNvPr id="11" name="标题 2"/>
          <p:cNvSpPr txBox="1">
            <a:spLocks/>
          </p:cNvSpPr>
          <p:nvPr/>
        </p:nvSpPr>
        <p:spPr>
          <a:xfrm>
            <a:off x="886692" y="953301"/>
            <a:ext cx="7861772" cy="663575"/>
          </a:xfrm>
          <a:prstGeom prst="rect">
            <a:avLst/>
          </a:prstGeom>
          <a:noFill/>
        </p:spPr>
        <p:txBody>
          <a:bodyPr anchor="ctr"/>
          <a:lstStyle>
            <a:lvl1pPr algn="l" defTabSz="914400" rtl="0" eaLnBrk="1" latinLnBrk="0" hangingPunct="1">
              <a:lnSpc>
                <a:spcPct val="90000"/>
              </a:lnSpc>
              <a:spcBef>
                <a:spcPct val="0"/>
              </a:spcBef>
              <a:buNone/>
              <a:defRPr sz="4000" b="1" kern="1200" spc="-60" baseline="0">
                <a:solidFill>
                  <a:srgbClr val="C00000"/>
                </a:solidFill>
                <a:latin typeface="+mj-lt"/>
                <a:ea typeface="+mj-ea"/>
                <a:cs typeface="+mj-cs"/>
              </a:defRPr>
            </a:lvl1pPr>
          </a:lstStyle>
          <a:p>
            <a:r>
              <a:rPr lang="en-US" altLang="zh-CN" sz="2400" b="0" dirty="0">
                <a:solidFill>
                  <a:schemeClr val="tx1"/>
                </a:solidFill>
              </a:rPr>
              <a:t> </a:t>
            </a:r>
            <a:r>
              <a:rPr lang="en-US" altLang="zh-CN" sz="2400" b="0" dirty="0" smtClean="0">
                <a:solidFill>
                  <a:schemeClr val="tx1"/>
                </a:solidFill>
              </a:rPr>
              <a:t>  c) </a:t>
            </a:r>
            <a:r>
              <a:rPr lang="zh-CN" altLang="en-US" sz="2400" b="0" dirty="0" smtClean="0">
                <a:solidFill>
                  <a:schemeClr val="tx1"/>
                </a:solidFill>
              </a:rPr>
              <a:t>地基及</a:t>
            </a:r>
            <a:r>
              <a:rPr lang="zh-CN" altLang="en-US" sz="2400" b="0" dirty="0">
                <a:solidFill>
                  <a:schemeClr val="tx1"/>
                </a:solidFill>
              </a:rPr>
              <a:t>板下基础对振动的放大</a:t>
            </a:r>
            <a:r>
              <a:rPr lang="zh-CN" altLang="en-US" sz="2400" b="0" dirty="0" smtClean="0">
                <a:solidFill>
                  <a:schemeClr val="tx1"/>
                </a:solidFill>
              </a:rPr>
              <a:t>倍数不大于</a:t>
            </a:r>
            <a:r>
              <a:rPr lang="en-US" altLang="zh-CN" sz="2400" b="0" dirty="0" smtClean="0">
                <a:solidFill>
                  <a:schemeClr val="tx1"/>
                </a:solidFill>
              </a:rPr>
              <a:t>1</a:t>
            </a:r>
            <a:r>
              <a:rPr lang="zh-CN" altLang="en-US" sz="2400" b="0" dirty="0">
                <a:solidFill>
                  <a:schemeClr val="tx1"/>
                </a:solidFill>
              </a:rPr>
              <a:t>的</a:t>
            </a:r>
            <a:r>
              <a:rPr lang="zh-CN" altLang="en-US" sz="2400" b="0" dirty="0" smtClean="0">
                <a:solidFill>
                  <a:schemeClr val="tx1"/>
                </a:solidFill>
              </a:rPr>
              <a:t>指标要求</a:t>
            </a:r>
            <a:endParaRPr lang="zh-CN" altLang="en-US" sz="2400" b="0" dirty="0">
              <a:solidFill>
                <a:schemeClr val="tx1"/>
              </a:solidFill>
            </a:endParaRPr>
          </a:p>
        </p:txBody>
      </p:sp>
      <p:pic>
        <p:nvPicPr>
          <p:cNvPr id="12" name="图片 11"/>
          <p:cNvPicPr>
            <a:picLocks noChangeAspect="1"/>
          </p:cNvPicPr>
          <p:nvPr/>
        </p:nvPicPr>
        <p:blipFill>
          <a:blip r:embed="rId2"/>
          <a:stretch>
            <a:fillRect/>
          </a:stretch>
        </p:blipFill>
        <p:spPr>
          <a:xfrm>
            <a:off x="179512" y="1772816"/>
            <a:ext cx="4308864" cy="3028765"/>
          </a:xfrm>
          <a:prstGeom prst="rect">
            <a:avLst/>
          </a:prstGeom>
        </p:spPr>
      </p:pic>
      <p:pic>
        <p:nvPicPr>
          <p:cNvPr id="2" name="图片 1"/>
          <p:cNvPicPr>
            <a:picLocks noChangeAspect="1"/>
          </p:cNvPicPr>
          <p:nvPr/>
        </p:nvPicPr>
        <p:blipFill>
          <a:blip r:embed="rId3" cstate="print"/>
          <a:stretch>
            <a:fillRect/>
          </a:stretch>
        </p:blipFill>
        <p:spPr>
          <a:xfrm>
            <a:off x="4532931" y="1806271"/>
            <a:ext cx="4359549" cy="2990881"/>
          </a:xfrm>
          <a:prstGeom prst="rect">
            <a:avLst/>
          </a:prstGeom>
        </p:spPr>
      </p:pic>
      <p:sp>
        <p:nvSpPr>
          <p:cNvPr id="13" name="Content Placeholder 5"/>
          <p:cNvSpPr>
            <a:spLocks noGrp="1"/>
          </p:cNvSpPr>
          <p:nvPr>
            <p:ph idx="1"/>
          </p:nvPr>
        </p:nvSpPr>
        <p:spPr>
          <a:xfrm>
            <a:off x="611560" y="4879499"/>
            <a:ext cx="8174806" cy="1584176"/>
          </a:xfrm>
          <a:ln>
            <a:solidFill>
              <a:schemeClr val="accent1"/>
            </a:solidFill>
          </a:ln>
        </p:spPr>
        <p:txBody>
          <a:bodyPr>
            <a:normAutofit fontScale="85000" lnSpcReduction="10000"/>
          </a:bodyPr>
          <a:lstStyle/>
          <a:p>
            <a:r>
              <a:rPr lang="en-GB" sz="2400" dirty="0" smtClean="0"/>
              <a:t>Slab design in some Light Sources (from Lin Zhang)</a:t>
            </a:r>
            <a:endParaRPr lang="en-GB" dirty="0" smtClean="0"/>
          </a:p>
          <a:p>
            <a:pPr lvl="1"/>
            <a:r>
              <a:rPr lang="en-GB" dirty="0" smtClean="0"/>
              <a:t>With piles: thickness of the slab &lt; 1m</a:t>
            </a:r>
          </a:p>
          <a:p>
            <a:pPr lvl="1"/>
            <a:r>
              <a:rPr lang="en-GB" dirty="0" smtClean="0"/>
              <a:t>Without piles: thickness of the slab ~ 1m on good mechanical quality of soil (density &gt; 1800 kg/m3, Elastic modulus &gt; 400 </a:t>
            </a:r>
            <a:r>
              <a:rPr lang="en-GB" dirty="0" err="1" smtClean="0"/>
              <a:t>MPa</a:t>
            </a:r>
            <a:r>
              <a:rPr lang="en-GB" dirty="0" smtClean="0"/>
              <a:t>)</a:t>
            </a:r>
          </a:p>
        </p:txBody>
      </p:sp>
      <p:sp>
        <p:nvSpPr>
          <p:cNvPr id="3" name="文本框 2"/>
          <p:cNvSpPr txBox="1"/>
          <p:nvPr/>
        </p:nvSpPr>
        <p:spPr>
          <a:xfrm>
            <a:off x="4551093" y="4284328"/>
            <a:ext cx="1656184" cy="369332"/>
          </a:xfrm>
          <a:prstGeom prst="rect">
            <a:avLst/>
          </a:prstGeom>
          <a:noFill/>
        </p:spPr>
        <p:txBody>
          <a:bodyPr wrap="square" rtlCol="0">
            <a:spAutoFit/>
          </a:bodyPr>
          <a:lstStyle/>
          <a:p>
            <a:r>
              <a:rPr lang="en-US" altLang="zh-CN" dirty="0" smtClean="0">
                <a:solidFill>
                  <a:schemeClr val="bg1"/>
                </a:solidFill>
              </a:rPr>
              <a:t>MEDSI2012</a:t>
            </a:r>
            <a:endParaRPr lang="zh-CN" altLang="en-US" dirty="0">
              <a:solidFill>
                <a:schemeClr val="bg1"/>
              </a:solidFill>
            </a:endParaRPr>
          </a:p>
        </p:txBody>
      </p:sp>
    </p:spTree>
    <p:extLst>
      <p:ext uri="{BB962C8B-B14F-4D97-AF65-F5344CB8AC3E}">
        <p14:creationId xmlns:p14="http://schemas.microsoft.com/office/powerpoint/2010/main" xmlns="" val="1603696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smtClean="0"/>
              <a:t>3. </a:t>
            </a:r>
            <a:r>
              <a:rPr lang="zh-CN" altLang="en-US" dirty="0" smtClean="0"/>
              <a:t>减隔振思路</a:t>
            </a:r>
            <a:endParaRPr lang="zh-CN" altLang="en-US" dirty="0"/>
          </a:p>
        </p:txBody>
      </p:sp>
      <p:sp>
        <p:nvSpPr>
          <p:cNvPr id="4" name="矩形 3"/>
          <p:cNvSpPr/>
          <p:nvPr/>
        </p:nvSpPr>
        <p:spPr>
          <a:xfrm>
            <a:off x="1642420" y="980728"/>
            <a:ext cx="1584176"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振动源</a:t>
            </a:r>
            <a:endParaRPr lang="zh-CN" altLang="en-US" dirty="0"/>
          </a:p>
        </p:txBody>
      </p:sp>
      <p:cxnSp>
        <p:nvCxnSpPr>
          <p:cNvPr id="6" name="直接连接符 5"/>
          <p:cNvCxnSpPr>
            <a:stCxn id="4" idx="2"/>
          </p:cNvCxnSpPr>
          <p:nvPr/>
        </p:nvCxnSpPr>
        <p:spPr>
          <a:xfrm flipH="1">
            <a:off x="2410011" y="1484784"/>
            <a:ext cx="24497" cy="442972"/>
          </a:xfrm>
          <a:prstGeom prst="line">
            <a:avLst/>
          </a:prstGeom>
        </p:spPr>
        <p:style>
          <a:lnRef idx="1">
            <a:schemeClr val="accent1"/>
          </a:lnRef>
          <a:fillRef idx="0">
            <a:schemeClr val="accent1"/>
          </a:fillRef>
          <a:effectRef idx="0">
            <a:schemeClr val="accent1"/>
          </a:effectRef>
          <a:fontRef idx="minor">
            <a:schemeClr val="tx1"/>
          </a:fontRef>
        </p:style>
      </p:cxnSp>
      <p:sp>
        <p:nvSpPr>
          <p:cNvPr id="7" name="右中括号 6"/>
          <p:cNvSpPr/>
          <p:nvPr/>
        </p:nvSpPr>
        <p:spPr>
          <a:xfrm rot="16200000">
            <a:off x="2279444" y="530917"/>
            <a:ext cx="211802" cy="3033661"/>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 name="矩形 7"/>
          <p:cNvSpPr/>
          <p:nvPr/>
        </p:nvSpPr>
        <p:spPr>
          <a:xfrm rot="5400000">
            <a:off x="103107" y="2760716"/>
            <a:ext cx="1584176"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地脉动</a:t>
            </a:r>
            <a:endParaRPr lang="zh-CN" altLang="en-US" dirty="0"/>
          </a:p>
        </p:txBody>
      </p:sp>
      <p:sp>
        <p:nvSpPr>
          <p:cNvPr id="9" name="矩形 8"/>
          <p:cNvSpPr/>
          <p:nvPr/>
        </p:nvSpPr>
        <p:spPr>
          <a:xfrm rot="5400000">
            <a:off x="1597917" y="2724712"/>
            <a:ext cx="1584176"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交通载荷</a:t>
            </a:r>
            <a:endParaRPr lang="en-US" altLang="zh-CN" dirty="0" smtClean="0"/>
          </a:p>
          <a:p>
            <a:pPr algn="ctr"/>
            <a:r>
              <a:rPr lang="zh-CN" altLang="en-US" dirty="0" smtClean="0"/>
              <a:t>等外部振源</a:t>
            </a:r>
            <a:endParaRPr lang="zh-CN" altLang="en-US" dirty="0"/>
          </a:p>
        </p:txBody>
      </p:sp>
      <p:cxnSp>
        <p:nvCxnSpPr>
          <p:cNvPr id="10" name="直接连接符 9"/>
          <p:cNvCxnSpPr/>
          <p:nvPr/>
        </p:nvCxnSpPr>
        <p:spPr>
          <a:xfrm>
            <a:off x="2410010" y="1941845"/>
            <a:ext cx="0" cy="288032"/>
          </a:xfrm>
          <a:prstGeom prst="line">
            <a:avLst/>
          </a:prstGeom>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rot="5400000">
            <a:off x="3061275" y="2769937"/>
            <a:ext cx="1584176"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内部振源</a:t>
            </a:r>
            <a:endParaRPr lang="zh-CN" altLang="en-US" dirty="0"/>
          </a:p>
        </p:txBody>
      </p:sp>
      <p:sp>
        <p:nvSpPr>
          <p:cNvPr id="17" name="矩形 16"/>
          <p:cNvSpPr/>
          <p:nvPr/>
        </p:nvSpPr>
        <p:spPr>
          <a:xfrm rot="5400000">
            <a:off x="-283614" y="4759480"/>
            <a:ext cx="1944216" cy="91745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与周边土的剪切波速差距</a:t>
            </a:r>
            <a:r>
              <a:rPr lang="en-US" altLang="zh-CN" dirty="0" smtClean="0">
                <a:solidFill>
                  <a:schemeClr val="tx1"/>
                </a:solidFill>
              </a:rPr>
              <a:t>2-3</a:t>
            </a:r>
            <a:r>
              <a:rPr lang="zh-CN" altLang="en-US" dirty="0" smtClean="0">
                <a:solidFill>
                  <a:schemeClr val="tx1"/>
                </a:solidFill>
              </a:rPr>
              <a:t>倍，使周边振动反射</a:t>
            </a:r>
            <a:endParaRPr lang="zh-CN" altLang="en-US" dirty="0">
              <a:solidFill>
                <a:schemeClr val="tx1"/>
              </a:solidFill>
            </a:endParaRPr>
          </a:p>
        </p:txBody>
      </p:sp>
      <p:cxnSp>
        <p:nvCxnSpPr>
          <p:cNvPr id="18" name="直接连接符 17"/>
          <p:cNvCxnSpPr>
            <a:stCxn id="8" idx="3"/>
            <a:endCxn id="17" idx="1"/>
          </p:cNvCxnSpPr>
          <p:nvPr/>
        </p:nvCxnSpPr>
        <p:spPr>
          <a:xfrm flipH="1">
            <a:off x="688494" y="3804832"/>
            <a:ext cx="206701" cy="441269"/>
          </a:xfrm>
          <a:prstGeom prst="line">
            <a:avLst/>
          </a:prstGeom>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rot="5400000">
            <a:off x="1129865" y="4498130"/>
            <a:ext cx="1944216" cy="144016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控规：使振源远离关键设备，使振动通过经过长距离衰减达到限制要求</a:t>
            </a:r>
            <a:endParaRPr lang="zh-CN" altLang="en-US" dirty="0">
              <a:solidFill>
                <a:schemeClr val="tx1"/>
              </a:solidFill>
            </a:endParaRPr>
          </a:p>
        </p:txBody>
      </p:sp>
      <p:cxnSp>
        <p:nvCxnSpPr>
          <p:cNvPr id="24" name="直接连接符 23"/>
          <p:cNvCxnSpPr>
            <a:endCxn id="23" idx="1"/>
          </p:cNvCxnSpPr>
          <p:nvPr/>
        </p:nvCxnSpPr>
        <p:spPr>
          <a:xfrm flipH="1">
            <a:off x="2101973" y="3804833"/>
            <a:ext cx="352340" cy="441269"/>
          </a:xfrm>
          <a:prstGeom prst="line">
            <a:avLst/>
          </a:prstGeom>
        </p:spPr>
        <p:style>
          <a:lnRef idx="1">
            <a:schemeClr val="accent1"/>
          </a:lnRef>
          <a:fillRef idx="0">
            <a:schemeClr val="accent1"/>
          </a:fillRef>
          <a:effectRef idx="0">
            <a:schemeClr val="accent1"/>
          </a:effectRef>
          <a:fontRef idx="minor">
            <a:schemeClr val="tx1"/>
          </a:fontRef>
        </p:style>
      </p:cxnSp>
      <p:sp>
        <p:nvSpPr>
          <p:cNvPr id="28" name="矩形 27"/>
          <p:cNvSpPr/>
          <p:nvPr/>
        </p:nvSpPr>
        <p:spPr>
          <a:xfrm rot="5400000">
            <a:off x="2737770" y="4586619"/>
            <a:ext cx="1944216" cy="126318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振源与减振弹簧的频率相差</a:t>
            </a:r>
            <a:r>
              <a:rPr lang="en-US" altLang="zh-CN" dirty="0" smtClean="0">
                <a:solidFill>
                  <a:schemeClr val="tx1"/>
                </a:solidFill>
              </a:rPr>
              <a:t>3-5</a:t>
            </a:r>
            <a:r>
              <a:rPr lang="zh-CN" altLang="en-US" dirty="0" smtClean="0">
                <a:solidFill>
                  <a:schemeClr val="tx1"/>
                </a:solidFill>
              </a:rPr>
              <a:t>倍达到减振的目的</a:t>
            </a:r>
            <a:endParaRPr lang="zh-CN" altLang="en-US" dirty="0">
              <a:solidFill>
                <a:schemeClr val="tx1"/>
              </a:solidFill>
            </a:endParaRPr>
          </a:p>
        </p:txBody>
      </p:sp>
      <p:cxnSp>
        <p:nvCxnSpPr>
          <p:cNvPr id="29" name="直接连接符 28"/>
          <p:cNvCxnSpPr>
            <a:stCxn id="11" idx="3"/>
          </p:cNvCxnSpPr>
          <p:nvPr/>
        </p:nvCxnSpPr>
        <p:spPr>
          <a:xfrm>
            <a:off x="3853363" y="3814053"/>
            <a:ext cx="115712" cy="430906"/>
          </a:xfrm>
          <a:prstGeom prst="line">
            <a:avLst/>
          </a:prstGeom>
        </p:spPr>
        <p:style>
          <a:lnRef idx="1">
            <a:schemeClr val="accent1"/>
          </a:lnRef>
          <a:fillRef idx="0">
            <a:schemeClr val="accent1"/>
          </a:fillRef>
          <a:effectRef idx="0">
            <a:schemeClr val="accent1"/>
          </a:effectRef>
          <a:fontRef idx="minor">
            <a:schemeClr val="tx1"/>
          </a:fontRef>
        </p:style>
      </p:cxnSp>
      <p:sp>
        <p:nvSpPr>
          <p:cNvPr id="33" name="文本框 32"/>
          <p:cNvSpPr txBox="1"/>
          <p:nvPr/>
        </p:nvSpPr>
        <p:spPr>
          <a:xfrm>
            <a:off x="76426" y="3598629"/>
            <a:ext cx="413402" cy="646331"/>
          </a:xfrm>
          <a:prstGeom prst="rect">
            <a:avLst/>
          </a:prstGeom>
          <a:noFill/>
        </p:spPr>
        <p:txBody>
          <a:bodyPr wrap="square" rtlCol="0">
            <a:spAutoFit/>
          </a:bodyPr>
          <a:lstStyle/>
          <a:p>
            <a:r>
              <a:rPr lang="zh-CN" altLang="en-US" dirty="0" smtClean="0"/>
              <a:t>隔振</a:t>
            </a:r>
            <a:endParaRPr lang="zh-CN" altLang="en-US" dirty="0"/>
          </a:p>
        </p:txBody>
      </p:sp>
      <p:sp>
        <p:nvSpPr>
          <p:cNvPr id="34" name="文本框 33"/>
          <p:cNvSpPr txBox="1"/>
          <p:nvPr/>
        </p:nvSpPr>
        <p:spPr>
          <a:xfrm>
            <a:off x="1590578" y="3598628"/>
            <a:ext cx="413402" cy="646331"/>
          </a:xfrm>
          <a:prstGeom prst="rect">
            <a:avLst/>
          </a:prstGeom>
          <a:noFill/>
        </p:spPr>
        <p:txBody>
          <a:bodyPr wrap="square" rtlCol="0">
            <a:spAutoFit/>
          </a:bodyPr>
          <a:lstStyle/>
          <a:p>
            <a:r>
              <a:rPr lang="zh-CN" altLang="en-US" dirty="0" smtClean="0"/>
              <a:t>远离</a:t>
            </a:r>
            <a:endParaRPr lang="zh-CN" altLang="en-US" dirty="0"/>
          </a:p>
        </p:txBody>
      </p:sp>
      <p:sp>
        <p:nvSpPr>
          <p:cNvPr id="35" name="文本框 34"/>
          <p:cNvSpPr txBox="1"/>
          <p:nvPr/>
        </p:nvSpPr>
        <p:spPr>
          <a:xfrm>
            <a:off x="4084805" y="3634903"/>
            <a:ext cx="413402" cy="646331"/>
          </a:xfrm>
          <a:prstGeom prst="rect">
            <a:avLst/>
          </a:prstGeom>
          <a:noFill/>
        </p:spPr>
        <p:txBody>
          <a:bodyPr wrap="square" rtlCol="0">
            <a:spAutoFit/>
          </a:bodyPr>
          <a:lstStyle/>
          <a:p>
            <a:r>
              <a:rPr lang="zh-CN" altLang="en-US" dirty="0" smtClean="0"/>
              <a:t>减振</a:t>
            </a:r>
            <a:endParaRPr lang="zh-CN" altLang="en-US" dirty="0"/>
          </a:p>
        </p:txBody>
      </p:sp>
      <p:sp>
        <p:nvSpPr>
          <p:cNvPr id="38" name="文本框 37"/>
          <p:cNvSpPr txBox="1"/>
          <p:nvPr/>
        </p:nvSpPr>
        <p:spPr>
          <a:xfrm>
            <a:off x="76426" y="1556792"/>
            <a:ext cx="6007742" cy="369332"/>
          </a:xfrm>
          <a:prstGeom prst="rect">
            <a:avLst/>
          </a:prstGeom>
          <a:noFill/>
        </p:spPr>
        <p:txBody>
          <a:bodyPr wrap="square" rtlCol="0">
            <a:spAutoFit/>
          </a:bodyPr>
          <a:lstStyle/>
          <a:p>
            <a:r>
              <a:rPr lang="zh-CN" altLang="en-US" dirty="0" smtClean="0"/>
              <a:t>根据振动来源分：</a:t>
            </a:r>
            <a:r>
              <a:rPr lang="zh-CN" altLang="en-US" sz="1500" b="1" dirty="0" smtClean="0">
                <a:solidFill>
                  <a:srgbClr val="C00000"/>
                </a:solidFill>
              </a:rPr>
              <a:t>凡知道来源的振动均做减</a:t>
            </a:r>
            <a:r>
              <a:rPr lang="zh-CN" altLang="en-US" sz="1500" b="1" dirty="0">
                <a:solidFill>
                  <a:srgbClr val="C00000"/>
                </a:solidFill>
              </a:rPr>
              <a:t>隔</a:t>
            </a:r>
            <a:r>
              <a:rPr lang="zh-CN" altLang="en-US" sz="1500" b="1" dirty="0" smtClean="0">
                <a:solidFill>
                  <a:srgbClr val="C00000"/>
                </a:solidFill>
              </a:rPr>
              <a:t>振处理</a:t>
            </a:r>
            <a:endParaRPr lang="zh-CN" altLang="en-US" sz="1500" b="1" dirty="0">
              <a:solidFill>
                <a:srgbClr val="C00000"/>
              </a:solidFill>
            </a:endParaRPr>
          </a:p>
        </p:txBody>
      </p:sp>
      <p:pic>
        <p:nvPicPr>
          <p:cNvPr id="36" name="Picture 4"/>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89735" y="4293096"/>
            <a:ext cx="2337472" cy="18153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7" name="文本框 1"/>
          <p:cNvSpPr txBox="1">
            <a:spLocks noChangeArrowheads="1"/>
          </p:cNvSpPr>
          <p:nvPr/>
        </p:nvSpPr>
        <p:spPr bwMode="auto">
          <a:xfrm>
            <a:off x="6654427" y="6021288"/>
            <a:ext cx="2757488"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en-US" altLang="zh-CN" dirty="0"/>
              <a:t>Courtesy of Max-IV</a:t>
            </a:r>
            <a:endParaRPr lang="zh-CN" altLang="en-US" dirty="0"/>
          </a:p>
        </p:txBody>
      </p:sp>
      <p:pic>
        <p:nvPicPr>
          <p:cNvPr id="40" name="图片 39"/>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31645" y="4293096"/>
            <a:ext cx="2189668" cy="1855857"/>
          </a:xfrm>
          <a:prstGeom prst="rect">
            <a:avLst/>
          </a:prstGeom>
          <a:noFill/>
        </p:spPr>
      </p:pic>
      <p:sp>
        <p:nvSpPr>
          <p:cNvPr id="41" name="文本框 1"/>
          <p:cNvSpPr txBox="1">
            <a:spLocks noChangeArrowheads="1"/>
          </p:cNvSpPr>
          <p:nvPr/>
        </p:nvSpPr>
        <p:spPr bwMode="auto">
          <a:xfrm>
            <a:off x="3923930" y="6124389"/>
            <a:ext cx="3168349" cy="323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1500" b="1" dirty="0" smtClean="0"/>
              <a:t>怀柔规划</a:t>
            </a:r>
            <a:r>
              <a:rPr lang="zh-CN" altLang="en-US" sz="1500" b="1" dirty="0"/>
              <a:t>新建城铁与项目安全距离</a:t>
            </a:r>
            <a:endParaRPr lang="zh-CN" altLang="en-US" sz="1500" dirty="0"/>
          </a:p>
        </p:txBody>
      </p:sp>
      <p:pic>
        <p:nvPicPr>
          <p:cNvPr id="16" name="图片 15"/>
          <p:cNvPicPr>
            <a:picLocks noChangeAspect="1"/>
          </p:cNvPicPr>
          <p:nvPr/>
        </p:nvPicPr>
        <p:blipFill>
          <a:blip r:embed="rId4"/>
          <a:stretch>
            <a:fillRect/>
          </a:stretch>
        </p:blipFill>
        <p:spPr>
          <a:xfrm>
            <a:off x="4908693" y="1395680"/>
            <a:ext cx="3839367" cy="2698748"/>
          </a:xfrm>
          <a:prstGeom prst="rect">
            <a:avLst/>
          </a:prstGeom>
        </p:spPr>
      </p:pic>
    </p:spTree>
    <p:extLst>
      <p:ext uri="{BB962C8B-B14F-4D97-AF65-F5344CB8AC3E}">
        <p14:creationId xmlns:p14="http://schemas.microsoft.com/office/powerpoint/2010/main" xmlns="" val="34341963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smtClean="0"/>
              <a:t>3. </a:t>
            </a:r>
            <a:r>
              <a:rPr lang="zh-CN" altLang="en-US" dirty="0" smtClean="0"/>
              <a:t>减隔振思路</a:t>
            </a:r>
            <a:endParaRPr lang="zh-CN" altLang="en-US" dirty="0"/>
          </a:p>
        </p:txBody>
      </p:sp>
      <p:cxnSp>
        <p:nvCxnSpPr>
          <p:cNvPr id="12" name="直接连接符 11"/>
          <p:cNvCxnSpPr>
            <a:endCxn id="50" idx="1"/>
          </p:cNvCxnSpPr>
          <p:nvPr/>
        </p:nvCxnSpPr>
        <p:spPr>
          <a:xfrm>
            <a:off x="3947706" y="1942244"/>
            <a:ext cx="12225" cy="502874"/>
          </a:xfrm>
          <a:prstGeom prst="line">
            <a:avLst/>
          </a:prstGeom>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rot="5400000">
            <a:off x="4363905" y="2971938"/>
            <a:ext cx="1584176"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latin typeface="+mj-lt"/>
              </a:rPr>
              <a:t>4-30Hz</a:t>
            </a:r>
            <a:endParaRPr lang="zh-CN" altLang="en-US" dirty="0">
              <a:latin typeface="+mj-lt"/>
            </a:endParaRPr>
          </a:p>
        </p:txBody>
      </p:sp>
      <p:cxnSp>
        <p:nvCxnSpPr>
          <p:cNvPr id="14" name="直接连接符 13"/>
          <p:cNvCxnSpPr>
            <a:endCxn id="13" idx="1"/>
          </p:cNvCxnSpPr>
          <p:nvPr/>
        </p:nvCxnSpPr>
        <p:spPr>
          <a:xfrm>
            <a:off x="5152725" y="1942244"/>
            <a:ext cx="3268" cy="489634"/>
          </a:xfrm>
          <a:prstGeom prst="line">
            <a:avLst/>
          </a:prstGeom>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rot="5400000">
            <a:off x="574909" y="2981854"/>
            <a:ext cx="1584176"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mj-lt"/>
              </a:rPr>
              <a:t>远小于</a:t>
            </a:r>
            <a:r>
              <a:rPr lang="en-US" altLang="zh-CN" dirty="0" smtClean="0">
                <a:latin typeface="+mj-lt"/>
              </a:rPr>
              <a:t>0.1Hz</a:t>
            </a:r>
          </a:p>
        </p:txBody>
      </p:sp>
      <p:sp>
        <p:nvSpPr>
          <p:cNvPr id="39" name="矩形 38"/>
          <p:cNvSpPr/>
          <p:nvPr/>
        </p:nvSpPr>
        <p:spPr>
          <a:xfrm>
            <a:off x="4029174" y="980728"/>
            <a:ext cx="1584176"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振动源</a:t>
            </a:r>
            <a:endParaRPr lang="zh-CN" altLang="en-US" dirty="0"/>
          </a:p>
        </p:txBody>
      </p:sp>
      <p:sp>
        <p:nvSpPr>
          <p:cNvPr id="42" name="文本框 41"/>
          <p:cNvSpPr txBox="1"/>
          <p:nvPr/>
        </p:nvSpPr>
        <p:spPr>
          <a:xfrm>
            <a:off x="3011738" y="1566106"/>
            <a:ext cx="1809524" cy="369332"/>
          </a:xfrm>
          <a:prstGeom prst="rect">
            <a:avLst/>
          </a:prstGeom>
          <a:noFill/>
        </p:spPr>
        <p:txBody>
          <a:bodyPr wrap="square" rtlCol="0">
            <a:spAutoFit/>
          </a:bodyPr>
          <a:lstStyle/>
          <a:p>
            <a:r>
              <a:rPr lang="zh-CN" altLang="en-US" dirty="0" smtClean="0"/>
              <a:t>根据振动频率分</a:t>
            </a:r>
            <a:endParaRPr lang="zh-CN" altLang="en-US" dirty="0"/>
          </a:p>
        </p:txBody>
      </p:sp>
      <p:cxnSp>
        <p:nvCxnSpPr>
          <p:cNvPr id="45" name="直接连接符 44"/>
          <p:cNvCxnSpPr/>
          <p:nvPr/>
        </p:nvCxnSpPr>
        <p:spPr>
          <a:xfrm>
            <a:off x="4878032" y="1484784"/>
            <a:ext cx="0" cy="457460"/>
          </a:xfrm>
          <a:prstGeom prst="line">
            <a:avLst/>
          </a:prstGeom>
        </p:spPr>
        <p:style>
          <a:lnRef idx="1">
            <a:schemeClr val="accent1"/>
          </a:lnRef>
          <a:fillRef idx="0">
            <a:schemeClr val="accent1"/>
          </a:fillRef>
          <a:effectRef idx="0">
            <a:schemeClr val="accent1"/>
          </a:effectRef>
          <a:fontRef idx="minor">
            <a:schemeClr val="tx1"/>
          </a:fontRef>
        </p:style>
      </p:cxnSp>
      <p:sp>
        <p:nvSpPr>
          <p:cNvPr id="46" name="右中括号 45"/>
          <p:cNvSpPr/>
          <p:nvPr/>
        </p:nvSpPr>
        <p:spPr>
          <a:xfrm rot="16200000">
            <a:off x="4266103" y="-988737"/>
            <a:ext cx="485779" cy="6354706"/>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9" name="矩形 48"/>
          <p:cNvSpPr/>
          <p:nvPr/>
        </p:nvSpPr>
        <p:spPr>
          <a:xfrm rot="5400000">
            <a:off x="6768244" y="2971566"/>
            <a:ext cx="1584176"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latin typeface="+mj-lt"/>
              </a:rPr>
              <a:t>100-1000Hz</a:t>
            </a:r>
            <a:endParaRPr lang="zh-CN" altLang="en-US" dirty="0">
              <a:latin typeface="+mj-lt"/>
            </a:endParaRPr>
          </a:p>
        </p:txBody>
      </p:sp>
      <p:sp>
        <p:nvSpPr>
          <p:cNvPr id="50" name="矩形 49"/>
          <p:cNvSpPr/>
          <p:nvPr/>
        </p:nvSpPr>
        <p:spPr>
          <a:xfrm rot="5400000">
            <a:off x="3167843" y="2985178"/>
            <a:ext cx="1584176"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latin typeface="+mj-lt"/>
              </a:rPr>
              <a:t>0.1-3Hz</a:t>
            </a:r>
            <a:endParaRPr lang="zh-CN" altLang="en-US" dirty="0">
              <a:latin typeface="+mj-lt"/>
            </a:endParaRPr>
          </a:p>
        </p:txBody>
      </p:sp>
      <p:cxnSp>
        <p:nvCxnSpPr>
          <p:cNvPr id="51" name="直接连接符 50"/>
          <p:cNvCxnSpPr>
            <a:endCxn id="52" idx="1"/>
          </p:cNvCxnSpPr>
          <p:nvPr/>
        </p:nvCxnSpPr>
        <p:spPr>
          <a:xfrm>
            <a:off x="6233593" y="1942244"/>
            <a:ext cx="0" cy="489262"/>
          </a:xfrm>
          <a:prstGeom prst="line">
            <a:avLst/>
          </a:prstGeom>
        </p:spPr>
        <p:style>
          <a:lnRef idx="1">
            <a:schemeClr val="accent1"/>
          </a:lnRef>
          <a:fillRef idx="0">
            <a:schemeClr val="accent1"/>
          </a:fillRef>
          <a:effectRef idx="0">
            <a:schemeClr val="accent1"/>
          </a:effectRef>
          <a:fontRef idx="minor">
            <a:schemeClr val="tx1"/>
          </a:fontRef>
        </p:style>
      </p:cxnSp>
      <p:sp>
        <p:nvSpPr>
          <p:cNvPr id="52" name="矩形 51"/>
          <p:cNvSpPr/>
          <p:nvPr/>
        </p:nvSpPr>
        <p:spPr>
          <a:xfrm rot="5400000">
            <a:off x="5441505" y="2971566"/>
            <a:ext cx="1584176"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latin typeface="+mj-lt"/>
              </a:rPr>
              <a:t>30-100Hz</a:t>
            </a:r>
            <a:endParaRPr lang="zh-CN" altLang="en-US" dirty="0">
              <a:latin typeface="+mj-lt"/>
            </a:endParaRPr>
          </a:p>
        </p:txBody>
      </p:sp>
      <p:sp>
        <p:nvSpPr>
          <p:cNvPr id="41" name="矩形 40"/>
          <p:cNvSpPr/>
          <p:nvPr/>
        </p:nvSpPr>
        <p:spPr>
          <a:xfrm rot="5400000">
            <a:off x="373891" y="4706096"/>
            <a:ext cx="1944216" cy="83537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温度大幅度变化引起的形变：</a:t>
            </a:r>
            <a:endParaRPr lang="en-US" altLang="zh-CN" dirty="0" smtClean="0">
              <a:solidFill>
                <a:schemeClr val="tx1"/>
              </a:solidFill>
            </a:endParaRPr>
          </a:p>
          <a:p>
            <a:pPr algn="ctr"/>
            <a:r>
              <a:rPr lang="zh-CN" altLang="en-US" dirty="0" smtClean="0">
                <a:solidFill>
                  <a:srgbClr val="FF0000"/>
                </a:solidFill>
              </a:rPr>
              <a:t>重新准直、</a:t>
            </a:r>
            <a:r>
              <a:rPr lang="en-US" altLang="zh-CN" dirty="0" smtClean="0">
                <a:solidFill>
                  <a:srgbClr val="FF0000"/>
                </a:solidFill>
              </a:rPr>
              <a:t>RF FB</a:t>
            </a:r>
            <a:endParaRPr lang="zh-CN" altLang="en-US" dirty="0">
              <a:solidFill>
                <a:srgbClr val="FF0000"/>
              </a:solidFill>
            </a:endParaRPr>
          </a:p>
        </p:txBody>
      </p:sp>
      <p:sp>
        <p:nvSpPr>
          <p:cNvPr id="43" name="矩形 42"/>
          <p:cNvSpPr/>
          <p:nvPr/>
        </p:nvSpPr>
        <p:spPr>
          <a:xfrm rot="5400000">
            <a:off x="3244513" y="4560405"/>
            <a:ext cx="1368152" cy="566741"/>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地脉动</a:t>
            </a:r>
            <a:endParaRPr lang="zh-CN" altLang="en-US" dirty="0">
              <a:solidFill>
                <a:schemeClr val="tx1"/>
              </a:solidFill>
            </a:endParaRPr>
          </a:p>
        </p:txBody>
      </p:sp>
      <p:sp>
        <p:nvSpPr>
          <p:cNvPr id="44" name="矩形 43"/>
          <p:cNvSpPr/>
          <p:nvPr/>
        </p:nvSpPr>
        <p:spPr>
          <a:xfrm rot="5400000">
            <a:off x="4540657" y="4488397"/>
            <a:ext cx="1224136" cy="566741"/>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交通载荷、人文噪声</a:t>
            </a:r>
            <a:endParaRPr lang="zh-CN" altLang="en-US" dirty="0">
              <a:solidFill>
                <a:schemeClr val="tx1"/>
              </a:solidFill>
            </a:endParaRPr>
          </a:p>
        </p:txBody>
      </p:sp>
      <p:sp>
        <p:nvSpPr>
          <p:cNvPr id="47" name="矩形 46"/>
          <p:cNvSpPr/>
          <p:nvPr/>
        </p:nvSpPr>
        <p:spPr>
          <a:xfrm rot="5400000">
            <a:off x="5635986" y="4359594"/>
            <a:ext cx="1232161" cy="81633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隧道内设备、动力设备等</a:t>
            </a:r>
            <a:endParaRPr lang="zh-CN" altLang="en-US" dirty="0">
              <a:solidFill>
                <a:schemeClr val="tx1"/>
              </a:solidFill>
            </a:endParaRPr>
          </a:p>
        </p:txBody>
      </p:sp>
      <p:sp>
        <p:nvSpPr>
          <p:cNvPr id="48" name="矩形 47"/>
          <p:cNvSpPr/>
          <p:nvPr/>
        </p:nvSpPr>
        <p:spPr>
          <a:xfrm rot="5400000">
            <a:off x="6903588" y="4484386"/>
            <a:ext cx="1232158" cy="566741"/>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真空管道</a:t>
            </a:r>
            <a:endParaRPr lang="zh-CN" altLang="en-US" dirty="0">
              <a:solidFill>
                <a:schemeClr val="tx1"/>
              </a:solidFill>
            </a:endParaRPr>
          </a:p>
        </p:txBody>
      </p:sp>
      <p:cxnSp>
        <p:nvCxnSpPr>
          <p:cNvPr id="53" name="直接连接符 52"/>
          <p:cNvCxnSpPr>
            <a:endCxn id="54" idx="1"/>
          </p:cNvCxnSpPr>
          <p:nvPr/>
        </p:nvCxnSpPr>
        <p:spPr>
          <a:xfrm>
            <a:off x="2604077" y="1927450"/>
            <a:ext cx="12225" cy="502874"/>
          </a:xfrm>
          <a:prstGeom prst="line">
            <a:avLst/>
          </a:prstGeom>
        </p:spPr>
        <p:style>
          <a:lnRef idx="1">
            <a:schemeClr val="accent1"/>
          </a:lnRef>
          <a:fillRef idx="0">
            <a:schemeClr val="accent1"/>
          </a:fillRef>
          <a:effectRef idx="0">
            <a:schemeClr val="accent1"/>
          </a:effectRef>
          <a:fontRef idx="minor">
            <a:schemeClr val="tx1"/>
          </a:fontRef>
        </p:style>
      </p:cxnSp>
      <p:sp>
        <p:nvSpPr>
          <p:cNvPr id="54" name="矩形 53"/>
          <p:cNvSpPr/>
          <p:nvPr/>
        </p:nvSpPr>
        <p:spPr>
          <a:xfrm rot="5400000">
            <a:off x="1824214" y="2970384"/>
            <a:ext cx="1584176"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mj-lt"/>
              </a:rPr>
              <a:t>&lt;</a:t>
            </a:r>
            <a:r>
              <a:rPr lang="en-US" altLang="zh-CN" dirty="0" smtClean="0">
                <a:latin typeface="+mj-lt"/>
              </a:rPr>
              <a:t>0.1Hz</a:t>
            </a:r>
            <a:endParaRPr lang="zh-CN" altLang="en-US" dirty="0">
              <a:latin typeface="+mj-lt"/>
            </a:endParaRPr>
          </a:p>
        </p:txBody>
      </p:sp>
      <p:sp>
        <p:nvSpPr>
          <p:cNvPr id="55" name="矩形 54"/>
          <p:cNvSpPr/>
          <p:nvPr/>
        </p:nvSpPr>
        <p:spPr>
          <a:xfrm rot="5400000">
            <a:off x="1934535" y="4388634"/>
            <a:ext cx="1376174" cy="90225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昼夜温差别引起</a:t>
            </a:r>
            <a:r>
              <a:rPr lang="zh-CN" altLang="en-US" dirty="0">
                <a:solidFill>
                  <a:schemeClr val="tx1"/>
                </a:solidFill>
              </a:rPr>
              <a:t>的</a:t>
            </a:r>
            <a:r>
              <a:rPr lang="zh-CN" altLang="en-US" dirty="0" smtClean="0">
                <a:solidFill>
                  <a:schemeClr val="tx1"/>
                </a:solidFill>
              </a:rPr>
              <a:t>形变：</a:t>
            </a:r>
            <a:r>
              <a:rPr lang="zh-CN" altLang="en-US" dirty="0" smtClean="0">
                <a:solidFill>
                  <a:srgbClr val="FF0000"/>
                </a:solidFill>
              </a:rPr>
              <a:t>慢反馈</a:t>
            </a:r>
            <a:endParaRPr lang="zh-CN" altLang="en-US" dirty="0">
              <a:solidFill>
                <a:srgbClr val="FF0000"/>
              </a:solidFill>
            </a:endParaRPr>
          </a:p>
        </p:txBody>
      </p:sp>
      <p:sp>
        <p:nvSpPr>
          <p:cNvPr id="27" name="右大括号 26"/>
          <p:cNvSpPr/>
          <p:nvPr/>
        </p:nvSpPr>
        <p:spPr>
          <a:xfrm rot="5400000">
            <a:off x="4950317" y="3181608"/>
            <a:ext cx="299775" cy="499225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0" name="文本框 29"/>
          <p:cNvSpPr txBox="1"/>
          <p:nvPr/>
        </p:nvSpPr>
        <p:spPr>
          <a:xfrm>
            <a:off x="1763688" y="5786970"/>
            <a:ext cx="7380312" cy="646331"/>
          </a:xfrm>
          <a:prstGeom prst="rect">
            <a:avLst/>
          </a:prstGeom>
          <a:noFill/>
        </p:spPr>
        <p:txBody>
          <a:bodyPr wrap="square" rtlCol="0">
            <a:spAutoFit/>
          </a:bodyPr>
          <a:lstStyle/>
          <a:p>
            <a:pPr algn="ctr"/>
            <a:r>
              <a:rPr lang="zh-CN" altLang="en-US" dirty="0" smtClean="0">
                <a:latin typeface="+mj-lt"/>
              </a:rPr>
              <a:t>已知振源能</a:t>
            </a:r>
            <a:r>
              <a:rPr lang="en-US" altLang="zh-CN" dirty="0" smtClean="0">
                <a:latin typeface="+mj-lt"/>
              </a:rPr>
              <a:t>/</a:t>
            </a:r>
            <a:r>
              <a:rPr lang="zh-CN" altLang="en-US" dirty="0" smtClean="0">
                <a:latin typeface="+mj-lt"/>
              </a:rPr>
              <a:t>未能有效减振的、未知振源等</a:t>
            </a:r>
            <a:endParaRPr lang="en-US" altLang="zh-CN" dirty="0" smtClean="0">
              <a:latin typeface="+mj-lt"/>
            </a:endParaRPr>
          </a:p>
          <a:p>
            <a:pPr algn="ctr"/>
            <a:r>
              <a:rPr lang="zh-CN" altLang="en-US" dirty="0" smtClean="0">
                <a:latin typeface="+mj-lt"/>
              </a:rPr>
              <a:t>均通过快慢结合的快轨道反馈 （</a:t>
            </a:r>
            <a:r>
              <a:rPr lang="en-US" altLang="zh-CN" dirty="0" smtClean="0">
                <a:latin typeface="+mj-lt"/>
              </a:rPr>
              <a:t>FOFB</a:t>
            </a:r>
            <a:r>
              <a:rPr lang="zh-CN" altLang="en-US" dirty="0" smtClean="0">
                <a:latin typeface="+mj-lt"/>
              </a:rPr>
              <a:t>）解决</a:t>
            </a:r>
            <a:endParaRPr lang="zh-CN" altLang="en-US" dirty="0">
              <a:latin typeface="+mj-lt"/>
            </a:endParaRPr>
          </a:p>
        </p:txBody>
      </p:sp>
    </p:spTree>
    <p:extLst>
      <p:ext uri="{BB962C8B-B14F-4D97-AF65-F5344CB8AC3E}">
        <p14:creationId xmlns:p14="http://schemas.microsoft.com/office/powerpoint/2010/main" xmlns="" val="36442441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a:xfrm>
            <a:off x="0" y="2722507"/>
            <a:ext cx="9144000" cy="1461836"/>
          </a:xfrm>
        </p:spPr>
        <p:txBody>
          <a:bodyPr>
            <a:normAutofit fontScale="90000"/>
          </a:bodyPr>
          <a:lstStyle/>
          <a:p>
            <a:r>
              <a:rPr lang="zh-CN" altLang="en-US" i="1" dirty="0" smtClean="0"/>
              <a:t>谢谢大家！</a:t>
            </a:r>
            <a:r>
              <a:rPr lang="en-US" altLang="zh-CN" i="1" dirty="0" smtClean="0"/>
              <a:t/>
            </a:r>
            <a:br>
              <a:rPr lang="en-US" altLang="zh-CN" i="1" dirty="0" smtClean="0"/>
            </a:br>
            <a:endParaRPr lang="zh-CN" altLang="en-US" i="1" dirty="0"/>
          </a:p>
        </p:txBody>
      </p:sp>
      <p:sp>
        <p:nvSpPr>
          <p:cNvPr id="5" name="副标题 4"/>
          <p:cNvSpPr>
            <a:spLocks noGrp="1"/>
          </p:cNvSpPr>
          <p:nvPr>
            <p:ph type="subTitle" idx="1"/>
          </p:nvPr>
        </p:nvSpPr>
        <p:spPr/>
        <p:txBody>
          <a:bodyPr>
            <a:normAutofit fontScale="92500" lnSpcReduction="20000"/>
          </a:bodyPr>
          <a:lstStyle/>
          <a:p>
            <a:endParaRPr lang="zh-CN" altLang="en-US"/>
          </a:p>
        </p:txBody>
      </p:sp>
      <p:sp>
        <p:nvSpPr>
          <p:cNvPr id="6" name="文本占位符 5"/>
          <p:cNvSpPr>
            <a:spLocks noGrp="1"/>
          </p:cNvSpPr>
          <p:nvPr>
            <p:ph type="body" sz="quarter" idx="11"/>
          </p:nvPr>
        </p:nvSpPr>
        <p:spPr/>
        <p:txBody>
          <a:bodyPr>
            <a:normAutofit fontScale="92500" lnSpcReduction="20000"/>
          </a:bodyPr>
          <a:lstStyle/>
          <a:p>
            <a:endParaRPr lang="zh-CN" altLang="en-US"/>
          </a:p>
        </p:txBody>
      </p:sp>
      <p:sp>
        <p:nvSpPr>
          <p:cNvPr id="7" name="文本占位符 6"/>
          <p:cNvSpPr>
            <a:spLocks noGrp="1"/>
          </p:cNvSpPr>
          <p:nvPr>
            <p:ph type="body" sz="quarter" idx="12"/>
          </p:nvPr>
        </p:nvSpPr>
        <p:spPr/>
        <p:txBody>
          <a:bodyPr>
            <a:normAutofit fontScale="92500" lnSpcReduction="20000"/>
          </a:bodyPr>
          <a:lstStyle/>
          <a:p>
            <a:endParaRPr lang="zh-CN" altLang="en-US"/>
          </a:p>
        </p:txBody>
      </p:sp>
    </p:spTree>
    <p:extLst>
      <p:ext uri="{BB962C8B-B14F-4D97-AF65-F5344CB8AC3E}">
        <p14:creationId xmlns:p14="http://schemas.microsoft.com/office/powerpoint/2010/main" xmlns="" val="473815550"/>
      </p:ext>
    </p:extLst>
  </p:cSld>
  <p:clrMapOvr>
    <a:masterClrMapping/>
  </p:clrMapOvr>
  <mc:AlternateContent xmlns:mc="http://schemas.openxmlformats.org/markup-compatibility/2006">
    <mc:Choice xmlns:p14="http://schemas.microsoft.com/office/powerpoint/2010/main" xmlns="" Requires="p14">
      <p:transition spd="slow" p14:dur="2000" advTm="1328"/>
    </mc:Choice>
    <mc:Fallback>
      <p:transition spd="slow" advTm="1328"/>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主要内容</a:t>
            </a:r>
            <a:endParaRPr lang="zh-CN" altLang="en-US" dirty="0"/>
          </a:p>
        </p:txBody>
      </p:sp>
      <p:sp>
        <p:nvSpPr>
          <p:cNvPr id="3" name="文本占位符 2"/>
          <p:cNvSpPr>
            <a:spLocks noGrp="1"/>
          </p:cNvSpPr>
          <p:nvPr>
            <p:ph type="body" sz="quarter" idx="10"/>
          </p:nvPr>
        </p:nvSpPr>
        <p:spPr>
          <a:xfrm>
            <a:off x="1547664" y="1484784"/>
            <a:ext cx="612775" cy="561975"/>
          </a:xfrm>
        </p:spPr>
        <p:txBody>
          <a:bodyPr/>
          <a:lstStyle/>
          <a:p>
            <a:r>
              <a:rPr lang="en-US" altLang="zh-CN" dirty="0" smtClean="0"/>
              <a:t>1</a:t>
            </a:r>
            <a:endParaRPr lang="zh-CN" altLang="en-US" dirty="0"/>
          </a:p>
        </p:txBody>
      </p:sp>
      <p:sp>
        <p:nvSpPr>
          <p:cNvPr id="4" name="文本占位符 3"/>
          <p:cNvSpPr>
            <a:spLocks noGrp="1"/>
          </p:cNvSpPr>
          <p:nvPr>
            <p:ph type="body" sz="quarter" idx="11"/>
          </p:nvPr>
        </p:nvSpPr>
        <p:spPr>
          <a:xfrm>
            <a:off x="2170683" y="2262783"/>
            <a:ext cx="6073725" cy="561974"/>
          </a:xfrm>
        </p:spPr>
        <p:txBody>
          <a:bodyPr>
            <a:normAutofit/>
          </a:bodyPr>
          <a:lstStyle/>
          <a:p>
            <a:r>
              <a:rPr lang="zh-CN" altLang="en-US" dirty="0" smtClean="0"/>
              <a:t>光源振动指标</a:t>
            </a:r>
            <a:r>
              <a:rPr lang="zh-CN" altLang="en-US" dirty="0" smtClean="0"/>
              <a:t>的分解</a:t>
            </a:r>
            <a:endParaRPr lang="zh-CN" altLang="en-US" dirty="0"/>
          </a:p>
        </p:txBody>
      </p:sp>
      <p:sp>
        <p:nvSpPr>
          <p:cNvPr id="5" name="文本占位符 4"/>
          <p:cNvSpPr>
            <a:spLocks noGrp="1"/>
          </p:cNvSpPr>
          <p:nvPr>
            <p:ph type="body" sz="quarter" idx="12"/>
          </p:nvPr>
        </p:nvSpPr>
        <p:spPr>
          <a:xfrm>
            <a:off x="1547664" y="2273987"/>
            <a:ext cx="612775" cy="561975"/>
          </a:xfrm>
        </p:spPr>
        <p:txBody>
          <a:bodyPr/>
          <a:lstStyle/>
          <a:p>
            <a:r>
              <a:rPr lang="en-US" altLang="zh-CN" dirty="0" smtClean="0"/>
              <a:t>2</a:t>
            </a:r>
            <a:endParaRPr lang="zh-CN" altLang="en-US" dirty="0"/>
          </a:p>
        </p:txBody>
      </p:sp>
      <p:sp>
        <p:nvSpPr>
          <p:cNvPr id="6" name="文本占位符 5"/>
          <p:cNvSpPr>
            <a:spLocks noGrp="1"/>
          </p:cNvSpPr>
          <p:nvPr>
            <p:ph type="body" sz="quarter" idx="13"/>
          </p:nvPr>
        </p:nvSpPr>
        <p:spPr>
          <a:xfrm>
            <a:off x="2170684" y="3080201"/>
            <a:ext cx="6073724" cy="561974"/>
          </a:xfrm>
        </p:spPr>
        <p:txBody>
          <a:bodyPr/>
          <a:lstStyle/>
          <a:p>
            <a:r>
              <a:rPr lang="zh-CN" altLang="en-US" dirty="0"/>
              <a:t>减隔振</a:t>
            </a:r>
            <a:r>
              <a:rPr lang="zh-CN" altLang="en-US" dirty="0" smtClean="0"/>
              <a:t>思路</a:t>
            </a:r>
            <a:endParaRPr lang="zh-CN" altLang="en-US" dirty="0"/>
          </a:p>
        </p:txBody>
      </p:sp>
      <p:sp>
        <p:nvSpPr>
          <p:cNvPr id="7" name="文本占位符 6"/>
          <p:cNvSpPr>
            <a:spLocks noGrp="1"/>
          </p:cNvSpPr>
          <p:nvPr>
            <p:ph type="body" sz="quarter" idx="14"/>
          </p:nvPr>
        </p:nvSpPr>
        <p:spPr>
          <a:xfrm>
            <a:off x="1547664" y="3091404"/>
            <a:ext cx="612775" cy="561975"/>
          </a:xfrm>
        </p:spPr>
        <p:txBody>
          <a:bodyPr/>
          <a:lstStyle/>
          <a:p>
            <a:r>
              <a:rPr lang="en-US" altLang="zh-CN" dirty="0" smtClean="0"/>
              <a:t>3</a:t>
            </a:r>
            <a:endParaRPr lang="zh-CN" altLang="en-US" dirty="0"/>
          </a:p>
        </p:txBody>
      </p:sp>
      <p:sp>
        <p:nvSpPr>
          <p:cNvPr id="8" name="文本占位符 7"/>
          <p:cNvSpPr>
            <a:spLocks noGrp="1"/>
          </p:cNvSpPr>
          <p:nvPr>
            <p:ph type="body" sz="quarter" idx="15"/>
          </p:nvPr>
        </p:nvSpPr>
        <p:spPr>
          <a:xfrm>
            <a:off x="2178595" y="3908820"/>
            <a:ext cx="6073724" cy="561976"/>
          </a:xfrm>
        </p:spPr>
        <p:txBody>
          <a:bodyPr/>
          <a:lstStyle/>
          <a:p>
            <a:endParaRPr lang="zh-CN" altLang="en-US" dirty="0"/>
          </a:p>
        </p:txBody>
      </p:sp>
      <p:sp>
        <p:nvSpPr>
          <p:cNvPr id="9" name="文本占位符 8"/>
          <p:cNvSpPr>
            <a:spLocks noGrp="1"/>
          </p:cNvSpPr>
          <p:nvPr>
            <p:ph type="body" sz="quarter" idx="16"/>
          </p:nvPr>
        </p:nvSpPr>
        <p:spPr>
          <a:xfrm>
            <a:off x="1547664" y="3908820"/>
            <a:ext cx="612775" cy="561975"/>
          </a:xfrm>
        </p:spPr>
        <p:txBody>
          <a:bodyPr/>
          <a:lstStyle/>
          <a:p>
            <a:r>
              <a:rPr lang="en-US" altLang="zh-CN" dirty="0" smtClean="0"/>
              <a:t>4</a:t>
            </a:r>
            <a:endParaRPr lang="zh-CN" altLang="en-US" dirty="0"/>
          </a:p>
        </p:txBody>
      </p:sp>
      <p:sp>
        <p:nvSpPr>
          <p:cNvPr id="10" name="文本占位符 9"/>
          <p:cNvSpPr>
            <a:spLocks noGrp="1"/>
          </p:cNvSpPr>
          <p:nvPr>
            <p:ph type="body" sz="quarter" idx="17"/>
          </p:nvPr>
        </p:nvSpPr>
        <p:spPr>
          <a:xfrm>
            <a:off x="2164512" y="1484785"/>
            <a:ext cx="6079896" cy="561974"/>
          </a:xfrm>
        </p:spPr>
        <p:txBody>
          <a:bodyPr/>
          <a:lstStyle/>
          <a:p>
            <a:r>
              <a:rPr lang="zh-CN" altLang="en-US" dirty="0" smtClean="0"/>
              <a:t>光源振动</a:t>
            </a:r>
            <a:r>
              <a:rPr lang="zh-CN" altLang="en-US" dirty="0" smtClean="0"/>
              <a:t>指标</a:t>
            </a:r>
            <a:r>
              <a:rPr lang="zh-CN" altLang="en-US" dirty="0" smtClean="0"/>
              <a:t>的确定</a:t>
            </a:r>
            <a:endParaRPr lang="zh-CN" altLang="en-US" dirty="0"/>
          </a:p>
        </p:txBody>
      </p:sp>
      <p:sp>
        <p:nvSpPr>
          <p:cNvPr id="11" name="文本占位符 8"/>
          <p:cNvSpPr txBox="1">
            <a:spLocks/>
          </p:cNvSpPr>
          <p:nvPr/>
        </p:nvSpPr>
        <p:spPr>
          <a:xfrm>
            <a:off x="1547664" y="4653136"/>
            <a:ext cx="612775" cy="561975"/>
          </a:xfrm>
          <a:prstGeom prst="rect">
            <a:avLst/>
          </a:prstGeom>
          <a:solidFill>
            <a:srgbClr val="000099"/>
          </a:solidFill>
          <a:ln>
            <a:noFill/>
          </a:ln>
        </p:spPr>
        <p:txBody>
          <a:bodyPr vert="horz" lIns="91440" tIns="45720" rIns="91440" bIns="45720" rtlCol="0" anchor="t">
            <a:normAutofit/>
          </a:bodyPr>
          <a:lstStyle>
            <a:lvl1pPr marL="0" indent="0" algn="ctr" defTabSz="914400" rtl="0" eaLnBrk="1" latinLnBrk="0" hangingPunct="1">
              <a:lnSpc>
                <a:spcPct val="100000"/>
              </a:lnSpc>
              <a:spcBef>
                <a:spcPts val="1200"/>
              </a:spcBef>
              <a:spcAft>
                <a:spcPts val="0"/>
              </a:spcAft>
              <a:buClrTx/>
              <a:buSzPct val="60000"/>
              <a:buFont typeface="Wingdings" panose="05000000000000000000" pitchFamily="2" charset="2"/>
              <a:buNone/>
              <a:defRPr sz="2800" kern="1200" baseline="0">
                <a:solidFill>
                  <a:schemeClr val="bg1"/>
                </a:solidFill>
                <a:latin typeface="+mn-lt"/>
                <a:ea typeface="+mn-ea"/>
                <a:cs typeface="+mn-cs"/>
              </a:defRPr>
            </a:lvl1pPr>
            <a:lvl2pPr marL="6858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n"/>
              <a:defRPr sz="2400" kern="1200">
                <a:solidFill>
                  <a:schemeClr val="tx1"/>
                </a:solidFill>
                <a:latin typeface="+mn-lt"/>
                <a:ea typeface="+mn-ea"/>
                <a:cs typeface="+mn-cs"/>
              </a:defRPr>
            </a:lvl2pPr>
            <a:lvl3pPr marL="11430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u"/>
              <a:defRPr sz="1800" kern="1200">
                <a:solidFill>
                  <a:schemeClr val="tx1"/>
                </a:solidFill>
                <a:latin typeface="+mn-lt"/>
                <a:ea typeface="+mn-ea"/>
                <a:cs typeface="+mn-cs"/>
              </a:defRPr>
            </a:lvl3pPr>
            <a:lvl4pPr marL="16002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Ø"/>
              <a:defRPr sz="1800" kern="1200">
                <a:solidFill>
                  <a:schemeClr val="tx1"/>
                </a:solidFill>
                <a:latin typeface="+mn-lt"/>
                <a:ea typeface="+mn-ea"/>
                <a:cs typeface="+mn-cs"/>
              </a:defRPr>
            </a:lvl4pPr>
            <a:lvl5pPr marL="20574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ü"/>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r>
              <a:rPr lang="en-US" altLang="zh-CN" dirty="0"/>
              <a:t>5</a:t>
            </a:r>
            <a:endParaRPr lang="zh-CN" altLang="en-US" dirty="0"/>
          </a:p>
        </p:txBody>
      </p:sp>
      <p:sp>
        <p:nvSpPr>
          <p:cNvPr id="12" name="文本占位符 9"/>
          <p:cNvSpPr txBox="1">
            <a:spLocks/>
          </p:cNvSpPr>
          <p:nvPr/>
        </p:nvSpPr>
        <p:spPr>
          <a:xfrm>
            <a:off x="2178595" y="4661262"/>
            <a:ext cx="6073724" cy="561974"/>
          </a:xfrm>
          <a:prstGeom prst="rect">
            <a:avLst/>
          </a:prstGeom>
          <a:solidFill>
            <a:schemeClr val="bg1">
              <a:lumMod val="95000"/>
            </a:schemeClr>
          </a:solidFill>
          <a:ln w="19050">
            <a:solidFill>
              <a:schemeClr val="tx1"/>
            </a:solidFill>
            <a:prstDash val="sysDot"/>
          </a:ln>
        </p:spPr>
        <p:txBody>
          <a:bodyPr vert="horz" lIns="91440" tIns="45720" rIns="91440" bIns="45720" rtlCol="0" anchor="ctr">
            <a:normAutofit/>
          </a:bodyPr>
          <a:lstStyle>
            <a:lvl1pPr marL="0" indent="0" algn="l" defTabSz="914400" rtl="0" eaLnBrk="1" latinLnBrk="0" hangingPunct="1">
              <a:lnSpc>
                <a:spcPct val="100000"/>
              </a:lnSpc>
              <a:spcBef>
                <a:spcPts val="1200"/>
              </a:spcBef>
              <a:spcAft>
                <a:spcPts val="0"/>
              </a:spcAft>
              <a:buClrTx/>
              <a:buSzPct val="60000"/>
              <a:buFont typeface="Wingdings" panose="05000000000000000000" pitchFamily="2" charset="2"/>
              <a:buNone/>
              <a:defRPr sz="2800" kern="1200" baseline="0">
                <a:solidFill>
                  <a:schemeClr val="tx1"/>
                </a:solidFill>
                <a:latin typeface="+mn-lt"/>
                <a:ea typeface="+mn-ea"/>
                <a:cs typeface="+mn-cs"/>
              </a:defRPr>
            </a:lvl1pPr>
            <a:lvl2pPr marL="6858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n"/>
              <a:defRPr sz="2400" kern="1200">
                <a:solidFill>
                  <a:schemeClr val="tx1"/>
                </a:solidFill>
                <a:latin typeface="+mn-lt"/>
                <a:ea typeface="+mn-ea"/>
                <a:cs typeface="+mn-cs"/>
              </a:defRPr>
            </a:lvl2pPr>
            <a:lvl3pPr marL="11430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u"/>
              <a:defRPr sz="1800" kern="1200">
                <a:solidFill>
                  <a:schemeClr val="tx1"/>
                </a:solidFill>
                <a:latin typeface="+mn-lt"/>
                <a:ea typeface="+mn-ea"/>
                <a:cs typeface="+mn-cs"/>
              </a:defRPr>
            </a:lvl3pPr>
            <a:lvl4pPr marL="16002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Ø"/>
              <a:defRPr sz="1800" kern="1200">
                <a:solidFill>
                  <a:schemeClr val="tx1"/>
                </a:solidFill>
                <a:latin typeface="+mn-lt"/>
                <a:ea typeface="+mn-ea"/>
                <a:cs typeface="+mn-cs"/>
              </a:defRPr>
            </a:lvl4pPr>
            <a:lvl5pPr marL="20574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ü"/>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endParaRPr lang="zh-CN" altLang="en-US" dirty="0"/>
          </a:p>
        </p:txBody>
      </p:sp>
      <p:sp>
        <p:nvSpPr>
          <p:cNvPr id="22" name="文本占位符 8"/>
          <p:cNvSpPr txBox="1">
            <a:spLocks/>
          </p:cNvSpPr>
          <p:nvPr/>
        </p:nvSpPr>
        <p:spPr>
          <a:xfrm>
            <a:off x="1547664" y="5445224"/>
            <a:ext cx="612775" cy="561975"/>
          </a:xfrm>
          <a:prstGeom prst="rect">
            <a:avLst/>
          </a:prstGeom>
          <a:solidFill>
            <a:srgbClr val="000099"/>
          </a:solidFill>
          <a:ln>
            <a:noFill/>
          </a:ln>
        </p:spPr>
        <p:txBody>
          <a:bodyPr vert="horz" lIns="91440" tIns="45720" rIns="91440" bIns="45720" rtlCol="0" anchor="t">
            <a:normAutofit/>
          </a:bodyPr>
          <a:lstStyle>
            <a:lvl1pPr marL="0" indent="0" algn="ctr" defTabSz="914400" rtl="0" eaLnBrk="1" latinLnBrk="0" hangingPunct="1">
              <a:lnSpc>
                <a:spcPct val="100000"/>
              </a:lnSpc>
              <a:spcBef>
                <a:spcPts val="1200"/>
              </a:spcBef>
              <a:spcAft>
                <a:spcPts val="0"/>
              </a:spcAft>
              <a:buClrTx/>
              <a:buSzPct val="60000"/>
              <a:buFont typeface="Wingdings" panose="05000000000000000000" pitchFamily="2" charset="2"/>
              <a:buNone/>
              <a:defRPr sz="2800" kern="1200" baseline="0">
                <a:solidFill>
                  <a:schemeClr val="bg1"/>
                </a:solidFill>
                <a:latin typeface="+mn-lt"/>
                <a:ea typeface="+mn-ea"/>
                <a:cs typeface="+mn-cs"/>
              </a:defRPr>
            </a:lvl1pPr>
            <a:lvl2pPr marL="6858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n"/>
              <a:defRPr sz="2400" kern="1200">
                <a:solidFill>
                  <a:schemeClr val="tx1"/>
                </a:solidFill>
                <a:latin typeface="+mn-lt"/>
                <a:ea typeface="+mn-ea"/>
                <a:cs typeface="+mn-cs"/>
              </a:defRPr>
            </a:lvl2pPr>
            <a:lvl3pPr marL="11430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u"/>
              <a:defRPr sz="1800" kern="1200">
                <a:solidFill>
                  <a:schemeClr val="tx1"/>
                </a:solidFill>
                <a:latin typeface="+mn-lt"/>
                <a:ea typeface="+mn-ea"/>
                <a:cs typeface="+mn-cs"/>
              </a:defRPr>
            </a:lvl3pPr>
            <a:lvl4pPr marL="16002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Ø"/>
              <a:defRPr sz="1800" kern="1200">
                <a:solidFill>
                  <a:schemeClr val="tx1"/>
                </a:solidFill>
                <a:latin typeface="+mn-lt"/>
                <a:ea typeface="+mn-ea"/>
                <a:cs typeface="+mn-cs"/>
              </a:defRPr>
            </a:lvl4pPr>
            <a:lvl5pPr marL="20574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ü"/>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r>
              <a:rPr lang="en-US" altLang="zh-CN" dirty="0" smtClean="0"/>
              <a:t>6</a:t>
            </a:r>
            <a:endParaRPr lang="zh-CN" altLang="en-US" dirty="0"/>
          </a:p>
        </p:txBody>
      </p:sp>
      <p:sp>
        <p:nvSpPr>
          <p:cNvPr id="23" name="文本占位符 9"/>
          <p:cNvSpPr txBox="1">
            <a:spLocks/>
          </p:cNvSpPr>
          <p:nvPr/>
        </p:nvSpPr>
        <p:spPr>
          <a:xfrm>
            <a:off x="2170684" y="5445224"/>
            <a:ext cx="6073724" cy="561974"/>
          </a:xfrm>
          <a:prstGeom prst="rect">
            <a:avLst/>
          </a:prstGeom>
          <a:solidFill>
            <a:schemeClr val="bg1">
              <a:lumMod val="95000"/>
            </a:schemeClr>
          </a:solidFill>
          <a:ln w="19050">
            <a:solidFill>
              <a:schemeClr val="tx1"/>
            </a:solidFill>
            <a:prstDash val="sysDot"/>
          </a:ln>
        </p:spPr>
        <p:txBody>
          <a:bodyPr vert="horz" lIns="91440" tIns="45720" rIns="91440" bIns="45720" rtlCol="0" anchor="ctr">
            <a:normAutofit/>
          </a:bodyPr>
          <a:lstStyle>
            <a:lvl1pPr marL="0" indent="0" algn="l" defTabSz="914400" rtl="0" eaLnBrk="1" latinLnBrk="0" hangingPunct="1">
              <a:lnSpc>
                <a:spcPct val="100000"/>
              </a:lnSpc>
              <a:spcBef>
                <a:spcPts val="1200"/>
              </a:spcBef>
              <a:spcAft>
                <a:spcPts val="0"/>
              </a:spcAft>
              <a:buClrTx/>
              <a:buSzPct val="60000"/>
              <a:buFont typeface="Wingdings" panose="05000000000000000000" pitchFamily="2" charset="2"/>
              <a:buNone/>
              <a:defRPr sz="2800" kern="1200" baseline="0">
                <a:solidFill>
                  <a:schemeClr val="tx1"/>
                </a:solidFill>
                <a:latin typeface="+mn-lt"/>
                <a:ea typeface="+mn-ea"/>
                <a:cs typeface="+mn-cs"/>
              </a:defRPr>
            </a:lvl1pPr>
            <a:lvl2pPr marL="6858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n"/>
              <a:defRPr sz="2400" kern="1200">
                <a:solidFill>
                  <a:schemeClr val="tx1"/>
                </a:solidFill>
                <a:latin typeface="+mn-lt"/>
                <a:ea typeface="+mn-ea"/>
                <a:cs typeface="+mn-cs"/>
              </a:defRPr>
            </a:lvl2pPr>
            <a:lvl3pPr marL="11430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u"/>
              <a:defRPr sz="1800" kern="1200">
                <a:solidFill>
                  <a:schemeClr val="tx1"/>
                </a:solidFill>
                <a:latin typeface="+mn-lt"/>
                <a:ea typeface="+mn-ea"/>
                <a:cs typeface="+mn-cs"/>
              </a:defRPr>
            </a:lvl3pPr>
            <a:lvl4pPr marL="16002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Ø"/>
              <a:defRPr sz="1800" kern="1200">
                <a:solidFill>
                  <a:schemeClr val="tx1"/>
                </a:solidFill>
                <a:latin typeface="+mn-lt"/>
                <a:ea typeface="+mn-ea"/>
                <a:cs typeface="+mn-cs"/>
              </a:defRPr>
            </a:lvl4pPr>
            <a:lvl5pPr marL="20574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ü"/>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endParaRPr lang="zh-CN" altLang="en-US" dirty="0"/>
          </a:p>
        </p:txBody>
      </p:sp>
    </p:spTree>
    <p:extLst>
      <p:ext uri="{BB962C8B-B14F-4D97-AF65-F5344CB8AC3E}">
        <p14:creationId xmlns:p14="http://schemas.microsoft.com/office/powerpoint/2010/main" xmlns="" val="837581157"/>
      </p:ext>
    </p:extLst>
  </p:cSld>
  <p:clrMapOvr>
    <a:masterClrMapping/>
  </p:clrMapOvr>
  <p:transition advTm="14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579266" y="980728"/>
            <a:ext cx="8039240" cy="4804867"/>
          </a:xfrm>
        </p:spPr>
        <p:txBody>
          <a:bodyPr>
            <a:normAutofit/>
          </a:bodyPr>
          <a:lstStyle/>
          <a:p>
            <a:pPr>
              <a:spcBef>
                <a:spcPct val="50000"/>
              </a:spcBef>
              <a:buFontTx/>
              <a:buChar char="•"/>
            </a:pPr>
            <a:r>
              <a:rPr lang="en-GB" altLang="zh-CN" dirty="0"/>
              <a:t> </a:t>
            </a:r>
            <a:r>
              <a:rPr lang="zh-CN" altLang="en-US" sz="2400" dirty="0"/>
              <a:t>国际上大部分实验用户要求束流中心</a:t>
            </a:r>
            <a:r>
              <a:rPr lang="zh-CN" altLang="en-US" sz="2400" dirty="0" smtClean="0"/>
              <a:t>轨道的</a:t>
            </a:r>
            <a:r>
              <a:rPr lang="zh-CN" altLang="en-US" sz="2400" dirty="0"/>
              <a:t>抖动小于束流</a:t>
            </a:r>
            <a:r>
              <a:rPr lang="en-US" altLang="zh-CN" sz="2400" dirty="0"/>
              <a:t>RMS</a:t>
            </a:r>
            <a:r>
              <a:rPr lang="zh-CN" altLang="en-US" sz="2400" dirty="0"/>
              <a:t>尺寸以及偏角的</a:t>
            </a:r>
            <a:r>
              <a:rPr lang="en-US" altLang="zh-CN" sz="2400" dirty="0"/>
              <a:t>10</a:t>
            </a:r>
            <a:r>
              <a:rPr lang="en-US" altLang="zh-CN" sz="2400" dirty="0" smtClean="0"/>
              <a:t>%</a:t>
            </a:r>
          </a:p>
          <a:p>
            <a:pPr marL="0" indent="0">
              <a:spcBef>
                <a:spcPct val="50000"/>
              </a:spcBef>
              <a:buNone/>
            </a:pPr>
            <a:endParaRPr lang="en-US" altLang="zh-CN" sz="2400" dirty="0" smtClean="0">
              <a:ea typeface="宋体" panose="02010600030101010101" pitchFamily="2" charset="-122"/>
            </a:endParaRPr>
          </a:p>
        </p:txBody>
      </p:sp>
      <p:sp>
        <p:nvSpPr>
          <p:cNvPr id="4" name="标题 2"/>
          <p:cNvSpPr txBox="1">
            <a:spLocks/>
          </p:cNvSpPr>
          <p:nvPr/>
        </p:nvSpPr>
        <p:spPr>
          <a:xfrm>
            <a:off x="971600" y="173137"/>
            <a:ext cx="7886700" cy="663575"/>
          </a:xfrm>
          <a:prstGeom prst="rect">
            <a:avLst/>
          </a:prstGeom>
        </p:spPr>
        <p:txBody>
          <a:bodyPr anchor="ctr"/>
          <a:lstStyle>
            <a:lvl1pPr algn="l" defTabSz="914400" rtl="0" eaLnBrk="1" latinLnBrk="0" hangingPunct="1">
              <a:lnSpc>
                <a:spcPct val="90000"/>
              </a:lnSpc>
              <a:spcBef>
                <a:spcPct val="0"/>
              </a:spcBef>
              <a:buNone/>
              <a:defRPr sz="4000" b="1" kern="1200" spc="-60" baseline="0">
                <a:solidFill>
                  <a:srgbClr val="C00000"/>
                </a:solidFill>
                <a:latin typeface="+mj-lt"/>
                <a:ea typeface="+mj-ea"/>
                <a:cs typeface="+mj-cs"/>
              </a:defRPr>
            </a:lvl1pPr>
          </a:lstStyle>
          <a:p>
            <a:r>
              <a:rPr lang="en-US" altLang="zh-CN" dirty="0" smtClean="0"/>
              <a:t>1. </a:t>
            </a:r>
            <a:r>
              <a:rPr lang="zh-CN" altLang="en-US" dirty="0" smtClean="0"/>
              <a:t>光源振动</a:t>
            </a:r>
            <a:r>
              <a:rPr lang="zh-CN" altLang="en-US" dirty="0" smtClean="0"/>
              <a:t>指标的确定</a:t>
            </a:r>
            <a:endParaRPr lang="zh-CN" altLang="en-US" dirty="0"/>
          </a:p>
        </p:txBody>
      </p:sp>
      <p:pic>
        <p:nvPicPr>
          <p:cNvPr id="14"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2118" y="3729890"/>
            <a:ext cx="8034338" cy="3032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15" name="表格 14"/>
          <p:cNvGraphicFramePr>
            <a:graphicFrameLocks noGrp="1"/>
          </p:cNvGraphicFramePr>
          <p:nvPr>
            <p:extLst>
              <p:ext uri="{D42A27DB-BD31-4B8C-83A1-F6EECF244321}">
                <p14:modId xmlns:p14="http://schemas.microsoft.com/office/powerpoint/2010/main" xmlns="" val="602120194"/>
              </p:ext>
            </p:extLst>
          </p:nvPr>
        </p:nvGraphicFramePr>
        <p:xfrm>
          <a:off x="842863" y="1957148"/>
          <a:ext cx="7632848" cy="1818640"/>
        </p:xfrm>
        <a:graphic>
          <a:graphicData uri="http://schemas.openxmlformats.org/drawingml/2006/table">
            <a:tbl>
              <a:tblPr firstRow="1" bandRow="1">
                <a:tableStyleId>{5940675A-B579-460E-94D1-54222C63F5DA}</a:tableStyleId>
              </a:tblPr>
              <a:tblGrid>
                <a:gridCol w="982446"/>
                <a:gridCol w="6650402"/>
              </a:tblGrid>
              <a:tr h="136024">
                <a:tc>
                  <a:txBody>
                    <a:bodyPr/>
                    <a:lstStyle/>
                    <a:p>
                      <a:r>
                        <a:rPr lang="en-US" altLang="zh-CN" sz="1600" dirty="0" smtClean="0"/>
                        <a:t>NSLS_II</a:t>
                      </a:r>
                      <a:endParaRPr lang="zh-CN" altLang="en-US" sz="1600" dirty="0"/>
                    </a:p>
                  </a:txBody>
                  <a:tcPr>
                    <a:solidFill>
                      <a:schemeClr val="bg1"/>
                    </a:solidFill>
                  </a:tcPr>
                </a:tc>
                <a:tc>
                  <a:txBody>
                    <a:bodyPr/>
                    <a:lstStyle/>
                    <a:p>
                      <a:pPr marL="0" indent="0">
                        <a:buFont typeface="Arial" panose="020B0604020202020204" pitchFamily="34" charset="0"/>
                        <a:buNone/>
                      </a:pPr>
                      <a:r>
                        <a:rPr lang="en-US" altLang="zh-CN" sz="1600" dirty="0" smtClean="0">
                          <a:solidFill>
                            <a:srgbClr val="0000FF"/>
                          </a:solidFill>
                          <a:latin typeface="Times New Roman" panose="02020603050405020304" pitchFamily="18" charset="0"/>
                          <a:cs typeface="Times New Roman" panose="02020603050405020304" pitchFamily="18" charset="0"/>
                        </a:rPr>
                        <a:t>keeping the motion induced beam size increment within 10% of the beam size</a:t>
                      </a:r>
                      <a:endParaRPr lang="zh-CN" altLang="en-US" sz="1600" dirty="0">
                        <a:solidFill>
                          <a:srgbClr val="0000FF"/>
                        </a:solidFill>
                      </a:endParaRPr>
                    </a:p>
                  </a:txBody>
                  <a:tcPr>
                    <a:solidFill>
                      <a:schemeClr val="bg1"/>
                    </a:solidFill>
                  </a:tcPr>
                </a:tc>
              </a:tr>
              <a:tr h="370840">
                <a:tc>
                  <a:txBody>
                    <a:bodyPr/>
                    <a:lstStyle/>
                    <a:p>
                      <a:r>
                        <a:rPr lang="en-US" altLang="zh-CN" sz="1600" dirty="0" smtClean="0"/>
                        <a:t>ESRF</a:t>
                      </a:r>
                      <a:endParaRPr lang="zh-CN" altLang="en-US" sz="1600" dirty="0"/>
                    </a:p>
                  </a:txBody>
                  <a:tcPr>
                    <a:solidFill>
                      <a:schemeClr val="bg1"/>
                    </a:solidFill>
                  </a:tcPr>
                </a:tc>
                <a:tc>
                  <a:txBody>
                    <a:bodyPr/>
                    <a:lstStyle/>
                    <a:p>
                      <a:pPr marL="0" indent="0">
                        <a:buFont typeface="Arial" panose="020B0604020202020204" pitchFamily="34" charset="0"/>
                        <a:buNone/>
                      </a:pPr>
                      <a:r>
                        <a:rPr lang="en-US" altLang="zh-CN" sz="1600" dirty="0" smtClean="0">
                          <a:solidFill>
                            <a:schemeClr val="tx1"/>
                          </a:solidFill>
                        </a:rPr>
                        <a:t>20% emittance</a:t>
                      </a:r>
                      <a:r>
                        <a:rPr lang="en-US" altLang="zh-CN" sz="1600" baseline="0" dirty="0" smtClean="0">
                          <a:solidFill>
                            <a:schemeClr val="tx1"/>
                          </a:solidFill>
                        </a:rPr>
                        <a:t> growth, </a:t>
                      </a:r>
                      <a:r>
                        <a:rPr lang="en-US" altLang="zh-CN" sz="1600" baseline="0" dirty="0" smtClean="0">
                          <a:solidFill>
                            <a:srgbClr val="0000FF"/>
                          </a:solidFill>
                        </a:rPr>
                        <a:t>10% e-beam size and 10% divergence </a:t>
                      </a:r>
                      <a:endParaRPr lang="zh-CN" altLang="en-US" sz="1600" dirty="0">
                        <a:solidFill>
                          <a:srgbClr val="0000FF"/>
                        </a:solidFill>
                      </a:endParaRPr>
                    </a:p>
                  </a:txBody>
                  <a:tcPr>
                    <a:solidFill>
                      <a:schemeClr val="bg1"/>
                    </a:solidFill>
                  </a:tcPr>
                </a:tc>
              </a:tr>
              <a:tr h="370840">
                <a:tc>
                  <a:txBody>
                    <a:bodyPr/>
                    <a:lstStyle/>
                    <a:p>
                      <a:r>
                        <a:rPr lang="en-US" altLang="zh-CN" sz="1600" dirty="0" smtClean="0"/>
                        <a:t>MAX-IV</a:t>
                      </a:r>
                      <a:endParaRPr lang="zh-CN" altLang="en-US" sz="1600" dirty="0"/>
                    </a:p>
                  </a:txBody>
                  <a:tcPr>
                    <a:solidFill>
                      <a:schemeClr val="bg1"/>
                    </a:solidFill>
                  </a:tcPr>
                </a:tc>
                <a:tc>
                  <a:txBody>
                    <a:bodyPr/>
                    <a:lstStyle/>
                    <a:p>
                      <a:pPr marL="0" indent="0">
                        <a:buFont typeface="Arial" panose="020B0604020202020204" pitchFamily="34" charset="0"/>
                        <a:buNone/>
                      </a:pPr>
                      <a:r>
                        <a:rPr lang="en-US" altLang="zh-CN" sz="1600" dirty="0" smtClean="0">
                          <a:solidFill>
                            <a:srgbClr val="0000FF"/>
                          </a:solidFill>
                        </a:rPr>
                        <a:t>Tolerance on electron beam fluctuations</a:t>
                      </a:r>
                      <a:r>
                        <a:rPr lang="en-US" altLang="zh-CN" sz="1600" baseline="0" dirty="0" smtClean="0">
                          <a:solidFill>
                            <a:srgbClr val="0000FF"/>
                          </a:solidFill>
                        </a:rPr>
                        <a:t> 10% of the RMS beam size </a:t>
                      </a:r>
                      <a:endParaRPr lang="zh-CN" altLang="en-US" sz="1600" dirty="0">
                        <a:solidFill>
                          <a:srgbClr val="0000FF"/>
                        </a:solidFill>
                      </a:endParaRPr>
                    </a:p>
                  </a:txBody>
                  <a:tcPr>
                    <a:solidFill>
                      <a:schemeClr val="bg1"/>
                    </a:solidFill>
                  </a:tcPr>
                </a:tc>
              </a:tr>
              <a:tr h="370840">
                <a:tc>
                  <a:txBody>
                    <a:bodyPr/>
                    <a:lstStyle/>
                    <a:p>
                      <a:r>
                        <a:rPr lang="en-US" altLang="zh-CN" sz="1600" dirty="0" smtClean="0"/>
                        <a:t>TPS</a:t>
                      </a:r>
                      <a:endParaRPr lang="zh-CN" altLang="en-US" sz="1600" dirty="0"/>
                    </a:p>
                  </a:txBody>
                  <a:tcPr>
                    <a:solidFill>
                      <a:schemeClr val="bg1"/>
                    </a:solidFill>
                  </a:tcPr>
                </a:tc>
                <a:tc>
                  <a:txBody>
                    <a:bodyPr/>
                    <a:lstStyle/>
                    <a:p>
                      <a:pPr marL="0" indent="0">
                        <a:buFont typeface="Arial" panose="020B0604020202020204" pitchFamily="34" charset="0"/>
                        <a:buNone/>
                      </a:pPr>
                      <a:r>
                        <a:rPr lang="en-US" altLang="zh-CN" sz="1600" dirty="0" smtClean="0">
                          <a:solidFill>
                            <a:schemeClr val="tx1"/>
                          </a:solidFill>
                        </a:rPr>
                        <a:t>d</a:t>
                      </a:r>
                      <a:r>
                        <a:rPr lang="el-GR" altLang="zh-CN" sz="1600" dirty="0" smtClean="0">
                          <a:solidFill>
                            <a:schemeClr val="tx1"/>
                          </a:solidFill>
                        </a:rPr>
                        <a:t>σ</a:t>
                      </a:r>
                      <a:r>
                        <a:rPr lang="en-US" altLang="zh-CN" sz="1600" dirty="0" smtClean="0">
                          <a:solidFill>
                            <a:schemeClr val="tx1"/>
                          </a:solidFill>
                        </a:rPr>
                        <a:t>/</a:t>
                      </a:r>
                      <a:r>
                        <a:rPr lang="el-GR" altLang="zh-CN" sz="1600" dirty="0" smtClean="0">
                          <a:solidFill>
                            <a:schemeClr val="tx1"/>
                          </a:solidFill>
                        </a:rPr>
                        <a:t>σ</a:t>
                      </a:r>
                      <a:r>
                        <a:rPr lang="en-US" altLang="zh-CN" sz="1600" dirty="0" smtClean="0">
                          <a:solidFill>
                            <a:schemeClr val="tx1"/>
                          </a:solidFill>
                        </a:rPr>
                        <a:t>~=5%</a:t>
                      </a:r>
                      <a:endParaRPr lang="zh-CN" altLang="en-US" sz="1600" dirty="0">
                        <a:solidFill>
                          <a:schemeClr val="tx1"/>
                        </a:solidFill>
                      </a:endParaRPr>
                    </a:p>
                  </a:txBody>
                  <a:tcPr>
                    <a:solidFill>
                      <a:schemeClr val="bg1"/>
                    </a:solidFill>
                  </a:tcPr>
                </a:tc>
              </a:tr>
              <a:tr h="370840">
                <a:tc>
                  <a:txBody>
                    <a:bodyPr/>
                    <a:lstStyle/>
                    <a:p>
                      <a:r>
                        <a:rPr lang="en-US" altLang="zh-CN" sz="1600" dirty="0" smtClean="0"/>
                        <a:t>APS</a:t>
                      </a:r>
                      <a:endParaRPr lang="zh-CN" altLang="en-US" sz="1600" dirty="0"/>
                    </a:p>
                  </a:txBody>
                  <a:tcPr>
                    <a:solidFill>
                      <a:schemeClr val="bg1"/>
                    </a:solidFill>
                  </a:tcPr>
                </a:tc>
                <a:tc>
                  <a:txBody>
                    <a:bodyPr/>
                    <a:lstStyle/>
                    <a:p>
                      <a:pPr marL="0" indent="0" algn="l" defTabSz="914400" rtl="0" eaLnBrk="1" latinLnBrk="0" hangingPunct="1">
                        <a:buFont typeface="Arial" panose="020B0604020202020204" pitchFamily="34" charset="0"/>
                        <a:buNone/>
                      </a:pPr>
                      <a:r>
                        <a:rPr lang="en-US" altLang="zh-CN" sz="1600" kern="1200" dirty="0" smtClean="0">
                          <a:solidFill>
                            <a:schemeClr val="tx1"/>
                          </a:solidFill>
                          <a:latin typeface="+mn-lt"/>
                          <a:ea typeface="+mn-ea"/>
                          <a:cs typeface="+mn-cs"/>
                        </a:rPr>
                        <a:t>5% of design particle beam dimensions</a:t>
                      </a:r>
                      <a:endParaRPr lang="zh-CN" altLang="en-US" sz="1600" kern="1200" dirty="0">
                        <a:solidFill>
                          <a:schemeClr val="tx1"/>
                        </a:solidFill>
                        <a:latin typeface="+mn-lt"/>
                        <a:ea typeface="+mn-ea"/>
                        <a:cs typeface="+mn-cs"/>
                      </a:endParaRPr>
                    </a:p>
                  </a:txBody>
                  <a:tcPr>
                    <a:solidFill>
                      <a:schemeClr val="bg1"/>
                    </a:solidFill>
                  </a:tcPr>
                </a:tc>
              </a:tr>
            </a:tbl>
          </a:graphicData>
        </a:graphic>
      </p:graphicFrame>
      <p:cxnSp>
        <p:nvCxnSpPr>
          <p:cNvPr id="5" name="直接连接符 4"/>
          <p:cNvCxnSpPr/>
          <p:nvPr/>
        </p:nvCxnSpPr>
        <p:spPr>
          <a:xfrm>
            <a:off x="971600" y="5157192"/>
            <a:ext cx="1224136" cy="0"/>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899592" y="5733256"/>
            <a:ext cx="1224136" cy="0"/>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8395969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endParaRPr lang="zh-CN" altLang="en-US"/>
          </a:p>
        </p:txBody>
      </p:sp>
      <p:pic>
        <p:nvPicPr>
          <p:cNvPr id="4" name="图片 3"/>
          <p:cNvPicPr>
            <a:picLocks noChangeAspect="1"/>
          </p:cNvPicPr>
          <p:nvPr/>
        </p:nvPicPr>
        <p:blipFill>
          <a:blip r:embed="rId3"/>
          <a:stretch>
            <a:fillRect/>
          </a:stretch>
        </p:blipFill>
        <p:spPr>
          <a:xfrm>
            <a:off x="485273" y="980728"/>
            <a:ext cx="8239125" cy="5472608"/>
          </a:xfrm>
          <a:prstGeom prst="rect">
            <a:avLst/>
          </a:prstGeom>
        </p:spPr>
      </p:pic>
      <p:sp>
        <p:nvSpPr>
          <p:cNvPr id="5" name="标题 2"/>
          <p:cNvSpPr txBox="1">
            <a:spLocks/>
          </p:cNvSpPr>
          <p:nvPr/>
        </p:nvSpPr>
        <p:spPr>
          <a:xfrm>
            <a:off x="971600" y="173137"/>
            <a:ext cx="7886700" cy="663575"/>
          </a:xfrm>
          <a:prstGeom prst="rect">
            <a:avLst/>
          </a:prstGeom>
        </p:spPr>
        <p:txBody>
          <a:bodyPr anchor="ctr"/>
          <a:lstStyle>
            <a:lvl1pPr algn="l" defTabSz="914400" rtl="0" eaLnBrk="1" latinLnBrk="0" hangingPunct="1">
              <a:lnSpc>
                <a:spcPct val="90000"/>
              </a:lnSpc>
              <a:spcBef>
                <a:spcPct val="0"/>
              </a:spcBef>
              <a:buNone/>
              <a:defRPr sz="4000" b="1" kern="1200" spc="-60" baseline="0">
                <a:solidFill>
                  <a:srgbClr val="C00000"/>
                </a:solidFill>
                <a:latin typeface="+mj-lt"/>
                <a:ea typeface="+mj-ea"/>
                <a:cs typeface="+mj-cs"/>
              </a:defRPr>
            </a:lvl1pPr>
          </a:lstStyle>
          <a:p>
            <a:r>
              <a:rPr lang="en-US" altLang="zh-CN" dirty="0" smtClean="0"/>
              <a:t>1. </a:t>
            </a:r>
            <a:r>
              <a:rPr lang="zh-CN" altLang="en-US" dirty="0" smtClean="0"/>
              <a:t>光源</a:t>
            </a:r>
            <a:r>
              <a:rPr lang="zh-CN" altLang="en-US" dirty="0"/>
              <a:t>振动</a:t>
            </a:r>
            <a:r>
              <a:rPr lang="zh-CN" altLang="en-US" dirty="0" smtClean="0"/>
              <a:t>指标的确定</a:t>
            </a:r>
            <a:endParaRPr lang="zh-CN" altLang="en-US" dirty="0"/>
          </a:p>
        </p:txBody>
      </p:sp>
    </p:spTree>
    <p:extLst>
      <p:ext uri="{BB962C8B-B14F-4D97-AF65-F5344CB8AC3E}">
        <p14:creationId xmlns:p14="http://schemas.microsoft.com/office/powerpoint/2010/main" xmlns="" val="3241775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smtClean="0"/>
              <a:t>1. </a:t>
            </a:r>
            <a:r>
              <a:rPr lang="zh-CN" altLang="en-US" dirty="0" smtClean="0"/>
              <a:t>光源振动</a:t>
            </a:r>
            <a:r>
              <a:rPr lang="zh-CN" altLang="en-US" dirty="0" smtClean="0"/>
              <a:t>指标的确定</a:t>
            </a:r>
            <a:endParaRPr lang="zh-CN" altLang="en-US" dirty="0"/>
          </a:p>
        </p:txBody>
      </p:sp>
      <p:sp>
        <p:nvSpPr>
          <p:cNvPr id="4" name="矩形 3"/>
          <p:cNvSpPr/>
          <p:nvPr/>
        </p:nvSpPr>
        <p:spPr>
          <a:xfrm>
            <a:off x="395536" y="1184553"/>
            <a:ext cx="8568952" cy="3108543"/>
          </a:xfrm>
          <a:prstGeom prst="rect">
            <a:avLst/>
          </a:prstGeom>
        </p:spPr>
        <p:txBody>
          <a:bodyPr wrap="square">
            <a:spAutoFit/>
          </a:bodyPr>
          <a:lstStyle/>
          <a:p>
            <a:pPr>
              <a:buFont typeface="Wingdings" panose="05000000000000000000" pitchFamily="2" charset="2"/>
              <a:buChar char="n"/>
            </a:pPr>
            <a:r>
              <a:rPr lang="en-US" altLang="zh-CN" sz="2400" dirty="0" smtClean="0"/>
              <a:t> </a:t>
            </a:r>
            <a:r>
              <a:rPr lang="en-US" altLang="zh-CN" sz="2400" dirty="0">
                <a:solidFill>
                  <a:srgbClr val="C00000"/>
                </a:solidFill>
                <a:cs typeface="Times New Roman" panose="02020603050405020304" pitchFamily="18" charset="0"/>
              </a:rPr>
              <a:t>The tolerance on the floor motion required to keep beam fluctuation smaller than 10% of the RMS beam size and 10% of the beam divergence in the meanwhile with FOFB</a:t>
            </a:r>
            <a:r>
              <a:rPr lang="en-US" altLang="zh-CN" sz="2400" dirty="0">
                <a:cs typeface="Times New Roman" panose="02020603050405020304" pitchFamily="18" charset="0"/>
              </a:rPr>
              <a:t>;</a:t>
            </a:r>
          </a:p>
          <a:p>
            <a:pPr>
              <a:buFont typeface="Wingdings" panose="05000000000000000000" pitchFamily="2" charset="2"/>
              <a:buChar char="n"/>
            </a:pPr>
            <a:r>
              <a:rPr lang="en-US" altLang="zh-CN" sz="2400" dirty="0" smtClean="0"/>
              <a:t> We aim </a:t>
            </a:r>
            <a:r>
              <a:rPr lang="en-US" altLang="zh-CN" sz="2400" dirty="0"/>
              <a:t>at an effective bandwidth of FOFB from DC up  to 1kHz:</a:t>
            </a:r>
          </a:p>
          <a:p>
            <a:pPr lvl="1"/>
            <a:r>
              <a:rPr lang="en-US" altLang="zh-CN" sz="2000" dirty="0"/>
              <a:t>The 1 kHz </a:t>
            </a:r>
            <a:r>
              <a:rPr lang="en-US" altLang="zh-CN" sz="2000" dirty="0">
                <a:cs typeface="Times New Roman" panose="02020603050405020304" pitchFamily="18" charset="0"/>
              </a:rPr>
              <a:t>upper frequency limit of  FOFB specification </a:t>
            </a:r>
            <a:r>
              <a:rPr lang="en-US" altLang="zh-CN" sz="2000" b="1" dirty="0">
                <a:solidFill>
                  <a:srgbClr val="0000FF"/>
                </a:solidFill>
                <a:cs typeface="Times New Roman" panose="02020603050405020304" pitchFamily="18" charset="0"/>
              </a:rPr>
              <a:t>takes into account of the future innovation in fast X-ray detection with higher bandwidth</a:t>
            </a:r>
            <a:r>
              <a:rPr lang="en-US" altLang="zh-CN" sz="2000" dirty="0" smtClean="0">
                <a:cs typeface="Times New Roman" panose="02020603050405020304" pitchFamily="18" charset="0"/>
              </a:rPr>
              <a:t>.</a:t>
            </a:r>
          </a:p>
          <a:p>
            <a:pPr marL="342900" indent="-342900">
              <a:buFont typeface="Wingdings" panose="05000000000000000000" pitchFamily="2" charset="2"/>
              <a:buChar char="n"/>
            </a:pPr>
            <a:r>
              <a:rPr lang="en-US" altLang="zh-CN" sz="2000" dirty="0">
                <a:cs typeface="Times New Roman" panose="02020603050405020304" pitchFamily="18" charset="0"/>
              </a:rPr>
              <a:t>Vibrations with RMS displacement integration of </a:t>
            </a:r>
            <a:r>
              <a:rPr lang="en-US" altLang="zh-CN" sz="2000" dirty="0">
                <a:solidFill>
                  <a:srgbClr val="C00000"/>
                </a:solidFill>
                <a:cs typeface="Times New Roman" panose="02020603050405020304" pitchFamily="18" charset="0"/>
              </a:rPr>
              <a:t>25nm over 1Hz~100Hz </a:t>
            </a:r>
            <a:r>
              <a:rPr lang="en-US" altLang="zh-CN" sz="2000" dirty="0">
                <a:cs typeface="Times New Roman" panose="02020603050405020304" pitchFamily="18" charset="0"/>
              </a:rPr>
              <a:t>were </a:t>
            </a:r>
            <a:r>
              <a:rPr lang="en-US" altLang="zh-CN" sz="2000" b="1" dirty="0">
                <a:cs typeface="Times New Roman" panose="02020603050405020304" pitchFamily="18" charset="0"/>
              </a:rPr>
              <a:t>i</a:t>
            </a:r>
            <a:r>
              <a:rPr lang="en-US" altLang="zh-CN" sz="2000" dirty="0">
                <a:cs typeface="Times New Roman" panose="02020603050405020304" pitchFamily="18" charset="0"/>
              </a:rPr>
              <a:t>ntroduced in the HEPS lattice </a:t>
            </a:r>
            <a:r>
              <a:rPr lang="en-US" altLang="zh-CN" sz="2000" dirty="0">
                <a:solidFill>
                  <a:srgbClr val="C00000"/>
                </a:solidFill>
                <a:cs typeface="Times New Roman" panose="02020603050405020304" pitchFamily="18" charset="0"/>
              </a:rPr>
              <a:t>:</a:t>
            </a:r>
          </a:p>
          <a:p>
            <a:pPr lvl="1"/>
            <a:endParaRPr lang="en-US" altLang="zh-CN" sz="2000" dirty="0">
              <a:cs typeface="Times New Roman" panose="02020603050405020304" pitchFamily="18" charset="0"/>
            </a:endParaRPr>
          </a:p>
        </p:txBody>
      </p:sp>
      <p:pic>
        <p:nvPicPr>
          <p:cNvPr id="6" name="图片 5"/>
          <p:cNvPicPr>
            <a:picLocks noChangeAspect="1"/>
          </p:cNvPicPr>
          <p:nvPr/>
        </p:nvPicPr>
        <p:blipFill rotWithShape="1">
          <a:blip r:embed="rId3" cstate="print">
            <a:extLst>
              <a:ext uri="{28A0092B-C50C-407E-A947-70E740481C1C}">
                <a14:useLocalDpi xmlns:a14="http://schemas.microsoft.com/office/drawing/2010/main" xmlns="" val="0"/>
              </a:ext>
            </a:extLst>
          </a:blip>
          <a:srcRect l="4675"/>
          <a:stretch/>
        </p:blipFill>
        <p:spPr>
          <a:xfrm>
            <a:off x="5013599" y="4073744"/>
            <a:ext cx="3751600" cy="2291452"/>
          </a:xfrm>
          <a:prstGeom prst="rect">
            <a:avLst/>
          </a:prstGeom>
          <a:ln>
            <a:noFill/>
          </a:ln>
        </p:spPr>
      </p:pic>
      <p:pic>
        <p:nvPicPr>
          <p:cNvPr id="7" name="图片 6"/>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19975" y="4035035"/>
            <a:ext cx="3971093" cy="2418301"/>
          </a:xfrm>
          <a:prstGeom prst="rect">
            <a:avLst/>
          </a:prstGeom>
          <a:noFill/>
          <a:ln>
            <a:noFill/>
          </a:ln>
        </p:spPr>
      </p:pic>
      <mc:AlternateContent xmlns:mc="http://schemas.openxmlformats.org/markup-compatibility/2006">
        <mc:Choice xmlns:a14="http://schemas.microsoft.com/office/drawing/2010/main" xmlns="" Requires="a14">
          <p:sp>
            <p:nvSpPr>
              <p:cNvPr id="8" name="矩形 7"/>
              <p:cNvSpPr/>
              <p:nvPr/>
            </p:nvSpPr>
            <p:spPr>
              <a:xfrm>
                <a:off x="4558698" y="6365196"/>
                <a:ext cx="4585302" cy="496996"/>
              </a:xfrm>
              <a:prstGeom prst="rect">
                <a:avLst/>
              </a:prstGeom>
              <a:solidFill>
                <a:srgbClr val="800000"/>
              </a:solidFill>
              <a:ln>
                <a:noFill/>
              </a:ln>
            </p:spPr>
            <p:txBody>
              <a:bodyPr wrap="square">
                <a:spAutoFit/>
              </a:bodyPr>
              <a:lstStyle/>
              <a:p>
                <a:r>
                  <a:rPr lang="en-US" altLang="zh-CN" sz="1300" b="1" dirty="0" smtClean="0">
                    <a:solidFill>
                      <a:schemeClr val="bg1"/>
                    </a:solidFill>
                    <a:latin typeface="+mj-lt"/>
                    <a:cs typeface="Times New Roman" panose="02020603050405020304" pitchFamily="18" charset="0"/>
                  </a:rPr>
                  <a:t>Displacement PSD is scaled </a:t>
                </a:r>
                <a14:m>
                  <m:oMath xmlns:m="http://schemas.openxmlformats.org/officeDocument/2006/math">
                    <m:r>
                      <a:rPr lang="en-US" altLang="zh-CN" sz="1300" b="1" i="0" smtClean="0">
                        <a:solidFill>
                          <a:schemeClr val="bg1"/>
                        </a:solidFill>
                        <a:latin typeface="Cambria Math" panose="02040503050406030204" pitchFamily="18" charset="0"/>
                      </a:rPr>
                      <m:t>𝐛𝐲</m:t>
                    </m:r>
                    <m:f>
                      <m:fPr>
                        <m:type m:val="lin"/>
                        <m:ctrlPr>
                          <a:rPr lang="zh-CN" altLang="zh-CN" sz="1300" b="1" i="1">
                            <a:solidFill>
                              <a:schemeClr val="bg1"/>
                            </a:solidFill>
                            <a:latin typeface="Cambria Math" panose="02040503050406030204" pitchFamily="18" charset="0"/>
                          </a:rPr>
                        </m:ctrlPr>
                      </m:fPr>
                      <m:num>
                        <m:r>
                          <a:rPr lang="en-US" altLang="zh-CN" sz="1300" b="1" i="1">
                            <a:solidFill>
                              <a:schemeClr val="bg1"/>
                            </a:solidFill>
                            <a:latin typeface="Cambria Math" panose="02040503050406030204" pitchFamily="18" charset="0"/>
                          </a:rPr>
                          <m:t>𝟏</m:t>
                        </m:r>
                      </m:num>
                      <m:den>
                        <m:r>
                          <a:rPr lang="en-US" altLang="zh-CN" sz="1300" b="1" i="1">
                            <a:solidFill>
                              <a:schemeClr val="bg1"/>
                            </a:solidFill>
                            <a:latin typeface="Cambria Math" panose="02040503050406030204" pitchFamily="18" charset="0"/>
                          </a:rPr>
                          <m:t> </m:t>
                        </m:r>
                        <m:sSup>
                          <m:sSupPr>
                            <m:ctrlPr>
                              <a:rPr lang="zh-CN" altLang="zh-CN" sz="1300" b="1" i="1">
                                <a:solidFill>
                                  <a:schemeClr val="bg1"/>
                                </a:solidFill>
                                <a:latin typeface="Cambria Math" panose="02040503050406030204" pitchFamily="18" charset="0"/>
                              </a:rPr>
                            </m:ctrlPr>
                          </m:sSupPr>
                          <m:e>
                            <m:r>
                              <a:rPr lang="en-US" altLang="zh-CN" sz="1300" b="1" i="1">
                                <a:solidFill>
                                  <a:schemeClr val="bg1"/>
                                </a:solidFill>
                                <a:latin typeface="Cambria Math" panose="02040503050406030204" pitchFamily="18" charset="0"/>
                              </a:rPr>
                              <m:t>𝒇</m:t>
                            </m:r>
                          </m:e>
                          <m:sup>
                            <m:r>
                              <a:rPr lang="en-US" altLang="zh-CN" sz="1300" b="1" i="1">
                                <a:solidFill>
                                  <a:schemeClr val="bg1"/>
                                </a:solidFill>
                                <a:latin typeface="Cambria Math" panose="02040503050406030204" pitchFamily="18" charset="0"/>
                              </a:rPr>
                              <m:t>𝟑</m:t>
                            </m:r>
                          </m:sup>
                        </m:sSup>
                      </m:den>
                    </m:f>
                  </m:oMath>
                </a14:m>
                <a:r>
                  <a:rPr lang="zh-CN" altLang="zh-CN" sz="1300" b="1" dirty="0" smtClean="0">
                    <a:solidFill>
                      <a:schemeClr val="bg1"/>
                    </a:solidFill>
                    <a:latin typeface="+mj-lt"/>
                    <a:cs typeface="Times New Roman" panose="02020603050405020304" pitchFamily="18" charset="0"/>
                  </a:rPr>
                  <a:t>，</a:t>
                </a:r>
                <a:r>
                  <a:rPr lang="en-US" altLang="zh-CN" sz="1300" b="1" dirty="0" smtClean="0">
                    <a:solidFill>
                      <a:schemeClr val="bg1"/>
                    </a:solidFill>
                    <a:latin typeface="+mj-lt"/>
                    <a:cs typeface="Times New Roman" panose="02020603050405020304" pitchFamily="18" charset="0"/>
                  </a:rPr>
                  <a:t>vibration distribution on each element are random, BPM accuracy is not considered.</a:t>
                </a:r>
                <a:endParaRPr lang="zh-CN" altLang="en-US" sz="1300" b="1" dirty="0">
                  <a:solidFill>
                    <a:schemeClr val="bg1"/>
                  </a:solidFill>
                  <a:latin typeface="+mj-lt"/>
                  <a:cs typeface="Times New Roman" panose="02020603050405020304" pitchFamily="18" charset="0"/>
                </a:endParaRPr>
              </a:p>
            </p:txBody>
          </p:sp>
        </mc:Choice>
        <mc:Fallback>
          <p:sp>
            <p:nvSpPr>
              <p:cNvPr id="8" name="矩形 7"/>
              <p:cNvSpPr>
                <a:spLocks noRot="1" noChangeAspect="1" noMove="1" noResize="1" noEditPoints="1" noAdjustHandles="1" noChangeArrowheads="1" noChangeShapeType="1" noTextEdit="1"/>
              </p:cNvSpPr>
              <p:nvPr/>
            </p:nvSpPr>
            <p:spPr>
              <a:xfrm>
                <a:off x="4558698" y="6365196"/>
                <a:ext cx="4585302" cy="496996"/>
              </a:xfrm>
              <a:prstGeom prst="rect">
                <a:avLst/>
              </a:prstGeom>
              <a:blipFill rotWithShape="0">
                <a:blip r:embed="rId5"/>
                <a:stretch>
                  <a:fillRect l="-266" t="-56098" b="-50000"/>
                </a:stretch>
              </a:blipFill>
              <a:ln>
                <a:noFill/>
              </a:ln>
            </p:spPr>
            <p:txBody>
              <a:bodyPr/>
              <a:lstStyle/>
              <a:p>
                <a:r>
                  <a:rPr lang="zh-CN" altLang="en-US">
                    <a:noFill/>
                  </a:rPr>
                  <a:t> </a:t>
                </a:r>
              </a:p>
            </p:txBody>
          </p:sp>
        </mc:Fallback>
      </mc:AlternateContent>
      <p:sp>
        <p:nvSpPr>
          <p:cNvPr id="9" name="文本框 8"/>
          <p:cNvSpPr txBox="1"/>
          <p:nvPr/>
        </p:nvSpPr>
        <p:spPr>
          <a:xfrm>
            <a:off x="358310" y="4179208"/>
            <a:ext cx="461665" cy="1944216"/>
          </a:xfrm>
          <a:prstGeom prst="rect">
            <a:avLst/>
          </a:prstGeom>
          <a:noFill/>
        </p:spPr>
        <p:txBody>
          <a:bodyPr vert="eaVert" wrap="square" rtlCol="0">
            <a:spAutoFit/>
          </a:bodyPr>
          <a:lstStyle/>
          <a:p>
            <a:pPr algn="ctr"/>
            <a:r>
              <a:rPr lang="en-US" altLang="zh-CN" dirty="0" smtClean="0"/>
              <a:t>Without FOFB</a:t>
            </a:r>
            <a:endParaRPr lang="zh-CN" altLang="en-US" dirty="0"/>
          </a:p>
        </p:txBody>
      </p:sp>
      <p:sp>
        <p:nvSpPr>
          <p:cNvPr id="10" name="文本框 9"/>
          <p:cNvSpPr txBox="1"/>
          <p:nvPr/>
        </p:nvSpPr>
        <p:spPr>
          <a:xfrm>
            <a:off x="4508674" y="4217310"/>
            <a:ext cx="461665" cy="1944216"/>
          </a:xfrm>
          <a:prstGeom prst="rect">
            <a:avLst/>
          </a:prstGeom>
          <a:noFill/>
        </p:spPr>
        <p:txBody>
          <a:bodyPr vert="eaVert" wrap="square" rtlCol="0">
            <a:spAutoFit/>
          </a:bodyPr>
          <a:lstStyle/>
          <a:p>
            <a:pPr algn="ctr"/>
            <a:r>
              <a:rPr lang="en-US" altLang="zh-CN" dirty="0" smtClean="0"/>
              <a:t>With FOFB</a:t>
            </a:r>
            <a:endParaRPr lang="zh-CN" altLang="en-US" dirty="0"/>
          </a:p>
        </p:txBody>
      </p:sp>
      <p:sp>
        <p:nvSpPr>
          <p:cNvPr id="11" name="文本框 10"/>
          <p:cNvSpPr txBox="1"/>
          <p:nvPr/>
        </p:nvSpPr>
        <p:spPr>
          <a:xfrm>
            <a:off x="7923971" y="5750561"/>
            <a:ext cx="1302892" cy="369332"/>
          </a:xfrm>
          <a:prstGeom prst="rect">
            <a:avLst/>
          </a:prstGeom>
          <a:noFill/>
        </p:spPr>
        <p:txBody>
          <a:bodyPr wrap="square" rtlCol="0">
            <a:spAutoFit/>
          </a:bodyPr>
          <a:lstStyle/>
          <a:p>
            <a:r>
              <a:rPr lang="en-US" altLang="zh-CN" dirty="0" smtClean="0"/>
              <a:t>By Y. Y. Wei</a:t>
            </a:r>
            <a:endParaRPr lang="zh-CN" altLang="en-US" dirty="0"/>
          </a:p>
        </p:txBody>
      </p:sp>
    </p:spTree>
    <p:extLst>
      <p:ext uri="{BB962C8B-B14F-4D97-AF65-F5344CB8AC3E}">
        <p14:creationId xmlns:p14="http://schemas.microsoft.com/office/powerpoint/2010/main" xmlns="" val="35111717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endParaRPr lang="zh-CN" altLang="en-US"/>
          </a:p>
        </p:txBody>
      </p:sp>
      <p:sp>
        <p:nvSpPr>
          <p:cNvPr id="3" name="标题 2"/>
          <p:cNvSpPr>
            <a:spLocks noGrp="1"/>
          </p:cNvSpPr>
          <p:nvPr>
            <p:ph type="title"/>
          </p:nvPr>
        </p:nvSpPr>
        <p:spPr/>
        <p:txBody>
          <a:bodyPr/>
          <a:lstStyle/>
          <a:p>
            <a:r>
              <a:rPr lang="en-US" altLang="zh-CN" dirty="0" smtClean="0"/>
              <a:t>1. </a:t>
            </a:r>
            <a:r>
              <a:rPr lang="zh-CN" altLang="en-US" dirty="0" smtClean="0"/>
              <a:t>光源</a:t>
            </a:r>
            <a:r>
              <a:rPr lang="zh-CN" altLang="en-US" dirty="0"/>
              <a:t>振动</a:t>
            </a:r>
            <a:r>
              <a:rPr lang="zh-CN" altLang="en-US" dirty="0" smtClean="0"/>
              <a:t>指标的确定</a:t>
            </a:r>
            <a:endParaRPr lang="zh-CN" altLang="en-US" dirty="0"/>
          </a:p>
        </p:txBody>
      </p:sp>
      <p:sp>
        <p:nvSpPr>
          <p:cNvPr id="5" name="内容占位符 2"/>
          <p:cNvSpPr txBox="1">
            <a:spLocks/>
          </p:cNvSpPr>
          <p:nvPr/>
        </p:nvSpPr>
        <p:spPr>
          <a:xfrm>
            <a:off x="35496" y="980728"/>
            <a:ext cx="8697677" cy="5443551"/>
          </a:xfrm>
          <a:prstGeom prst="rect">
            <a:avLst/>
          </a:prstGeom>
          <a:solidFill>
            <a:schemeClr val="bg1"/>
          </a:solidFill>
        </p:spPr>
        <p:txBody>
          <a:bodyPr vert="horz" lIns="91440" tIns="45720" rIns="91440" bIns="45720" rtlCol="0" anchor="t">
            <a:normAutofit/>
          </a:bodyPr>
          <a:lstStyle>
            <a:lvl1pPr marL="18288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l"/>
              <a:defRPr lang="zh-CN" altLang="en-US" sz="3200" kern="1200" baseline="0" smtClean="0">
                <a:solidFill>
                  <a:srgbClr val="000099"/>
                </a:solidFill>
                <a:latin typeface="+mn-lt"/>
                <a:ea typeface="+mn-ea"/>
                <a:cs typeface="+mn-cs"/>
              </a:defRPr>
            </a:lvl1pPr>
            <a:lvl2pPr marL="6858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n"/>
              <a:defRPr lang="zh-CN" altLang="en-US" sz="2400" kern="1200" smtClean="0">
                <a:solidFill>
                  <a:schemeClr val="tx1"/>
                </a:solidFill>
                <a:latin typeface="+mn-lt"/>
                <a:ea typeface="+mn-ea"/>
                <a:cs typeface="+mn-cs"/>
              </a:defRPr>
            </a:lvl2pPr>
            <a:lvl3pPr marL="11430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u"/>
              <a:defRPr lang="zh-CN" altLang="en-US" sz="2000" kern="1200" smtClean="0">
                <a:solidFill>
                  <a:schemeClr val="tx1"/>
                </a:solidFill>
                <a:latin typeface="+mn-lt"/>
                <a:ea typeface="+mn-ea"/>
                <a:cs typeface="+mn-cs"/>
              </a:defRPr>
            </a:lvl3pPr>
            <a:lvl4pPr marL="16002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Ø"/>
              <a:defRPr lang="zh-CN" altLang="en-US" sz="1800" kern="1200" smtClean="0">
                <a:solidFill>
                  <a:schemeClr val="tx1"/>
                </a:solidFill>
                <a:latin typeface="+mn-lt"/>
                <a:ea typeface="+mn-ea"/>
                <a:cs typeface="+mn-cs"/>
              </a:defRPr>
            </a:lvl4pPr>
            <a:lvl5pPr marL="20574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ü"/>
              <a:defRPr lang="en-US" sz="1800" kern="1200" dirty="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pPr>
              <a:lnSpc>
                <a:spcPts val="3300"/>
              </a:lnSpc>
              <a:buFont typeface="Arial" panose="020B0604020202020204" pitchFamily="34" charset="0"/>
              <a:buChar char="•"/>
            </a:pPr>
            <a:r>
              <a:rPr lang="zh-CN" altLang="en-US" sz="2200" b="1" dirty="0" smtClean="0">
                <a:solidFill>
                  <a:srgbClr val="800000"/>
                </a:solidFill>
                <a:latin typeface="Times New Roman" panose="02020603050405020304" pitchFamily="18" charset="0"/>
                <a:cs typeface="Times New Roman" panose="02020603050405020304" pitchFamily="18" charset="0"/>
              </a:rPr>
              <a:t>地基振动传导到加速器的磁铁等元件上会导致束流中心轨道的波动，进而引起束流等效发射度的增长和亮度的下降；</a:t>
            </a:r>
          </a:p>
          <a:p>
            <a:pPr>
              <a:lnSpc>
                <a:spcPts val="2400"/>
              </a:lnSpc>
              <a:buFont typeface="Arial" panose="020B0604020202020204" pitchFamily="34" charset="0"/>
              <a:buChar char="•"/>
            </a:pPr>
            <a:r>
              <a:rPr lang="zh-CN" altLang="en-US" sz="2200" b="1" dirty="0" smtClean="0">
                <a:latin typeface="Times New Roman" panose="02020603050405020304" pitchFamily="18" charset="0"/>
                <a:cs typeface="Times New Roman" panose="02020603050405020304" pitchFamily="18" charset="0"/>
              </a:rPr>
              <a:t>根据国内外储存环光源实验用户对束流轨道稳定性的要求</a:t>
            </a:r>
            <a:r>
              <a:rPr lang="en-US" altLang="zh-CN" sz="2200" b="1" dirty="0" smtClean="0">
                <a:latin typeface="Times New Roman" panose="02020603050405020304" pitchFamily="18" charset="0"/>
                <a:cs typeface="Times New Roman" panose="02020603050405020304" pitchFamily="18" charset="0"/>
              </a:rPr>
              <a:t>, </a:t>
            </a:r>
            <a:r>
              <a:rPr lang="zh-CN" altLang="en-US" sz="2200" b="1" dirty="0" smtClean="0">
                <a:latin typeface="Times New Roman" panose="02020603050405020304" pitchFamily="18" charset="0"/>
                <a:cs typeface="Times New Roman" panose="02020603050405020304" pitchFamily="18" charset="0"/>
              </a:rPr>
              <a:t>要求地面振动及其他各种动态误差引起电子束流中心位置和角偏差的波动  小于束流均方根尺寸和角散度的</a:t>
            </a:r>
            <a:r>
              <a:rPr lang="en-US" altLang="zh-CN" sz="2200" b="1" dirty="0" smtClean="0">
                <a:latin typeface="Times New Roman" panose="02020603050405020304" pitchFamily="18" charset="0"/>
                <a:cs typeface="Times New Roman" panose="02020603050405020304" pitchFamily="18" charset="0"/>
              </a:rPr>
              <a:t>10%</a:t>
            </a:r>
            <a:r>
              <a:rPr lang="zh-CN" altLang="en-US" sz="2200" b="1" dirty="0" smtClean="0">
                <a:latin typeface="Times New Roman" panose="02020603050405020304" pitchFamily="18" charset="0"/>
                <a:cs typeface="Times New Roman" panose="02020603050405020304" pitchFamily="18" charset="0"/>
              </a:rPr>
              <a:t>，要求： </a:t>
            </a:r>
          </a:p>
          <a:p>
            <a:pPr marL="457200" indent="0">
              <a:lnSpc>
                <a:spcPts val="2400"/>
              </a:lnSpc>
              <a:buNone/>
            </a:pPr>
            <a:r>
              <a:rPr lang="en-US" altLang="zh-CN" sz="2100" b="1" dirty="0">
                <a:solidFill>
                  <a:srgbClr val="800000"/>
                </a:solidFill>
                <a:latin typeface="Times New Roman" panose="02020603050405020304" pitchFamily="18" charset="0"/>
                <a:cs typeface="Times New Roman" panose="02020603050405020304" pitchFamily="18" charset="0"/>
              </a:rPr>
              <a:t> </a:t>
            </a:r>
            <a:r>
              <a:rPr lang="en-US" altLang="zh-CN" sz="2100" b="1" dirty="0" smtClean="0">
                <a:solidFill>
                  <a:srgbClr val="800000"/>
                </a:solidFill>
                <a:latin typeface="Times New Roman" panose="02020603050405020304" pitchFamily="18" charset="0"/>
                <a:cs typeface="Times New Roman" panose="02020603050405020304" pitchFamily="18" charset="0"/>
              </a:rPr>
              <a:t>           </a:t>
            </a:r>
            <a:r>
              <a:rPr lang="zh-CN" altLang="en-US" sz="2100" b="1" dirty="0" smtClean="0">
                <a:solidFill>
                  <a:srgbClr val="800000"/>
                </a:solidFill>
                <a:latin typeface="Times New Roman" panose="02020603050405020304" pitchFamily="18" charset="0"/>
                <a:cs typeface="Times New Roman" panose="02020603050405020304" pitchFamily="18" charset="0"/>
              </a:rPr>
              <a:t>地面振动 </a:t>
            </a:r>
            <a:r>
              <a:rPr lang="en-US" altLang="zh-CN" sz="2100" b="1" dirty="0" smtClean="0">
                <a:solidFill>
                  <a:srgbClr val="800000"/>
                </a:solidFill>
                <a:latin typeface="Times New Roman" panose="02020603050405020304" pitchFamily="18" charset="0"/>
                <a:cs typeface="Times New Roman" panose="02020603050405020304" pitchFamily="18" charset="0"/>
              </a:rPr>
              <a:t>(</a:t>
            </a:r>
            <a:r>
              <a:rPr lang="zh-CN" altLang="en-US" sz="2100" b="1" dirty="0" smtClean="0">
                <a:solidFill>
                  <a:srgbClr val="800000"/>
                </a:solidFill>
                <a:latin typeface="Times New Roman" panose="02020603050405020304" pitchFamily="18" charset="0"/>
                <a:cs typeface="Times New Roman" panose="02020603050405020304" pitchFamily="18" charset="0"/>
              </a:rPr>
              <a:t>包括地脉动、周边环境中各种设备和人类活动包括</a:t>
            </a:r>
          </a:p>
          <a:p>
            <a:pPr marL="457200" indent="0">
              <a:lnSpc>
                <a:spcPts val="2400"/>
              </a:lnSpc>
              <a:buFont typeface="Wingdings" panose="05000000000000000000" pitchFamily="2" charset="2"/>
              <a:buNone/>
            </a:pPr>
            <a:r>
              <a:rPr lang="zh-CN" altLang="en-US" sz="2100" b="1" dirty="0" smtClean="0">
                <a:solidFill>
                  <a:srgbClr val="800000"/>
                </a:solidFill>
                <a:latin typeface="Times New Roman" panose="02020603050405020304" pitchFamily="18" charset="0"/>
                <a:cs typeface="Times New Roman" panose="02020603050405020304" pitchFamily="18" charset="0"/>
              </a:rPr>
              <a:t>     轨道交通、行人等引起的振动</a:t>
            </a:r>
            <a:r>
              <a:rPr lang="en-US" altLang="zh-CN" sz="2100" b="1" dirty="0" smtClean="0">
                <a:solidFill>
                  <a:srgbClr val="800000"/>
                </a:solidFill>
                <a:latin typeface="Times New Roman" panose="02020603050405020304" pitchFamily="18" charset="0"/>
                <a:cs typeface="Times New Roman" panose="02020603050405020304" pitchFamily="18" charset="0"/>
              </a:rPr>
              <a:t>)</a:t>
            </a:r>
            <a:r>
              <a:rPr lang="zh-CN" altLang="en-US" sz="2100" b="1" dirty="0" smtClean="0">
                <a:solidFill>
                  <a:srgbClr val="800000"/>
                </a:solidFill>
                <a:latin typeface="Times New Roman" panose="02020603050405020304" pitchFamily="18" charset="0"/>
                <a:cs typeface="Times New Roman" panose="02020603050405020304" pitchFamily="18" charset="0"/>
              </a:rPr>
              <a:t>在</a:t>
            </a:r>
            <a:r>
              <a:rPr lang="en-US" altLang="zh-CN" sz="2100" b="1" dirty="0" smtClean="0">
                <a:solidFill>
                  <a:srgbClr val="800000"/>
                </a:solidFill>
                <a:latin typeface="Times New Roman" panose="02020603050405020304" pitchFamily="18" charset="0"/>
                <a:cs typeface="Times New Roman" panose="02020603050405020304" pitchFamily="18" charset="0"/>
              </a:rPr>
              <a:t>1-100Hz</a:t>
            </a:r>
            <a:r>
              <a:rPr lang="zh-CN" altLang="en-US" sz="2100" b="1" dirty="0" smtClean="0">
                <a:solidFill>
                  <a:srgbClr val="800000"/>
                </a:solidFill>
                <a:latin typeface="Times New Roman" panose="02020603050405020304" pitchFamily="18" charset="0"/>
                <a:cs typeface="Times New Roman" panose="02020603050405020304" pitchFamily="18" charset="0"/>
              </a:rPr>
              <a:t>频率范围内的</a:t>
            </a:r>
            <a:r>
              <a:rPr lang="en-US" altLang="zh-CN" sz="2100" b="1" dirty="0" smtClean="0">
                <a:solidFill>
                  <a:srgbClr val="800000"/>
                </a:solidFill>
                <a:latin typeface="Times New Roman" panose="02020603050405020304" pitchFamily="18" charset="0"/>
                <a:cs typeface="Times New Roman" panose="02020603050405020304" pitchFamily="18" charset="0"/>
              </a:rPr>
              <a:t>RMS</a:t>
            </a:r>
          </a:p>
          <a:p>
            <a:pPr marL="457200" indent="0">
              <a:lnSpc>
                <a:spcPts val="2400"/>
              </a:lnSpc>
              <a:buFont typeface="Wingdings" panose="05000000000000000000" pitchFamily="2" charset="2"/>
              <a:buNone/>
            </a:pPr>
            <a:r>
              <a:rPr lang="en-US" altLang="zh-CN" sz="2100" b="1" dirty="0" smtClean="0">
                <a:solidFill>
                  <a:srgbClr val="800000"/>
                </a:solidFill>
                <a:latin typeface="Times New Roman" panose="02020603050405020304" pitchFamily="18" charset="0"/>
                <a:cs typeface="Times New Roman" panose="02020603050405020304" pitchFamily="18" charset="0"/>
              </a:rPr>
              <a:t>     </a:t>
            </a:r>
            <a:r>
              <a:rPr lang="zh-CN" altLang="en-US" sz="2100" b="1" dirty="0" smtClean="0">
                <a:solidFill>
                  <a:srgbClr val="800000"/>
                </a:solidFill>
                <a:latin typeface="Times New Roman" panose="02020603050405020304" pitchFamily="18" charset="0"/>
                <a:cs typeface="Times New Roman" panose="02020603050405020304" pitchFamily="18" charset="0"/>
              </a:rPr>
              <a:t>位移积分值小于</a:t>
            </a:r>
            <a:r>
              <a:rPr lang="en-US" altLang="zh-CN" sz="2100" b="1" dirty="0" smtClean="0">
                <a:solidFill>
                  <a:srgbClr val="800000"/>
                </a:solidFill>
                <a:latin typeface="Times New Roman" panose="02020603050405020304" pitchFamily="18" charset="0"/>
                <a:cs typeface="Times New Roman" panose="02020603050405020304" pitchFamily="18" charset="0"/>
              </a:rPr>
              <a:t>25nm</a:t>
            </a:r>
            <a:r>
              <a:rPr lang="zh-CN" altLang="en-US" sz="2100" b="1" dirty="0" smtClean="0">
                <a:solidFill>
                  <a:srgbClr val="800000"/>
                </a:solidFill>
                <a:latin typeface="Times New Roman" panose="02020603050405020304" pitchFamily="18" charset="0"/>
                <a:cs typeface="Times New Roman" panose="02020603050405020304" pitchFamily="18" charset="0"/>
              </a:rPr>
              <a:t>，并进行如下参数分解：</a:t>
            </a:r>
          </a:p>
          <a:p>
            <a:pPr marL="800100" indent="-342900">
              <a:lnSpc>
                <a:spcPts val="2400"/>
              </a:lnSpc>
              <a:buFont typeface="Wingdings" panose="05000000000000000000" pitchFamily="2" charset="2"/>
              <a:buChar char="ü"/>
            </a:pPr>
            <a:r>
              <a:rPr lang="zh-CN" altLang="en-US" sz="2100" b="1" dirty="0" smtClean="0">
                <a:solidFill>
                  <a:schemeClr val="tx1"/>
                </a:solidFill>
                <a:latin typeface="Times New Roman" panose="02020603050405020304" pitchFamily="18" charset="0"/>
                <a:cs typeface="Times New Roman" panose="02020603050405020304" pitchFamily="18" charset="0"/>
              </a:rPr>
              <a:t>要求周边其他振动源引起的振动传导</a:t>
            </a:r>
            <a:endParaRPr lang="en-US" altLang="zh-CN" sz="2100" b="1" dirty="0" smtClean="0">
              <a:solidFill>
                <a:schemeClr val="tx1"/>
              </a:solidFill>
              <a:latin typeface="Times New Roman" panose="02020603050405020304" pitchFamily="18" charset="0"/>
              <a:cs typeface="Times New Roman" panose="02020603050405020304" pitchFamily="18" charset="0"/>
            </a:endParaRPr>
          </a:p>
          <a:p>
            <a:pPr marL="457200" indent="0">
              <a:lnSpc>
                <a:spcPts val="2400"/>
              </a:lnSpc>
              <a:buFont typeface="Wingdings" panose="05000000000000000000" pitchFamily="2" charset="2"/>
              <a:buNone/>
            </a:pPr>
            <a:r>
              <a:rPr lang="zh-CN" altLang="en-US" sz="2100" b="1" dirty="0" smtClean="0">
                <a:solidFill>
                  <a:schemeClr val="tx1"/>
                </a:solidFill>
                <a:latin typeface="Times New Roman" panose="02020603050405020304" pitchFamily="18" charset="0"/>
                <a:cs typeface="Times New Roman" panose="02020603050405020304" pitchFamily="18" charset="0"/>
              </a:rPr>
              <a:t>至主环地面上的影响均小于</a:t>
            </a:r>
            <a:r>
              <a:rPr lang="en-US" altLang="zh-CN" sz="2100" b="1" dirty="0" smtClean="0">
                <a:solidFill>
                  <a:schemeClr val="tx1"/>
                </a:solidFill>
                <a:latin typeface="Times New Roman" panose="02020603050405020304" pitchFamily="18" charset="0"/>
                <a:cs typeface="Times New Roman" panose="02020603050405020304" pitchFamily="18" charset="0"/>
              </a:rPr>
              <a:t>1nm</a:t>
            </a:r>
            <a:r>
              <a:rPr lang="zh-CN" altLang="en-US" sz="2100" b="1" dirty="0" smtClean="0">
                <a:solidFill>
                  <a:schemeClr val="tx1"/>
                </a:solidFill>
                <a:latin typeface="Times New Roman" panose="02020603050405020304" pitchFamily="18" charset="0"/>
                <a:cs typeface="Times New Roman" panose="02020603050405020304" pitchFamily="18" charset="0"/>
              </a:rPr>
              <a:t>；</a:t>
            </a:r>
          </a:p>
          <a:p>
            <a:pPr marL="800100" indent="-342900">
              <a:lnSpc>
                <a:spcPts val="2400"/>
              </a:lnSpc>
              <a:buFont typeface="Wingdings" panose="05000000000000000000" pitchFamily="2" charset="2"/>
              <a:buChar char="ü"/>
            </a:pPr>
            <a:r>
              <a:rPr lang="zh-CN" altLang="en-US" sz="2100" b="1" dirty="0" smtClean="0">
                <a:solidFill>
                  <a:schemeClr val="tx1"/>
                </a:solidFill>
                <a:latin typeface="Times New Roman" panose="02020603050405020304" pitchFamily="18" charset="0"/>
                <a:cs typeface="Times New Roman" panose="02020603050405020304" pitchFamily="18" charset="0"/>
              </a:rPr>
              <a:t>要求主环的基础以及地基对地面振动的放大倍数为</a:t>
            </a:r>
            <a:r>
              <a:rPr lang="en-US" altLang="zh-CN" sz="2100" b="1" dirty="0" smtClean="0">
                <a:solidFill>
                  <a:schemeClr val="tx1"/>
                </a:solidFill>
                <a:latin typeface="Times New Roman" panose="02020603050405020304" pitchFamily="18" charset="0"/>
                <a:cs typeface="Times New Roman" panose="02020603050405020304" pitchFamily="18" charset="0"/>
              </a:rPr>
              <a:t>1</a:t>
            </a:r>
            <a:r>
              <a:rPr lang="zh-CN" altLang="en-US" sz="2100" b="1" dirty="0" smtClean="0">
                <a:solidFill>
                  <a:schemeClr val="tx1"/>
                </a:solidFill>
                <a:latin typeface="Times New Roman" panose="02020603050405020304" pitchFamily="18" charset="0"/>
                <a:cs typeface="Times New Roman" panose="02020603050405020304" pitchFamily="18" charset="0"/>
              </a:rPr>
              <a:t>；</a:t>
            </a:r>
          </a:p>
          <a:p>
            <a:pPr marL="800100" indent="-342900">
              <a:lnSpc>
                <a:spcPts val="2400"/>
              </a:lnSpc>
              <a:buFont typeface="Wingdings" panose="05000000000000000000" pitchFamily="2" charset="2"/>
              <a:buChar char="ü"/>
            </a:pPr>
            <a:r>
              <a:rPr lang="zh-CN" altLang="en-US" sz="2100" b="1" dirty="0" smtClean="0">
                <a:solidFill>
                  <a:schemeClr val="tx1"/>
                </a:solidFill>
                <a:latin typeface="Times New Roman" panose="02020603050405020304" pitchFamily="18" charset="0"/>
                <a:cs typeface="Times New Roman" panose="02020603050405020304" pitchFamily="18" charset="0"/>
              </a:rPr>
              <a:t>要求支架及基座 </a:t>
            </a:r>
            <a:r>
              <a:rPr lang="en-US" altLang="zh-CN" sz="2100" b="1" dirty="0" smtClean="0">
                <a:solidFill>
                  <a:schemeClr val="tx1"/>
                </a:solidFill>
                <a:latin typeface="Times New Roman" panose="02020603050405020304" pitchFamily="18" charset="0"/>
                <a:cs typeface="Times New Roman" panose="02020603050405020304" pitchFamily="18" charset="0"/>
              </a:rPr>
              <a:t>(</a:t>
            </a:r>
            <a:r>
              <a:rPr lang="zh-CN" altLang="en-US" sz="2100" b="1" dirty="0" smtClean="0">
                <a:solidFill>
                  <a:schemeClr val="tx1"/>
                </a:solidFill>
                <a:latin typeface="Times New Roman" panose="02020603050405020304" pitchFamily="18" charset="0"/>
                <a:cs typeface="Times New Roman" panose="02020603050405020304" pitchFamily="18" charset="0"/>
              </a:rPr>
              <a:t>包括磁铁</a:t>
            </a:r>
            <a:r>
              <a:rPr lang="en-US" altLang="zh-CN" sz="2100" b="1" dirty="0" smtClean="0">
                <a:solidFill>
                  <a:schemeClr val="tx1"/>
                </a:solidFill>
                <a:latin typeface="Times New Roman" panose="02020603050405020304" pitchFamily="18" charset="0"/>
                <a:cs typeface="Times New Roman" panose="02020603050405020304" pitchFamily="18" charset="0"/>
              </a:rPr>
              <a:t>) </a:t>
            </a:r>
            <a:r>
              <a:rPr lang="zh-CN" altLang="en-US" sz="2100" b="1" dirty="0" smtClean="0">
                <a:solidFill>
                  <a:schemeClr val="tx1"/>
                </a:solidFill>
                <a:latin typeface="Times New Roman" panose="02020603050405020304" pitchFamily="18" charset="0"/>
                <a:cs typeface="Times New Roman" panose="02020603050405020304" pitchFamily="18" charset="0"/>
              </a:rPr>
              <a:t>对地面振动的放大倍数为</a:t>
            </a:r>
            <a:r>
              <a:rPr lang="en-US" altLang="zh-CN" sz="2100" b="1" dirty="0" smtClean="0">
                <a:solidFill>
                  <a:schemeClr val="tx1"/>
                </a:solidFill>
                <a:latin typeface="Times New Roman" panose="02020603050405020304" pitchFamily="18" charset="0"/>
                <a:cs typeface="Times New Roman" panose="02020603050405020304" pitchFamily="18" charset="0"/>
              </a:rPr>
              <a:t>1</a:t>
            </a:r>
            <a:r>
              <a:rPr lang="zh-CN" altLang="en-US" sz="2100" b="1" dirty="0" smtClean="0">
                <a:solidFill>
                  <a:schemeClr val="tx1"/>
                </a:solidFill>
                <a:latin typeface="Times New Roman" panose="02020603050405020304" pitchFamily="18" charset="0"/>
                <a:cs typeface="Times New Roman" panose="02020603050405020304" pitchFamily="18" charset="0"/>
              </a:rPr>
              <a:t> </a:t>
            </a:r>
            <a:r>
              <a:rPr lang="zh-CN" altLang="en-US" sz="2100" b="1" dirty="0" smtClean="0">
                <a:solidFill>
                  <a:srgbClr val="800000"/>
                </a:solidFill>
                <a:latin typeface="Times New Roman" panose="02020603050405020304" pitchFamily="18" charset="0"/>
                <a:cs typeface="Times New Roman" panose="02020603050405020304" pitchFamily="18" charset="0"/>
              </a:rPr>
              <a:t>。</a:t>
            </a:r>
          </a:p>
          <a:p>
            <a:pPr marL="0" indent="0">
              <a:lnSpc>
                <a:spcPts val="2400"/>
              </a:lnSpc>
              <a:buFont typeface="Wingdings" panose="05000000000000000000" pitchFamily="2" charset="2"/>
              <a:buNone/>
            </a:pPr>
            <a:endParaRPr lang="zh-CN" altLang="en-US" sz="2100" b="1" dirty="0">
              <a:latin typeface="Times New Roman" panose="02020603050405020304" pitchFamily="18" charset="0"/>
              <a:cs typeface="Times New Roman" panose="02020603050405020304" pitchFamily="18" charset="0"/>
            </a:endParaRPr>
          </a:p>
        </p:txBody>
      </p:sp>
      <p:pic>
        <p:nvPicPr>
          <p:cNvPr id="6" name="图片 5"/>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7211392" y="3827430"/>
            <a:ext cx="1898650" cy="22658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文本框 16"/>
          <p:cNvSpPr txBox="1">
            <a:spLocks noChangeArrowheads="1"/>
          </p:cNvSpPr>
          <p:nvPr/>
        </p:nvSpPr>
        <p:spPr bwMode="auto">
          <a:xfrm>
            <a:off x="6942310" y="5869136"/>
            <a:ext cx="243681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en-US" altLang="zh-CN" sz="1600" dirty="0">
                <a:latin typeface="Times New Roman" panose="02020603050405020304" pitchFamily="18" charset="0"/>
                <a:cs typeface="Times New Roman" panose="02020603050405020304" pitchFamily="18" charset="0"/>
              </a:rPr>
              <a:t>Courtesy from </a:t>
            </a:r>
          </a:p>
          <a:p>
            <a:pPr algn="ctr"/>
            <a:r>
              <a:rPr lang="en-US" altLang="zh-CN" sz="1600" dirty="0">
                <a:latin typeface="Times New Roman" panose="02020603050405020304" pitchFamily="18" charset="0"/>
                <a:cs typeface="Times New Roman" panose="02020603050405020304" pitchFamily="18" charset="0"/>
              </a:rPr>
              <a:t>L. Zhang (SLAC)</a:t>
            </a:r>
            <a:endParaRPr lang="zh-CN" alt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6197208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2"/>
          <p:cNvSpPr txBox="1">
            <a:spLocks/>
          </p:cNvSpPr>
          <p:nvPr/>
        </p:nvSpPr>
        <p:spPr>
          <a:xfrm>
            <a:off x="1115616" y="116632"/>
            <a:ext cx="7886700" cy="663575"/>
          </a:xfrm>
          <a:prstGeom prst="rect">
            <a:avLst/>
          </a:prstGeom>
        </p:spPr>
        <p:txBody>
          <a:bodyPr anchor="ctr"/>
          <a:lstStyle>
            <a:lvl1pPr algn="l" defTabSz="914400" rtl="0" eaLnBrk="1" latinLnBrk="0" hangingPunct="1">
              <a:lnSpc>
                <a:spcPct val="90000"/>
              </a:lnSpc>
              <a:spcBef>
                <a:spcPct val="0"/>
              </a:spcBef>
              <a:buNone/>
              <a:defRPr sz="4000" b="1" kern="1200" spc="-60" baseline="0">
                <a:solidFill>
                  <a:srgbClr val="C00000"/>
                </a:solidFill>
                <a:latin typeface="+mj-lt"/>
                <a:ea typeface="+mj-ea"/>
                <a:cs typeface="+mj-cs"/>
              </a:defRPr>
            </a:lvl1pPr>
          </a:lstStyle>
          <a:p>
            <a:r>
              <a:rPr lang="en-US" altLang="zh-CN" dirty="0" smtClean="0"/>
              <a:t>2. </a:t>
            </a:r>
            <a:r>
              <a:rPr lang="zh-CN" altLang="en-US" dirty="0" smtClean="0"/>
              <a:t>光源振动</a:t>
            </a:r>
            <a:r>
              <a:rPr lang="zh-CN" altLang="en-US" dirty="0" smtClean="0"/>
              <a:t>指标的分解</a:t>
            </a:r>
            <a:endParaRPr lang="zh-CN" altLang="en-US" dirty="0"/>
          </a:p>
        </p:txBody>
      </p:sp>
      <p:pic>
        <p:nvPicPr>
          <p:cNvPr id="9" name="图片 8"/>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1028404" y="3910517"/>
            <a:ext cx="1898650" cy="22658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文本框 2"/>
          <p:cNvSpPr txBox="1"/>
          <p:nvPr/>
        </p:nvSpPr>
        <p:spPr>
          <a:xfrm>
            <a:off x="4019573" y="3982525"/>
            <a:ext cx="1368152" cy="369332"/>
          </a:xfrm>
          <a:prstGeom prst="rect">
            <a:avLst/>
          </a:prstGeom>
          <a:noFill/>
        </p:spPr>
        <p:txBody>
          <a:bodyPr wrap="square" rtlCol="0">
            <a:spAutoFit/>
          </a:bodyPr>
          <a:lstStyle/>
          <a:p>
            <a:r>
              <a:rPr lang="en-US" altLang="zh-CN" dirty="0" smtClean="0"/>
              <a:t>MAX-IV</a:t>
            </a:r>
            <a:endParaRPr lang="zh-CN" altLang="en-US" dirty="0"/>
          </a:p>
        </p:txBody>
      </p:sp>
      <p:sp>
        <p:nvSpPr>
          <p:cNvPr id="5" name="文本框 4"/>
          <p:cNvSpPr txBox="1"/>
          <p:nvPr/>
        </p:nvSpPr>
        <p:spPr>
          <a:xfrm>
            <a:off x="683568" y="1929005"/>
            <a:ext cx="5400600" cy="1015663"/>
          </a:xfrm>
          <a:prstGeom prst="rect">
            <a:avLst/>
          </a:prstGeom>
          <a:noFill/>
        </p:spPr>
        <p:txBody>
          <a:bodyPr wrap="square" rtlCol="0">
            <a:spAutoFit/>
          </a:bodyPr>
          <a:lstStyle/>
          <a:p>
            <a:pPr marL="285750" indent="-285750">
              <a:buFont typeface="Wingdings" panose="05000000000000000000" pitchFamily="2" charset="2"/>
              <a:buChar char="p"/>
            </a:pPr>
            <a:r>
              <a:rPr lang="zh-CN" altLang="en-US" sz="2000" dirty="0" smtClean="0"/>
              <a:t> 振动的传播有两个途径：</a:t>
            </a:r>
            <a:endParaRPr lang="en-US" altLang="zh-CN" sz="2000" dirty="0" smtClean="0"/>
          </a:p>
          <a:p>
            <a:pPr marL="285750" indent="-285750">
              <a:buFont typeface="Wingdings" panose="05000000000000000000" pitchFamily="2" charset="2"/>
              <a:buChar char="ü"/>
            </a:pPr>
            <a:r>
              <a:rPr lang="en-US" altLang="zh-CN" sz="2000" dirty="0"/>
              <a:t> </a:t>
            </a:r>
            <a:r>
              <a:rPr lang="zh-CN" altLang="en-US" sz="2000" dirty="0" smtClean="0"/>
              <a:t>通过地面</a:t>
            </a:r>
            <a:r>
              <a:rPr lang="en-US" altLang="zh-CN" sz="2000" dirty="0" smtClean="0"/>
              <a:t>-</a:t>
            </a:r>
            <a:r>
              <a:rPr lang="zh-CN" altLang="en-US" sz="2000" dirty="0" smtClean="0"/>
              <a:t>支架</a:t>
            </a:r>
            <a:r>
              <a:rPr lang="en-US" altLang="zh-CN" sz="2000" dirty="0" smtClean="0"/>
              <a:t>-</a:t>
            </a:r>
            <a:r>
              <a:rPr lang="zh-CN" altLang="en-US" sz="2000" dirty="0" smtClean="0"/>
              <a:t>磁铁</a:t>
            </a:r>
            <a:r>
              <a:rPr lang="en-US" altLang="zh-CN" sz="2000" dirty="0" smtClean="0"/>
              <a:t>-</a:t>
            </a:r>
            <a:r>
              <a:rPr lang="zh-CN" altLang="en-US" sz="2000" dirty="0" smtClean="0"/>
              <a:t>束流</a:t>
            </a:r>
            <a:endParaRPr lang="en-US" altLang="zh-CN" sz="2000" dirty="0" smtClean="0"/>
          </a:p>
          <a:p>
            <a:pPr marL="285750" indent="-285750">
              <a:buFont typeface="Wingdings" panose="05000000000000000000" pitchFamily="2" charset="2"/>
              <a:buChar char="ü"/>
            </a:pPr>
            <a:r>
              <a:rPr lang="en-US" altLang="zh-CN" sz="2000" dirty="0"/>
              <a:t> </a:t>
            </a:r>
            <a:r>
              <a:rPr lang="zh-CN" altLang="en-US" sz="2000" dirty="0" smtClean="0"/>
              <a:t>通过真空管道</a:t>
            </a:r>
            <a:r>
              <a:rPr lang="en-US" altLang="zh-CN" sz="2000" dirty="0" smtClean="0"/>
              <a:t>-</a:t>
            </a:r>
            <a:r>
              <a:rPr lang="zh-CN" altLang="en-US" sz="2000" dirty="0" smtClean="0"/>
              <a:t>磁铁</a:t>
            </a:r>
            <a:r>
              <a:rPr lang="en-US" altLang="zh-CN" sz="2000" dirty="0" smtClean="0"/>
              <a:t>-</a:t>
            </a:r>
            <a:r>
              <a:rPr lang="zh-CN" altLang="en-US" sz="2000" dirty="0" smtClean="0"/>
              <a:t>束流</a:t>
            </a:r>
            <a:endParaRPr lang="zh-CN" altLang="en-US" sz="2000" dirty="0"/>
          </a:p>
        </p:txBody>
      </p:sp>
      <p:pic>
        <p:nvPicPr>
          <p:cNvPr id="15" name="Content Placeholder 4"/>
          <p:cNvPicPr>
            <a:picLocks noChangeAspect="1"/>
          </p:cNvPicPr>
          <p:nvPr/>
        </p:nvPicPr>
        <p:blipFill>
          <a:blip r:embed="rId3"/>
          <a:stretch>
            <a:fillRect/>
          </a:stretch>
        </p:blipFill>
        <p:spPr>
          <a:xfrm>
            <a:off x="3275856" y="3501008"/>
            <a:ext cx="5427701" cy="2763193"/>
          </a:xfrm>
          <a:prstGeom prst="rect">
            <a:avLst/>
          </a:prstGeom>
        </p:spPr>
      </p:pic>
      <p:sp>
        <p:nvSpPr>
          <p:cNvPr id="16" name="文本框 15"/>
          <p:cNvSpPr txBox="1"/>
          <p:nvPr/>
        </p:nvSpPr>
        <p:spPr>
          <a:xfrm>
            <a:off x="4163589" y="3910517"/>
            <a:ext cx="1368152" cy="369332"/>
          </a:xfrm>
          <a:prstGeom prst="rect">
            <a:avLst/>
          </a:prstGeom>
          <a:noFill/>
        </p:spPr>
        <p:txBody>
          <a:bodyPr wrap="square" rtlCol="0">
            <a:spAutoFit/>
          </a:bodyPr>
          <a:lstStyle/>
          <a:p>
            <a:r>
              <a:rPr lang="en-US" altLang="zh-CN" dirty="0" smtClean="0"/>
              <a:t>MAX-IV</a:t>
            </a:r>
            <a:endParaRPr lang="zh-CN" altLang="en-US" dirty="0"/>
          </a:p>
        </p:txBody>
      </p:sp>
      <p:cxnSp>
        <p:nvCxnSpPr>
          <p:cNvPr id="19" name="直接箭头连接符 18"/>
          <p:cNvCxnSpPr/>
          <p:nvPr/>
        </p:nvCxnSpPr>
        <p:spPr>
          <a:xfrm flipH="1">
            <a:off x="6419474" y="4149080"/>
            <a:ext cx="312766" cy="3600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6660232" y="3910517"/>
            <a:ext cx="864096" cy="369332"/>
          </a:xfrm>
          <a:prstGeom prst="rect">
            <a:avLst/>
          </a:prstGeom>
          <a:noFill/>
        </p:spPr>
        <p:txBody>
          <a:bodyPr wrap="square" rtlCol="0">
            <a:spAutoFit/>
          </a:bodyPr>
          <a:lstStyle/>
          <a:p>
            <a:r>
              <a:rPr lang="en-US" altLang="zh-CN" dirty="0" smtClean="0"/>
              <a:t>18Hz</a:t>
            </a:r>
            <a:endParaRPr lang="zh-CN" altLang="en-US" dirty="0"/>
          </a:p>
        </p:txBody>
      </p:sp>
      <p:sp>
        <p:nvSpPr>
          <p:cNvPr id="22" name="文本框 21"/>
          <p:cNvSpPr txBox="1"/>
          <p:nvPr/>
        </p:nvSpPr>
        <p:spPr>
          <a:xfrm>
            <a:off x="4703649" y="2853506"/>
            <a:ext cx="2808312" cy="369332"/>
          </a:xfrm>
          <a:prstGeom prst="rect">
            <a:avLst/>
          </a:prstGeom>
          <a:noFill/>
        </p:spPr>
        <p:txBody>
          <a:bodyPr wrap="square" rtlCol="0">
            <a:spAutoFit/>
          </a:bodyPr>
          <a:lstStyle/>
          <a:p>
            <a:pPr algn="ctr"/>
            <a:r>
              <a:rPr lang="zh-CN" altLang="en-US" dirty="0" smtClean="0"/>
              <a:t>地板上主要振动频率</a:t>
            </a:r>
            <a:endParaRPr lang="zh-CN" altLang="en-US" dirty="0"/>
          </a:p>
        </p:txBody>
      </p:sp>
      <p:sp>
        <p:nvSpPr>
          <p:cNvPr id="25" name="Title 1"/>
          <p:cNvSpPr>
            <a:spLocks noGrp="1"/>
          </p:cNvSpPr>
          <p:nvPr>
            <p:ph type="title"/>
          </p:nvPr>
        </p:nvSpPr>
        <p:spPr>
          <a:xfrm>
            <a:off x="4115218" y="2218193"/>
            <a:ext cx="4608512" cy="516032"/>
          </a:xfrm>
        </p:spPr>
        <p:txBody>
          <a:bodyPr>
            <a:normAutofit fontScale="90000"/>
          </a:bodyPr>
          <a:lstStyle/>
          <a:p>
            <a:r>
              <a:rPr lang="en-US" sz="2000" dirty="0" smtClean="0">
                <a:solidFill>
                  <a:srgbClr val="92D050"/>
                </a:solidFill>
              </a:rPr>
              <a:t>Floor Vibrations, SAM House, Closest to E22</a:t>
            </a:r>
            <a:endParaRPr lang="en-US" sz="2000" dirty="0">
              <a:solidFill>
                <a:srgbClr val="92D050"/>
              </a:solidFill>
            </a:endParaRPr>
          </a:p>
        </p:txBody>
      </p:sp>
      <p:sp>
        <p:nvSpPr>
          <p:cNvPr id="26" name="矩形 25"/>
          <p:cNvSpPr/>
          <p:nvPr/>
        </p:nvSpPr>
        <p:spPr>
          <a:xfrm>
            <a:off x="887225" y="1117226"/>
            <a:ext cx="7920880" cy="461665"/>
          </a:xfrm>
          <a:prstGeom prst="rect">
            <a:avLst/>
          </a:prstGeom>
        </p:spPr>
        <p:txBody>
          <a:bodyPr wrap="square">
            <a:spAutoFit/>
          </a:bodyPr>
          <a:lstStyle/>
          <a:p>
            <a:r>
              <a:rPr lang="en-US" altLang="zh-CN" sz="2400" dirty="0" smtClean="0">
                <a:latin typeface="Times New Roman" panose="02020603050405020304" pitchFamily="18" charset="0"/>
                <a:cs typeface="Times New Roman" panose="02020603050405020304" pitchFamily="18" charset="0"/>
              </a:rPr>
              <a:t>a) </a:t>
            </a:r>
            <a:r>
              <a:rPr lang="zh-CN" altLang="en-US" sz="2400" dirty="0" smtClean="0">
                <a:latin typeface="Times New Roman" panose="02020603050405020304" pitchFamily="18" charset="0"/>
                <a:cs typeface="Times New Roman" panose="02020603050405020304" pitchFamily="18" charset="0"/>
              </a:rPr>
              <a:t>要求</a:t>
            </a:r>
            <a:r>
              <a:rPr lang="zh-CN" altLang="en-US" sz="2400" dirty="0">
                <a:latin typeface="Times New Roman" panose="02020603050405020304" pitchFamily="18" charset="0"/>
                <a:cs typeface="Times New Roman" panose="02020603050405020304" pitchFamily="18" charset="0"/>
              </a:rPr>
              <a:t>支架及基座 </a:t>
            </a:r>
            <a:r>
              <a:rPr lang="en-US" altLang="zh-CN" sz="2400" dirty="0">
                <a:latin typeface="Times New Roman" panose="02020603050405020304" pitchFamily="18" charset="0"/>
                <a:cs typeface="Times New Roman" panose="02020603050405020304" pitchFamily="18" charset="0"/>
              </a:rPr>
              <a:t>(</a:t>
            </a:r>
            <a:r>
              <a:rPr lang="zh-CN" altLang="en-US" sz="2400" dirty="0">
                <a:latin typeface="Times New Roman" panose="02020603050405020304" pitchFamily="18" charset="0"/>
                <a:cs typeface="Times New Roman" panose="02020603050405020304" pitchFamily="18" charset="0"/>
              </a:rPr>
              <a:t>包括磁铁</a:t>
            </a:r>
            <a:r>
              <a:rPr lang="en-US" altLang="zh-CN" sz="2400" dirty="0">
                <a:latin typeface="Times New Roman" panose="02020603050405020304" pitchFamily="18" charset="0"/>
                <a:cs typeface="Times New Roman" panose="02020603050405020304" pitchFamily="18" charset="0"/>
              </a:rPr>
              <a:t>) </a:t>
            </a:r>
            <a:r>
              <a:rPr lang="zh-CN" altLang="en-US" sz="2400" dirty="0">
                <a:latin typeface="Times New Roman" panose="02020603050405020304" pitchFamily="18" charset="0"/>
                <a:cs typeface="Times New Roman" panose="02020603050405020304" pitchFamily="18" charset="0"/>
              </a:rPr>
              <a:t>对地面振动的放大倍数为</a:t>
            </a:r>
            <a:r>
              <a:rPr lang="en-US" altLang="zh-CN" sz="2400" dirty="0">
                <a:latin typeface="Times New Roman" panose="02020603050405020304" pitchFamily="18" charset="0"/>
                <a:cs typeface="Times New Roman" panose="02020603050405020304" pitchFamily="18" charset="0"/>
              </a:rPr>
              <a:t>1</a:t>
            </a:r>
            <a:r>
              <a:rPr lang="zh-CN" altLang="en-US" sz="2400" dirty="0">
                <a:latin typeface="Times New Roman" panose="02020603050405020304" pitchFamily="18" charset="0"/>
                <a:cs typeface="Times New Roman" panose="02020603050405020304" pitchFamily="18" charset="0"/>
              </a:rPr>
              <a:t> </a:t>
            </a:r>
            <a:endParaRPr lang="zh-CN" altLang="en-US" sz="2400" dirty="0"/>
          </a:p>
        </p:txBody>
      </p:sp>
    </p:spTree>
    <p:extLst>
      <p:ext uri="{BB962C8B-B14F-4D97-AF65-F5344CB8AC3E}">
        <p14:creationId xmlns:p14="http://schemas.microsoft.com/office/powerpoint/2010/main" xmlns="" val="36508365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2"/>
          <p:cNvSpPr txBox="1">
            <a:spLocks/>
          </p:cNvSpPr>
          <p:nvPr/>
        </p:nvSpPr>
        <p:spPr>
          <a:xfrm>
            <a:off x="1115616" y="116632"/>
            <a:ext cx="7886700" cy="663575"/>
          </a:xfrm>
          <a:prstGeom prst="rect">
            <a:avLst/>
          </a:prstGeom>
        </p:spPr>
        <p:txBody>
          <a:bodyPr anchor="ctr"/>
          <a:lstStyle>
            <a:lvl1pPr algn="l" defTabSz="914400" rtl="0" eaLnBrk="1" latinLnBrk="0" hangingPunct="1">
              <a:lnSpc>
                <a:spcPct val="90000"/>
              </a:lnSpc>
              <a:spcBef>
                <a:spcPct val="0"/>
              </a:spcBef>
              <a:buNone/>
              <a:defRPr sz="4000" b="1" kern="1200" spc="-60" baseline="0">
                <a:solidFill>
                  <a:srgbClr val="C00000"/>
                </a:solidFill>
                <a:latin typeface="+mj-lt"/>
                <a:ea typeface="+mj-ea"/>
                <a:cs typeface="+mj-cs"/>
              </a:defRPr>
            </a:lvl1pPr>
          </a:lstStyle>
          <a:p>
            <a:r>
              <a:rPr lang="en-US" altLang="zh-CN" dirty="0" smtClean="0"/>
              <a:t>2. </a:t>
            </a:r>
            <a:r>
              <a:rPr lang="zh-CN" altLang="en-US" dirty="0" smtClean="0"/>
              <a:t>光源振动指标</a:t>
            </a:r>
            <a:r>
              <a:rPr lang="zh-CN" altLang="en-US" dirty="0"/>
              <a:t>参数分解</a:t>
            </a:r>
          </a:p>
        </p:txBody>
      </p:sp>
      <p:pic>
        <p:nvPicPr>
          <p:cNvPr id="6" name="图片 5"/>
          <p:cNvPicPr>
            <a:picLocks noChangeAspect="1" noChangeArrowheads="1"/>
          </p:cNvPicPr>
          <p:nvPr/>
        </p:nvPicPr>
        <p:blipFill>
          <a:blip r:embed="rId2" cstate="print">
            <a:extLst>
              <a:ext uri="{28A0092B-C50C-407E-A947-70E740481C1C}">
                <a14:useLocalDpi xmlns:a14="http://schemas.microsoft.com/office/drawing/2010/main" xmlns="" val="0"/>
              </a:ext>
            </a:extLst>
          </a:blip>
          <a:srcRect l="7755" t="6198" r="7755" b="5952"/>
          <a:stretch>
            <a:fillRect/>
          </a:stretch>
        </p:blipFill>
        <p:spPr bwMode="auto">
          <a:xfrm>
            <a:off x="1043608" y="1606921"/>
            <a:ext cx="4415084" cy="31824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2"/>
          <p:cNvSpPr txBox="1">
            <a:spLocks noChangeArrowheads="1"/>
          </p:cNvSpPr>
          <p:nvPr/>
        </p:nvSpPr>
        <p:spPr bwMode="auto">
          <a:xfrm>
            <a:off x="357886" y="4741769"/>
            <a:ext cx="8597900" cy="16619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defPPr>
              <a:defRPr lang="zh-CN"/>
            </a:defPPr>
            <a:lvl1pPr algn="l" rtl="0" fontAlgn="base">
              <a:spcBef>
                <a:spcPct val="0"/>
              </a:spcBef>
              <a:spcAft>
                <a:spcPct val="0"/>
              </a:spcAft>
              <a:buFont typeface="Arial" panose="020B0604020202020204" pitchFamily="34" charset="0"/>
              <a:defRPr sz="14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sz="14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sz="14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sz="14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sz="1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400" kern="1200">
                <a:solidFill>
                  <a:schemeClr val="tx1"/>
                </a:solidFill>
                <a:latin typeface="Arial" panose="020B0604020202020204" pitchFamily="34" charset="0"/>
                <a:ea typeface="宋体" panose="02010600030101010101" pitchFamily="2" charset="-122"/>
                <a:cs typeface="+mn-cs"/>
              </a:defRPr>
            </a:lvl9pPr>
          </a:lstStyle>
          <a:p>
            <a:pPr eaLnBrk="1" hangingPunct="1">
              <a:buFontTx/>
              <a:buNone/>
            </a:pPr>
            <a:r>
              <a:rPr lang="en-US" altLang="zh-CN" sz="1700" b="1" dirty="0">
                <a:latin typeface="Times New Roman" panose="02020603050405020304" pitchFamily="18" charset="0"/>
                <a:cs typeface="Times New Roman" panose="02020603050405020304" pitchFamily="18" charset="0"/>
                <a:sym typeface="+mn-ea"/>
              </a:rPr>
              <a:t>1.When the frequency ratio is more than       , the transfer rate is less than 1, the isolator have effects</a:t>
            </a:r>
            <a:r>
              <a:rPr lang="zh-CN" altLang="en-US" sz="1700" b="1" dirty="0">
                <a:latin typeface="Times New Roman" panose="02020603050405020304" pitchFamily="18" charset="0"/>
                <a:cs typeface="Times New Roman" panose="02020603050405020304" pitchFamily="18" charset="0"/>
                <a:sym typeface="+mn-ea"/>
              </a:rPr>
              <a:t>；</a:t>
            </a:r>
            <a:endParaRPr lang="en-US" altLang="zh-CN" sz="1700" b="1" dirty="0">
              <a:latin typeface="Times New Roman" panose="02020603050405020304" pitchFamily="18" charset="0"/>
              <a:cs typeface="Times New Roman" panose="02020603050405020304" pitchFamily="18" charset="0"/>
              <a:sym typeface="+mn-ea"/>
            </a:endParaRPr>
          </a:p>
          <a:p>
            <a:pPr eaLnBrk="1" hangingPunct="1">
              <a:buFontTx/>
              <a:buNone/>
            </a:pPr>
            <a:r>
              <a:rPr lang="en-US" altLang="zh-CN" sz="1700" b="1" dirty="0">
                <a:latin typeface="Times New Roman" panose="02020603050405020304" pitchFamily="18" charset="0"/>
                <a:cs typeface="Times New Roman" panose="02020603050405020304" pitchFamily="18" charset="0"/>
                <a:sym typeface="+mn-ea"/>
              </a:rPr>
              <a:t>2.When the frequency ratio is more than 3, the transfer rate is close to constant. The large frequency rate makes a soft supply.</a:t>
            </a:r>
          </a:p>
          <a:p>
            <a:pPr eaLnBrk="1" hangingPunct="1">
              <a:buFontTx/>
              <a:buNone/>
            </a:pPr>
            <a:r>
              <a:rPr lang="en-US" altLang="zh-CN" sz="1700" b="1" dirty="0">
                <a:latin typeface="Times New Roman" panose="02020603050405020304" pitchFamily="18" charset="0"/>
                <a:cs typeface="Times New Roman" panose="02020603050405020304" pitchFamily="18" charset="0"/>
                <a:sym typeface="+mn-ea"/>
              </a:rPr>
              <a:t>3.When the frequency ratio is close to 1, the system is in the resonance frequency. In this situation, increasing more damping will decrease vibration.</a:t>
            </a:r>
            <a:endParaRPr lang="zh-CN" altLang="en-US" sz="1700" b="1" dirty="0">
              <a:latin typeface="Times New Roman" panose="02020603050405020304" pitchFamily="18" charset="0"/>
              <a:cs typeface="Times New Roman" panose="02020603050405020304" pitchFamily="18" charset="0"/>
              <a:sym typeface="+mn-ea"/>
            </a:endParaRPr>
          </a:p>
        </p:txBody>
      </p:sp>
      <mc:AlternateContent xmlns:mc="http://schemas.openxmlformats.org/markup-compatibility/2006">
        <mc:Choice xmlns:a14="http://schemas.microsoft.com/office/drawing/2010/main" xmlns="" Requires="a14">
          <p:sp>
            <p:nvSpPr>
              <p:cNvPr id="8" name="文本框 7"/>
              <p:cNvSpPr txBox="1"/>
              <p:nvPr/>
            </p:nvSpPr>
            <p:spPr>
              <a:xfrm>
                <a:off x="6223756" y="1772816"/>
                <a:ext cx="2732030" cy="553998"/>
              </a:xfrm>
              <a:prstGeom prst="rect">
                <a:avLst/>
              </a:prstGeom>
              <a:noFill/>
            </p:spPr>
            <p:txBody>
              <a:bodyPr wrap="none" lIns="0" tIns="0" rIns="0" bIns="0" rtlCol="0">
                <a:spAutoFit/>
              </a:bodyPr>
              <a:lstStyle/>
              <a:p>
                <a14:m>
                  <m:oMath xmlns:m="http://schemas.openxmlformats.org/officeDocument/2006/math">
                    <m:r>
                      <a:rPr lang="zh-CN" altLang="en-US" i="1" smtClean="0">
                        <a:latin typeface="Cambria Math" panose="02040503050406030204" pitchFamily="18" charset="0"/>
                      </a:rPr>
                      <m:t>𝜔</m:t>
                    </m:r>
                    <m:r>
                      <a:rPr lang="en-US" altLang="zh-CN" b="0" i="1" smtClean="0">
                        <a:latin typeface="Cambria Math" panose="02040503050406030204" pitchFamily="18" charset="0"/>
                      </a:rPr>
                      <m:t>:</m:t>
                    </m:r>
                    <m:r>
                      <a:rPr lang="zh-CN" altLang="en-US" i="1">
                        <a:latin typeface="Cambria Math" panose="02040503050406030204" pitchFamily="18" charset="0"/>
                      </a:rPr>
                      <m:t>振源</m:t>
                    </m:r>
                  </m:oMath>
                </a14:m>
                <a:r>
                  <a:rPr lang="zh-CN" altLang="en-US" dirty="0" smtClean="0"/>
                  <a:t>频率</a:t>
                </a:r>
                <a:endParaRPr lang="en-US" altLang="zh-CN" dirty="0" smtClean="0"/>
              </a:p>
              <a:p>
                <a14:m>
                  <m:oMath xmlns:m="http://schemas.openxmlformats.org/officeDocument/2006/math">
                    <m:sSub>
                      <m:sSubPr>
                        <m:ctrlPr>
                          <a:rPr lang="en-US" altLang="zh-CN" i="1" smtClean="0">
                            <a:latin typeface="Cambria Math" panose="02040503050406030204" pitchFamily="18" charset="0"/>
                          </a:rPr>
                        </m:ctrlPr>
                      </m:sSubPr>
                      <m:e>
                        <m:r>
                          <a:rPr lang="zh-CN" altLang="en-US" i="1">
                            <a:latin typeface="Cambria Math" panose="02040503050406030204" pitchFamily="18" charset="0"/>
                          </a:rPr>
                          <m:t>𝜔</m:t>
                        </m:r>
                      </m:e>
                      <m:sub>
                        <m:r>
                          <m:rPr>
                            <m:sty m:val="p"/>
                          </m:rPr>
                          <a:rPr lang="en-US" altLang="zh-CN">
                            <a:latin typeface="Cambria Math" panose="02040503050406030204" pitchFamily="18" charset="0"/>
                          </a:rPr>
                          <m:t>n</m:t>
                        </m:r>
                      </m:sub>
                    </m:sSub>
                    <m:r>
                      <a:rPr lang="en-US" altLang="zh-CN" b="0" i="0" smtClean="0">
                        <a:latin typeface="Cambria Math" panose="02040503050406030204" pitchFamily="18" charset="0"/>
                      </a:rPr>
                      <m:t>:</m:t>
                    </m:r>
                  </m:oMath>
                </a14:m>
                <a:r>
                  <a:rPr lang="zh-CN" altLang="en-US" dirty="0" smtClean="0"/>
                  <a:t>隔振基础</a:t>
                </a:r>
                <a:r>
                  <a:rPr lang="en-US" altLang="zh-CN" dirty="0" smtClean="0"/>
                  <a:t>/</a:t>
                </a:r>
                <a:r>
                  <a:rPr lang="zh-CN" altLang="en-US" dirty="0" smtClean="0"/>
                  <a:t>设备共振频率</a:t>
                </a:r>
                <a:endParaRPr lang="zh-CN" altLang="en-US" dirty="0"/>
              </a:p>
            </p:txBody>
          </p:sp>
        </mc:Choice>
        <mc:Fallback>
          <p:sp>
            <p:nvSpPr>
              <p:cNvPr id="8" name="文本框 7"/>
              <p:cNvSpPr txBox="1">
                <a:spLocks noRot="1" noChangeAspect="1" noMove="1" noResize="1" noEditPoints="1" noAdjustHandles="1" noChangeArrowheads="1" noChangeShapeType="1" noTextEdit="1"/>
              </p:cNvSpPr>
              <p:nvPr/>
            </p:nvSpPr>
            <p:spPr>
              <a:xfrm>
                <a:off x="6223756" y="1772816"/>
                <a:ext cx="2732030" cy="553998"/>
              </a:xfrm>
              <a:prstGeom prst="rect">
                <a:avLst/>
              </a:prstGeom>
              <a:blipFill rotWithShape="0">
                <a:blip r:embed="rId3"/>
                <a:stretch>
                  <a:fillRect l="-2232" t="-15385" r="-4911" b="-24176"/>
                </a:stretch>
              </a:blipFill>
            </p:spPr>
            <p:txBody>
              <a:bodyPr/>
              <a:lstStyle/>
              <a:p>
                <a:r>
                  <a:rPr lang="zh-CN" altLang="en-US">
                    <a:noFill/>
                  </a:rPr>
                  <a:t> </a:t>
                </a:r>
              </a:p>
            </p:txBody>
          </p:sp>
        </mc:Fallback>
      </mc:AlternateContent>
      <p:pic>
        <p:nvPicPr>
          <p:cNvPr id="10" name="图片 9"/>
          <p:cNvPicPr>
            <a:picLocks noChangeAspect="1"/>
          </p:cNvPicPr>
          <p:nvPr/>
        </p:nvPicPr>
        <p:blipFill>
          <a:blip r:embed="rId4"/>
          <a:stretch>
            <a:fillRect/>
          </a:stretch>
        </p:blipFill>
        <p:spPr>
          <a:xfrm>
            <a:off x="4205688" y="4811124"/>
            <a:ext cx="322151" cy="287762"/>
          </a:xfrm>
          <a:prstGeom prst="rect">
            <a:avLst/>
          </a:prstGeom>
        </p:spPr>
      </p:pic>
      <p:cxnSp>
        <p:nvCxnSpPr>
          <p:cNvPr id="3" name="直接箭头连接符 2"/>
          <p:cNvCxnSpPr/>
          <p:nvPr/>
        </p:nvCxnSpPr>
        <p:spPr>
          <a:xfrm>
            <a:off x="683568" y="3789040"/>
            <a:ext cx="648072" cy="2160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107504" y="3167050"/>
            <a:ext cx="1224136" cy="646331"/>
          </a:xfrm>
          <a:prstGeom prst="rect">
            <a:avLst/>
          </a:prstGeom>
          <a:noFill/>
        </p:spPr>
        <p:txBody>
          <a:bodyPr wrap="square" rtlCol="0">
            <a:spAutoFit/>
          </a:bodyPr>
          <a:lstStyle/>
          <a:p>
            <a:pPr algn="ctr"/>
            <a:endParaRPr lang="en-US" altLang="zh-CN" dirty="0" smtClean="0"/>
          </a:p>
          <a:p>
            <a:pPr algn="ctr"/>
            <a:r>
              <a:rPr lang="zh-CN" altLang="en-US" dirty="0" smtClean="0"/>
              <a:t>磁铁支架</a:t>
            </a:r>
            <a:endParaRPr lang="zh-CN" altLang="en-US" dirty="0"/>
          </a:p>
        </p:txBody>
      </p:sp>
      <p:sp>
        <p:nvSpPr>
          <p:cNvPr id="18" name="矩形 17"/>
          <p:cNvSpPr/>
          <p:nvPr/>
        </p:nvSpPr>
        <p:spPr>
          <a:xfrm>
            <a:off x="971600" y="951111"/>
            <a:ext cx="7920880" cy="461665"/>
          </a:xfrm>
          <a:prstGeom prst="rect">
            <a:avLst/>
          </a:prstGeom>
        </p:spPr>
        <p:txBody>
          <a:bodyPr wrap="square">
            <a:spAutoFit/>
          </a:bodyPr>
          <a:lstStyle/>
          <a:p>
            <a:r>
              <a:rPr lang="en-US" altLang="zh-CN" sz="2400" dirty="0" smtClean="0">
                <a:latin typeface="Times New Roman" panose="02020603050405020304" pitchFamily="18" charset="0"/>
                <a:cs typeface="Times New Roman" panose="02020603050405020304" pitchFamily="18" charset="0"/>
              </a:rPr>
              <a:t>a) </a:t>
            </a:r>
            <a:r>
              <a:rPr lang="zh-CN" altLang="en-US" sz="2400" dirty="0" smtClean="0">
                <a:latin typeface="Times New Roman" panose="02020603050405020304" pitchFamily="18" charset="0"/>
                <a:cs typeface="Times New Roman" panose="02020603050405020304" pitchFamily="18" charset="0"/>
              </a:rPr>
              <a:t>要求</a:t>
            </a:r>
            <a:r>
              <a:rPr lang="zh-CN" altLang="en-US" sz="2400" dirty="0">
                <a:latin typeface="Times New Roman" panose="02020603050405020304" pitchFamily="18" charset="0"/>
                <a:cs typeface="Times New Roman" panose="02020603050405020304" pitchFamily="18" charset="0"/>
              </a:rPr>
              <a:t>支架及基座 </a:t>
            </a:r>
            <a:r>
              <a:rPr lang="en-US" altLang="zh-CN" sz="2400" dirty="0">
                <a:latin typeface="Times New Roman" panose="02020603050405020304" pitchFamily="18" charset="0"/>
                <a:cs typeface="Times New Roman" panose="02020603050405020304" pitchFamily="18" charset="0"/>
              </a:rPr>
              <a:t>(</a:t>
            </a:r>
            <a:r>
              <a:rPr lang="zh-CN" altLang="en-US" sz="2400" dirty="0">
                <a:latin typeface="Times New Roman" panose="02020603050405020304" pitchFamily="18" charset="0"/>
                <a:cs typeface="Times New Roman" panose="02020603050405020304" pitchFamily="18" charset="0"/>
              </a:rPr>
              <a:t>包括磁铁</a:t>
            </a:r>
            <a:r>
              <a:rPr lang="en-US" altLang="zh-CN" sz="2400" dirty="0">
                <a:latin typeface="Times New Roman" panose="02020603050405020304" pitchFamily="18" charset="0"/>
                <a:cs typeface="Times New Roman" panose="02020603050405020304" pitchFamily="18" charset="0"/>
              </a:rPr>
              <a:t>) </a:t>
            </a:r>
            <a:r>
              <a:rPr lang="zh-CN" altLang="en-US" sz="2400" dirty="0">
                <a:latin typeface="Times New Roman" panose="02020603050405020304" pitchFamily="18" charset="0"/>
                <a:cs typeface="Times New Roman" panose="02020603050405020304" pitchFamily="18" charset="0"/>
              </a:rPr>
              <a:t>对地面振动的放大倍数为</a:t>
            </a:r>
            <a:r>
              <a:rPr lang="en-US" altLang="zh-CN" sz="2400" dirty="0">
                <a:latin typeface="Times New Roman" panose="02020603050405020304" pitchFamily="18" charset="0"/>
                <a:cs typeface="Times New Roman" panose="02020603050405020304" pitchFamily="18" charset="0"/>
              </a:rPr>
              <a:t>1</a:t>
            </a:r>
            <a:r>
              <a:rPr lang="zh-CN" altLang="en-US" sz="2400" dirty="0">
                <a:latin typeface="Times New Roman" panose="02020603050405020304" pitchFamily="18" charset="0"/>
                <a:cs typeface="Times New Roman" panose="02020603050405020304" pitchFamily="18" charset="0"/>
              </a:rPr>
              <a:t> </a:t>
            </a:r>
            <a:endParaRPr lang="zh-CN" altLang="en-US" sz="2400" dirty="0"/>
          </a:p>
        </p:txBody>
      </p:sp>
    </p:spTree>
    <p:extLst>
      <p:ext uri="{BB962C8B-B14F-4D97-AF65-F5344CB8AC3E}">
        <p14:creationId xmlns:p14="http://schemas.microsoft.com/office/powerpoint/2010/main" xmlns="" val="39379264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p:cNvSpPr txBox="1">
            <a:spLocks/>
          </p:cNvSpPr>
          <p:nvPr/>
        </p:nvSpPr>
        <p:spPr>
          <a:xfrm rot="5400000">
            <a:off x="-4141663" y="3573711"/>
            <a:ext cx="8642350" cy="576064"/>
          </a:xfrm>
          <a:prstGeom prst="rect">
            <a:avLst/>
          </a:prstGeom>
        </p:spPr>
        <p:txBody>
          <a:bodyPr vert="horz" lIns="91440" tIns="45720" rIns="91440" bIns="45720" rtlCol="0" anchor="t">
            <a:normAutofit/>
          </a:bodyPr>
          <a:lstStyle>
            <a:lvl1pPr marL="18288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l"/>
              <a:defRPr lang="zh-CN" altLang="en-US" sz="3200" kern="1200" baseline="0" smtClean="0">
                <a:solidFill>
                  <a:srgbClr val="000099"/>
                </a:solidFill>
                <a:latin typeface="+mn-lt"/>
                <a:ea typeface="+mn-ea"/>
                <a:cs typeface="+mn-cs"/>
              </a:defRPr>
            </a:lvl1pPr>
            <a:lvl2pPr marL="6858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n"/>
              <a:defRPr lang="zh-CN" altLang="en-US" sz="2400" kern="1200" smtClean="0">
                <a:solidFill>
                  <a:schemeClr val="tx1"/>
                </a:solidFill>
                <a:latin typeface="+mn-lt"/>
                <a:ea typeface="+mn-ea"/>
                <a:cs typeface="+mn-cs"/>
              </a:defRPr>
            </a:lvl2pPr>
            <a:lvl3pPr marL="11430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u"/>
              <a:defRPr lang="zh-CN" altLang="en-US" sz="2000" kern="1200" smtClean="0">
                <a:solidFill>
                  <a:schemeClr val="tx1"/>
                </a:solidFill>
                <a:latin typeface="+mn-lt"/>
                <a:ea typeface="+mn-ea"/>
                <a:cs typeface="+mn-cs"/>
              </a:defRPr>
            </a:lvl3pPr>
            <a:lvl4pPr marL="16002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Ø"/>
              <a:defRPr lang="zh-CN" altLang="en-US" sz="1800" kern="1200" smtClean="0">
                <a:solidFill>
                  <a:schemeClr val="tx1"/>
                </a:solidFill>
                <a:latin typeface="+mn-lt"/>
                <a:ea typeface="+mn-ea"/>
                <a:cs typeface="+mn-cs"/>
              </a:defRPr>
            </a:lvl4pPr>
            <a:lvl5pPr marL="20574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ü"/>
              <a:defRPr lang="en-US" sz="1800" kern="1200" dirty="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pPr algn="ctr"/>
            <a:r>
              <a:rPr lang="en-GB" sz="2400" dirty="0" smtClean="0"/>
              <a:t>Overview on magnet-girder assembly</a:t>
            </a:r>
            <a:endParaRPr lang="en-GB" sz="2400" dirty="0"/>
          </a:p>
        </p:txBody>
      </p:sp>
      <p:pic>
        <p:nvPicPr>
          <p:cNvPr id="5" name="Picture 1"/>
          <p:cNvPicPr>
            <a:picLocks noChangeAspect="1" noChangeArrowheads="1"/>
          </p:cNvPicPr>
          <p:nvPr/>
        </p:nvPicPr>
        <p:blipFill>
          <a:blip r:embed="rId2" cstate="print"/>
          <a:srcRect/>
          <a:stretch>
            <a:fillRect/>
          </a:stretch>
        </p:blipFill>
        <p:spPr bwMode="auto">
          <a:xfrm>
            <a:off x="577969" y="1433225"/>
            <a:ext cx="8458527" cy="4968552"/>
          </a:xfrm>
          <a:prstGeom prst="rect">
            <a:avLst/>
          </a:prstGeom>
          <a:noFill/>
          <a:ln w="9525">
            <a:noFill/>
            <a:miter lim="800000"/>
            <a:headEnd/>
            <a:tailEnd/>
          </a:ln>
          <a:effectLst/>
        </p:spPr>
      </p:pic>
      <p:sp>
        <p:nvSpPr>
          <p:cNvPr id="6" name="Content Placeholder 5"/>
          <p:cNvSpPr txBox="1">
            <a:spLocks/>
          </p:cNvSpPr>
          <p:nvPr/>
        </p:nvSpPr>
        <p:spPr bwMode="auto">
          <a:xfrm>
            <a:off x="554822" y="6395553"/>
            <a:ext cx="7973275" cy="312984"/>
          </a:xfrm>
          <a:prstGeom prst="rect">
            <a:avLst/>
          </a:prstGeom>
          <a:solidFill>
            <a:srgbClr val="FFFF00"/>
          </a:solidFill>
          <a:ln w="9525">
            <a:noFill/>
            <a:miter lim="800000"/>
            <a:headEnd/>
            <a:tailEnd/>
          </a:ln>
          <a:effectLst/>
        </p:spPr>
        <p:txBody>
          <a:bodyPr vert="horz" wrap="square" lIns="108000" tIns="36000" rIns="91440" bIns="0" numCol="1" anchor="t" anchorCtr="0" compatLnSpc="1">
            <a:prstTxWarp prst="textNoShape">
              <a:avLst/>
            </a:prstTxWarp>
          </a:bodyPr>
          <a:lstStyle>
            <a:lvl1pPr algn="l" rtl="0" fontAlgn="base">
              <a:spcBef>
                <a:spcPct val="30000"/>
              </a:spcBef>
              <a:spcAft>
                <a:spcPct val="0"/>
              </a:spcAft>
              <a:buClr>
                <a:srgbClr val="7DA9DA"/>
              </a:buClr>
              <a:defRPr sz="2000" b="1">
                <a:solidFill>
                  <a:schemeClr val="tx1"/>
                </a:solidFill>
                <a:latin typeface="+mn-lt"/>
                <a:ea typeface="+mn-ea"/>
                <a:cs typeface="+mn-cs"/>
              </a:defRPr>
            </a:lvl1pPr>
            <a:lvl2pPr marL="450850" indent="-271463" algn="l" rtl="0" fontAlgn="base">
              <a:spcBef>
                <a:spcPct val="15000"/>
              </a:spcBef>
              <a:spcAft>
                <a:spcPct val="0"/>
              </a:spcAft>
              <a:buClr>
                <a:schemeClr val="tx1"/>
              </a:buClr>
              <a:buFont typeface="Wingdings" pitchFamily="2" charset="2"/>
              <a:buChar char="Ø"/>
              <a:defRPr>
                <a:solidFill>
                  <a:schemeClr val="tx1"/>
                </a:solidFill>
                <a:latin typeface="+mn-lt"/>
              </a:defRPr>
            </a:lvl2pPr>
            <a:lvl3pPr marL="900113" indent="-269875" algn="l" rtl="0" fontAlgn="base">
              <a:spcBef>
                <a:spcPct val="10000"/>
              </a:spcBef>
              <a:spcAft>
                <a:spcPct val="0"/>
              </a:spcAft>
              <a:buClr>
                <a:srgbClr val="1B5092"/>
              </a:buClr>
              <a:buFont typeface="Lucida Sans Unicode" pitchFamily="34" charset="0"/>
              <a:buChar char="―"/>
              <a:defRPr sz="1600">
                <a:solidFill>
                  <a:schemeClr val="tx1"/>
                </a:solidFill>
                <a:latin typeface="+mn-lt"/>
              </a:defRPr>
            </a:lvl3pPr>
            <a:lvl4pPr marL="1257300" indent="-177800" algn="l" rtl="0" fontAlgn="base">
              <a:spcBef>
                <a:spcPct val="20000"/>
              </a:spcBef>
              <a:spcAft>
                <a:spcPct val="0"/>
              </a:spcAft>
              <a:buClr>
                <a:srgbClr val="8A8B8E"/>
              </a:buClr>
              <a:buFont typeface="Wingdings" pitchFamily="2" charset="2"/>
              <a:buChar char="§"/>
              <a:defRPr sz="1400">
                <a:solidFill>
                  <a:schemeClr val="tx1"/>
                </a:solidFill>
                <a:latin typeface="+mn-lt"/>
              </a:defRPr>
            </a:lvl4pPr>
            <a:lvl5pPr marL="1614488" indent="-177800" algn="l" rtl="0" fontAlgn="base">
              <a:spcBef>
                <a:spcPct val="20000"/>
              </a:spcBef>
              <a:spcAft>
                <a:spcPct val="0"/>
              </a:spcAft>
              <a:buClr>
                <a:srgbClr val="1B5092"/>
              </a:buClr>
              <a:buSzPct val="130000"/>
              <a:buChar char="•"/>
              <a:defRPr sz="1200">
                <a:solidFill>
                  <a:schemeClr val="tx1"/>
                </a:solidFill>
                <a:latin typeface="+mn-lt"/>
              </a:defRPr>
            </a:lvl5pPr>
            <a:lvl6pPr marL="2071688" indent="-177800" algn="l" rtl="0" fontAlgn="base">
              <a:spcBef>
                <a:spcPct val="20000"/>
              </a:spcBef>
              <a:spcAft>
                <a:spcPct val="0"/>
              </a:spcAft>
              <a:buClr>
                <a:srgbClr val="1B5092"/>
              </a:buClr>
              <a:buSzPct val="130000"/>
              <a:buChar char="•"/>
              <a:defRPr sz="1200">
                <a:solidFill>
                  <a:schemeClr val="tx1"/>
                </a:solidFill>
                <a:latin typeface="+mn-lt"/>
              </a:defRPr>
            </a:lvl6pPr>
            <a:lvl7pPr marL="2528888" indent="-177800" algn="l" rtl="0" fontAlgn="base">
              <a:spcBef>
                <a:spcPct val="20000"/>
              </a:spcBef>
              <a:spcAft>
                <a:spcPct val="0"/>
              </a:spcAft>
              <a:buClr>
                <a:srgbClr val="1B5092"/>
              </a:buClr>
              <a:buSzPct val="130000"/>
              <a:buChar char="•"/>
              <a:defRPr sz="1200">
                <a:solidFill>
                  <a:schemeClr val="tx1"/>
                </a:solidFill>
                <a:latin typeface="+mn-lt"/>
              </a:defRPr>
            </a:lvl7pPr>
            <a:lvl8pPr marL="2986088" indent="-177800" algn="l" rtl="0" fontAlgn="base">
              <a:spcBef>
                <a:spcPct val="20000"/>
              </a:spcBef>
              <a:spcAft>
                <a:spcPct val="0"/>
              </a:spcAft>
              <a:buClr>
                <a:srgbClr val="1B5092"/>
              </a:buClr>
              <a:buSzPct val="130000"/>
              <a:buChar char="•"/>
              <a:defRPr sz="1200">
                <a:solidFill>
                  <a:schemeClr val="tx1"/>
                </a:solidFill>
                <a:latin typeface="+mn-lt"/>
              </a:defRPr>
            </a:lvl8pPr>
            <a:lvl9pPr marL="3443288" indent="-177800" algn="l" rtl="0" fontAlgn="base">
              <a:spcBef>
                <a:spcPct val="20000"/>
              </a:spcBef>
              <a:spcAft>
                <a:spcPct val="0"/>
              </a:spcAft>
              <a:buClr>
                <a:srgbClr val="1B5092"/>
              </a:buClr>
              <a:buSzPct val="130000"/>
              <a:buChar char="•"/>
              <a:defRPr sz="1200">
                <a:solidFill>
                  <a:schemeClr val="tx1"/>
                </a:solidFill>
                <a:latin typeface="+mn-lt"/>
              </a:defRPr>
            </a:lvl9pPr>
          </a:lstStyle>
          <a:p>
            <a:pPr>
              <a:tabLst>
                <a:tab pos="1257300" algn="l"/>
                <a:tab pos="6010275" algn="l"/>
                <a:tab pos="6821488" algn="l"/>
              </a:tabLst>
            </a:pPr>
            <a:r>
              <a:rPr lang="en-GB" sz="1600" dirty="0" smtClean="0"/>
              <a:t>ESRF EBS	</a:t>
            </a:r>
            <a:r>
              <a:rPr lang="en-GB" sz="1400" dirty="0"/>
              <a:t>4 </a:t>
            </a:r>
            <a:r>
              <a:rPr lang="en-GB" sz="1400" dirty="0" smtClean="0"/>
              <a:t>vertical motorized jacks, stiffer </a:t>
            </a:r>
            <a:r>
              <a:rPr lang="en-GB" sz="1400" dirty="0" err="1" smtClean="0"/>
              <a:t>hori</a:t>
            </a:r>
            <a:r>
              <a:rPr lang="en-GB" sz="1400" dirty="0" smtClean="0"/>
              <a:t>. Manual adj.</a:t>
            </a:r>
            <a:r>
              <a:rPr lang="en-GB" sz="1600" dirty="0" smtClean="0"/>
              <a:t>	42	1.0~1.1</a:t>
            </a:r>
          </a:p>
        </p:txBody>
      </p:sp>
      <p:sp>
        <p:nvSpPr>
          <p:cNvPr id="7" name="标题 2"/>
          <p:cNvSpPr txBox="1">
            <a:spLocks/>
          </p:cNvSpPr>
          <p:nvPr/>
        </p:nvSpPr>
        <p:spPr>
          <a:xfrm>
            <a:off x="1115616" y="116632"/>
            <a:ext cx="7886700" cy="663575"/>
          </a:xfrm>
          <a:prstGeom prst="rect">
            <a:avLst/>
          </a:prstGeom>
        </p:spPr>
        <p:txBody>
          <a:bodyPr anchor="ctr"/>
          <a:lstStyle>
            <a:lvl1pPr algn="l" defTabSz="914400" rtl="0" eaLnBrk="1" latinLnBrk="0" hangingPunct="1">
              <a:lnSpc>
                <a:spcPct val="90000"/>
              </a:lnSpc>
              <a:spcBef>
                <a:spcPct val="0"/>
              </a:spcBef>
              <a:buNone/>
              <a:defRPr sz="4000" b="1" kern="1200" spc="-60" baseline="0">
                <a:solidFill>
                  <a:srgbClr val="C00000"/>
                </a:solidFill>
                <a:latin typeface="+mj-lt"/>
                <a:ea typeface="+mj-ea"/>
                <a:cs typeface="+mj-cs"/>
              </a:defRPr>
            </a:lvl1pPr>
          </a:lstStyle>
          <a:p>
            <a:r>
              <a:rPr lang="en-US" altLang="zh-CN" dirty="0" smtClean="0"/>
              <a:t>2. </a:t>
            </a:r>
            <a:r>
              <a:rPr lang="zh-CN" altLang="en-US" dirty="0" smtClean="0"/>
              <a:t>光源振动指标</a:t>
            </a:r>
            <a:r>
              <a:rPr lang="zh-CN" altLang="en-US" dirty="0"/>
              <a:t>参数</a:t>
            </a:r>
            <a:r>
              <a:rPr lang="zh-CN" altLang="en-US" dirty="0" smtClean="0"/>
              <a:t>分解</a:t>
            </a:r>
            <a:endParaRPr lang="zh-CN" altLang="en-US" dirty="0"/>
          </a:p>
        </p:txBody>
      </p:sp>
      <p:sp>
        <p:nvSpPr>
          <p:cNvPr id="2" name="矩形 1"/>
          <p:cNvSpPr/>
          <p:nvPr/>
        </p:nvSpPr>
        <p:spPr>
          <a:xfrm>
            <a:off x="971600" y="951111"/>
            <a:ext cx="7920880" cy="461665"/>
          </a:xfrm>
          <a:prstGeom prst="rect">
            <a:avLst/>
          </a:prstGeom>
        </p:spPr>
        <p:txBody>
          <a:bodyPr wrap="square">
            <a:spAutoFit/>
          </a:bodyPr>
          <a:lstStyle/>
          <a:p>
            <a:r>
              <a:rPr lang="en-US" altLang="zh-CN" sz="2400" dirty="0" smtClean="0">
                <a:latin typeface="Times New Roman" panose="02020603050405020304" pitchFamily="18" charset="0"/>
                <a:cs typeface="Times New Roman" panose="02020603050405020304" pitchFamily="18" charset="0"/>
              </a:rPr>
              <a:t>a) </a:t>
            </a:r>
            <a:r>
              <a:rPr lang="zh-CN" altLang="en-US" sz="2400" dirty="0" smtClean="0">
                <a:latin typeface="Times New Roman" panose="02020603050405020304" pitchFamily="18" charset="0"/>
                <a:cs typeface="Times New Roman" panose="02020603050405020304" pitchFamily="18" charset="0"/>
              </a:rPr>
              <a:t>要求</a:t>
            </a:r>
            <a:r>
              <a:rPr lang="zh-CN" altLang="en-US" sz="2400" dirty="0">
                <a:latin typeface="Times New Roman" panose="02020603050405020304" pitchFamily="18" charset="0"/>
                <a:cs typeface="Times New Roman" panose="02020603050405020304" pitchFamily="18" charset="0"/>
              </a:rPr>
              <a:t>支架及基座 </a:t>
            </a:r>
            <a:r>
              <a:rPr lang="en-US" altLang="zh-CN" sz="2400" dirty="0">
                <a:latin typeface="Times New Roman" panose="02020603050405020304" pitchFamily="18" charset="0"/>
                <a:cs typeface="Times New Roman" panose="02020603050405020304" pitchFamily="18" charset="0"/>
              </a:rPr>
              <a:t>(</a:t>
            </a:r>
            <a:r>
              <a:rPr lang="zh-CN" altLang="en-US" sz="2400" dirty="0">
                <a:latin typeface="Times New Roman" panose="02020603050405020304" pitchFamily="18" charset="0"/>
                <a:cs typeface="Times New Roman" panose="02020603050405020304" pitchFamily="18" charset="0"/>
              </a:rPr>
              <a:t>包括磁铁</a:t>
            </a:r>
            <a:r>
              <a:rPr lang="en-US" altLang="zh-CN" sz="2400" dirty="0">
                <a:latin typeface="Times New Roman" panose="02020603050405020304" pitchFamily="18" charset="0"/>
                <a:cs typeface="Times New Roman" panose="02020603050405020304" pitchFamily="18" charset="0"/>
              </a:rPr>
              <a:t>) </a:t>
            </a:r>
            <a:r>
              <a:rPr lang="zh-CN" altLang="en-US" sz="2400" dirty="0">
                <a:latin typeface="Times New Roman" panose="02020603050405020304" pitchFamily="18" charset="0"/>
                <a:cs typeface="Times New Roman" panose="02020603050405020304" pitchFamily="18" charset="0"/>
              </a:rPr>
              <a:t>对地面振动的放大倍数为</a:t>
            </a:r>
            <a:r>
              <a:rPr lang="en-US" altLang="zh-CN" sz="2400" dirty="0">
                <a:latin typeface="Times New Roman" panose="02020603050405020304" pitchFamily="18" charset="0"/>
                <a:cs typeface="Times New Roman" panose="02020603050405020304" pitchFamily="18" charset="0"/>
              </a:rPr>
              <a:t>1</a:t>
            </a:r>
            <a:r>
              <a:rPr lang="zh-CN" altLang="en-US" sz="2400" dirty="0">
                <a:latin typeface="Times New Roman" panose="02020603050405020304" pitchFamily="18" charset="0"/>
                <a:cs typeface="Times New Roman" panose="02020603050405020304" pitchFamily="18" charset="0"/>
              </a:rPr>
              <a:t> </a:t>
            </a:r>
            <a:endParaRPr lang="zh-CN" altLang="en-US" sz="2400" dirty="0"/>
          </a:p>
        </p:txBody>
      </p:sp>
    </p:spTree>
    <p:extLst>
      <p:ext uri="{BB962C8B-B14F-4D97-AF65-F5344CB8AC3E}">
        <p14:creationId xmlns:p14="http://schemas.microsoft.com/office/powerpoint/2010/main" xmlns="" val="3997669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2nd meeting of HEPS-TF International Advisory Committee">
  <a:themeElements>
    <a:clrScheme name="框架">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HEPSTF">
      <a:majorFont>
        <a:latin typeface="Times New Roman"/>
        <a:ea typeface="微软雅黑"/>
        <a:cs typeface=""/>
      </a:majorFont>
      <a:minorFont>
        <a:latin typeface="Calibri"/>
        <a:ea typeface="微软雅黑"/>
        <a:cs typeface=""/>
      </a:minorFont>
    </a:fontScheme>
    <a:fmtScheme name="框架">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xmlns="" name="Second meeting of HEPS-TF International Advisory Committee" id="{F95D11FF-3983-4A8A-93A8-03B63316FD81}" vid="{F518D957-73DE-4B2A-BD09-006F161EB163}"/>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1st meeting of HEPS International Advisory Committee</Template>
  <TotalTime>19005</TotalTime>
  <Words>1226</Words>
  <Application>Microsoft Office PowerPoint</Application>
  <PresentationFormat>全屏显示(4:3)</PresentationFormat>
  <Paragraphs>160</Paragraphs>
  <Slides>16</Slides>
  <Notes>6</Notes>
  <HiddenSlides>0</HiddenSlides>
  <MMClips>0</MMClips>
  <ScaleCrop>false</ScaleCrop>
  <HeadingPairs>
    <vt:vector size="4" baseType="variant">
      <vt:variant>
        <vt:lpstr>主题</vt:lpstr>
      </vt:variant>
      <vt:variant>
        <vt:i4>1</vt:i4>
      </vt:variant>
      <vt:variant>
        <vt:lpstr>幻灯片标题</vt:lpstr>
      </vt:variant>
      <vt:variant>
        <vt:i4>16</vt:i4>
      </vt:variant>
    </vt:vector>
  </HeadingPairs>
  <TitlesOfParts>
    <vt:vector size="17" baseType="lpstr">
      <vt:lpstr>2nd meeting of HEPS-TF International Advisory Committee</vt:lpstr>
      <vt:lpstr>光源地基振动研究报告</vt:lpstr>
      <vt:lpstr>主要内容</vt:lpstr>
      <vt:lpstr>幻灯片 3</vt:lpstr>
      <vt:lpstr>幻灯片 4</vt:lpstr>
      <vt:lpstr>1. 光源振动指标的确定</vt:lpstr>
      <vt:lpstr>1. 光源振动指标的确定</vt:lpstr>
      <vt:lpstr>Floor Vibrations, SAM House, Closest to E22</vt:lpstr>
      <vt:lpstr>幻灯片 8</vt:lpstr>
      <vt:lpstr>幻灯片 9</vt:lpstr>
      <vt:lpstr> Status</vt:lpstr>
      <vt:lpstr> Status</vt:lpstr>
      <vt:lpstr>幻灯片 12</vt:lpstr>
      <vt:lpstr>幻灯片 13</vt:lpstr>
      <vt:lpstr>3. 减隔振思路</vt:lpstr>
      <vt:lpstr>3. 减隔振思路</vt:lpstr>
      <vt:lpstr>谢谢大家！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Ning ZHAO</dc:creator>
  <cp:lastModifiedBy>fyan</cp:lastModifiedBy>
  <cp:revision>397</cp:revision>
  <dcterms:created xsi:type="dcterms:W3CDTF">2018-11-27T08:21:45Z</dcterms:created>
  <dcterms:modified xsi:type="dcterms:W3CDTF">2020-03-03T05:45:21Z</dcterms:modified>
</cp:coreProperties>
</file>