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61" r:id="rId2"/>
    <p:sldId id="332" r:id="rId3"/>
    <p:sldId id="333" r:id="rId4"/>
    <p:sldId id="482" r:id="rId5"/>
    <p:sldId id="335" r:id="rId6"/>
    <p:sldId id="334" r:id="rId7"/>
    <p:sldId id="330" r:id="rId8"/>
    <p:sldId id="331" r:id="rId9"/>
    <p:sldId id="484" r:id="rId10"/>
    <p:sldId id="485" r:id="rId11"/>
    <p:sldId id="486" r:id="rId12"/>
    <p:sldId id="48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7931" autoAdjust="0"/>
  </p:normalViewPr>
  <p:slideViewPr>
    <p:cSldViewPr snapToGrid="0">
      <p:cViewPr varScale="1">
        <p:scale>
          <a:sx n="81" d="100"/>
          <a:sy n="81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20/03/03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20/03/03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5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43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0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56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34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7763780" y="6534224"/>
            <a:ext cx="3268563" cy="313416"/>
            <a:chOff x="2784098" y="6454578"/>
            <a:chExt cx="6359904" cy="399511"/>
          </a:xfrm>
        </p:grpSpPr>
        <p:sp>
          <p:nvSpPr>
            <p:cNvPr id="14" name="文本框 13"/>
            <p:cNvSpPr txBox="1"/>
            <p:nvPr/>
          </p:nvSpPr>
          <p:spPr>
            <a:xfrm>
              <a:off x="2784098" y="6461765"/>
              <a:ext cx="6359904" cy="3923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CEPC injector</a:t>
              </a:r>
              <a:r>
                <a:rPr lang="en-US" altLang="zh-CN" sz="14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linac beam dynamics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V="1">
              <a:off x="2784098" y="6454578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页脚占位符 28"/>
          <p:cNvSpPr>
            <a:spLocks noGrp="1"/>
          </p:cNvSpPr>
          <p:nvPr>
            <p:ph type="ftr" sz="quarter" idx="15"/>
          </p:nvPr>
        </p:nvSpPr>
        <p:spPr>
          <a:xfrm>
            <a:off x="-1" y="6502300"/>
            <a:ext cx="695289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17252" y="6539837"/>
            <a:ext cx="7401465" cy="30778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地基震动讨论会</a:t>
            </a: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3 Mar. 2020, IHEP, Beijing, China</a:t>
            </a:r>
            <a:endParaRPr lang="zh-CN" altLang="en-US" sz="1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Linac </a:t>
            </a:r>
            <a:br>
              <a:rPr lang="fr-FR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endParaRPr lang="zh-CN" alt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9650" y="5227243"/>
            <a:ext cx="7366818" cy="1428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 Meng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4658" y="4209016"/>
            <a:ext cx="851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28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3 Mar, 2020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9303" y="281908"/>
            <a:ext cx="5634612" cy="1161290"/>
            <a:chOff x="4088105" y="224034"/>
            <a:chExt cx="5634612" cy="11612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105" y="224034"/>
              <a:ext cx="1972060" cy="116129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2" y="389339"/>
              <a:ext cx="3684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/>
                <a:t>Circular Electron Positron Collider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A3F-BE73-4774-8E53-EBDCE23B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束流发射度增长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8EC95-5BED-400D-8D1C-4D7B62CF9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小共架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6AC2EA-E484-4C64-BAEF-00275243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2156329"/>
          </a:xfrm>
        </p:spPr>
        <p:txBody>
          <a:bodyPr/>
          <a:lstStyle/>
          <a:p>
            <a:r>
              <a:rPr lang="zh-CN" altLang="en-US" dirty="0"/>
              <a:t>磁铁震动</a:t>
            </a:r>
            <a:r>
              <a:rPr lang="en-US" altLang="zh-CN" dirty="0"/>
              <a:t>660nm</a:t>
            </a:r>
            <a:r>
              <a:rPr lang="zh-CN" altLang="en-US" dirty="0"/>
              <a:t>、</a:t>
            </a:r>
            <a:r>
              <a:rPr lang="en-US" altLang="zh-CN" dirty="0"/>
              <a:t>560nm</a:t>
            </a:r>
          </a:p>
          <a:p>
            <a:r>
              <a:rPr lang="zh-CN" altLang="en-US" dirty="0">
                <a:solidFill>
                  <a:schemeClr val="bg2"/>
                </a:solidFill>
              </a:rPr>
              <a:t>地基震动</a:t>
            </a:r>
            <a:r>
              <a:rPr lang="en-US" altLang="zh-CN" dirty="0">
                <a:solidFill>
                  <a:schemeClr val="bg2"/>
                </a:solidFill>
              </a:rPr>
              <a:t>330nm</a:t>
            </a:r>
            <a:r>
              <a:rPr lang="zh-CN" altLang="en-US" dirty="0">
                <a:solidFill>
                  <a:schemeClr val="bg2"/>
                </a:solidFill>
              </a:rPr>
              <a:t>、</a:t>
            </a:r>
            <a:r>
              <a:rPr lang="en-US" altLang="zh-CN" dirty="0">
                <a:solidFill>
                  <a:schemeClr val="bg2"/>
                </a:solidFill>
              </a:rPr>
              <a:t>280nm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FE2C6-7C17-487A-82C9-0B9215B7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2" y="2061651"/>
            <a:ext cx="9798597" cy="44900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EBF15D-8A0E-4246-846C-77110216F6DE}"/>
              </a:ext>
            </a:extLst>
          </p:cNvPr>
          <p:cNvCxnSpPr>
            <a:cxnSpLocks/>
          </p:cNvCxnSpPr>
          <p:nvPr/>
        </p:nvCxnSpPr>
        <p:spPr>
          <a:xfrm>
            <a:off x="2139884" y="3318235"/>
            <a:ext cx="3563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74F726-F46D-4C67-B9A2-57B814C8766A}"/>
              </a:ext>
            </a:extLst>
          </p:cNvPr>
          <p:cNvCxnSpPr>
            <a:cxnSpLocks/>
          </p:cNvCxnSpPr>
          <p:nvPr/>
        </p:nvCxnSpPr>
        <p:spPr>
          <a:xfrm>
            <a:off x="6458932" y="3847707"/>
            <a:ext cx="3563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8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0D01-B26A-42C3-8F5B-DE427618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震动要求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C212E-01A3-411E-9D64-B110E447F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CAF59-0F7B-420A-AF0D-23A277B6B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12" y="1180761"/>
            <a:ext cx="11605181" cy="2335438"/>
          </a:xfrm>
        </p:spPr>
        <p:txBody>
          <a:bodyPr/>
          <a:lstStyle/>
          <a:p>
            <a:r>
              <a:rPr lang="zh-CN" altLang="en-US" dirty="0"/>
              <a:t>震动</a:t>
            </a:r>
            <a:r>
              <a:rPr lang="en-US" altLang="zh-CN" dirty="0"/>
              <a:t>/</a:t>
            </a:r>
            <a:r>
              <a:rPr lang="zh-CN" altLang="en-US" dirty="0"/>
              <a:t>振动</a:t>
            </a:r>
            <a:endParaRPr lang="en-US" altLang="zh-CN" dirty="0"/>
          </a:p>
          <a:p>
            <a:pPr lvl="1"/>
            <a:r>
              <a:rPr lang="zh-CN" altLang="en-US" dirty="0"/>
              <a:t>地基震动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支架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磁铁</a:t>
            </a:r>
            <a:endParaRPr lang="en-US" altLang="zh-CN" dirty="0">
              <a:sym typeface="Wingdings" panose="05000000000000000000" pitchFamily="2" charset="2"/>
            </a:endParaRPr>
          </a:p>
          <a:p>
            <a:pPr lvl="2"/>
            <a:r>
              <a:rPr lang="zh-CN" altLang="en-US" dirty="0">
                <a:sym typeface="Wingdings" panose="05000000000000000000" pitchFamily="2" charset="2"/>
              </a:rPr>
              <a:t>大地震动，相对影响小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zh-CN" altLang="en-US" dirty="0"/>
              <a:t>水冷系统、支架变形</a:t>
            </a:r>
            <a:endParaRPr lang="en-US" altLang="zh-CN" dirty="0"/>
          </a:p>
          <a:p>
            <a:pPr lvl="2"/>
            <a:r>
              <a:rPr lang="en-US" altLang="zh-CN" dirty="0"/>
              <a:t>The quadrupoles have 250 nanometer rms vertical motion with the accelerator structure cooling water on and 60 nanometer motion with it off. </a:t>
            </a:r>
            <a:r>
              <a:rPr lang="zh-CN" altLang="en-US" dirty="0"/>
              <a:t>（</a:t>
            </a:r>
            <a:r>
              <a:rPr lang="en-US" altLang="zh-CN" dirty="0"/>
              <a:t>SLC</a:t>
            </a:r>
            <a:r>
              <a:rPr lang="zh-CN" altLang="en-US" dirty="0"/>
              <a:t>）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C2D6334-1B65-4E11-A518-BFE16A0C4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349532"/>
              </p:ext>
            </p:extLst>
          </p:nvPr>
        </p:nvGraphicFramePr>
        <p:xfrm>
          <a:off x="1078255" y="3738724"/>
          <a:ext cx="6578239" cy="2482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216">
                  <a:extLst>
                    <a:ext uri="{9D8B030D-6E8A-4147-A177-3AD203B41FA5}">
                      <a16:colId xmlns:a16="http://schemas.microsoft.com/office/drawing/2014/main" val="190030971"/>
                    </a:ext>
                  </a:extLst>
                </a:gridCol>
                <a:gridCol w="1017080">
                  <a:extLst>
                    <a:ext uri="{9D8B030D-6E8A-4147-A177-3AD203B41FA5}">
                      <a16:colId xmlns:a16="http://schemas.microsoft.com/office/drawing/2014/main" val="1292531783"/>
                    </a:ext>
                  </a:extLst>
                </a:gridCol>
                <a:gridCol w="1357763">
                  <a:extLst>
                    <a:ext uri="{9D8B030D-6E8A-4147-A177-3AD203B41FA5}">
                      <a16:colId xmlns:a16="http://schemas.microsoft.com/office/drawing/2014/main" val="1036817607"/>
                    </a:ext>
                  </a:extLst>
                </a:gridCol>
                <a:gridCol w="1188590">
                  <a:extLst>
                    <a:ext uri="{9D8B030D-6E8A-4147-A177-3AD203B41FA5}">
                      <a16:colId xmlns:a16="http://schemas.microsoft.com/office/drawing/2014/main" val="2254929596"/>
                    </a:ext>
                  </a:extLst>
                </a:gridCol>
                <a:gridCol w="1188590">
                  <a:extLst>
                    <a:ext uri="{9D8B030D-6E8A-4147-A177-3AD203B41FA5}">
                      <a16:colId xmlns:a16="http://schemas.microsoft.com/office/drawing/2014/main" val="964015238"/>
                    </a:ext>
                  </a:extLst>
                </a:gridCol>
              </a:tblGrid>
              <a:tr h="6207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要求</a:t>
                      </a:r>
                      <a:r>
                        <a:rPr lang="en-US" altLang="zh-CN" sz="1800" u="none" strike="noStrike">
                          <a:effectLst/>
                        </a:rPr>
                        <a:t>(</a:t>
                      </a:r>
                      <a:r>
                        <a:rPr lang="en-US" sz="1800" u="none" strike="noStrike">
                          <a:effectLst/>
                        </a:rPr>
                        <a:t>nm)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轨道稳定度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束流发射度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78546"/>
                  </a:ext>
                </a:extLst>
              </a:tr>
              <a:tr h="620741"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9616644"/>
                  </a:ext>
                </a:extLst>
              </a:tr>
              <a:tr h="6207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独立磁铁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650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760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</a:rPr>
                        <a:t>460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640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8571155"/>
                  </a:ext>
                </a:extLst>
              </a:tr>
              <a:tr h="6207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Triplet</a:t>
                      </a:r>
                      <a:r>
                        <a:rPr lang="zh-CN" altLang="en-US" sz="1800" u="none" strike="noStrike">
                          <a:effectLst/>
                        </a:rPr>
                        <a:t>单元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640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720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660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effectLst/>
                        </a:rPr>
                        <a:t>560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23227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9E1A36-CD3A-45D9-BF58-CD29A8F05B87}"/>
              </a:ext>
            </a:extLst>
          </p:cNvPr>
          <p:cNvSpPr txBox="1"/>
          <p:nvPr/>
        </p:nvSpPr>
        <p:spPr>
          <a:xfrm>
            <a:off x="9785023" y="4251490"/>
            <a:ext cx="180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</a:t>
            </a:r>
            <a:r>
              <a:rPr lang="zh-CN" altLang="en-US" sz="2400" dirty="0"/>
              <a:t>：</a:t>
            </a:r>
            <a:r>
              <a:rPr lang="en-US" altLang="zh-CN" sz="2400" dirty="0"/>
              <a:t>200nm</a:t>
            </a:r>
          </a:p>
          <a:p>
            <a:r>
              <a:rPr lang="en-US" altLang="zh-CN" sz="2400" dirty="0"/>
              <a:t>V</a:t>
            </a:r>
            <a:r>
              <a:rPr lang="zh-CN" altLang="en-US" sz="2400" dirty="0"/>
              <a:t>：</a:t>
            </a:r>
            <a:r>
              <a:rPr lang="en-US" altLang="zh-CN" sz="2400" dirty="0"/>
              <a:t>250nm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728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2C4823F-30A5-4345-83B4-E8187699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497" y="1046376"/>
            <a:ext cx="6460503" cy="53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0BD5C-4099-4A0D-B62C-7014A0A5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考虑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3BD0A-A584-483C-B95B-961F90BA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86" y="1199614"/>
            <a:ext cx="5779416" cy="3051876"/>
          </a:xfrm>
        </p:spPr>
        <p:txBody>
          <a:bodyPr/>
          <a:lstStyle/>
          <a:p>
            <a:r>
              <a:rPr lang="zh-CN" altLang="en-US" dirty="0"/>
              <a:t>模拟结果需要进一步校核；</a:t>
            </a:r>
            <a:endParaRPr lang="en-US" altLang="zh-CN" dirty="0"/>
          </a:p>
          <a:p>
            <a:r>
              <a:rPr lang="zh-CN" altLang="en-US" dirty="0"/>
              <a:t>其他动态误差暂未考虑，需要保留一定的余量；</a:t>
            </a:r>
            <a:endParaRPr lang="en-US" altLang="zh-CN" dirty="0"/>
          </a:p>
          <a:p>
            <a:r>
              <a:rPr lang="zh-CN" altLang="en-US" dirty="0"/>
              <a:t>对于高束团电荷量的情况（升级潜力），相应的要求需要进一步更新；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BD87E-DFA9-4B67-BB1F-DAD68E28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9D0A3-2B86-4FCF-9FED-CED967D07329}"/>
              </a:ext>
            </a:extLst>
          </p:cNvPr>
          <p:cNvSpPr txBox="1"/>
          <p:nvPr/>
        </p:nvSpPr>
        <p:spPr>
          <a:xfrm>
            <a:off x="11095348" y="5872899"/>
            <a:ext cx="129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Courtesy</a:t>
            </a:r>
            <a:r>
              <a:rPr lang="en-US" altLang="zh-CN" dirty="0"/>
              <a:t> of L. Zhang</a:t>
            </a:r>
            <a:endParaRPr lang="zh-CN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2CBA1-3DE7-46FD-94AB-4EFE193837DD}"/>
              </a:ext>
            </a:extLst>
          </p:cNvPr>
          <p:cNvSpPr/>
          <p:nvPr/>
        </p:nvSpPr>
        <p:spPr>
          <a:xfrm>
            <a:off x="1577418" y="4944062"/>
            <a:ext cx="2947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dirty="0"/>
              <a:t>H</a:t>
            </a:r>
            <a:r>
              <a:rPr lang="zh-CN" altLang="en-US" sz="2400" dirty="0"/>
              <a:t>：</a:t>
            </a:r>
            <a:r>
              <a:rPr lang="en-US" altLang="zh-CN" sz="2400" dirty="0"/>
              <a:t>100nm</a:t>
            </a:r>
          </a:p>
          <a:p>
            <a:pPr lvl="1"/>
            <a:r>
              <a:rPr lang="en-US" altLang="zh-CN" sz="2400" dirty="0"/>
              <a:t>V</a:t>
            </a:r>
            <a:r>
              <a:rPr lang="zh-CN" altLang="en-US" sz="2400" dirty="0"/>
              <a:t>：</a:t>
            </a:r>
            <a:r>
              <a:rPr lang="en-US" altLang="zh-CN" sz="2400" dirty="0"/>
              <a:t>100nm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800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890C-4601-4C3B-825A-84CEBE3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动态误差及其影响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BEA5-18B7-4051-9B26-EA1A90F5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218466"/>
            <a:ext cx="10879318" cy="49679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/>
              <a:t>误差随时间变化，静态误差、动态误差，物理量可测即可校正（一定时间内）</a:t>
            </a:r>
            <a:endParaRPr lang="en-US" altLang="zh-CN" dirty="0"/>
          </a:p>
          <a:p>
            <a:pPr>
              <a:lnSpc>
                <a:spcPct val="110000"/>
              </a:lnSpc>
            </a:pPr>
            <a:r>
              <a:rPr lang="zh-CN" altLang="en-US" dirty="0"/>
              <a:t>动态误差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由电源纹波等引起的磁铁</a:t>
            </a:r>
            <a:r>
              <a:rPr lang="zh-CN" altLang="en-US" b="1" dirty="0">
                <a:solidFill>
                  <a:srgbClr val="FF0000"/>
                </a:solidFill>
              </a:rPr>
              <a:t>磁场波动</a:t>
            </a:r>
            <a:r>
              <a:rPr lang="zh-CN" altLang="en-US" dirty="0"/>
              <a:t>以及地面震动等导致的</a:t>
            </a:r>
            <a:r>
              <a:rPr lang="zh-CN" altLang="en-US" b="1" dirty="0">
                <a:solidFill>
                  <a:srgbClr val="FF0000"/>
                </a:solidFill>
              </a:rPr>
              <a:t>磁铁振动</a:t>
            </a:r>
            <a:r>
              <a:rPr lang="zh-CN" altLang="en-US" dirty="0"/>
              <a:t>等随时间变化的误差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加速结构的场及相位误差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dirty="0"/>
              <a:t>磁铁振动误差的主要影响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b="1" dirty="0"/>
              <a:t>轨道稳定性（等效发射度增长）</a:t>
            </a:r>
            <a:endParaRPr lang="en-US" altLang="zh-CN" b="1" dirty="0"/>
          </a:p>
          <a:p>
            <a:pPr lvl="1">
              <a:lnSpc>
                <a:spcPct val="110000"/>
              </a:lnSpc>
            </a:pPr>
            <a:r>
              <a:rPr lang="zh-CN" altLang="en-US" b="1" dirty="0"/>
              <a:t>发射度增长</a:t>
            </a:r>
            <a:endParaRPr lang="zh-CN" altLang="en-US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697E5-1F79-4CA8-9DD9-1A6C6EE45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91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5D4-5D66-4B9A-9778-F047BA21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动态误差源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442E5-103E-4FFE-9F02-C5F8CB4E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25" y="1124198"/>
            <a:ext cx="10515600" cy="5248322"/>
          </a:xfrm>
        </p:spPr>
        <p:txBody>
          <a:bodyPr/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磁场波动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电源纹波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电网扰动（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50Hz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及倍频）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热变形（环境温度，水冷温度等）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/>
              <a:t>磁铁振动</a:t>
            </a:r>
            <a:endParaRPr lang="en-US" altLang="zh-CN" dirty="0"/>
          </a:p>
          <a:p>
            <a:pPr lvl="1"/>
            <a:r>
              <a:rPr lang="zh-CN" altLang="en-US" dirty="0"/>
              <a:t>磁铁相关振动：通过支架作用，振动源有</a:t>
            </a:r>
            <a:r>
              <a:rPr lang="zh-CN" altLang="en-US" b="1" dirty="0"/>
              <a:t>地面震动</a:t>
            </a:r>
            <a:r>
              <a:rPr lang="zh-CN" altLang="en-US" dirty="0"/>
              <a:t>（自然环境、车、飞机、火车、水塔、空调机组、人类活动等）、支架振动（冷却水管振动、真空泵振动等）等；</a:t>
            </a:r>
            <a:endParaRPr lang="en-US" altLang="zh-CN" dirty="0"/>
          </a:p>
          <a:p>
            <a:pPr lvl="1"/>
            <a:r>
              <a:rPr lang="zh-CN" altLang="en-US" dirty="0"/>
              <a:t>磁铁非相关振动：</a:t>
            </a:r>
            <a:r>
              <a:rPr lang="zh-CN" altLang="en-US" b="1" dirty="0"/>
              <a:t>冷却水系统振动</a:t>
            </a:r>
            <a:r>
              <a:rPr lang="zh-CN" altLang="en-US" dirty="0"/>
              <a:t>、支架变形等；</a:t>
            </a:r>
            <a:endParaRPr lang="en-US" altLang="zh-CN" dirty="0"/>
          </a:p>
          <a:p>
            <a:pPr marL="182880" lvl="1"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</a:rPr>
              <a:t>真空盒振动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640080" lvl="2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水冷系统（水流振动等）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  <a:p>
            <a:pPr marL="640080" lvl="2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eddy current  magnetic field  beam orbit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BPM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振动及分辨率，会影响闭轨校正及快轨道校正的效果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91680-E715-4C20-83B5-CFC82CB25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磁场相关</a:t>
            </a:r>
          </a:p>
        </p:txBody>
      </p:sp>
    </p:spTree>
    <p:extLst>
      <p:ext uri="{BB962C8B-B14F-4D97-AF65-F5344CB8AC3E}">
        <p14:creationId xmlns:p14="http://schemas.microsoft.com/office/powerpoint/2010/main" val="40997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CFC0-89AC-453E-8021-5E0DA511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轨道稳定性要求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4C30B-E5F4-453C-B23B-53A393532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EF63E-2015-4B5F-A259-A3B8BDA27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6" t="4020" r="13884" b="5890"/>
          <a:stretch/>
        </p:blipFill>
        <p:spPr>
          <a:xfrm>
            <a:off x="6912722" y="1027521"/>
            <a:ext cx="5279278" cy="541098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25474E4-DF3F-4FCD-A874-8EC3220E32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79828"/>
              </p:ext>
            </p:extLst>
          </p:nvPr>
        </p:nvGraphicFramePr>
        <p:xfrm>
          <a:off x="259661" y="1190117"/>
          <a:ext cx="6918234" cy="1421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5" imgW="2717640" imgH="558720" progId="Equation.DSMT4">
                  <p:embed/>
                </p:oleObj>
              </mc:Choice>
              <mc:Fallback>
                <p:oleObj name="Equation" r:id="rId5" imgW="27176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661" y="1190117"/>
                        <a:ext cx="6918234" cy="1421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62F162B-C833-427C-A27D-F0D7596DE32F}"/>
              </a:ext>
            </a:extLst>
          </p:cNvPr>
          <p:cNvSpPr txBox="1"/>
          <p:nvPr/>
        </p:nvSpPr>
        <p:spPr>
          <a:xfrm>
            <a:off x="0" y="2837468"/>
            <a:ext cx="8229600" cy="335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保证总发射度增长小于</a:t>
            </a:r>
            <a:r>
              <a:rPr lang="en-US" altLang="zh-CN" sz="2400" dirty="0"/>
              <a:t>30%</a:t>
            </a:r>
            <a:r>
              <a:rPr lang="zh-CN" altLang="en-US" sz="2400" dirty="0"/>
              <a:t>（</a:t>
            </a:r>
            <a:r>
              <a:rPr lang="en-US" altLang="zh-CN" sz="2400" dirty="0"/>
              <a:t> 1.1</a:t>
            </a:r>
            <a:r>
              <a:rPr lang="zh-CN" altLang="en-US" sz="2400" dirty="0"/>
              <a:t>*</a:t>
            </a:r>
            <a:r>
              <a:rPr lang="en-US" altLang="zh-CN" sz="2400" dirty="0"/>
              <a:t>1.2=1.32 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要求束流发射度小于</a:t>
            </a:r>
            <a:r>
              <a:rPr lang="en-US" altLang="zh-CN" sz="2400" b="1" dirty="0"/>
              <a:t>10%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轨道稳定性引起的发射度增长小于</a:t>
            </a:r>
            <a:r>
              <a:rPr lang="en-US" altLang="zh-CN" sz="2400" dirty="0"/>
              <a:t>20%</a:t>
            </a:r>
            <a:r>
              <a:rPr lang="zh-CN" altLang="en-US" sz="2400" dirty="0"/>
              <a:t>（</a:t>
            </a:r>
            <a:r>
              <a:rPr lang="zh-CN" altLang="en-US" sz="2400" b="1" dirty="0"/>
              <a:t>等效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轨道稳定性要求为</a:t>
            </a:r>
            <a:r>
              <a:rPr lang="en-US" altLang="zh-CN" sz="2400" dirty="0"/>
              <a:t>10%</a:t>
            </a:r>
            <a:r>
              <a:rPr lang="zh-CN" altLang="en-US" sz="2400" dirty="0"/>
              <a:t>的束流尺寸</a:t>
            </a:r>
            <a:endParaRPr lang="en-US" altLang="zh-CN" sz="24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出口束流</a:t>
            </a:r>
            <a:r>
              <a:rPr lang="en-US" altLang="zh-CN" sz="2400" dirty="0"/>
              <a:t>rms</a:t>
            </a:r>
            <a:r>
              <a:rPr lang="zh-CN" altLang="en-US" sz="2400" dirty="0"/>
              <a:t>值为</a:t>
            </a:r>
            <a:r>
              <a:rPr lang="en-US" altLang="zh-CN" sz="2400" dirty="0"/>
              <a:t>1mm</a:t>
            </a:r>
            <a:r>
              <a:rPr lang="zh-CN" altLang="en-US" sz="2400" dirty="0"/>
              <a:t>，轨道稳定性要求</a:t>
            </a:r>
            <a:r>
              <a:rPr lang="en-US" altLang="zh-CN" sz="2400" b="1" dirty="0"/>
              <a:t>0.1mm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i="1" dirty="0"/>
              <a:t>增强器注入轨道稳定性要求？（假设不小于</a:t>
            </a:r>
            <a:r>
              <a:rPr lang="en-US" altLang="zh-CN" sz="2400" i="1" dirty="0"/>
              <a:t>0.1mm</a:t>
            </a:r>
            <a:r>
              <a:rPr lang="zh-CN" altLang="en-US" sz="2400" i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5808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ADAE-0F83-4179-87AD-E4D491BE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震动</a:t>
            </a:r>
            <a:r>
              <a:rPr lang="en-US" altLang="zh-CN" dirty="0"/>
              <a:t>/</a:t>
            </a:r>
            <a:r>
              <a:rPr lang="zh-CN" altLang="en-US" dirty="0"/>
              <a:t>振动的传递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38122-4F83-4430-8D76-1F2573422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ACE30-1B65-4F1A-864D-FD98C444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821" y="1065227"/>
            <a:ext cx="5763779" cy="5373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593D1A-5E5D-495C-A766-26F4F3F5135A}"/>
              </a:ext>
            </a:extLst>
          </p:cNvPr>
          <p:cNvSpPr txBox="1"/>
          <p:nvPr/>
        </p:nvSpPr>
        <p:spPr>
          <a:xfrm>
            <a:off x="8870622" y="5863472"/>
            <a:ext cx="129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Courtesy</a:t>
            </a:r>
            <a:r>
              <a:rPr lang="en-US" altLang="zh-CN" dirty="0"/>
              <a:t> of L. 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31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D961-3834-43A3-BF8A-DF2B3AA1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4A6C1-D2DB-41E7-95C0-661A813D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endParaRPr lang="zh-CN" altLang="en-US" dirty="0"/>
          </a:p>
        </p:txBody>
      </p:sp>
      <p:pic>
        <p:nvPicPr>
          <p:cNvPr id="5" name="内容占位符 34">
            <a:extLst>
              <a:ext uri="{FF2B5EF4-FFF2-40B4-BE49-F238E27FC236}">
                <a16:creationId xmlns:a16="http://schemas.microsoft.com/office/drawing/2014/main" id="{DD466541-FEAE-44FB-B66F-40BD471CA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9" y="1143643"/>
            <a:ext cx="12092881" cy="2221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03124-970A-42CE-8ABD-309FC01E453B}"/>
              </a:ext>
            </a:extLst>
          </p:cNvPr>
          <p:cNvSpPr txBox="1"/>
          <p:nvPr/>
        </p:nvSpPr>
        <p:spPr>
          <a:xfrm>
            <a:off x="603316" y="3685880"/>
            <a:ext cx="10765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Triplet</a:t>
            </a:r>
            <a:r>
              <a:rPr lang="zh-CN" altLang="en-US" sz="2400" dirty="0"/>
              <a:t>聚焦结构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振动</a:t>
            </a:r>
            <a:r>
              <a:rPr lang="en-US" altLang="zh-CN" sz="2400" dirty="0"/>
              <a:t>/</a:t>
            </a:r>
            <a:r>
              <a:rPr lang="zh-CN" altLang="en-US" sz="2400" dirty="0"/>
              <a:t>震动幅度为频率的函数（</a:t>
            </a:r>
            <a:r>
              <a:rPr lang="en-US" altLang="zh-CN" sz="2400" dirty="0"/>
              <a:t>PSD</a:t>
            </a:r>
            <a:r>
              <a:rPr lang="zh-CN" altLang="en-US" sz="2400" dirty="0"/>
              <a:t>谱），以下讨论为</a:t>
            </a:r>
            <a:r>
              <a:rPr lang="zh-CN" altLang="en-US" sz="2400" b="1" dirty="0"/>
              <a:t>幅度</a:t>
            </a:r>
            <a:r>
              <a:rPr lang="zh-CN" altLang="en-US" sz="2400" dirty="0"/>
              <a:t>基于频率的积分（</a:t>
            </a:r>
            <a:r>
              <a:rPr lang="en-US" altLang="zh-CN" sz="2400" dirty="0"/>
              <a:t>0.1Hz~100Hz</a:t>
            </a:r>
            <a:r>
              <a:rPr lang="zh-CN" altLang="en-US" sz="2400" dirty="0"/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另外假设地面震动经支架到磁铁的振动传递系数为</a:t>
            </a:r>
            <a:r>
              <a:rPr lang="en-US" altLang="zh-CN" sz="2400" dirty="0"/>
              <a:t>1.0~</a:t>
            </a:r>
            <a:r>
              <a:rPr lang="en-US" altLang="zh-CN" sz="2400" b="1" dirty="0"/>
              <a:t>2.0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196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F585-92AC-4978-AB6F-F1F3B5D4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轨道稳定度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DBDC8-4E36-4609-B0B5-325B2F8BB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4BAA44-C374-4108-80D0-8DCA4010E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磁铁振动</a:t>
            </a:r>
            <a:r>
              <a:rPr lang="en-US" altLang="zh-CN" dirty="0"/>
              <a:t>650nm</a:t>
            </a:r>
            <a:r>
              <a:rPr lang="zh-CN" altLang="en-US" dirty="0"/>
              <a:t>、</a:t>
            </a:r>
            <a:r>
              <a:rPr lang="en-US" altLang="zh-CN" dirty="0"/>
              <a:t>760nm</a:t>
            </a:r>
          </a:p>
          <a:p>
            <a:r>
              <a:rPr lang="zh-CN" altLang="en-US" dirty="0">
                <a:solidFill>
                  <a:schemeClr val="bg2"/>
                </a:solidFill>
              </a:rPr>
              <a:t>地基震动</a:t>
            </a:r>
            <a:r>
              <a:rPr lang="en-US" altLang="zh-CN" dirty="0">
                <a:solidFill>
                  <a:schemeClr val="bg2"/>
                </a:solidFill>
              </a:rPr>
              <a:t>325nm</a:t>
            </a:r>
            <a:r>
              <a:rPr lang="zh-CN" altLang="en-US" dirty="0">
                <a:solidFill>
                  <a:schemeClr val="bg2"/>
                </a:solidFill>
              </a:rPr>
              <a:t>、</a:t>
            </a:r>
            <a:r>
              <a:rPr lang="en-US" altLang="zh-CN" dirty="0">
                <a:solidFill>
                  <a:schemeClr val="bg2"/>
                </a:solidFill>
              </a:rPr>
              <a:t>380nm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18BAB-9A8D-4930-9241-0B6188C8E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276" y="1994321"/>
            <a:ext cx="9200476" cy="3868601"/>
          </a:xfrm>
          <a:prstGeom prst="rect">
            <a:avLst/>
          </a:prstGeom>
        </p:spPr>
      </p:pic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8FE46ECE-A8D1-49A8-BA91-C2296737C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00693"/>
              </p:ext>
            </p:extLst>
          </p:nvPr>
        </p:nvGraphicFramePr>
        <p:xfrm>
          <a:off x="9794448" y="1107683"/>
          <a:ext cx="2397551" cy="125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1117440" imgH="583920" progId="Equation.DSMT4">
                  <p:embed/>
                </p:oleObj>
              </mc:Choice>
              <mc:Fallback>
                <p:oleObj name="Equation" r:id="rId5" imgW="1117440" imgH="583920" progId="Equation.DSMT4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325474E4-DF3F-4FCD-A874-8EC3220E3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94448" y="1107683"/>
                        <a:ext cx="2397551" cy="1250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B48CE02-BA80-4A89-B0F5-35D7CC491396}"/>
              </a:ext>
            </a:extLst>
          </p:cNvPr>
          <p:cNvSpPr txBox="1"/>
          <p:nvPr/>
        </p:nvSpPr>
        <p:spPr>
          <a:xfrm>
            <a:off x="2846895" y="5910606"/>
            <a:ext cx="13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Kx,rms</a:t>
            </a:r>
            <a:r>
              <a:rPr lang="en-US" altLang="zh-CN" b="1" dirty="0"/>
              <a:t>=150</a:t>
            </a:r>
          </a:p>
          <a:p>
            <a:r>
              <a:rPr lang="en-US" altLang="zh-CN" dirty="0" err="1"/>
              <a:t>Kx,max</a:t>
            </a:r>
            <a:r>
              <a:rPr lang="en-US" altLang="zh-CN" dirty="0"/>
              <a:t>=530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DC3E2-7C0D-48A3-AF38-35AC266722AA}"/>
              </a:ext>
            </a:extLst>
          </p:cNvPr>
          <p:cNvSpPr txBox="1"/>
          <p:nvPr/>
        </p:nvSpPr>
        <p:spPr>
          <a:xfrm>
            <a:off x="7279064" y="5931031"/>
            <a:ext cx="13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Kx,rms</a:t>
            </a:r>
            <a:r>
              <a:rPr lang="en-US" altLang="zh-CN" b="1" dirty="0"/>
              <a:t>=130</a:t>
            </a:r>
          </a:p>
          <a:p>
            <a:r>
              <a:rPr lang="en-US" altLang="zh-CN" dirty="0" err="1"/>
              <a:t>Kx,max</a:t>
            </a:r>
            <a:r>
              <a:rPr lang="en-US" altLang="zh-CN" dirty="0"/>
              <a:t>=540</a:t>
            </a:r>
            <a:endParaRPr lang="zh-CN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48C1B7-FF58-4052-ADD2-DF5A5E60618C}"/>
              </a:ext>
            </a:extLst>
          </p:cNvPr>
          <p:cNvCxnSpPr/>
          <p:nvPr/>
        </p:nvCxnSpPr>
        <p:spPr>
          <a:xfrm>
            <a:off x="2234153" y="3054285"/>
            <a:ext cx="7880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07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A3F-BE73-4774-8E53-EBDCE23B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束流发射度增长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8EC95-5BED-400D-8D1C-4D7B62CF9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6AC2EA-E484-4C64-BAEF-00275243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515600" cy="2156329"/>
          </a:xfrm>
        </p:spPr>
        <p:txBody>
          <a:bodyPr/>
          <a:lstStyle/>
          <a:p>
            <a:r>
              <a:rPr lang="zh-CN" altLang="en-US" dirty="0"/>
              <a:t>磁铁震动</a:t>
            </a:r>
            <a:r>
              <a:rPr lang="en-US" altLang="zh-CN" dirty="0"/>
              <a:t>460nm</a:t>
            </a:r>
            <a:r>
              <a:rPr lang="zh-CN" altLang="en-US" dirty="0"/>
              <a:t>、</a:t>
            </a:r>
            <a:r>
              <a:rPr lang="en-US" altLang="zh-CN" dirty="0"/>
              <a:t>640nm</a:t>
            </a:r>
          </a:p>
          <a:p>
            <a:r>
              <a:rPr lang="zh-CN" altLang="en-US" dirty="0">
                <a:solidFill>
                  <a:schemeClr val="bg2"/>
                </a:solidFill>
              </a:rPr>
              <a:t>地基震动</a:t>
            </a:r>
            <a:r>
              <a:rPr lang="en-US" altLang="zh-CN" dirty="0">
                <a:solidFill>
                  <a:schemeClr val="bg2"/>
                </a:solidFill>
              </a:rPr>
              <a:t>230nm</a:t>
            </a:r>
            <a:r>
              <a:rPr lang="zh-CN" altLang="en-US" dirty="0">
                <a:solidFill>
                  <a:schemeClr val="bg2"/>
                </a:solidFill>
              </a:rPr>
              <a:t> 、</a:t>
            </a:r>
            <a:r>
              <a:rPr lang="en-US" altLang="zh-CN" dirty="0">
                <a:solidFill>
                  <a:schemeClr val="bg2"/>
                </a:solidFill>
              </a:rPr>
              <a:t>320nm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83B9-1C60-47F7-BEC3-EC5CEEE1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21" y="2199535"/>
            <a:ext cx="9731500" cy="41164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5A38B2-0252-463C-828E-08BABF9EA15D}"/>
              </a:ext>
            </a:extLst>
          </p:cNvPr>
          <p:cNvCxnSpPr/>
          <p:nvPr/>
        </p:nvCxnSpPr>
        <p:spPr>
          <a:xfrm>
            <a:off x="2696067" y="3318235"/>
            <a:ext cx="7880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F585-92AC-4978-AB6F-F1F3B5D4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轨道稳定度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DBDC8-4E36-4609-B0B5-325B2F8BB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小共架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4BAA44-C374-4108-80D0-8DCA4010E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磁铁振动</a:t>
            </a:r>
            <a:r>
              <a:rPr lang="en-US" altLang="zh-CN" dirty="0"/>
              <a:t>640nm</a:t>
            </a:r>
            <a:r>
              <a:rPr lang="zh-CN" altLang="en-US" dirty="0"/>
              <a:t>、</a:t>
            </a:r>
            <a:r>
              <a:rPr lang="en-US" altLang="zh-CN" dirty="0"/>
              <a:t>720nm</a:t>
            </a:r>
          </a:p>
          <a:p>
            <a:r>
              <a:rPr lang="zh-CN" altLang="en-US" dirty="0">
                <a:solidFill>
                  <a:schemeClr val="bg2"/>
                </a:solidFill>
              </a:rPr>
              <a:t>地基震动</a:t>
            </a:r>
            <a:r>
              <a:rPr lang="en-US" altLang="zh-CN" dirty="0">
                <a:solidFill>
                  <a:schemeClr val="bg2"/>
                </a:solidFill>
              </a:rPr>
              <a:t>320nm</a:t>
            </a:r>
            <a:r>
              <a:rPr lang="zh-CN" altLang="en-US" dirty="0">
                <a:solidFill>
                  <a:schemeClr val="bg2"/>
                </a:solidFill>
              </a:rPr>
              <a:t>、</a:t>
            </a:r>
            <a:r>
              <a:rPr lang="en-US" altLang="zh-CN" dirty="0">
                <a:solidFill>
                  <a:schemeClr val="bg2"/>
                </a:solidFill>
              </a:rPr>
              <a:t>360nm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8CE02-BA80-4A89-B0F5-35D7CC491396}"/>
              </a:ext>
            </a:extLst>
          </p:cNvPr>
          <p:cNvSpPr txBox="1"/>
          <p:nvPr/>
        </p:nvSpPr>
        <p:spPr>
          <a:xfrm>
            <a:off x="2846895" y="5910606"/>
            <a:ext cx="13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Kx,rms</a:t>
            </a:r>
            <a:r>
              <a:rPr lang="en-US" altLang="zh-CN" dirty="0"/>
              <a:t>=155</a:t>
            </a:r>
          </a:p>
          <a:p>
            <a:r>
              <a:rPr lang="en-US" altLang="zh-CN" dirty="0" err="1"/>
              <a:t>Kx,max</a:t>
            </a:r>
            <a:r>
              <a:rPr lang="en-US" altLang="zh-CN" dirty="0"/>
              <a:t>=488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DC3E2-7C0D-48A3-AF38-35AC266722AA}"/>
              </a:ext>
            </a:extLst>
          </p:cNvPr>
          <p:cNvSpPr txBox="1"/>
          <p:nvPr/>
        </p:nvSpPr>
        <p:spPr>
          <a:xfrm>
            <a:off x="7279064" y="5931031"/>
            <a:ext cx="13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Kx,rms</a:t>
            </a:r>
            <a:r>
              <a:rPr lang="en-US" altLang="zh-CN" dirty="0"/>
              <a:t>=138</a:t>
            </a:r>
          </a:p>
          <a:p>
            <a:r>
              <a:rPr lang="en-US" altLang="zh-CN" dirty="0" err="1"/>
              <a:t>Kx,max</a:t>
            </a:r>
            <a:r>
              <a:rPr lang="en-US" altLang="zh-CN" dirty="0"/>
              <a:t>=474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A74D9-B7B8-45F7-BCF7-26D75ABEB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619" y="2026763"/>
            <a:ext cx="9018782" cy="38968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52B1E1-4EEA-40E6-88E0-DF3D942CE172}"/>
              </a:ext>
            </a:extLst>
          </p:cNvPr>
          <p:cNvCxnSpPr/>
          <p:nvPr/>
        </p:nvCxnSpPr>
        <p:spPr>
          <a:xfrm>
            <a:off x="2450969" y="3101419"/>
            <a:ext cx="7880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A852DF-7889-4D5C-A792-50ACBB3AD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048135"/>
              </p:ext>
            </p:extLst>
          </p:nvPr>
        </p:nvGraphicFramePr>
        <p:xfrm>
          <a:off x="9794448" y="1107683"/>
          <a:ext cx="2397551" cy="125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1117440" imgH="583920" progId="Equation.DSMT4">
                  <p:embed/>
                </p:oleObj>
              </mc:Choice>
              <mc:Fallback>
                <p:oleObj name="Equation" r:id="rId5" imgW="1117440" imgH="583920" progId="Equation.DSMT4">
                  <p:embed/>
                  <p:pic>
                    <p:nvPicPr>
                      <p:cNvPr id="11" name="Content Placeholder 9">
                        <a:extLst>
                          <a:ext uri="{FF2B5EF4-FFF2-40B4-BE49-F238E27FC236}">
                            <a16:creationId xmlns:a16="http://schemas.microsoft.com/office/drawing/2014/main" id="{8FE46ECE-A8D1-49A8-BA91-C2296737C5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94448" y="1107683"/>
                        <a:ext cx="2397551" cy="1250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08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51767</TotalTime>
  <Words>555</Words>
  <Application>Microsoft Office PowerPoint</Application>
  <PresentationFormat>Widescreen</PresentationFormat>
  <Paragraphs>101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 Unicode MS</vt:lpstr>
      <vt:lpstr>Microsoft Yahei</vt:lpstr>
      <vt:lpstr>等线</vt:lpstr>
      <vt:lpstr>黑体</vt:lpstr>
      <vt:lpstr>华文行楷</vt:lpstr>
      <vt:lpstr>华文中宋</vt:lpstr>
      <vt:lpstr>楷体</vt:lpstr>
      <vt:lpstr>宋体</vt:lpstr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Office 主题</vt:lpstr>
      <vt:lpstr>Equation</vt:lpstr>
      <vt:lpstr>MathType 6.0 Equation</vt:lpstr>
      <vt:lpstr>CEPC injector Linac  Vibration</vt:lpstr>
      <vt:lpstr>动态误差及其影响</vt:lpstr>
      <vt:lpstr>动态误差源</vt:lpstr>
      <vt:lpstr>轨道稳定性要求</vt:lpstr>
      <vt:lpstr>震动/振动的传递</vt:lpstr>
      <vt:lpstr>CEPC LINAC</vt:lpstr>
      <vt:lpstr>轨道稳定度</vt:lpstr>
      <vt:lpstr>束流发射度增长</vt:lpstr>
      <vt:lpstr>轨道稳定度</vt:lpstr>
      <vt:lpstr>束流发射度增长</vt:lpstr>
      <vt:lpstr>震动要求</vt:lpstr>
      <vt:lpstr>考虑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 才</cp:lastModifiedBy>
  <cp:revision>488</cp:revision>
  <dcterms:created xsi:type="dcterms:W3CDTF">2016-06-16T12:03:06Z</dcterms:created>
  <dcterms:modified xsi:type="dcterms:W3CDTF">2020-03-03T07:46:55Z</dcterms:modified>
</cp:coreProperties>
</file>