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8" r:id="rId2"/>
    <p:sldId id="299" r:id="rId3"/>
    <p:sldId id="624" r:id="rId4"/>
    <p:sldId id="622" r:id="rId5"/>
    <p:sldId id="625" r:id="rId6"/>
    <p:sldId id="627" r:id="rId7"/>
    <p:sldId id="628" r:id="rId8"/>
    <p:sldId id="626" r:id="rId9"/>
    <p:sldId id="629" r:id="rId10"/>
    <p:sldId id="630" r:id="rId11"/>
    <p:sldId id="623" r:id="rId12"/>
    <p:sldId id="631" r:id="rId13"/>
    <p:sldId id="632" r:id="rId14"/>
    <p:sldId id="633" r:id="rId15"/>
    <p:sldId id="634" r:id="rId16"/>
    <p:sldId id="643" r:id="rId17"/>
    <p:sldId id="635" r:id="rId18"/>
    <p:sldId id="642" r:id="rId19"/>
    <p:sldId id="637" r:id="rId20"/>
    <p:sldId id="639" r:id="rId21"/>
    <p:sldId id="645" r:id="rId22"/>
    <p:sldId id="646" r:id="rId23"/>
    <p:sldId id="647" r:id="rId24"/>
    <p:sldId id="648" r:id="rId25"/>
    <p:sldId id="649" r:id="rId26"/>
    <p:sldId id="651" r:id="rId2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9" autoAdjust="0"/>
    <p:restoredTop sz="94660"/>
  </p:normalViewPr>
  <p:slideViewPr>
    <p:cSldViewPr>
      <p:cViewPr varScale="1">
        <p:scale>
          <a:sx n="68" d="100"/>
          <a:sy n="68" d="100"/>
        </p:scale>
        <p:origin x="10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DBFB-ACE0-4E79-8808-385FCEFCB5B7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393D-F701-47C2-9EFF-2C365D8DDB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2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26C558D-B080-46CB-A37C-768934525088}" type="datetimeFigureOut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E3ED4EB-D48F-4AD8-9AAC-BC93CF80A6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401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5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3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D3A54-1904-4E17-84E8-BB4B350DC3A3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D90F-8D20-4013-A7B5-546066B03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4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2A55-595B-4F44-B581-04FD36FBDD8C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2241-F8B1-49C5-AD48-4205DFFF0D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9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FE94-4799-4926-9AA6-974A9816E3F5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2A648-6BBF-4411-9A4F-CE96B9DD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8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AE6C-3C8B-4491-8DEC-66A76F65C630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EEA27-C98A-4D6E-B88E-6F0045E4FB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4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5F29-60A3-4066-B963-C100D2849938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E8A5-05D8-4769-8E3F-EEA84A8199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77544-914E-40B4-B20F-2DACF109E5FA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D9CA-8383-469B-9581-0D9B14342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8E5C-1A62-46C1-AA26-BC8C3E4D3267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88BE-B011-41E5-9F1F-3575DA4BE4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8D97-50B5-499D-9D7B-B2A11E855E85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83DF-D507-43F4-81CB-95BA739AB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5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E73A-3660-416E-8EB2-44838A593738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F39C-DA07-4146-9BE6-BD889279E4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7EB4-2A4F-45E1-8FEF-5C493C7C2346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654C-B73D-4C9B-A229-34ACFB827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1A15-BF9C-4CC2-93EB-129534A89A57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1335-BBCB-4139-A816-7BD1F02F4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0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F06AB4-B2EC-44ED-92C7-503B65F8638E}" type="datetime1">
              <a:rPr lang="zh-CN" altLang="en-US"/>
              <a:pPr>
                <a:defRPr/>
              </a:pPr>
              <a:t>2020/3/3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5536B3-966F-41F4-9BC4-AD498C85DB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.wmf"/><Relationship Id="rId5" Type="http://schemas.openxmlformats.org/officeDocument/2006/relationships/image" Target="../media/image1.wmf"/><Relationship Id="rId15" Type="http://schemas.openxmlformats.org/officeDocument/2006/relationships/image" Target="../media/image33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.wmf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60000" y="1080000"/>
            <a:ext cx="8280000" cy="4680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Calibri Light" panose="020F0302020204030204" pitchFamily="34" charset="0"/>
                <a:cs typeface="Times New Roman" pitchFamily="18" charset="0"/>
              </a:rPr>
              <a:t>CEPC alignment precision</a:t>
            </a:r>
            <a:br>
              <a:rPr lang="en-US" altLang="zh-CN" sz="4000" b="1" dirty="0">
                <a:solidFill>
                  <a:srgbClr val="FF0000"/>
                </a:solidFill>
                <a:latin typeface="Calibri Light" panose="020F0302020204030204" pitchFamily="34" charset="0"/>
                <a:cs typeface="Times New Roman" pitchFamily="18" charset="0"/>
              </a:rPr>
            </a:br>
            <a:br>
              <a:rPr lang="en-US" altLang="zh-CN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  <a:t>Wang </a:t>
            </a:r>
            <a:r>
              <a:rPr lang="en-US" altLang="zh-CN" sz="2800" dirty="0" err="1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  <a:t>xiaolong</a:t>
            </a:r>
            <a:br>
              <a:rPr lang="en-US" altLang="zh-CN" sz="2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</a:br>
            <a:br>
              <a:rPr lang="en-US" altLang="zh-CN" sz="2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</a:br>
            <a:r>
              <a:rPr lang="en-US" altLang="zh-CN" sz="2800" dirty="0">
                <a:solidFill>
                  <a:srgbClr val="FF0000"/>
                </a:solidFill>
                <a:latin typeface="Adobe 黑体 Std R" pitchFamily="34" charset="-122"/>
                <a:ea typeface="Adobe 黑体 Std R" pitchFamily="34" charset="-122"/>
              </a:rPr>
              <a:t> 2020.3.3</a:t>
            </a:r>
            <a:endParaRPr lang="zh-CN" altLang="en-US" sz="2000" b="1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4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29128-5240-4941-9881-9E3652CF8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31" y="642918"/>
            <a:ext cx="5890406" cy="321471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1679BA"/>
                </a:solidFill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Tunnel control network precision</a:t>
            </a:r>
            <a:endParaRPr lang="en-US" altLang="zh-CN" sz="2400" b="1" dirty="0">
              <a:solidFill>
                <a:srgbClr val="1679BA"/>
              </a:solidFill>
              <a:latin typeface="+mn-ea"/>
              <a:cs typeface="Arial Unicode MS" pitchFamily="34" charset="-122"/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BEPCII SR 237.53m </a:t>
            </a:r>
            <a:r>
              <a:rPr lang="zh-CN" altLang="en-US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，</a:t>
            </a:r>
            <a:r>
              <a:rPr lang="en-US" altLang="zh-CN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control point precision is better than 0.08mm.(2006,2008,2010,2012)</a:t>
            </a:r>
          </a:p>
          <a:p>
            <a:pPr>
              <a:lnSpc>
                <a:spcPct val="150000"/>
              </a:lnSpc>
              <a:buSzPct val="75000"/>
            </a:pPr>
            <a:r>
              <a:rPr lang="en-US" altLang="zh-CN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CSNS RCS 240m</a:t>
            </a:r>
            <a:r>
              <a:rPr lang="zh-CN" altLang="en-US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，</a:t>
            </a:r>
            <a:r>
              <a:rPr lang="en-US" altLang="zh-CN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RMS precision is 0.07mm.</a:t>
            </a:r>
          </a:p>
          <a:p>
            <a:pPr>
              <a:lnSpc>
                <a:spcPct val="150000"/>
              </a:lnSpc>
              <a:buSzPct val="75000"/>
            </a:pPr>
            <a:r>
              <a:rPr lang="en-US" altLang="zh-CN" sz="2000" dirty="0">
                <a:solidFill>
                  <a:srgbClr val="1679BA"/>
                </a:solidFill>
                <a:latin typeface="+mn-ea"/>
                <a:cs typeface="Arial Unicode MS" pitchFamily="34" charset="-122"/>
              </a:rPr>
              <a:t>CEPC RMS precision is 0.07mm.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4A6337-5DB7-4BEA-8FEA-32207329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07" y="757124"/>
            <a:ext cx="2784493" cy="21003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32E58D0-6D1F-4AF0-927D-9F882B103C74}"/>
              </a:ext>
            </a:extLst>
          </p:cNvPr>
          <p:cNvSpPr txBox="1"/>
          <p:nvPr/>
        </p:nvSpPr>
        <p:spPr>
          <a:xfrm>
            <a:off x="7465571" y="299068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BEPCII</a:t>
            </a:r>
            <a:endParaRPr lang="zh-CN" alt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929066"/>
            <a:ext cx="7943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lvl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Tunnel control network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91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7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8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9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0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1" name="Equation" r:id="rId12" imgW="428207" imgH="666100" progId="Equation.DSMT4">
                  <p:embed/>
                </p:oleObj>
              </mc:Choice>
              <mc:Fallback>
                <p:oleObj name="Equation" r:id="rId12" imgW="428207" imgH="6661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内容占位符 2"/>
          <p:cNvSpPr txBox="1">
            <a:spLocks/>
          </p:cNvSpPr>
          <p:nvPr/>
        </p:nvSpPr>
        <p:spPr>
          <a:xfrm>
            <a:off x="500034" y="778361"/>
            <a:ext cx="8309757" cy="12933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Component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is to draw the beam center to its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fiducials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, then the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fiducials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coordinates can be transferred to CEPC global coordinate system and used for component tunnel alignment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Component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fiducialization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85720" y="1857364"/>
            <a:ext cx="813807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just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Geometric measurement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：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laser tracker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Articulated arm 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CMM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zh-CN" sz="2000" dirty="0" err="1">
                <a:latin typeface="Times New Roman" pitchFamily="18" charset="0"/>
                <a:ea typeface="+mn-ea"/>
                <a:cs typeface="Times New Roman" pitchFamily="18" charset="0"/>
              </a:rPr>
              <a:t>photogrammetry</a:t>
            </a:r>
            <a:endParaRPr lang="en-US" altLang="zh-CN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algn="just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Magnetic field measurement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：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rotate coil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vibrating wire</a:t>
            </a:r>
          </a:p>
          <a:p>
            <a:pPr marL="800100" lvl="1" indent="-342900" algn="just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Non-contact measurement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：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level, transit square</a:t>
            </a:r>
          </a:p>
          <a:p>
            <a:pPr marL="800100" lvl="1" indent="-342900" algn="just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Attitude measurement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：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electronic </a:t>
            </a:r>
            <a:r>
              <a:rPr lang="en-US" altLang="zh-CN" sz="2000" dirty="0" err="1">
                <a:latin typeface="Times New Roman" pitchFamily="18" charset="0"/>
                <a:ea typeface="+mn-ea"/>
                <a:cs typeface="Times New Roman" pitchFamily="18" charset="0"/>
              </a:rPr>
              <a:t>gradienter</a:t>
            </a:r>
            <a:endParaRPr lang="zh-CN" alt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" name="组合 11"/>
          <p:cNvGrpSpPr/>
          <p:nvPr/>
        </p:nvGrpSpPr>
        <p:grpSpPr>
          <a:xfrm>
            <a:off x="3634299" y="4000504"/>
            <a:ext cx="2080709" cy="2309434"/>
            <a:chOff x="4139952" y="2728781"/>
            <a:chExt cx="2861058" cy="3840146"/>
          </a:xfrm>
        </p:grpSpPr>
        <p:pic>
          <p:nvPicPr>
            <p:cNvPr id="21" name="图片 20" descr="D:\工作报告相关\2017-01组会\717760017466698291.jpg"/>
            <p:cNvPicPr preferRelativeResize="0"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728781"/>
              <a:ext cx="2159492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14"/>
            <p:cNvSpPr txBox="1"/>
            <p:nvPr/>
          </p:nvSpPr>
          <p:spPr>
            <a:xfrm>
              <a:off x="4139952" y="5645597"/>
              <a:ext cx="28610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           测量臂</a:t>
              </a:r>
              <a:endParaRPr lang="en-US" altLang="zh-CN" dirty="0"/>
            </a:p>
            <a:p>
              <a:r>
                <a:rPr lang="zh-CN" altLang="en-US" dirty="0"/>
                <a:t>范围：</a:t>
              </a:r>
              <a:r>
                <a:rPr lang="en-US" altLang="zh-CN" dirty="0"/>
                <a:t>0~4m</a:t>
              </a:r>
            </a:p>
            <a:p>
              <a:r>
                <a:rPr lang="zh-CN" altLang="en-US" dirty="0"/>
                <a:t>精度：</a:t>
              </a:r>
              <a:r>
                <a:rPr lang="en-US" altLang="zh-CN" dirty="0"/>
                <a:t>±0.023~ ±0.1mm</a:t>
              </a:r>
              <a:endParaRPr lang="zh-CN" altLang="en-US" dirty="0"/>
            </a:p>
          </p:txBody>
        </p:sp>
      </p:grpSp>
      <p:grpSp>
        <p:nvGrpSpPr>
          <p:cNvPr id="23" name="组合 17"/>
          <p:cNvGrpSpPr/>
          <p:nvPr/>
        </p:nvGrpSpPr>
        <p:grpSpPr>
          <a:xfrm>
            <a:off x="5643570" y="4071942"/>
            <a:ext cx="2851117" cy="2347963"/>
            <a:chOff x="6084168" y="2589161"/>
            <a:chExt cx="2839148" cy="249185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2589161"/>
              <a:ext cx="2839148" cy="2153304"/>
            </a:xfrm>
            <a:prstGeom prst="rect">
              <a:avLst/>
            </a:prstGeom>
          </p:spPr>
        </p:pic>
        <p:sp>
          <p:nvSpPr>
            <p:cNvPr id="25" name="文本框 15"/>
            <p:cNvSpPr txBox="1"/>
            <p:nvPr/>
          </p:nvSpPr>
          <p:spPr>
            <a:xfrm>
              <a:off x="7092280" y="2645875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Camera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文本框 16"/>
            <p:cNvSpPr txBox="1"/>
            <p:nvPr/>
          </p:nvSpPr>
          <p:spPr>
            <a:xfrm>
              <a:off x="7164288" y="4742465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摄影测量</a:t>
              </a: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596" y="4000504"/>
            <a:ext cx="298940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929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857256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zh-CN" sz="2000" b="1" dirty="0"/>
              <a:t>Mechanical center extraction </a:t>
            </a:r>
            <a:r>
              <a:rPr lang="en-US" altLang="zh-CN" sz="2000" b="1" dirty="0" err="1"/>
              <a:t>fiducialization</a:t>
            </a:r>
            <a:r>
              <a:rPr lang="en-US" altLang="zh-CN" sz="2000" b="1" dirty="0"/>
              <a:t> accuracy is limited to component fabrication accuracy and consistency accuracy of mechanical  center and magnetic center.</a:t>
            </a:r>
            <a:endParaRPr lang="zh-CN" altLang="en-US" sz="2000" b="1" dirty="0"/>
          </a:p>
        </p:txBody>
      </p:sp>
      <p:grpSp>
        <p:nvGrpSpPr>
          <p:cNvPr id="31" name="组合 30"/>
          <p:cNvGrpSpPr/>
          <p:nvPr/>
        </p:nvGrpSpPr>
        <p:grpSpPr>
          <a:xfrm>
            <a:off x="785786" y="1500174"/>
            <a:ext cx="4506933" cy="3214710"/>
            <a:chOff x="294928" y="1506853"/>
            <a:chExt cx="5569295" cy="4565353"/>
          </a:xfrm>
        </p:grpSpPr>
        <p:pic>
          <p:nvPicPr>
            <p:cNvPr id="4" name="Picture 87"/>
            <p:cNvPicPr>
              <a:picLocks noChangeAspect="1" noChangeArrowheads="1"/>
            </p:cNvPicPr>
            <p:nvPr/>
          </p:nvPicPr>
          <p:blipFill>
            <a:blip r:embed="rId2" cstate="print"/>
            <a:srcRect l="5634" t="18311" r="2344" b="2817"/>
            <a:stretch>
              <a:fillRect/>
            </a:stretch>
          </p:blipFill>
          <p:spPr bwMode="auto">
            <a:xfrm>
              <a:off x="684213" y="2039956"/>
              <a:ext cx="3527425" cy="403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9"/>
            <p:cNvSpPr>
              <a:spLocks noChangeArrowheads="1"/>
            </p:cNvSpPr>
            <p:nvPr/>
          </p:nvSpPr>
          <p:spPr bwMode="auto">
            <a:xfrm rot="18632825" flipV="1">
              <a:off x="2024063" y="3560781"/>
              <a:ext cx="255588" cy="46037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b="1"/>
            </a:p>
          </p:txBody>
        </p:sp>
        <p:cxnSp>
          <p:nvCxnSpPr>
            <p:cNvPr id="6" name="直接箭头连接符 11"/>
            <p:cNvCxnSpPr>
              <a:cxnSpLocks noChangeShapeType="1"/>
              <a:stCxn id="7" idx="3"/>
            </p:cNvCxnSpPr>
            <p:nvPr/>
          </p:nvCxnSpPr>
          <p:spPr bwMode="auto">
            <a:xfrm flipV="1">
              <a:off x="2162175" y="2471756"/>
              <a:ext cx="2122488" cy="950913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7" name="矩形 12"/>
            <p:cNvSpPr>
              <a:spLocks noChangeArrowheads="1"/>
            </p:cNvSpPr>
            <p:nvPr/>
          </p:nvSpPr>
          <p:spPr bwMode="auto">
            <a:xfrm rot="18632825" flipV="1">
              <a:off x="1951831" y="3496488"/>
              <a:ext cx="255587" cy="4445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 rot="15130621" flipV="1">
              <a:off x="2704306" y="3585388"/>
              <a:ext cx="255587" cy="4445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b="1"/>
            </a:p>
          </p:txBody>
        </p:sp>
        <p:sp>
          <p:nvSpPr>
            <p:cNvPr id="9" name="矩形 14"/>
            <p:cNvSpPr>
              <a:spLocks noChangeArrowheads="1"/>
            </p:cNvSpPr>
            <p:nvPr/>
          </p:nvSpPr>
          <p:spPr bwMode="auto">
            <a:xfrm rot="15130621" flipV="1">
              <a:off x="2777332" y="3440925"/>
              <a:ext cx="254000" cy="46037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b="1"/>
            </a:p>
          </p:txBody>
        </p:sp>
        <p:pic>
          <p:nvPicPr>
            <p:cNvPr id="10" name="Picture 89" descr="C:\Documents and Settings\ihep\Application Data\Tencent\Users\272242457\QQ\WinTemp\RichOle\$W2C_X7612H_Q%QAYP3IV7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4663" y="4246579"/>
              <a:ext cx="1511300" cy="153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0" descr="C:\Documents and Settings\ihep\Application Data\Tencent\Users\272242457\QQ\WinTemp\RichOle\MW(P`RHN(NHTY`G6J76RRE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48" y="2060576"/>
              <a:ext cx="1577975" cy="143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接箭头连接符 17"/>
            <p:cNvCxnSpPr>
              <a:cxnSpLocks noChangeShapeType="1"/>
              <a:stCxn id="5" idx="1"/>
            </p:cNvCxnSpPr>
            <p:nvPr/>
          </p:nvCxnSpPr>
          <p:spPr bwMode="auto">
            <a:xfrm>
              <a:off x="2068513" y="3679844"/>
              <a:ext cx="2216150" cy="735012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6" name="直接箭头连接符 15"/>
            <p:cNvCxnSpPr/>
            <p:nvPr/>
          </p:nvCxnSpPr>
          <p:spPr>
            <a:xfrm rot="5400000" flipH="1" flipV="1">
              <a:off x="1497787" y="2536849"/>
              <a:ext cx="2005022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294928" y="3039514"/>
              <a:ext cx="354584" cy="461665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dirty="0"/>
                <a:t>X</a:t>
              </a:r>
              <a:endParaRPr lang="zh-CN" altLang="en-US" sz="2400" b="1" dirty="0"/>
            </a:p>
          </p:txBody>
        </p:sp>
        <p:cxnSp>
          <p:nvCxnSpPr>
            <p:cNvPr id="21" name="直接箭头连接符 20"/>
            <p:cNvCxnSpPr/>
            <p:nvPr/>
          </p:nvCxnSpPr>
          <p:spPr>
            <a:xfrm rot="10800000">
              <a:off x="475344" y="3530630"/>
              <a:ext cx="2080432" cy="15076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7"/>
            <p:cNvSpPr txBox="1">
              <a:spLocks noChangeArrowheads="1"/>
            </p:cNvSpPr>
            <p:nvPr/>
          </p:nvSpPr>
          <p:spPr bwMode="auto">
            <a:xfrm>
              <a:off x="2051290" y="1506853"/>
              <a:ext cx="344966" cy="461665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dirty="0"/>
                <a:t>Y</a:t>
              </a:r>
              <a:endParaRPr lang="zh-CN" altLang="en-US" sz="2400" b="1" dirty="0"/>
            </a:p>
          </p:txBody>
        </p:sp>
      </p:grpSp>
      <p:pic>
        <p:nvPicPr>
          <p:cNvPr id="375812" name="Picture 4" descr="I:\工作\工作照片\未刻录\合肥科大设备标定\DSC04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714488"/>
            <a:ext cx="2331649" cy="1843575"/>
          </a:xfrm>
          <a:prstGeom prst="rect">
            <a:avLst/>
          </a:prstGeom>
          <a:noFill/>
        </p:spPr>
      </p:pic>
      <p:grpSp>
        <p:nvGrpSpPr>
          <p:cNvPr id="2" name="组合 17"/>
          <p:cNvGrpSpPr/>
          <p:nvPr/>
        </p:nvGrpSpPr>
        <p:grpSpPr>
          <a:xfrm>
            <a:off x="6000760" y="3857628"/>
            <a:ext cx="2786050" cy="2294349"/>
            <a:chOff x="424992" y="2938264"/>
            <a:chExt cx="3354920" cy="2937267"/>
          </a:xfrm>
        </p:grpSpPr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4992" y="2938264"/>
              <a:ext cx="3289300" cy="242411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0" name="文本框 4"/>
            <p:cNvSpPr txBox="1"/>
            <p:nvPr/>
          </p:nvSpPr>
          <p:spPr>
            <a:xfrm>
              <a:off x="539552" y="5229200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Dipole Magnet</a:t>
              </a:r>
            </a:p>
            <a:p>
              <a:r>
                <a:rPr lang="en-US" altLang="zh-CN" dirty="0"/>
                <a:t>Fiducialization  Datum Planes </a:t>
              </a:r>
              <a:endParaRPr lang="zh-CN" altLang="en-US" dirty="0"/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Component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fiducialization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928662" y="5214950"/>
          <a:ext cx="4572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Transversal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0.08-0.15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>
            <a:spLocks/>
          </p:cNvSpPr>
          <p:nvPr/>
        </p:nvSpPr>
        <p:spPr>
          <a:xfrm>
            <a:off x="642910" y="714356"/>
            <a:ext cx="8015286" cy="928694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altLang="zh-CN" sz="2000" dirty="0"/>
              <a:t>Magnetic center extraction </a:t>
            </a:r>
            <a:r>
              <a:rPr lang="en-US" altLang="zh-CN" sz="2000" dirty="0" err="1"/>
              <a:t>fiducialization</a:t>
            </a:r>
            <a:r>
              <a:rPr lang="en-US" altLang="zh-CN" sz="2000" dirty="0"/>
              <a:t> accuracy is limited to component fabrication accuracy and rotate center measurement accuracy.</a:t>
            </a:r>
            <a:endParaRPr lang="zh-CN" altLang="en-US" sz="2000" dirty="0">
              <a:latin typeface="+mn-lt"/>
              <a:ea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43108" y="1928802"/>
            <a:ext cx="5250630" cy="2714644"/>
            <a:chOff x="1285852" y="2000240"/>
            <a:chExt cx="6893704" cy="4444571"/>
          </a:xfrm>
        </p:grpSpPr>
        <p:pic>
          <p:nvPicPr>
            <p:cNvPr id="5" name="Picture 5" descr="D:\NSRRC\Measurement-data\TPS-magnets measurement\Photo\20130115-BR-SM\IMG_20130115_115820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85852" y="2071678"/>
              <a:ext cx="6893704" cy="437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0C2CF2B6-1D45-4323-8B03-4B1534ECDB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44062" y="2428112"/>
              <a:ext cx="2141628" cy="1285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60FA97D4-35C9-4AC5-92EA-27FDA535D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71612"/>
            <a:ext cx="4033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/>
              <a:t>Rotate coil</a:t>
            </a:r>
            <a:r>
              <a:rPr lang="zh-CN" altLang="en-US" b="1" dirty="0"/>
              <a:t>：</a:t>
            </a:r>
            <a:r>
              <a:rPr lang="en-US" altLang="zh-CN" b="1" dirty="0"/>
              <a:t>micron level precision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Component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fiducialization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214546" y="5429264"/>
          <a:ext cx="4572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Transversal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/mm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0.014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0.014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42910" y="4857760"/>
            <a:ext cx="8015286" cy="500066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altLang="zh-CN" sz="2000" dirty="0"/>
              <a:t>Cooperate with CMM</a:t>
            </a:r>
            <a:endParaRPr lang="zh-CN" altLang="en-US" sz="2000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10" y="785794"/>
            <a:ext cx="8072494" cy="200026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Components on the same girder are aligned in advance.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The girder can be aligned as one unit in tunnel</a:t>
            </a:r>
            <a:r>
              <a:rPr lang="zh-CN" altLang="en-US" sz="2400" b="1" dirty="0">
                <a:latin typeface="+mn-ea"/>
              </a:rPr>
              <a:t>。</a:t>
            </a:r>
            <a:endParaRPr lang="en-US" altLang="zh-CN" sz="2400" b="1" dirty="0">
              <a:latin typeface="+mn-ea"/>
            </a:endParaRP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Can get higher alignment accuracy of the components on one girder.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Can save tunnel installation time.</a:t>
            </a:r>
            <a:endParaRPr lang="zh-CN" altLang="en-US" sz="2400" b="1" dirty="0">
              <a:latin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455" r="9166" b="2689"/>
          <a:stretch>
            <a:fillRect/>
          </a:stretch>
        </p:blipFill>
        <p:spPr bwMode="auto">
          <a:xfrm>
            <a:off x="785786" y="3571876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357562"/>
            <a:ext cx="40719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929190" y="5404980"/>
            <a:ext cx="38576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9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XX=-(LMB+Z) sin(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θB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/2)+X 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cos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θB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/2) + XBE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2397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YY=Y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2397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ZZ=(LMB+Z) 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cos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θB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/2)+X sin(</a:t>
            </a:r>
            <a:r>
              <a:rPr kumimoji="0" lang="en-US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θB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/2) + ZBE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Pre-alignment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162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 is desirable to make geodesic sites on all magnets at the same height.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9269"/>
            <a:ext cx="9144000" cy="2116171"/>
          </a:xfrm>
          <a:prstGeom prst="rect">
            <a:avLst/>
          </a:prstGeom>
        </p:spPr>
      </p:pic>
      <p:grpSp>
        <p:nvGrpSpPr>
          <p:cNvPr id="3" name="组合 10">
            <a:extLst>
              <a:ext uri="{FF2B5EF4-FFF2-40B4-BE49-F238E27FC236}">
                <a16:creationId xmlns:a16="http://schemas.microsoft.com/office/drawing/2014/main" id="{FEAA0F0B-7FB3-47DD-9DC3-5632873AE908}"/>
              </a:ext>
            </a:extLst>
          </p:cNvPr>
          <p:cNvGrpSpPr/>
          <p:nvPr/>
        </p:nvGrpSpPr>
        <p:grpSpPr>
          <a:xfrm>
            <a:off x="4500562" y="714356"/>
            <a:ext cx="4159374" cy="3512604"/>
            <a:chOff x="4355976" y="1556792"/>
            <a:chExt cx="4159374" cy="4087434"/>
          </a:xfrm>
        </p:grpSpPr>
        <p:pic>
          <p:nvPicPr>
            <p:cNvPr id="12" name="内容占位符 3">
              <a:extLst>
                <a:ext uri="{FF2B5EF4-FFF2-40B4-BE49-F238E27FC236}">
                  <a16:creationId xmlns:a16="http://schemas.microsoft.com/office/drawing/2014/main" id="{ECA8CD2B-0C8F-48C8-A951-FFA1B00F422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121255"/>
              <a:ext cx="4159374" cy="3119545"/>
            </a:xfrm>
            <a:prstGeom prst="rect">
              <a:avLst/>
            </a:prstGeom>
            <a:noFill/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77DD545-D21C-44BA-8FF7-A34743BB39CD}"/>
                </a:ext>
              </a:extLst>
            </p:cNvPr>
            <p:cNvSpPr txBox="1"/>
            <p:nvPr/>
          </p:nvSpPr>
          <p:spPr>
            <a:xfrm>
              <a:off x="6588224" y="155679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激光跟踪仪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18EEB8F-3F7E-4E68-94B4-DB0DB4DE2D48}"/>
                </a:ext>
              </a:extLst>
            </p:cNvPr>
            <p:cNvCxnSpPr/>
            <p:nvPr/>
          </p:nvCxnSpPr>
          <p:spPr>
            <a:xfrm flipH="1">
              <a:off x="6372200" y="1926124"/>
              <a:ext cx="936104" cy="42275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452AD23-B681-4AFC-936D-24BC563854F1}"/>
                </a:ext>
              </a:extLst>
            </p:cNvPr>
            <p:cNvCxnSpPr/>
            <p:nvPr/>
          </p:nvCxnSpPr>
          <p:spPr>
            <a:xfrm flipH="1">
              <a:off x="4860032" y="1741458"/>
              <a:ext cx="1779834" cy="134186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15CF727-A8DF-4EC6-8230-1D75D9E3D6AC}"/>
                </a:ext>
              </a:extLst>
            </p:cNvPr>
            <p:cNvCxnSpPr/>
            <p:nvPr/>
          </p:nvCxnSpPr>
          <p:spPr>
            <a:xfrm flipH="1">
              <a:off x="5220072" y="1926124"/>
              <a:ext cx="2232248" cy="164689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4A27FD5-B093-497E-9ADD-3208FB39D514}"/>
                </a:ext>
              </a:extLst>
            </p:cNvPr>
            <p:cNvCxnSpPr/>
            <p:nvPr/>
          </p:nvCxnSpPr>
          <p:spPr>
            <a:xfrm flipH="1">
              <a:off x="6588224" y="1926124"/>
              <a:ext cx="936104" cy="207894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A2D72BA-2566-4767-ACFB-369E863CFA6F}"/>
                </a:ext>
              </a:extLst>
            </p:cNvPr>
            <p:cNvCxnSpPr/>
            <p:nvPr/>
          </p:nvCxnSpPr>
          <p:spPr>
            <a:xfrm>
              <a:off x="7596336" y="1926124"/>
              <a:ext cx="0" cy="71078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C6A7CE8-77AE-4782-A39A-5658CC60C399}"/>
                </a:ext>
              </a:extLst>
            </p:cNvPr>
            <p:cNvCxnSpPr/>
            <p:nvPr/>
          </p:nvCxnSpPr>
          <p:spPr>
            <a:xfrm>
              <a:off x="7677800" y="1894766"/>
              <a:ext cx="180020" cy="107082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18BFFB7-5B41-4602-A6F3-424972F77515}"/>
                </a:ext>
              </a:extLst>
            </p:cNvPr>
            <p:cNvSpPr txBox="1"/>
            <p:nvPr/>
          </p:nvSpPr>
          <p:spPr>
            <a:xfrm>
              <a:off x="4930330" y="5214454"/>
              <a:ext cx="2357454" cy="42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Pre-alignment cell</a:t>
              </a:r>
              <a:endParaRPr lang="zh-CN" altLang="en-US" dirty="0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0F73D49-36FF-4A06-A204-D9136CD0245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217611" y="4575042"/>
              <a:ext cx="1292517" cy="15256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857231"/>
            <a:ext cx="2286016" cy="172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9857" name="对象 2"/>
          <p:cNvGraphicFramePr>
            <a:graphicFrameLocks noChangeAspect="1"/>
          </p:cNvGraphicFramePr>
          <p:nvPr/>
        </p:nvGraphicFramePr>
        <p:xfrm>
          <a:off x="857224" y="2714620"/>
          <a:ext cx="2411033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1" name="Equation" r:id="rId7" imgW="1333440" imgH="711000" progId="Equation.DSMT4">
                  <p:embed/>
                </p:oleObj>
              </mc:Choice>
              <mc:Fallback>
                <p:oleObj name="Equation" r:id="rId7" imgW="1333440" imgH="711000" progId="Equation.DSMT4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2714620"/>
                        <a:ext cx="2411033" cy="1285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矩形 23">
            <a:extLst>
              <a:ext uri="{FF2B5EF4-FFF2-40B4-BE49-F238E27FC236}">
                <a16:creationId xmlns:a16="http://schemas.microsoft.com/office/drawing/2014/main" id="{A042180E-806E-4561-8241-163377E88A7B}"/>
              </a:ext>
            </a:extLst>
          </p:cNvPr>
          <p:cNvSpPr/>
          <p:nvPr/>
        </p:nvSpPr>
        <p:spPr>
          <a:xfrm>
            <a:off x="2571736" y="99932"/>
            <a:ext cx="3992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Pre-alignment—</a:t>
            </a:r>
            <a:r>
              <a:rPr lang="en-US" altLang="zh-CN" sz="2000" b="1" dirty="0"/>
              <a:t>Laser tracker </a:t>
            </a:r>
            <a:endParaRPr lang="en-US" altLang="zh-CN" sz="2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5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09696"/>
              </p:ext>
            </p:extLst>
          </p:nvPr>
        </p:nvGraphicFramePr>
        <p:xfrm>
          <a:off x="1214414" y="1000108"/>
          <a:ext cx="7040029" cy="48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9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Laser tracker</a:t>
                      </a:r>
                      <a:r>
                        <a:rPr lang="en-US" altLang="zh-CN" sz="2400" u="none" strike="noStrike" baseline="0" dirty="0">
                          <a:effectLst/>
                        </a:rPr>
                        <a:t> pre-alignment accuracy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Items related to accuracy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Error estimation</a:t>
                      </a:r>
                    </a:p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/mm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0.082mm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Component </a:t>
                      </a:r>
                      <a:r>
                        <a:rPr lang="en-US" altLang="zh-CN" sz="2400" u="none" strike="noStrike" dirty="0" err="1">
                          <a:effectLst/>
                        </a:rPr>
                        <a:t>fiducialization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Offset of adjustment and fix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0.05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u="none" strike="noStrike" dirty="0">
                          <a:effectLst/>
                        </a:rPr>
                        <a:t>Measurement of laser tracker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0.035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component re-assembly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0.010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transportation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0.02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Pre-alignment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3214686"/>
            <a:ext cx="5379940" cy="3247366"/>
          </a:xfrm>
        </p:spPr>
      </p:pic>
      <p:cxnSp>
        <p:nvCxnSpPr>
          <p:cNvPr id="38" name="直接箭头连接符 37"/>
          <p:cNvCxnSpPr>
            <a:cxnSpLocks/>
            <a:stCxn id="13" idx="2"/>
          </p:cNvCxnSpPr>
          <p:nvPr/>
        </p:nvCxnSpPr>
        <p:spPr>
          <a:xfrm rot="5400000">
            <a:off x="4292983" y="2064943"/>
            <a:ext cx="1508250" cy="32362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cxnSpLocks/>
          </p:cNvCxnSpPr>
          <p:nvPr/>
        </p:nvCxnSpPr>
        <p:spPr>
          <a:xfrm>
            <a:off x="2357422" y="4500570"/>
            <a:ext cx="1785950" cy="21431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cxnSpLocks/>
            <a:stCxn id="13" idx="2"/>
          </p:cNvCxnSpPr>
          <p:nvPr/>
        </p:nvCxnSpPr>
        <p:spPr>
          <a:xfrm rot="16200000" flipH="1">
            <a:off x="6547306" y="3046852"/>
            <a:ext cx="1500198" cy="12643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cxnSpLocks/>
            <a:stCxn id="13" idx="2"/>
          </p:cNvCxnSpPr>
          <p:nvPr/>
        </p:nvCxnSpPr>
        <p:spPr>
          <a:xfrm rot="5400000">
            <a:off x="4654199" y="1560851"/>
            <a:ext cx="642942" cy="337910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A042180E-806E-4561-8241-163377E88A7B}"/>
              </a:ext>
            </a:extLst>
          </p:cNvPr>
          <p:cNvSpPr/>
          <p:nvPr/>
        </p:nvSpPr>
        <p:spPr>
          <a:xfrm>
            <a:off x="2643174" y="142852"/>
            <a:ext cx="3992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Pre-alignment—</a:t>
            </a:r>
            <a:r>
              <a:rPr lang="en-US" altLang="zh-CN" sz="2000" b="1" dirty="0"/>
              <a:t>Laser tracer </a:t>
            </a:r>
            <a:endParaRPr lang="en-US" altLang="zh-CN" sz="2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F0B16E-C90F-4624-8556-710A030E9819}"/>
              </a:ext>
            </a:extLst>
          </p:cNvPr>
          <p:cNvSpPr/>
          <p:nvPr/>
        </p:nvSpPr>
        <p:spPr>
          <a:xfrm>
            <a:off x="4286248" y="648866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三个</a:t>
            </a:r>
            <a:r>
              <a:rPr lang="en-US" altLang="zh-CN" dirty="0"/>
              <a:t>7m*7m </a:t>
            </a:r>
            <a:r>
              <a:rPr lang="zh-CN" altLang="en-US" dirty="0"/>
              <a:t>工位</a:t>
            </a:r>
            <a:r>
              <a:rPr lang="en-US" altLang="zh-CN" dirty="0"/>
              <a:t>, </a:t>
            </a:r>
            <a:r>
              <a:rPr lang="zh-CN" altLang="en-US" dirty="0"/>
              <a:t>高度</a:t>
            </a:r>
            <a:r>
              <a:rPr lang="en-US" altLang="zh-CN" dirty="0"/>
              <a:t>4.3m</a:t>
            </a:r>
          </a:p>
        </p:txBody>
      </p:sp>
      <p:pic>
        <p:nvPicPr>
          <p:cNvPr id="13" name="Picture 6" descr="https://www.etalon-ag.com/wp-content/uploads/png/LT-NG-Schnitt2.png">
            <a:extLst>
              <a:ext uri="{FF2B5EF4-FFF2-40B4-BE49-F238E27FC236}">
                <a16:creationId xmlns:a16="http://schemas.microsoft.com/office/drawing/2014/main" id="{BB9C14F4-7FD8-4683-8407-FB5A555D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24451"/>
            <a:ext cx="2602271" cy="19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C1C28E0-E190-4D34-B3A7-D1D607BFB7AB}"/>
              </a:ext>
            </a:extLst>
          </p:cNvPr>
          <p:cNvSpPr/>
          <p:nvPr/>
        </p:nvSpPr>
        <p:spPr>
          <a:xfrm>
            <a:off x="908281" y="777124"/>
            <a:ext cx="3126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预期实现</a:t>
            </a:r>
            <a:r>
              <a:rPr lang="en-US" altLang="zh-CN" dirty="0"/>
              <a:t>7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点位测量精度</a:t>
            </a:r>
            <a:endParaRPr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986EC5-A378-4885-ACE0-B1649A4D3E44}"/>
              </a:ext>
            </a:extLst>
          </p:cNvPr>
          <p:cNvSpPr/>
          <p:nvPr/>
        </p:nvSpPr>
        <p:spPr>
          <a:xfrm>
            <a:off x="5364087" y="734552"/>
            <a:ext cx="2602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精度：</a:t>
            </a:r>
            <a:r>
              <a:rPr lang="el-GR" altLang="zh-CN" dirty="0"/>
              <a:t>0.2μ</a:t>
            </a:r>
            <a:r>
              <a:rPr lang="en-US" altLang="zh-CN" dirty="0"/>
              <a:t>m+0.3</a:t>
            </a:r>
            <a:r>
              <a:rPr lang="el-GR" altLang="zh-CN" dirty="0"/>
              <a:t>μ</a:t>
            </a:r>
            <a:r>
              <a:rPr lang="en-US" altLang="zh-CN" dirty="0"/>
              <a:t>m/m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564513-94A6-4C03-A35A-AC8B91CC3021}"/>
              </a:ext>
            </a:extLst>
          </p:cNvPr>
          <p:cNvSpPr/>
          <p:nvPr/>
        </p:nvSpPr>
        <p:spPr>
          <a:xfrm>
            <a:off x="889907" y="1433654"/>
            <a:ext cx="312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多路激光测距，交汇测量点空间三维坐标</a:t>
            </a:r>
          </a:p>
        </p:txBody>
      </p:sp>
      <p:graphicFrame>
        <p:nvGraphicFramePr>
          <p:cNvPr id="28" name="Object 11">
            <a:extLst>
              <a:ext uri="{FF2B5EF4-FFF2-40B4-BE49-F238E27FC236}">
                <a16:creationId xmlns:a16="http://schemas.microsoft.com/office/drawing/2014/main" id="{D2E05037-FF42-4CB1-BAA6-FC98C2E53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266609"/>
              </p:ext>
            </p:extLst>
          </p:nvPr>
        </p:nvGraphicFramePr>
        <p:xfrm>
          <a:off x="732481" y="2086903"/>
          <a:ext cx="4054970" cy="50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4" name="Equation" r:id="rId5" imgW="67665600" imgH="7924800" progId="Equation.3">
                  <p:embed/>
                </p:oleObj>
              </mc:Choice>
              <mc:Fallback>
                <p:oleObj name="Equation" r:id="rId5" imgW="67665600" imgH="7924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81" y="2086903"/>
                        <a:ext cx="4054970" cy="503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969607D5-C5C3-4AC9-B1E1-760550B29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3786190"/>
            <a:ext cx="1378347" cy="1598206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09696"/>
              </p:ext>
            </p:extLst>
          </p:nvPr>
        </p:nvGraphicFramePr>
        <p:xfrm>
          <a:off x="1214414" y="1000108"/>
          <a:ext cx="7040029" cy="48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9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Laser tracer</a:t>
                      </a:r>
                      <a:r>
                        <a:rPr lang="en-US" altLang="zh-CN" sz="2400" u="none" strike="noStrike" baseline="0" dirty="0">
                          <a:effectLst/>
                        </a:rPr>
                        <a:t> pre-alignment accuracy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Items related to accuracy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Error estimation</a:t>
                      </a:r>
                    </a:p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/mm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0.075mm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Component </a:t>
                      </a:r>
                      <a:r>
                        <a:rPr lang="en-US" altLang="zh-CN" sz="2400" u="none" strike="noStrike" dirty="0" err="1">
                          <a:effectLst/>
                        </a:rPr>
                        <a:t>fiducialization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Offset of adjustment and fix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0.05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u="none" strike="noStrike" dirty="0">
                          <a:effectLst/>
                        </a:rPr>
                        <a:t>Measurement of laser tracer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0.007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component re-assembly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0.010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transportation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0.02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5715" marR="5715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>
          <a:xfrm>
            <a:off x="457200" y="142852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Pre-alignment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18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5" y="45195"/>
            <a:ext cx="7027713" cy="454847"/>
          </a:xfrm>
        </p:spPr>
        <p:txBody>
          <a:bodyPr/>
          <a:lstStyle/>
          <a:p>
            <a:r>
              <a:rPr lang="en-US" altLang="zh-CN" sz="2000" b="1" dirty="0">
                <a:latin typeface="微软雅黑" pitchFamily="34" charset="-122"/>
                <a:ea typeface="微软雅黑" pitchFamily="34" charset="-122"/>
                <a:cs typeface="+mn-cs"/>
              </a:rPr>
              <a:t>pre-alignment-Vibrating wire</a:t>
            </a:r>
            <a:r>
              <a:rPr lang="en-US" altLang="zh-CN" sz="3600" dirty="0"/>
              <a:t>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348" y="857232"/>
            <a:ext cx="7886700" cy="300039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Measure each component magnetic center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Adjust every component to the center line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measure the position relation of wire and </a:t>
            </a:r>
            <a:r>
              <a:rPr lang="en-US" altLang="zh-CN" sz="2400" b="1" dirty="0" err="1">
                <a:latin typeface="+mn-ea"/>
              </a:rPr>
              <a:t>fiducials</a:t>
            </a:r>
            <a:r>
              <a:rPr lang="en-US" altLang="zh-CN" sz="2400" b="1" dirty="0">
                <a:latin typeface="+mn-ea"/>
              </a:rPr>
              <a:t> with WPS and laser tracker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The error of scanning the magnetic center is better than 10 microns</a:t>
            </a:r>
          </a:p>
          <a:p>
            <a:pPr>
              <a:buClr>
                <a:srgbClr val="FF0000"/>
              </a:buClr>
            </a:pPr>
            <a:r>
              <a:rPr lang="en-US" altLang="zh-CN" sz="2400" b="1" dirty="0">
                <a:latin typeface="+mn-ea"/>
              </a:rPr>
              <a:t>The error of measuring the wire position is 6 microns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786190"/>
            <a:ext cx="6402977" cy="2880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60468" y="3786190"/>
            <a:ext cx="2511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Vibrating wire system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857884" y="6274378"/>
            <a:ext cx="2286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Pre-alignment cell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10"/>
          <p:cNvSpPr>
            <a:spLocks noGrp="1"/>
          </p:cNvSpPr>
          <p:nvPr>
            <p:ph idx="1"/>
          </p:nvPr>
        </p:nvSpPr>
        <p:spPr>
          <a:xfrm>
            <a:off x="1000100" y="764704"/>
            <a:ext cx="7244308" cy="432048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zh-CN" b="1" dirty="0">
                <a:solidFill>
                  <a:srgbClr val="FF0000"/>
                </a:solidFill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Outline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GB" altLang="zh-CN" sz="2800" b="1" dirty="0">
                <a:latin typeface="+mj-ea"/>
                <a:cs typeface="Arial Unicode MS" pitchFamily="34" charset="-122"/>
              </a:rPr>
              <a:t>CEPC </a:t>
            </a:r>
            <a:r>
              <a:rPr lang="en-US" altLang="zh-CN" sz="2800" b="1" dirty="0">
                <a:latin typeface="+mj-ea"/>
                <a:cs typeface="Arial Unicode MS" pitchFamily="34" charset="-122"/>
              </a:rPr>
              <a:t>alignment precision requirement</a:t>
            </a:r>
            <a:endParaRPr lang="en-GB" altLang="zh-CN" sz="2800" b="1" dirty="0">
              <a:latin typeface="+mj-ea"/>
              <a:ea typeface="+mj-ea"/>
              <a:cs typeface="Arial Unicode MS" pitchFamily="34" charset="-122"/>
            </a:endParaRP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GB" altLang="zh-CN" sz="2800" b="1" dirty="0">
                <a:latin typeface="+mj-ea"/>
                <a:ea typeface="+mj-ea"/>
                <a:cs typeface="Arial Unicode MS" pitchFamily="34" charset="-122"/>
              </a:rPr>
              <a:t>A</a:t>
            </a:r>
            <a:r>
              <a:rPr lang="en-US" altLang="zh-CN" sz="2800" b="1" dirty="0" err="1">
                <a:latin typeface="+mj-ea"/>
                <a:ea typeface="+mj-ea"/>
                <a:cs typeface="Arial Unicode MS" pitchFamily="34" charset="-122"/>
              </a:rPr>
              <a:t>lignment</a:t>
            </a:r>
            <a:r>
              <a:rPr lang="en-US" altLang="zh-CN" sz="2800" b="1" dirty="0">
                <a:latin typeface="+mj-ea"/>
                <a:ea typeface="+mj-ea"/>
                <a:cs typeface="Arial Unicode MS" pitchFamily="34" charset="-122"/>
              </a:rPr>
              <a:t> control network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800" b="1" dirty="0">
                <a:latin typeface="+mj-ea"/>
                <a:ea typeface="+mj-ea"/>
                <a:cs typeface="Arial Unicode MS" pitchFamily="34" charset="-122"/>
              </a:rPr>
              <a:t>Component </a:t>
            </a:r>
            <a:r>
              <a:rPr lang="en-US" altLang="zh-CN" sz="2800" b="1" dirty="0" err="1">
                <a:latin typeface="+mj-ea"/>
                <a:ea typeface="+mj-ea"/>
                <a:cs typeface="Arial Unicode MS" pitchFamily="34" charset="-122"/>
              </a:rPr>
              <a:t>fiducialization</a:t>
            </a:r>
            <a:endParaRPr lang="en-US" altLang="zh-CN" sz="2800" b="1" dirty="0">
              <a:latin typeface="+mj-ea"/>
              <a:ea typeface="+mj-ea"/>
              <a:cs typeface="Arial Unicode MS" pitchFamily="34" charset="-122"/>
            </a:endParaRP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800" b="1" dirty="0">
                <a:latin typeface="+mj-ea"/>
                <a:ea typeface="+mj-ea"/>
                <a:cs typeface="Arial Unicode MS" pitchFamily="34" charset="-122"/>
              </a:rPr>
              <a:t>Component pre-alignment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800" b="1" dirty="0">
                <a:latin typeface="+mj-ea"/>
                <a:ea typeface="+mj-ea"/>
                <a:cs typeface="Arial Unicode MS" pitchFamily="34" charset="-122"/>
              </a:rPr>
              <a:t>Tunnel installation alignment</a:t>
            </a:r>
          </a:p>
          <a:p>
            <a:pPr marL="514350" indent="-514350" eaLnBrk="1" hangingPunct="1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800" b="1" dirty="0">
                <a:latin typeface="+mj-ea"/>
                <a:ea typeface="+mj-ea"/>
                <a:cs typeface="Arial Unicode MS" pitchFamily="34" charset="-122"/>
              </a:rPr>
              <a:t>Alignment environment requirement</a:t>
            </a:r>
          </a:p>
        </p:txBody>
      </p:sp>
    </p:spTree>
    <p:extLst>
      <p:ext uri="{BB962C8B-B14F-4D97-AF65-F5344CB8AC3E}">
        <p14:creationId xmlns:p14="http://schemas.microsoft.com/office/powerpoint/2010/main" val="1611037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53747"/>
              </p:ext>
            </p:extLst>
          </p:nvPr>
        </p:nvGraphicFramePr>
        <p:xfrm>
          <a:off x="428596" y="700868"/>
          <a:ext cx="8444117" cy="4514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9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1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baseline="0" dirty="0">
                          <a:effectLst/>
                        </a:rPr>
                        <a:t>Vibrating wire system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Items related to accuracy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Error estimation </a:t>
                      </a:r>
                    </a:p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/mm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19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0.066mm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Vibrating wire measurement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0.010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1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u="none" strike="noStrike" dirty="0">
                          <a:effectLst/>
                        </a:rPr>
                        <a:t>Offset of adjustment and fix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0.05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1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WPS</a:t>
                      </a:r>
                      <a:r>
                        <a:rPr lang="en-US" altLang="zh-CN" sz="2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measurement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0.006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1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Measurement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of </a:t>
                      </a:r>
                      <a:r>
                        <a:rPr lang="en-US" altLang="zh-CN" sz="2400" u="none" strike="noStrike" baseline="0" dirty="0" err="1">
                          <a:effectLst/>
                          <a:latin typeface="+mn-lt"/>
                        </a:rPr>
                        <a:t>fiducials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</a:rPr>
                        <a:t>0.035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component re-assembly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0.01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1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u="none" strike="noStrike" dirty="0">
                          <a:effectLst/>
                          <a:latin typeface="+mn-lt"/>
                        </a:rPr>
                        <a:t>Deviation caused</a:t>
                      </a:r>
                      <a:r>
                        <a:rPr lang="en-US" altLang="zh-CN" sz="2400" u="none" strike="noStrike" baseline="0" dirty="0">
                          <a:effectLst/>
                          <a:latin typeface="+mn-lt"/>
                        </a:rPr>
                        <a:t> by transportation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0.02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1670" y="105353"/>
            <a:ext cx="5072098" cy="466128"/>
          </a:xfrm>
        </p:spPr>
        <p:txBody>
          <a:bodyPr/>
          <a:lstStyle/>
          <a:p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pre-alignment accuracy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785786" y="5286388"/>
            <a:ext cx="4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b="1" dirty="0">
                <a:latin typeface="+mn-ea"/>
              </a:rPr>
              <a:t>  The error of components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214546" y="5786454"/>
          <a:ext cx="5200686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6" name="Equation" r:id="rId3" imgW="2311200" imgH="253800" progId="Equation.DSMT4">
                  <p:embed/>
                </p:oleObj>
              </mc:Choice>
              <mc:Fallback>
                <p:oleObj name="Equation" r:id="rId3" imgW="2311200" imgH="253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5786454"/>
                        <a:ext cx="5200686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68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4"/>
          <p:cNvSpPr>
            <a:spLocks noChangeArrowheads="1"/>
          </p:cNvSpPr>
          <p:nvPr/>
        </p:nvSpPr>
        <p:spPr bwMode="auto">
          <a:xfrm>
            <a:off x="285720" y="785794"/>
            <a:ext cx="5357850" cy="41549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  <a:cs typeface="Arial Unicode MS" panose="020B0604020202020204" pitchFamily="34" charset="-122"/>
              </a:rPr>
              <a:t>Use tunnel control network and laser trackers to perform tunnel components alignment. 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  <a:cs typeface="Arial Unicode MS" panose="020B0604020202020204" pitchFamily="34" charset="-122"/>
              </a:rPr>
              <a:t>Measure the tunnel control network and through best-fit to determine the laser tracker position in CEPC global coordinate system. 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  <a:cs typeface="Arial Unicode MS" panose="020B0604020202020204" pitchFamily="34" charset="-122"/>
              </a:rPr>
              <a:t>Using laser tracker measure the component fiducial points  to obtain the component position.</a:t>
            </a:r>
          </a:p>
          <a:p>
            <a:pPr marL="457200" indent="-457200">
              <a:lnSpc>
                <a:spcPct val="11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  <a:cs typeface="Arial Unicode MS" panose="020B0604020202020204" pitchFamily="34" charset="-122"/>
              </a:rPr>
              <a:t>Adjust the component to the required tolerance.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715008" y="1285860"/>
            <a:ext cx="3224755" cy="2536827"/>
            <a:chOff x="5929322" y="3829903"/>
            <a:chExt cx="3224755" cy="253682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322" y="3829903"/>
              <a:ext cx="3224755" cy="2536826"/>
            </a:xfrm>
            <a:prstGeom prst="rect">
              <a:avLst/>
            </a:prstGeom>
          </p:spPr>
        </p:pic>
        <p:cxnSp>
          <p:nvCxnSpPr>
            <p:cNvPr id="3" name="直接连接符 2"/>
            <p:cNvCxnSpPr/>
            <p:nvPr/>
          </p:nvCxnSpPr>
          <p:spPr>
            <a:xfrm flipH="1" flipV="1">
              <a:off x="6215074" y="4293096"/>
              <a:ext cx="923058" cy="1440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rot="5400000">
              <a:off x="6382333" y="4673465"/>
              <a:ext cx="992152" cy="51944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7188436" y="4437112"/>
              <a:ext cx="669776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 flipV="1">
              <a:off x="7138133" y="4437112"/>
              <a:ext cx="329951" cy="703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5400000" flipH="1" flipV="1">
              <a:off x="6586829" y="4460587"/>
              <a:ext cx="571907" cy="508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5400000" flipH="1" flipV="1">
              <a:off x="5839200" y="5062162"/>
              <a:ext cx="1937597" cy="67153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7151178" y="4428728"/>
              <a:ext cx="1643138" cy="166456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 flipV="1">
              <a:off x="6274036" y="4293096"/>
              <a:ext cx="864096" cy="1440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 flipV="1">
              <a:off x="7157292" y="4428728"/>
              <a:ext cx="1204976" cy="2074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10800000" flipV="1">
              <a:off x="5929324" y="4429131"/>
              <a:ext cx="1143006" cy="7143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 flipV="1">
              <a:off x="7126878" y="4428643"/>
              <a:ext cx="1523422" cy="2075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2"/>
          <p:cNvSpPr txBox="1">
            <a:spLocks/>
          </p:cNvSpPr>
          <p:nvPr/>
        </p:nvSpPr>
        <p:spPr>
          <a:xfrm>
            <a:off x="2071670" y="105353"/>
            <a:ext cx="5072098" cy="4661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Tunnel installation 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428596" y="5143512"/>
          <a:ext cx="838201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Fiducialization</a:t>
                      </a:r>
                    </a:p>
                    <a:p>
                      <a:pPr algn="ctr"/>
                      <a:r>
                        <a:rPr lang="en-US" altLang="zh-CN" dirty="0"/>
                        <a:t>/mm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Control network</a:t>
                      </a:r>
                    </a:p>
                    <a:p>
                      <a:pPr algn="ctr"/>
                      <a:r>
                        <a:rPr lang="en-US" altLang="zh-CN" dirty="0"/>
                        <a:t>/mm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Measurement</a:t>
                      </a:r>
                    </a:p>
                    <a:p>
                      <a:pPr algn="ctr"/>
                      <a:r>
                        <a:rPr lang="en-US" altLang="zh-CN" dirty="0"/>
                        <a:t>/mm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Adjustment &amp; fix /mm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Totall</a:t>
                      </a:r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/mm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0.05-0.15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0.11—0.18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内容占位符 10"/>
          <p:cNvSpPr txBox="1">
            <a:spLocks/>
          </p:cNvSpPr>
          <p:nvPr/>
        </p:nvSpPr>
        <p:spPr bwMode="auto">
          <a:xfrm>
            <a:off x="357158" y="642918"/>
            <a:ext cx="85725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Laser tracker and control network</a:t>
            </a:r>
            <a:r>
              <a:rPr lang="zh-CN" altLang="en-US" sz="2400" dirty="0">
                <a:latin typeface="+mn-lt"/>
                <a:ea typeface="+mn-ea"/>
              </a:rPr>
              <a:t> </a:t>
            </a:r>
            <a:r>
              <a:rPr lang="en-US" altLang="zh-CN" sz="2400" dirty="0">
                <a:latin typeface="+mn-lt"/>
                <a:ea typeface="+mn-ea"/>
              </a:rPr>
              <a:t>rough alignment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  <a:ea typeface="+mn-ea"/>
              </a:rPr>
              <a:t>Laser-based alignment system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set laser-based alignment system beside the detector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Use laser tracker and control network align the laser-based alignment system parallel with the beam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Use laser-based alignment system as a reference align components to the designed position.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Laser-based alignment system precision:30m offset 0.02mm</a:t>
            </a:r>
            <a:endParaRPr lang="zh-CN" altLang="en-US" sz="2400" dirty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endParaRPr lang="en-US" altLang="zh-CN" sz="24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214282" y="4071942"/>
            <a:ext cx="8929718" cy="2287604"/>
            <a:chOff x="214282" y="4071942"/>
            <a:chExt cx="8929718" cy="228760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8794" y="4071942"/>
              <a:ext cx="5381625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直接连接符 13"/>
            <p:cNvCxnSpPr/>
            <p:nvPr/>
          </p:nvCxnSpPr>
          <p:spPr>
            <a:xfrm>
              <a:off x="1000100" y="6357958"/>
              <a:ext cx="700092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等腰三角形 14"/>
            <p:cNvSpPr/>
            <p:nvPr/>
          </p:nvSpPr>
          <p:spPr>
            <a:xfrm>
              <a:off x="2000232" y="5786454"/>
              <a:ext cx="214314" cy="142876"/>
            </a:xfrm>
            <a:prstGeom prst="triangl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33"/>
            <p:cNvSpPr txBox="1">
              <a:spLocks noChangeArrowheads="1"/>
            </p:cNvSpPr>
            <p:nvPr/>
          </p:nvSpPr>
          <p:spPr bwMode="auto">
            <a:xfrm>
              <a:off x="214282" y="4643446"/>
              <a:ext cx="12858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1600" dirty="0"/>
                <a:t>激光准直系统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 rot="5400000">
              <a:off x="2035951" y="5250669"/>
              <a:ext cx="714380" cy="6429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10800000" flipV="1">
              <a:off x="1285852" y="5857892"/>
              <a:ext cx="839398" cy="500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endCxn id="15" idx="1"/>
            </p:cNvCxnSpPr>
            <p:nvPr/>
          </p:nvCxnSpPr>
          <p:spPr>
            <a:xfrm rot="10800000">
              <a:off x="2053812" y="5857892"/>
              <a:ext cx="1017993" cy="500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等腰三角形 27"/>
            <p:cNvSpPr/>
            <p:nvPr/>
          </p:nvSpPr>
          <p:spPr>
            <a:xfrm>
              <a:off x="6858017" y="5786454"/>
              <a:ext cx="214314" cy="142876"/>
            </a:xfrm>
            <a:prstGeom prst="triangl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/>
            <p:cNvCxnSpPr>
              <a:endCxn id="28" idx="1"/>
            </p:cNvCxnSpPr>
            <p:nvPr/>
          </p:nvCxnSpPr>
          <p:spPr>
            <a:xfrm rot="16200000" flipH="1">
              <a:off x="6420458" y="5366754"/>
              <a:ext cx="642942" cy="3393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10800000" flipV="1">
              <a:off x="6143637" y="5857892"/>
              <a:ext cx="839398" cy="500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endCxn id="28" idx="1"/>
            </p:cNvCxnSpPr>
            <p:nvPr/>
          </p:nvCxnSpPr>
          <p:spPr>
            <a:xfrm rot="10800000">
              <a:off x="6911597" y="5857892"/>
              <a:ext cx="1017993" cy="5000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cxnSpLocks/>
              <a:stCxn id="16" idx="2"/>
            </p:cNvCxnSpPr>
            <p:nvPr/>
          </p:nvCxnSpPr>
          <p:spPr>
            <a:xfrm rot="16200000" flipH="1">
              <a:off x="435225" y="5650203"/>
              <a:ext cx="1129735" cy="2857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cxnSpLocks/>
            </p:cNvCxnSpPr>
            <p:nvPr/>
          </p:nvCxnSpPr>
          <p:spPr>
            <a:xfrm rot="10800000" flipV="1">
              <a:off x="7072332" y="5429265"/>
              <a:ext cx="642941" cy="428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7500958" y="5000636"/>
              <a:ext cx="16430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1600" dirty="0"/>
                <a:t>跟踪仪</a:t>
              </a: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2"/>
          <p:cNvSpPr txBox="1">
            <a:spLocks/>
          </p:cNvSpPr>
          <p:nvPr/>
        </p:nvSpPr>
        <p:spPr>
          <a:xfrm>
            <a:off x="2071670" y="105353"/>
            <a:ext cx="5072098" cy="4661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MDI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0"/>
          <p:cNvSpPr txBox="1">
            <a:spLocks/>
          </p:cNvSpPr>
          <p:nvPr/>
        </p:nvSpPr>
        <p:spPr bwMode="auto">
          <a:xfrm>
            <a:off x="357158" y="714356"/>
            <a:ext cx="8572530" cy="23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SM and </a:t>
            </a:r>
            <a:r>
              <a:rPr lang="en-US" altLang="zh-CN" sz="2400" dirty="0" err="1">
                <a:latin typeface="+mn-lt"/>
                <a:ea typeface="+mn-ea"/>
              </a:rPr>
              <a:t>Cryomodule</a:t>
            </a:r>
            <a:r>
              <a:rPr lang="zh-CN" altLang="en-US" sz="2400" dirty="0">
                <a:latin typeface="+mn-lt"/>
                <a:ea typeface="+mn-ea"/>
              </a:rPr>
              <a:t> </a:t>
            </a:r>
            <a:r>
              <a:rPr lang="en-US" altLang="zh-CN" sz="2400" dirty="0">
                <a:latin typeface="+mn-lt"/>
                <a:ea typeface="+mn-ea"/>
              </a:rPr>
              <a:t>will be inserted into detector, </a:t>
            </a:r>
            <a:r>
              <a:rPr lang="en-US" altLang="zh-CN" sz="2400" dirty="0" err="1">
                <a:latin typeface="+mn-lt"/>
                <a:ea typeface="+mn-ea"/>
              </a:rPr>
              <a:t>fiducials</a:t>
            </a:r>
            <a:r>
              <a:rPr lang="en-US" altLang="zh-CN" sz="2400" dirty="0">
                <a:latin typeface="+mn-lt"/>
                <a:ea typeface="+mn-ea"/>
              </a:rPr>
              <a:t> exposed outside are too few to effectively control the component .</a:t>
            </a:r>
            <a:r>
              <a:rPr lang="zh-CN" altLang="en-US" sz="2400" dirty="0">
                <a:latin typeface="+mn-lt"/>
                <a:ea typeface="+mn-ea"/>
              </a:rPr>
              <a:t> 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2400" dirty="0">
                <a:latin typeface="+mn-lt"/>
                <a:ea typeface="+mn-ea"/>
              </a:rPr>
              <a:t>Need to research an inner measurement system to monitor SM and  detector position relation.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01008"/>
            <a:ext cx="2587171" cy="24627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199" y="4293096"/>
            <a:ext cx="2628754" cy="139151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21" y="3480544"/>
            <a:ext cx="2753272" cy="2418917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2"/>
          <p:cNvSpPr txBox="1">
            <a:spLocks/>
          </p:cNvSpPr>
          <p:nvPr/>
        </p:nvSpPr>
        <p:spPr>
          <a:xfrm>
            <a:off x="2071670" y="105353"/>
            <a:ext cx="5072098" cy="4661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MDI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alignment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2157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028384" y="6524625"/>
            <a:ext cx="519112" cy="217488"/>
          </a:xfrm>
          <a:noFill/>
        </p:spPr>
        <p:txBody>
          <a:bodyPr/>
          <a:lstStyle/>
          <a:p>
            <a:fld id="{2907FF73-49C9-4976-BE65-F4600073F443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500034" y="1428736"/>
            <a:ext cx="8208912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隔振：独立隔振地基，（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）在频域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1Hz~100Hz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内，振动速度要求低到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12μm/s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以下。（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2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）振动频率在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1~100Hz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的水平和垂直振动，在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秒内的均方根振幅均小于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25nm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。</a:t>
            </a: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温度：波动度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±0.1</a:t>
            </a: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℃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，全场均匀度</a:t>
            </a: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1</a:t>
            </a: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℃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，调节范围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18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℃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~26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℃，且在调节范围下均需满足波动度和均匀度要求；</a:t>
            </a: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湿度：湿度调节范围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30%-60% (%RH) 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，湿度波动度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±5% (%RH) 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。</a:t>
            </a: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风速：距地面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1.2m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工作面风速≤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0.3m/s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；</a:t>
            </a: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噪音：室内噪音≤</a:t>
            </a:r>
            <a:r>
              <a:rPr lang="en-US" altLang="zh-CN" sz="1800" dirty="0">
                <a:latin typeface="Times New Roman" pitchFamily="18" charset="0"/>
                <a:ea typeface="楷体_GB2312"/>
                <a:cs typeface="Times New Roman" pitchFamily="18" charset="0"/>
              </a:rPr>
              <a:t>60dB</a:t>
            </a: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；</a:t>
            </a: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2"/>
          <p:cNvSpPr txBox="1">
            <a:spLocks/>
          </p:cNvSpPr>
          <p:nvPr/>
        </p:nvSpPr>
        <p:spPr>
          <a:xfrm>
            <a:off x="2071670" y="71414"/>
            <a:ext cx="5786478" cy="466128"/>
          </a:xfrm>
          <a:prstGeom prst="rect">
            <a:avLst/>
          </a:prstGeom>
        </p:spPr>
        <p:txBody>
          <a:bodyPr/>
          <a:lstStyle/>
          <a:p>
            <a:pPr lvl="0" algn="ctr" eaLnBrk="0" hangingPunct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Alignment environment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requirement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sp>
        <p:nvSpPr>
          <p:cNvPr id="9" name="内容占位符 10"/>
          <p:cNvSpPr txBox="1">
            <a:spLocks/>
          </p:cNvSpPr>
          <p:nvPr/>
        </p:nvSpPr>
        <p:spPr bwMode="auto">
          <a:xfrm>
            <a:off x="642910" y="714356"/>
            <a:ext cx="74295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2400" dirty="0">
                <a:latin typeface="+mn-ea"/>
                <a:ea typeface="+mn-ea"/>
                <a:cs typeface="Times New Roman" pitchFamily="18" charset="0"/>
              </a:rPr>
              <a:t>Fiducialization &amp; pr-alignment</a:t>
            </a:r>
            <a:endParaRPr lang="zh-CN" altLang="en-US" sz="2400" dirty="0">
              <a:latin typeface="+mn-ea"/>
              <a:ea typeface="+mn-ea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500034" y="4429132"/>
            <a:ext cx="6643734" cy="5040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45"/>
              </a:spcBef>
              <a:spcAft>
                <a:spcPts val="323"/>
              </a:spcAft>
              <a:buClr>
                <a:schemeClr val="tx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GB51076-2015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电子工业防微振工程技术规范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45"/>
              </a:spcBef>
              <a:spcAft>
                <a:spcPts val="323"/>
              </a:spcAft>
              <a:buClr>
                <a:schemeClr val="tx1"/>
              </a:buClr>
              <a:buSzTx/>
              <a:tabLst/>
              <a:defRPr/>
            </a:pPr>
            <a:endParaRPr kumimoji="0" lang="en-US" altLang="zh-CN" sz="3300" b="1" i="0" u="none" strike="noStrike" kern="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0034" y="4929198"/>
            <a:ext cx="7848872" cy="142876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ts val="645"/>
              </a:spcBef>
              <a:spcAft>
                <a:spcPts val="323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 中国计量科学研究院精密测量实验室的建设标准</a:t>
            </a:r>
            <a:endParaRPr lang="en-US" altLang="zh-CN" sz="2400" b="1" kern="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spcBef>
                <a:spcPts val="645"/>
              </a:spcBef>
              <a:spcAft>
                <a:spcPts val="323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HEPS</a:t>
            </a:r>
          </a:p>
          <a:p>
            <a:pPr marL="342900" indent="-342900" eaLnBrk="0" hangingPunct="0">
              <a:spcBef>
                <a:spcPts val="645"/>
              </a:spcBef>
              <a:spcAft>
                <a:spcPts val="323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kern="0" dirty="0">
                <a:latin typeface="Times New Roman" pitchFamily="18" charset="0"/>
                <a:ea typeface="+mn-ea"/>
                <a:cs typeface="Times New Roman" pitchFamily="18" charset="0"/>
              </a:rPr>
              <a:t>NSLS-II</a:t>
            </a:r>
            <a:endParaRPr lang="zh-CN" altLang="en-US" sz="2400" b="1" kern="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advTm="351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028384" y="6524625"/>
            <a:ext cx="519112" cy="217488"/>
          </a:xfrm>
          <a:noFill/>
        </p:spPr>
        <p:txBody>
          <a:bodyPr/>
          <a:lstStyle/>
          <a:p>
            <a:fld id="{2907FF73-49C9-4976-BE65-F4600073F443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500034" y="1071546"/>
            <a:ext cx="82089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itchFamily="18" charset="0"/>
                <a:ea typeface="楷体_GB2312"/>
                <a:cs typeface="Times New Roman" pitchFamily="18" charset="0"/>
              </a:rPr>
              <a:t>直线、环隧道地面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平整度：任意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2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米范围内，高差不超过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1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毫米。</a:t>
            </a:r>
            <a:endParaRPr lang="en-US" altLang="zh-CN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地面不均匀沉降：要求小于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10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微米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/10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米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/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年。</a:t>
            </a:r>
            <a:endParaRPr lang="en-US" altLang="zh-CN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隧道温度波动度要求小于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±0.1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℃</a:t>
            </a:r>
            <a:endParaRPr lang="en-US" altLang="zh-CN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风速：工作区域风速≤</a:t>
            </a:r>
            <a:r>
              <a:rPr lang="en-US" altLang="zh-CN" dirty="0">
                <a:latin typeface="Times New Roman" pitchFamily="18" charset="0"/>
                <a:ea typeface="楷体_GB2312"/>
                <a:cs typeface="Times New Roman" pitchFamily="18" charset="0"/>
              </a:rPr>
              <a:t>0.3m/s</a:t>
            </a:r>
            <a:r>
              <a:rPr lang="zh-CN" altLang="en-US" dirty="0">
                <a:latin typeface="Times New Roman" pitchFamily="18" charset="0"/>
                <a:ea typeface="楷体_GB2312"/>
                <a:cs typeface="Times New Roman" pitchFamily="18" charset="0"/>
              </a:rPr>
              <a:t>；</a:t>
            </a:r>
            <a:endParaRPr lang="en-US" altLang="zh-CN" dirty="0">
              <a:latin typeface="Times New Roman" pitchFamily="18" charset="0"/>
              <a:ea typeface="楷体_GB2312"/>
              <a:cs typeface="Times New Roman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1800" dirty="0">
              <a:latin typeface="Times New Roman" pitchFamily="18" charset="0"/>
              <a:ea typeface="楷体_GB2312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7148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2"/>
          <p:cNvSpPr txBox="1">
            <a:spLocks/>
          </p:cNvSpPr>
          <p:nvPr/>
        </p:nvSpPr>
        <p:spPr>
          <a:xfrm>
            <a:off x="2071670" y="71414"/>
            <a:ext cx="5786478" cy="466128"/>
          </a:xfrm>
          <a:prstGeom prst="rect">
            <a:avLst/>
          </a:prstGeom>
        </p:spPr>
        <p:txBody>
          <a:bodyPr/>
          <a:lstStyle/>
          <a:p>
            <a:pPr lvl="0" algn="ctr" eaLnBrk="0" hangingPunct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Alignment environment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requirement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sp>
        <p:nvSpPr>
          <p:cNvPr id="9" name="内容占位符 10"/>
          <p:cNvSpPr txBox="1">
            <a:spLocks/>
          </p:cNvSpPr>
          <p:nvPr/>
        </p:nvSpPr>
        <p:spPr bwMode="auto">
          <a:xfrm>
            <a:off x="642910" y="571480"/>
            <a:ext cx="74295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2400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Tunnel alignment</a:t>
            </a:r>
            <a:endParaRPr lang="zh-CN" altLang="en-US" sz="2400" dirty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2" name="Picture 3" descr="C:\Users\Kor\Desktop\南方光源恒温间-2020-02-06\HEPS-TF.JPG"/>
          <p:cNvPicPr>
            <a:picLocks noChangeAspect="1" noChangeArrowheads="1"/>
          </p:cNvPicPr>
          <p:nvPr/>
        </p:nvPicPr>
        <p:blipFill>
          <a:blip r:embed="rId2" cstate="print"/>
          <a:srcRect l="1666" r="1724" b="4627"/>
          <a:stretch>
            <a:fillRect/>
          </a:stretch>
        </p:blipFill>
        <p:spPr bwMode="auto">
          <a:xfrm>
            <a:off x="1214414" y="2643182"/>
            <a:ext cx="5901997" cy="4002503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1071538" y="5857892"/>
            <a:ext cx="614366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51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2520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06667" y="2924944"/>
            <a:ext cx="3130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Thank  You !</a:t>
            </a:r>
            <a:endParaRPr lang="zh-CN" altLang="en-US" sz="48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10"/>
          <p:cNvSpPr txBox="1">
            <a:spLocks/>
          </p:cNvSpPr>
          <p:nvPr/>
        </p:nvSpPr>
        <p:spPr>
          <a:xfrm>
            <a:off x="428596" y="71417"/>
            <a:ext cx="8229600" cy="5000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47D6"/>
              </a:buClr>
              <a:buSzPct val="75000"/>
              <a:defRPr/>
            </a:pPr>
            <a:r>
              <a:rPr lang="en-US" altLang="zh-CN" sz="28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Component alignment precision requirement</a:t>
            </a:r>
            <a:endParaRPr lang="zh-CN" altLang="en-US" sz="28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1600" y="692696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Provide by physics group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52729"/>
              </p:ext>
            </p:extLst>
          </p:nvPr>
        </p:nvGraphicFramePr>
        <p:xfrm>
          <a:off x="791862" y="1064513"/>
          <a:ext cx="7488830" cy="2321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08394804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99816320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56403876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44123492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7771729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78091315"/>
                    </a:ext>
                  </a:extLst>
                </a:gridCol>
                <a:gridCol w="720078">
                  <a:extLst>
                    <a:ext uri="{9D8B030D-6E8A-4147-A177-3AD203B41FA5}">
                      <a16:colId xmlns:a16="http://schemas.microsoft.com/office/drawing/2014/main" val="317444071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Transversal/</a:t>
                      </a:r>
                      <a:r>
                        <a:rPr lang="en-US" sz="1600" kern="0" dirty="0">
                          <a:effectLst/>
                        </a:rPr>
                        <a:t>mm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Vertical/</a:t>
                      </a:r>
                      <a:r>
                        <a:rPr lang="en-US" sz="1600" kern="0" dirty="0">
                          <a:effectLst/>
                        </a:rPr>
                        <a:t>mm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Longitudinal/mm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Pitch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/</a:t>
                      </a:r>
                      <a:r>
                        <a:rPr lang="en-US" sz="1600" kern="0" dirty="0" err="1">
                          <a:effectLst/>
                        </a:rPr>
                        <a:t>mrad</a:t>
                      </a:r>
                      <a:endParaRPr lang="en-US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Yaw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/</a:t>
                      </a:r>
                      <a:r>
                        <a:rPr lang="en-US" sz="1600" kern="0" dirty="0" err="1">
                          <a:effectLst/>
                        </a:rPr>
                        <a:t>mrad</a:t>
                      </a:r>
                      <a:endParaRPr lang="en-US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Roll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/</a:t>
                      </a:r>
                      <a:r>
                        <a:rPr lang="en-US" sz="1600" kern="0" dirty="0" err="1">
                          <a:effectLst/>
                        </a:rPr>
                        <a:t>mrad</a:t>
                      </a:r>
                      <a:endParaRPr lang="en-US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6086637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Arc 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Dipole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0.1 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0592581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Arc Quadrupole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1364227"/>
                  </a:ext>
                </a:extLst>
              </a:tr>
              <a:tr h="272156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Arc Sextupole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231647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IR Quadrupole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0.05 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7827946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IR SCQ</a:t>
                      </a:r>
                      <a:endParaRPr lang="zh-CN" altLang="en-US" sz="16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0.05 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IR Sextupole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0.05 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 0.05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矩形: 圆角 13">
            <a:extLst>
              <a:ext uri="{FF2B5EF4-FFF2-40B4-BE49-F238E27FC236}">
                <a16:creationId xmlns:a16="http://schemas.microsoft.com/office/drawing/2014/main" id="{83BB73F4-30FB-4785-B514-8BC6CB04831D}"/>
              </a:ext>
            </a:extLst>
          </p:cNvPr>
          <p:cNvSpPr/>
          <p:nvPr/>
        </p:nvSpPr>
        <p:spPr>
          <a:xfrm>
            <a:off x="539552" y="4221088"/>
            <a:ext cx="2448272" cy="463896"/>
          </a:xfrm>
          <a:prstGeom prst="roundRect">
            <a:avLst/>
          </a:prstGeom>
          <a:solidFill>
            <a:srgbClr val="8064A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/>
              <a:t>Error sources</a:t>
            </a:r>
            <a:endParaRPr lang="zh-CN" altLang="en-US" sz="3200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827584" y="4725144"/>
            <a:ext cx="6768752" cy="19294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altLang="zh-CN" sz="2400" dirty="0"/>
              <a:t>Alignment control network error</a:t>
            </a:r>
          </a:p>
          <a:p>
            <a:pPr marL="457200" indent="-45720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altLang="zh-CN" sz="2400" dirty="0"/>
              <a:t>Component </a:t>
            </a:r>
            <a:r>
              <a:rPr lang="en-US" altLang="zh-CN" sz="2400" dirty="0" err="1"/>
              <a:t>fiducialization</a:t>
            </a:r>
            <a:r>
              <a:rPr lang="en-US" altLang="zh-CN" sz="2400" dirty="0"/>
              <a:t> pre-alignment error</a:t>
            </a:r>
          </a:p>
          <a:p>
            <a:pPr marL="457200" indent="-45720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altLang="zh-CN" sz="2400" dirty="0"/>
              <a:t>Field measurement error</a:t>
            </a:r>
          </a:p>
          <a:p>
            <a:pPr marL="457200" indent="-457200"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altLang="zh-CN" sz="2400" dirty="0"/>
              <a:t>Installation adjustment error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3278" y="3524597"/>
            <a:ext cx="799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RF</a:t>
            </a:r>
            <a:r>
              <a:rPr lang="zh-CN" altLang="en-US" dirty="0"/>
              <a:t>、</a:t>
            </a:r>
            <a:r>
              <a:rPr lang="en-US" altLang="zh-CN" dirty="0"/>
              <a:t>injection</a:t>
            </a:r>
            <a:r>
              <a:rPr lang="zh-CN" altLang="en-US" dirty="0"/>
              <a:t>、</a:t>
            </a:r>
            <a:r>
              <a:rPr lang="en-US" altLang="zh-CN" dirty="0" err="1"/>
              <a:t>Linac</a:t>
            </a:r>
            <a:r>
              <a:rPr lang="en-US" altLang="zh-CN" dirty="0"/>
              <a:t> alignment requirement reference to the arc region components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18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1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2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Alignment control network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3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5" name="Equation" r:id="rId12" imgW="428207" imgH="666100" progId="Equation.DSMT4">
                  <p:embed/>
                </p:oleObj>
              </mc:Choice>
              <mc:Fallback>
                <p:oleObj name="Equation" r:id="rId12" imgW="428207" imgH="666100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内容占位符 2"/>
          <p:cNvSpPr txBox="1">
            <a:spLocks/>
          </p:cNvSpPr>
          <p:nvPr/>
        </p:nvSpPr>
        <p:spPr>
          <a:xfrm>
            <a:off x="609174" y="660701"/>
            <a:ext cx="7925652" cy="25539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Control network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provide an unified location reference frame for CEPC alignment and control the error accumulation of survey and alignment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levels control network</a:t>
            </a:r>
          </a:p>
          <a:p>
            <a:pPr lvl="1"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Surface control  network</a:t>
            </a:r>
          </a:p>
          <a:p>
            <a:pPr lvl="1"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Backbone control network</a:t>
            </a:r>
          </a:p>
          <a:p>
            <a:pPr lvl="1"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Tunnel control network</a:t>
            </a: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571472" y="3500438"/>
            <a:ext cx="4714908" cy="27146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Surface control  network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CEPC global absolute position  &amp; shape control, high precision constraint datum for tunnel control network.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Composed of 14 permanent points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10 internal points are in CEPC tunnel, a part of the tunnel control network.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/>
          <p:nvPr/>
        </p:nvPicPr>
        <p:blipFill>
          <a:blip r:embed="rId13"/>
          <a:stretch>
            <a:fillRect/>
          </a:stretch>
        </p:blipFill>
        <p:spPr>
          <a:xfrm>
            <a:off x="5643570" y="1571612"/>
            <a:ext cx="3086096" cy="27146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C74BE44-4378-4AA9-AF7B-E74EEBECF7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570" y="4572008"/>
            <a:ext cx="3500430" cy="2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7224" y="71414"/>
            <a:ext cx="7286676" cy="500066"/>
          </a:xfrm>
        </p:spPr>
        <p:txBody>
          <a:bodyPr/>
          <a:lstStyle/>
          <a:p>
            <a:pPr algn="ctr">
              <a:buClr>
                <a:schemeClr val="accent1"/>
              </a:buClr>
              <a:buSzPct val="75000"/>
              <a:buNone/>
            </a:pPr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Instruments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61" y="1392279"/>
            <a:ext cx="1914310" cy="10790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249403"/>
            <a:ext cx="1207113" cy="14692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0034" y="2625950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LEICA GS10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85984" y="2625950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AR20</a:t>
            </a:r>
            <a:endParaRPr lang="zh-CN" altLang="en-US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8876" y="1250770"/>
            <a:ext cx="2140099" cy="13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1000100" y="5429264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LEICA  Wild NL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857884" y="2627620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LEICA </a:t>
            </a:r>
            <a:r>
              <a:rPr lang="en-US" altLang="zh-CN" dirty="0"/>
              <a:t>NA2  + </a:t>
            </a:r>
            <a:r>
              <a:rPr lang="en-US" altLang="zh-CN" dirty="0" err="1"/>
              <a:t>EpsNas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000364" y="2535287"/>
            <a:ext cx="840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+ </a:t>
            </a:r>
            <a:r>
              <a:rPr lang="en-US" sz="2000" dirty="0"/>
              <a:t>LGO</a:t>
            </a:r>
            <a:endParaRPr lang="zh-CN" altLang="en-US" sz="2000" dirty="0"/>
          </a:p>
        </p:txBody>
      </p:sp>
      <p:pic>
        <p:nvPicPr>
          <p:cNvPr id="151557" name="Picture 5" descr="https://timgsa.baidu.com/timg?image&amp;quality=80&amp;size=b9999_10000&amp;sec=1538480067319&amp;di=1be0905d179635810e6c0cf98e963fcd&amp;imgtype=jpg&amp;src=http%3A%2F%2Fimg2.imgtn.bdimg.com%2Fit%2Fu%3D3766511117%2C3891000983%26fm%3D214%26gp%3D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071810"/>
            <a:ext cx="2176450" cy="267347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4000496" y="5786454"/>
            <a:ext cx="1392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LEICA  AT403</a:t>
            </a:r>
            <a:endParaRPr lang="zh-CN" altLang="en-US" dirty="0"/>
          </a:p>
        </p:txBody>
      </p:sp>
      <p:pic>
        <p:nvPicPr>
          <p:cNvPr id="151559" name="Picture 7" descr="https://timgsa.baidu.com/timg?image&amp;quality=80&amp;size=b9999_10000&amp;sec=1538480332585&amp;di=76d387028c775db002b596f211037c03&amp;imgtype=0&amp;src=http%3A%2F%2Fstatic.house.sina.com.cn%2Fmalljiaju%2Fxhbox%2Fa6%2F2a%2F4e0c3aeaab8bf013076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3500438"/>
            <a:ext cx="2643156" cy="175505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7143768" y="5643578"/>
            <a:ext cx="62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Tape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872321" y="737866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水平：</a:t>
            </a:r>
            <a:r>
              <a:rPr lang="en-US" altLang="zh-CN" sz="1600" dirty="0"/>
              <a:t>3mm+0.5ppm</a:t>
            </a:r>
          </a:p>
          <a:p>
            <a:r>
              <a:rPr lang="zh-CN" altLang="en-US" sz="1600" dirty="0"/>
              <a:t>垂直：</a:t>
            </a:r>
            <a:r>
              <a:rPr lang="en-US" altLang="zh-CN" sz="1600" dirty="0"/>
              <a:t>6mm+0.5ppm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2C3616-474B-49E2-8ADC-CCD267288697}"/>
              </a:ext>
            </a:extLst>
          </p:cNvPr>
          <p:cNvSpPr txBox="1"/>
          <p:nvPr/>
        </p:nvSpPr>
        <p:spPr>
          <a:xfrm>
            <a:off x="5396477" y="750483"/>
            <a:ext cx="292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每公里往返精度：</a:t>
            </a:r>
            <a:r>
              <a:rPr lang="en-US" altLang="zh-CN" sz="1600" dirty="0"/>
              <a:t>±0.2mm</a:t>
            </a:r>
            <a:endParaRPr lang="zh-CN" altLang="en-US" sz="16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568891-AEF5-4DC8-8966-1E5A87FF489D}"/>
              </a:ext>
            </a:extLst>
          </p:cNvPr>
          <p:cNvSpPr txBox="1"/>
          <p:nvPr/>
        </p:nvSpPr>
        <p:spPr>
          <a:xfrm>
            <a:off x="1123762" y="5889099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1:200000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2521F39-B617-4FBF-B84C-4C7CD43AF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18" y="3398119"/>
            <a:ext cx="1962150" cy="185737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1E71806-A256-427A-B88F-25148309F73F}"/>
              </a:ext>
            </a:extLst>
          </p:cNvPr>
          <p:cNvSpPr txBox="1"/>
          <p:nvPr/>
        </p:nvSpPr>
        <p:spPr>
          <a:xfrm>
            <a:off x="3199634" y="6196954"/>
            <a:ext cx="328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点位测量精度：</a:t>
            </a:r>
            <a:r>
              <a:rPr lang="en-US" altLang="zh-CN" sz="1600" dirty="0"/>
              <a:t>±15 µm + 6 µm/m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3830" y="724187"/>
            <a:ext cx="4017833" cy="2704813"/>
          </a:xfrm>
        </p:spPr>
        <p:txBody>
          <a:bodyPr/>
          <a:lstStyle/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Plumbing point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Instrument height measurement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GNSS measurement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Level measurement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Best-</a:t>
            </a:r>
            <a:r>
              <a:rPr lang="en-US" altLang="zh-CN" sz="2000" b="1" dirty="0" err="1">
                <a:latin typeface="+mn-ea"/>
                <a:cs typeface="Arial Unicode MS" pitchFamily="34" charset="-122"/>
              </a:rPr>
              <a:t>fit,GNSS</a:t>
            </a:r>
            <a:r>
              <a:rPr lang="zh-CN" altLang="en-US" sz="2000" b="1" dirty="0">
                <a:latin typeface="+mn-ea"/>
                <a:cs typeface="Arial Unicode MS" pitchFamily="34" charset="-122"/>
              </a:rPr>
              <a:t> 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to </a:t>
            </a:r>
            <a:r>
              <a:rPr lang="en-US" altLang="zh-CN" sz="2000" b="1" dirty="0" err="1">
                <a:latin typeface="+mn-ea"/>
                <a:cs typeface="Arial Unicode MS" pitchFamily="34" charset="-122"/>
              </a:rPr>
              <a:t>level,establish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 CEPC coordinate system</a:t>
            </a:r>
            <a:r>
              <a:rPr lang="zh-CN" altLang="en-US" sz="2000" b="1" dirty="0">
                <a:latin typeface="+mn-ea"/>
                <a:cs typeface="Arial Unicode MS" pitchFamily="34" charset="-122"/>
              </a:rPr>
              <a:t>。</a:t>
            </a:r>
            <a:endParaRPr lang="en-US" altLang="zh-CN" sz="1400" b="1" dirty="0">
              <a:latin typeface="+mn-ea"/>
              <a:cs typeface="Arial Unicode MS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235E06-247D-4CD4-A967-F1631566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534" y="4293096"/>
            <a:ext cx="2290856" cy="19269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560602"/>
            <a:ext cx="2577950" cy="25827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260359"/>
            <a:ext cx="1440379" cy="1767187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6439097" y="954517"/>
            <a:ext cx="792088" cy="3844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428596" y="3429000"/>
            <a:ext cx="4104456" cy="149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Control point accuracy</a:t>
            </a:r>
            <a:r>
              <a:rPr lang="zh-CN" altLang="en-US" sz="2000" b="1" dirty="0">
                <a:latin typeface="+mn-ea"/>
                <a:cs typeface="Arial Unicode MS" pitchFamily="34" charset="-122"/>
              </a:rPr>
              <a:t>：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10mm</a:t>
            </a:r>
            <a:r>
              <a:rPr lang="zh-CN" altLang="en-US" sz="2000" b="1" dirty="0">
                <a:latin typeface="+mn-ea"/>
                <a:cs typeface="Arial Unicode MS" pitchFamily="34" charset="-122"/>
              </a:rPr>
              <a:t>；</a:t>
            </a:r>
            <a:endParaRPr lang="en-US" altLang="zh-CN" sz="2400" b="1" dirty="0">
              <a:latin typeface="+mn-ea"/>
              <a:cs typeface="Arial Unicode MS" pitchFamily="34" charset="-122"/>
            </a:endParaRPr>
          </a:p>
          <a:p>
            <a:pPr marL="57150" indent="0">
              <a:buFont typeface="Arial" charset="0"/>
              <a:buNone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Check measurement</a:t>
            </a:r>
            <a:r>
              <a:rPr lang="zh-CN" altLang="en-US" sz="2400" b="1" dirty="0">
                <a:latin typeface="+mn-ea"/>
                <a:cs typeface="Arial Unicode MS" pitchFamily="34" charset="-122"/>
              </a:rPr>
              <a:t>：</a:t>
            </a:r>
            <a:endParaRPr lang="en-US" altLang="zh-CN" sz="2400" b="1" dirty="0">
              <a:latin typeface="+mn-ea"/>
              <a:cs typeface="Arial Unicode MS" pitchFamily="34" charset="-122"/>
            </a:endParaRPr>
          </a:p>
          <a:p>
            <a:pPr marL="57150" indent="0">
              <a:buFont typeface="Arial" charset="0"/>
              <a:buNone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Total </a:t>
            </a:r>
            <a:r>
              <a:rPr lang="en-US" altLang="zh-CN" sz="2000" b="1" dirty="0" err="1">
                <a:latin typeface="+mn-ea"/>
                <a:cs typeface="Arial Unicode MS" pitchFamily="34" charset="-122"/>
              </a:rPr>
              <a:t>station,auxiliary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 control </a:t>
            </a:r>
            <a:r>
              <a:rPr lang="en-US" altLang="zh-CN" sz="2000" b="1" dirty="0" err="1">
                <a:latin typeface="+mn-ea"/>
                <a:cs typeface="Arial Unicode MS" pitchFamily="34" charset="-122"/>
              </a:rPr>
              <a:t>network,check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 the base lines</a:t>
            </a:r>
          </a:p>
          <a:p>
            <a:pPr lvl="1"/>
            <a:endParaRPr lang="en-US" altLang="zh-CN" sz="2000" b="1" dirty="0">
              <a:solidFill>
                <a:srgbClr val="1679BA"/>
              </a:solidFill>
              <a:latin typeface="+mn-ea"/>
              <a:cs typeface="Arial Unicode MS" pitchFamily="34" charset="-122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 bwMode="auto">
          <a:xfrm>
            <a:off x="145679" y="5256581"/>
            <a:ext cx="6215218" cy="132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Tunnel control network accuracy is related to the distance between the adjacent permanent </a:t>
            </a:r>
            <a:r>
              <a:rPr lang="en-US" altLang="zh-CN" sz="2000" b="1" dirty="0" err="1">
                <a:latin typeface="+mn-ea"/>
                <a:cs typeface="Arial Unicode MS" pitchFamily="34" charset="-122"/>
              </a:rPr>
              <a:t>points.CERN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 simulation result shows  8mm for 5km and 12mm for 10km.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5940152" y="2708919"/>
            <a:ext cx="1336390" cy="3767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892685"/>
            <a:ext cx="1455161" cy="1308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5875" y="653131"/>
            <a:ext cx="1019490" cy="16052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43108" y="142852"/>
            <a:ext cx="5472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Surface control  network measurement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2.png"/>
          <p:cNvPicPr>
            <a:picLocks noChangeAspect="1"/>
          </p:cNvPicPr>
          <p:nvPr/>
        </p:nvPicPr>
        <p:blipFill>
          <a:blip r:embed="rId2" cstate="print"/>
          <a:srcRect r="33333"/>
          <a:stretch>
            <a:fillRect/>
          </a:stretch>
        </p:blipFill>
        <p:spPr>
          <a:xfrm>
            <a:off x="6599640" y="3161356"/>
            <a:ext cx="2057707" cy="1696404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062E841-92FF-4EAC-9F88-3B3A6A5BF5FA}"/>
              </a:ext>
            </a:extLst>
          </p:cNvPr>
          <p:cNvSpPr txBox="1">
            <a:spLocks/>
          </p:cNvSpPr>
          <p:nvPr/>
        </p:nvSpPr>
        <p:spPr bwMode="auto">
          <a:xfrm>
            <a:off x="294936" y="785794"/>
            <a:ext cx="608648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Strengthen the tunnel control network</a:t>
            </a:r>
            <a:r>
              <a:rPr lang="zh-CN" altLang="en-US" sz="2000" b="1" dirty="0">
                <a:latin typeface="+mn-ea"/>
                <a:ea typeface="+mn-ea"/>
                <a:cs typeface="Arial Unicode MS" pitchFamily="34" charset="-122"/>
              </a:rPr>
              <a:t>，</a:t>
            </a: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reduce error accumulation.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Straight line triangulation network</a:t>
            </a:r>
            <a:r>
              <a:rPr lang="zh-CN" altLang="en-US" sz="2000" b="1" dirty="0">
                <a:latin typeface="+mn-ea"/>
                <a:ea typeface="+mn-ea"/>
                <a:cs typeface="Arial Unicode MS" pitchFamily="34" charset="-122"/>
              </a:rPr>
              <a:t>，</a:t>
            </a: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short line 300m</a:t>
            </a:r>
            <a:r>
              <a:rPr lang="zh-CN" altLang="en-US" sz="2000" b="1" dirty="0">
                <a:latin typeface="+mn-ea"/>
                <a:ea typeface="+mn-ea"/>
                <a:cs typeface="Arial Unicode MS" pitchFamily="34" charset="-122"/>
              </a:rPr>
              <a:t>，</a:t>
            </a: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long line 600m.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862362"/>
            <a:ext cx="2141131" cy="2138010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8062E841-92FF-4EAC-9F88-3B3A6A5BF5FA}"/>
              </a:ext>
            </a:extLst>
          </p:cNvPr>
          <p:cNvSpPr txBox="1">
            <a:spLocks/>
          </p:cNvSpPr>
          <p:nvPr/>
        </p:nvSpPr>
        <p:spPr bwMode="auto">
          <a:xfrm>
            <a:off x="254504" y="3933056"/>
            <a:ext cx="590167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Simulation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Use surface control network as known point to constrain backbone control network adjust.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Simulation condition: angle 1 </a:t>
            </a:r>
            <a:r>
              <a:rPr lang="en-US" altLang="zh-CN" sz="2000" b="1" dirty="0" err="1">
                <a:latin typeface="+mn-ea"/>
                <a:ea typeface="+mn-ea"/>
                <a:cs typeface="Arial Unicode MS" pitchFamily="34" charset="-122"/>
              </a:rPr>
              <a:t>sec.distance</a:t>
            </a: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 1mm+1ppm</a:t>
            </a:r>
            <a:r>
              <a:rPr lang="zh-CN" altLang="en-US" sz="2000" b="1" dirty="0">
                <a:latin typeface="+mn-ea"/>
                <a:ea typeface="+mn-ea"/>
                <a:cs typeface="Arial Unicode MS" pitchFamily="34" charset="-122"/>
              </a:rPr>
              <a:t>，</a:t>
            </a: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station 42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b="1" dirty="0">
                <a:latin typeface="+mn-ea"/>
                <a:ea typeface="+mn-ea"/>
                <a:cs typeface="Arial Unicode MS" pitchFamily="34" charset="-122"/>
              </a:rPr>
              <a:t>The biggest error between adjacent permanent points is 8mm.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zh-CN" sz="2400" b="1" dirty="0">
              <a:solidFill>
                <a:srgbClr val="1679BA"/>
              </a:solidFill>
              <a:latin typeface="+mn-ea"/>
              <a:ea typeface="+mn-ea"/>
              <a:cs typeface="Arial Unicode MS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190593"/>
            <a:ext cx="1026517" cy="14889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1E71806-A256-427A-B88F-25148309F73F}"/>
              </a:ext>
            </a:extLst>
          </p:cNvPr>
          <p:cNvSpPr txBox="1"/>
          <p:nvPr/>
        </p:nvSpPr>
        <p:spPr>
          <a:xfrm>
            <a:off x="2267744" y="2348880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           徕卡</a:t>
            </a:r>
            <a:r>
              <a:rPr lang="en-US" altLang="zh-CN" sz="1600" dirty="0"/>
              <a:t>TS60</a:t>
            </a:r>
          </a:p>
          <a:p>
            <a:r>
              <a:rPr lang="zh-CN" altLang="en-US" sz="1600" dirty="0"/>
              <a:t>测量范围</a:t>
            </a:r>
            <a:r>
              <a:rPr lang="en-US" altLang="zh-CN" sz="1600" dirty="0"/>
              <a:t>:1.5m~&gt;3500m</a:t>
            </a:r>
          </a:p>
          <a:p>
            <a:r>
              <a:rPr lang="zh-CN" altLang="en-US" sz="1600" dirty="0"/>
              <a:t>点位测量精度：</a:t>
            </a:r>
            <a:r>
              <a:rPr lang="en-US" altLang="zh-CN" sz="1600" dirty="0"/>
              <a:t>0.6mm+ 1ppm</a:t>
            </a:r>
          </a:p>
          <a:p>
            <a:r>
              <a:rPr lang="zh-CN" altLang="en-US" sz="1600" dirty="0"/>
              <a:t>测角精度：</a:t>
            </a:r>
            <a:r>
              <a:rPr lang="en-US" altLang="zh-CN" sz="1600" dirty="0"/>
              <a:t>0.5’’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018" y="5115584"/>
            <a:ext cx="3677473" cy="1170936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lvl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Backbone control network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357694"/>
            <a:ext cx="3114666" cy="224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lvl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Tunnel control network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EEA27-C98A-4D6E-B88E-6F0045E4FB59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28625" y="785795"/>
            <a:ext cx="4857755" cy="1928825"/>
          </a:xfrm>
        </p:spPr>
        <p:txBody>
          <a:bodyPr/>
          <a:lstStyle/>
          <a:p>
            <a:pPr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Provide position reference for component installation &amp; alignment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tunnel control network along CEPC tunnel will be evenly distributed with an interval of 6 meters .</a:t>
            </a:r>
          </a:p>
          <a:p>
            <a:pPr lvl="1"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zh-CN" sz="1800" b="1" dirty="0">
                <a:latin typeface="+mn-ea"/>
                <a:cs typeface="Arial Unicode MS" pitchFamily="34" charset="-122"/>
              </a:rPr>
              <a:t>4 control points each section.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Instruments</a:t>
            </a:r>
            <a:r>
              <a:rPr lang="zh-CN" altLang="en-US" sz="2000" b="1" dirty="0">
                <a:latin typeface="+mn-ea"/>
                <a:cs typeface="Arial Unicode MS" pitchFamily="34" charset="-122"/>
              </a:rPr>
              <a:t>：</a:t>
            </a:r>
            <a:r>
              <a:rPr lang="en-US" altLang="zh-CN" sz="2000" b="1" dirty="0">
                <a:latin typeface="+mn-ea"/>
                <a:cs typeface="Arial Unicode MS" pitchFamily="34" charset="-122"/>
              </a:rPr>
              <a:t>laser tracker &amp;level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050895-84DE-4E38-ACA9-17C3D320C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785794"/>
            <a:ext cx="2883987" cy="2471095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428596" y="3500438"/>
            <a:ext cx="5715040" cy="5000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Tunnel control network measurement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000" b="1" dirty="0">
                <a:latin typeface="+mn-ea"/>
                <a:cs typeface="Arial Unicode MS" pitchFamily="34" charset="-122"/>
              </a:rPr>
              <a:t>Laser tracker measurement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E00285-C12A-40D8-A603-75D057089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3138122"/>
            <a:ext cx="2012109" cy="1928271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4244EA12-6AB3-4604-B2C7-1DBFFE725F03}"/>
              </a:ext>
            </a:extLst>
          </p:cNvPr>
          <p:cNvSpPr txBox="1"/>
          <p:nvPr/>
        </p:nvSpPr>
        <p:spPr>
          <a:xfrm>
            <a:off x="6308526" y="5042118"/>
            <a:ext cx="26052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           </a:t>
            </a:r>
            <a:r>
              <a:rPr lang="zh-CN" altLang="en-US" sz="1600" dirty="0"/>
              <a:t>徕卡</a:t>
            </a:r>
            <a:r>
              <a:rPr lang="en-US" altLang="zh-CN" sz="1600" dirty="0"/>
              <a:t>AT960</a:t>
            </a:r>
          </a:p>
          <a:p>
            <a:r>
              <a:rPr lang="en-US" altLang="zh-CN" sz="1600" dirty="0" err="1"/>
              <a:t>powerlock</a:t>
            </a:r>
            <a:r>
              <a:rPr lang="zh-CN" altLang="en-US" sz="1600" dirty="0"/>
              <a:t>：自动锁定靶球</a:t>
            </a:r>
            <a:endParaRPr lang="en-US" altLang="zh-CN" sz="1600" dirty="0"/>
          </a:p>
          <a:p>
            <a:r>
              <a:rPr lang="zh-CN" altLang="en-US" sz="1600" dirty="0"/>
              <a:t>数据采集速率：</a:t>
            </a:r>
            <a:r>
              <a:rPr lang="en-US" altLang="zh-CN" sz="1600" dirty="0"/>
              <a:t>1000</a:t>
            </a:r>
            <a:r>
              <a:rPr lang="zh-CN" altLang="en-US" sz="1600" dirty="0"/>
              <a:t>点</a:t>
            </a:r>
            <a:r>
              <a:rPr lang="en-US" altLang="zh-CN" sz="1600" dirty="0"/>
              <a:t>/</a:t>
            </a:r>
            <a:r>
              <a:rPr lang="zh-CN" altLang="en-US" sz="1600" dirty="0"/>
              <a:t>秒</a:t>
            </a:r>
            <a:endParaRPr lang="en-US" altLang="zh-CN" sz="1600" dirty="0"/>
          </a:p>
          <a:p>
            <a:r>
              <a:rPr lang="en-US" altLang="zh-CN" sz="1600" dirty="0"/>
              <a:t>AIFM:</a:t>
            </a:r>
            <a:r>
              <a:rPr lang="zh-CN" altLang="en-US" sz="1600" dirty="0"/>
              <a:t>绝对测距</a:t>
            </a:r>
            <a:endParaRPr lang="en-US" altLang="zh-CN" sz="1600" dirty="0"/>
          </a:p>
          <a:p>
            <a:r>
              <a:rPr lang="zh-CN" altLang="en-US" sz="1600" dirty="0"/>
              <a:t>角度精度：</a:t>
            </a:r>
            <a:r>
              <a:rPr lang="en-US" altLang="zh-CN" sz="1600" dirty="0"/>
              <a:t>15 µm + 6 µm/m</a:t>
            </a:r>
          </a:p>
          <a:p>
            <a:r>
              <a:rPr lang="zh-CN" altLang="en-US" sz="1600" dirty="0"/>
              <a:t>距离精度：</a:t>
            </a:r>
            <a:r>
              <a:rPr lang="en-US" altLang="zh-CN" sz="1600" dirty="0"/>
              <a:t>0.5µm/m</a:t>
            </a:r>
          </a:p>
          <a:p>
            <a:r>
              <a:rPr lang="zh-CN" altLang="en-US" sz="1600" dirty="0"/>
              <a:t>动态锁定：</a:t>
            </a:r>
            <a:r>
              <a:rPr lang="en-US" altLang="zh-CN" sz="1600" dirty="0"/>
              <a:t>10µm</a:t>
            </a:r>
            <a:endParaRPr lang="zh-CN" alt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643446"/>
            <a:ext cx="2964224" cy="19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7" name="Picture 3" descr="I:\工作\工作照片\未刻录\散裂\散裂-董岚工作照片\WP_20150418_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000504"/>
            <a:ext cx="4076466" cy="2295307"/>
          </a:xfrm>
          <a:prstGeom prst="rect">
            <a:avLst/>
          </a:prstGeom>
          <a:noFill/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8062E841-92FF-4EAC-9F88-3B3A6A5BF5FA}"/>
              </a:ext>
            </a:extLst>
          </p:cNvPr>
          <p:cNvSpPr txBox="1">
            <a:spLocks/>
          </p:cNvSpPr>
          <p:nvPr/>
        </p:nvSpPr>
        <p:spPr bwMode="auto">
          <a:xfrm>
            <a:off x="285720" y="642918"/>
            <a:ext cx="76328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srgbClr val="1679BA"/>
                </a:solidFill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Level measurement</a:t>
            </a:r>
          </a:p>
          <a:p>
            <a:pPr marL="800100" lvl="1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70C0"/>
                </a:solidFill>
              </a:rPr>
              <a:t>Level route</a:t>
            </a:r>
            <a:r>
              <a:rPr lang="zh-CN" altLang="en-US" sz="2000" dirty="0">
                <a:solidFill>
                  <a:srgbClr val="0070C0"/>
                </a:solidFill>
              </a:rPr>
              <a:t>：</a:t>
            </a:r>
            <a:r>
              <a:rPr lang="en-US" altLang="zh-CN" sz="2000" dirty="0">
                <a:solidFill>
                  <a:srgbClr val="0070C0"/>
                </a:solidFill>
              </a:rPr>
              <a:t>adopt subsection round trip measurement , 4 quadrants , each quadrant measure one closed route. </a:t>
            </a:r>
            <a:r>
              <a:rPr lang="en-US" altLang="zh-CN" sz="2000" dirty="0" err="1">
                <a:solidFill>
                  <a:srgbClr val="0070C0"/>
                </a:solidFill>
              </a:rPr>
              <a:t>Linac</a:t>
            </a:r>
            <a:r>
              <a:rPr lang="en-US" altLang="zh-CN" sz="2000" dirty="0">
                <a:solidFill>
                  <a:srgbClr val="0070C0"/>
                </a:solidFill>
              </a:rPr>
              <a:t> and BT is one route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70C0"/>
                </a:solidFill>
              </a:rPr>
              <a:t>Front and </a:t>
            </a:r>
            <a:r>
              <a:rPr lang="en-US" altLang="zh-CN" sz="2000" b="1" dirty="0">
                <a:solidFill>
                  <a:srgbClr val="0070C0"/>
                </a:solidFill>
              </a:rPr>
              <a:t>back</a:t>
            </a:r>
            <a:r>
              <a:rPr lang="en-US" altLang="zh-CN" sz="2000" dirty="0">
                <a:solidFill>
                  <a:srgbClr val="0070C0"/>
                </a:solidFill>
              </a:rPr>
              <a:t> sight distance is both 18m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70C0"/>
                </a:solidFill>
              </a:rPr>
              <a:t>Secondary leveling specification</a:t>
            </a:r>
            <a:endParaRPr lang="en-US" altLang="zh-CN" sz="2000" b="1" dirty="0">
              <a:solidFill>
                <a:srgbClr val="1679BA"/>
              </a:solidFill>
              <a:latin typeface="+mn-ea"/>
              <a:ea typeface="+mn-ea"/>
              <a:cs typeface="Arial Unicode MS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4000504"/>
            <a:ext cx="2838915" cy="2550469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210692"/>
              </p:ext>
            </p:extLst>
          </p:nvPr>
        </p:nvGraphicFramePr>
        <p:xfrm>
          <a:off x="5039544" y="2786058"/>
          <a:ext cx="410445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水准路线长度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109550 X2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米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=219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公里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测量效率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公里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/1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组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组共需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9E6C876-1DD2-4764-8956-5AFE145F1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382671"/>
              </p:ext>
            </p:extLst>
          </p:nvPr>
        </p:nvGraphicFramePr>
        <p:xfrm>
          <a:off x="1142976" y="2928934"/>
          <a:ext cx="3528393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195337436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804865973"/>
                    </a:ext>
                  </a:extLst>
                </a:gridCol>
              </a:tblGrid>
              <a:tr h="122302"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测段往返差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每千米偶然中误差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66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mm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1mm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657882"/>
                  </a:ext>
                </a:extLst>
              </a:tr>
            </a:tbl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B9C28523-BAEF-46B7-BDD7-E84343369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407533"/>
              </p:ext>
            </p:extLst>
          </p:nvPr>
        </p:nvGraphicFramePr>
        <p:xfrm>
          <a:off x="1428728" y="3357562"/>
          <a:ext cx="560062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0" name="Equation" r:id="rId5" imgW="444240" imgH="228600" progId="Equation.DSMT4">
                  <p:embed/>
                </p:oleObj>
              </mc:Choice>
              <mc:Fallback>
                <p:oleObj name="Equation" r:id="rId5" imgW="44424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3357562"/>
                        <a:ext cx="560062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lvl="0"/>
            <a:r>
              <a:rPr lang="en-US" altLang="zh-CN" sz="2400" b="1" dirty="0"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Tunnel control network</a:t>
            </a:r>
            <a:endParaRPr lang="zh-CN" altLang="en-US" sz="2400" b="1" dirty="0"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14777</TotalTime>
  <Words>1514</Words>
  <Application>Microsoft Office PowerPoint</Application>
  <PresentationFormat>全屏显示(4:3)</PresentationFormat>
  <Paragraphs>318</Paragraphs>
  <Slides>26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Adobe 黑体 Std R</vt:lpstr>
      <vt:lpstr>Arial Unicode MS</vt:lpstr>
      <vt:lpstr>黑体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Equation</vt:lpstr>
      <vt:lpstr>CEPC alignment precision  Wang xiaolong   2020.3.3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Backbone control network</vt:lpstr>
      <vt:lpstr>Tunnel control network</vt:lpstr>
      <vt:lpstr>Tunnel control network</vt:lpstr>
      <vt:lpstr>Tunnel control network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pre-alignment-Vibrating wire </vt:lpstr>
      <vt:lpstr>pre-alignment accuracy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Lattice Layout (tentative as of April 30, 2014)</dc:title>
  <dc:creator>chengj</dc:creator>
  <cp:lastModifiedBy>1</cp:lastModifiedBy>
  <cp:revision>1122</cp:revision>
  <cp:lastPrinted>2018-06-26T00:45:21Z</cp:lastPrinted>
  <dcterms:created xsi:type="dcterms:W3CDTF">2014-08-05T02:42:36Z</dcterms:created>
  <dcterms:modified xsi:type="dcterms:W3CDTF">2020-03-03T05:02:22Z</dcterms:modified>
</cp:coreProperties>
</file>