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1706" r:id="rId2"/>
    <p:sldId id="1707" r:id="rId3"/>
    <p:sldId id="1703" r:id="rId4"/>
    <p:sldId id="871" r:id="rId5"/>
    <p:sldId id="877" r:id="rId6"/>
    <p:sldId id="1751" r:id="rId7"/>
    <p:sldId id="1750" r:id="rId8"/>
    <p:sldId id="1788" r:id="rId9"/>
    <p:sldId id="1805" r:id="rId10"/>
    <p:sldId id="1811" r:id="rId11"/>
    <p:sldId id="1812" r:id="rId12"/>
    <p:sldId id="1816" r:id="rId13"/>
    <p:sldId id="1814" r:id="rId14"/>
    <p:sldId id="1817" r:id="rId15"/>
    <p:sldId id="1815" r:id="rId16"/>
    <p:sldId id="1818" r:id="rId17"/>
    <p:sldId id="1819" r:id="rId18"/>
    <p:sldId id="1821" r:id="rId19"/>
    <p:sldId id="1747" r:id="rId20"/>
    <p:sldId id="1813" r:id="rId21"/>
    <p:sldId id="1820" r:id="rId22"/>
    <p:sldId id="1794" r:id="rId23"/>
    <p:sldId id="1798" r:id="rId24"/>
    <p:sldId id="1795" r:id="rId25"/>
    <p:sldId id="1797" r:id="rId26"/>
    <p:sldId id="1746" r:id="rId27"/>
    <p:sldId id="1800" r:id="rId28"/>
    <p:sldId id="1799" r:id="rId29"/>
    <p:sldId id="1801" r:id="rId30"/>
    <p:sldId id="1802" r:id="rId31"/>
    <p:sldId id="1804" r:id="rId32"/>
    <p:sldId id="1803" r:id="rId33"/>
    <p:sldId id="879" r:id="rId34"/>
    <p:sldId id="1700" r:id="rId35"/>
    <p:sldId id="1741" r:id="rId36"/>
    <p:sldId id="1743" r:id="rId37"/>
    <p:sldId id="1793" r:id="rId38"/>
    <p:sldId id="1715" r:id="rId39"/>
    <p:sldId id="1744" r:id="rId40"/>
    <p:sldId id="1752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2B47B8"/>
    <a:srgbClr val="AF071F"/>
    <a:srgbClr val="FFBD4B"/>
    <a:srgbClr val="FFC051"/>
    <a:srgbClr val="FFCC66"/>
    <a:srgbClr val="E6E6E6"/>
    <a:srgbClr val="2B4714"/>
    <a:srgbClr val="DFA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2" autoAdjust="0"/>
    <p:restoredTop sz="89947"/>
  </p:normalViewPr>
  <p:slideViewPr>
    <p:cSldViewPr>
      <p:cViewPr varScale="1">
        <p:scale>
          <a:sx n="55" d="100"/>
          <a:sy n="55" d="100"/>
        </p:scale>
        <p:origin x="1653" y="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ヒラギノ明朝 ProN W3" charset="-128"/>
                <a:cs typeface="ヒラギノ明朝 ProN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6915E8-1F05-AD41-ACC1-48402D1408ED}" type="datetime1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ヒラギノ明朝 ProN W3" charset="-128"/>
                <a:cs typeface="ヒラギノ明朝 ProN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86F46A-B10F-FC4B-A56F-BB90980FE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08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5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is consistent with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the fact that SS 433 is not so bright in X-rays despite the large accretion rate of up to 1E-4 solar mass per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The outflows detected in the X-ray spectra of ultraluminous X-ray sources (ULXs), also known to harbour super-critical accretion flows. </a:t>
            </a:r>
          </a:p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9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1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1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1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26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1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72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248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E9DD-6BC0-FF40-9F85-94622B2A3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2525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444A0-98B2-D348-9282-FF8B16542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771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8CE92-67C4-9D44-A686-14A829820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650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36AB5-077D-B44D-91DC-E743CD1A6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11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D84E0-E2FD-8A40-B4A0-3843A2D27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864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2E13C-35B5-A943-B4A7-65D3C469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095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DF77A-BDBB-2143-B88E-93CFF53D0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080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>
            <a:spLocks noChangeArrowheads="1"/>
          </p:cNvSpPr>
          <p:nvPr userDrawn="1"/>
        </p:nvSpPr>
        <p:spPr bwMode="auto">
          <a:xfrm>
            <a:off x="609600" y="37700"/>
            <a:ext cx="8534400" cy="461963"/>
          </a:xfrm>
          <a:prstGeom prst="rect">
            <a:avLst/>
          </a:prstGeom>
          <a:solidFill>
            <a:srgbClr val="DFA32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s-ES" dirty="0">
              <a:solidFill>
                <a:srgbClr val="2B4714"/>
              </a:solidFill>
            </a:endParaRPr>
          </a:p>
        </p:txBody>
      </p:sp>
      <p:pic>
        <p:nvPicPr>
          <p:cNvPr id="11" name="Picture 13" descr="map2-logo-a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700"/>
            <a:ext cx="398126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 userDrawn="1"/>
        </p:nvSpPr>
        <p:spPr bwMode="auto">
          <a:xfrm>
            <a:off x="0" y="37700"/>
            <a:ext cx="108000" cy="468000"/>
          </a:xfrm>
          <a:prstGeom prst="rect">
            <a:avLst/>
          </a:prstGeom>
          <a:solidFill>
            <a:srgbClr val="2B47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s-ES" dirty="0">
              <a:solidFill>
                <a:srgbClr val="2B4714"/>
              </a:solidFill>
            </a:endParaRPr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 bwMode="auto">
          <a:xfrm>
            <a:off x="8851900" y="6591300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rgbClr val="7F7F7F"/>
                </a:solidFill>
                <a:latin typeface="avenir" charset="0"/>
                <a:cs typeface="Times" charset="0"/>
              </a:rPr>
              <a:pPr algn="ctr" eaLnBrk="1" hangingPunct="1"/>
              <a:t>‹#›</a:t>
            </a:fld>
            <a:endParaRPr lang="en-US" sz="1200" baseline="0">
              <a:solidFill>
                <a:srgbClr val="7F7F7F"/>
              </a:solidFill>
              <a:latin typeface="avenir" charset="0"/>
              <a:cs typeface="Times" charset="0"/>
            </a:endParaRPr>
          </a:p>
        </p:txBody>
      </p:sp>
      <p:sp>
        <p:nvSpPr>
          <p:cNvPr id="16" name="TextBox 13"/>
          <p:cNvSpPr txBox="1"/>
          <p:nvPr userDrawn="1"/>
        </p:nvSpPr>
        <p:spPr>
          <a:xfrm>
            <a:off x="0" y="6611938"/>
            <a:ext cx="8839200" cy="276999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>
              <a:defRPr/>
            </a:pPr>
            <a:r>
              <a:rPr lang="en-US" sz="1200" baseline="0" dirty="0">
                <a:latin typeface="avenir" charset="0"/>
              </a:rPr>
              <a:t> D. F. Torres</a:t>
            </a:r>
          </a:p>
        </p:txBody>
      </p:sp>
    </p:spTree>
    <p:extLst>
      <p:ext uri="{BB962C8B-B14F-4D97-AF65-F5344CB8AC3E}">
        <p14:creationId xmlns:p14="http://schemas.microsoft.com/office/powerpoint/2010/main" val="193995755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F0A76-0534-DE4D-A9F5-015A90249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3677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06C32-BCE5-2B47-A1AD-5F8065D75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2870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2A47-D560-0D42-BCE9-0BB0D009D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429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Times" charset="0"/>
              </a:defRPr>
            </a:lvl1pPr>
          </a:lstStyle>
          <a:p>
            <a:pPr>
              <a:defRPr/>
            </a:pPr>
            <a:fld id="{ECEF9654-1421-544D-B68E-1C2A77F5A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43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charset="0"/>
          <a:ea typeface="ヒラギノ明朝 ProN W3" charset="-128"/>
          <a:cs typeface="ヒラギノ明朝 ProN W3" charset="-128"/>
          <a:sym typeface="Times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Times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Imagen 22" descr="Logo_CSIC_rgb_transparente.png"/>
          <p:cNvSpPr>
            <a:spLocks noChangeAspect="1"/>
          </p:cNvSpPr>
          <p:nvPr/>
        </p:nvSpPr>
        <p:spPr bwMode="auto">
          <a:xfrm>
            <a:off x="5397290" y="5540086"/>
            <a:ext cx="15081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346" name="Imagen 23" descr="Humboldt Logo.JPG"/>
          <p:cNvSpPr>
            <a:spLocks noChangeAspect="1"/>
          </p:cNvSpPr>
          <p:nvPr/>
        </p:nvSpPr>
        <p:spPr bwMode="auto">
          <a:xfrm>
            <a:off x="6437078" y="5530561"/>
            <a:ext cx="8493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矩形 1"/>
          <p:cNvSpPr/>
          <p:nvPr/>
        </p:nvSpPr>
        <p:spPr>
          <a:xfrm>
            <a:off x="107504" y="260648"/>
            <a:ext cx="8928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44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LHAASO observation of the </a:t>
            </a:r>
            <a:r>
              <a:rPr lang="en-US" altLang="zh-CN" sz="4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microquasar</a:t>
            </a:r>
            <a:r>
              <a:rPr lang="en-US" altLang="zh-CN" sz="4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zh-CN" sz="44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region</a:t>
            </a:r>
            <a:r>
              <a:rPr lang="en-US" altLang="zh-CN" sz="4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3212976"/>
            <a:ext cx="57241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4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</a:t>
            </a:r>
            <a:r>
              <a:rPr lang="zh-CN" altLang="en-US" sz="40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剑</a:t>
            </a:r>
            <a:endParaRPr lang="en-US" altLang="zh-CN" sz="4000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3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中国科学技术</a:t>
            </a:r>
            <a:r>
              <a:rPr lang="zh-CN" altLang="en-US" sz="32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大学</a:t>
            </a:r>
            <a:endParaRPr lang="en-US" altLang="zh-CN" sz="3200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endParaRPr lang="en-US" altLang="zh-CN" sz="3200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en-US" altLang="zh-CN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In collaboration with</a:t>
            </a: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陈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松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战、杨睿智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柳若愚 </a:t>
            </a:r>
            <a:r>
              <a:rPr lang="en-US" altLang="zh-CN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et al.</a:t>
            </a:r>
            <a:endParaRPr lang="en-US" altLang="zh-CN" sz="1200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6150114"/>
            <a:ext cx="3779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Illustration credit: </a:t>
            </a:r>
            <a:r>
              <a:rPr lang="en-US" altLang="zh-CN" sz="20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DESY/Science </a:t>
            </a:r>
            <a:r>
              <a:rPr lang="en-US" altLang="zh-CN" sz="2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Communication Lab</a:t>
            </a:r>
            <a:endParaRPr lang="zh-CN" altLang="en-US" sz="20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1036076"/>
      </p:ext>
    </p:extLst>
  </p:cSld>
  <p:clrMapOvr>
    <a:masterClrMapping/>
  </p:clrMapOvr>
  <p:transition advTm="5367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433 with LHAASO/KM2A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10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11" name="标题 1"/>
          <p:cNvSpPr>
            <a:spLocks noGrp="1" noChangeArrowheads="1"/>
          </p:cNvSpPr>
          <p:nvPr>
            <p:ph type="title"/>
          </p:nvPr>
        </p:nvSpPr>
        <p:spPr>
          <a:xfrm>
            <a:off x="553161" y="697191"/>
            <a:ext cx="7723187" cy="609600"/>
          </a:xfrm>
        </p:spPr>
        <p:txBody>
          <a:bodyPr/>
          <a:lstStyle/>
          <a:p>
            <a:r>
              <a:rPr lang="en-US" altLang="zh-CN" sz="4000" dirty="0" smtClean="0"/>
              <a:t>Data for Map</a:t>
            </a:r>
          </a:p>
        </p:txBody>
      </p:sp>
      <p:sp>
        <p:nvSpPr>
          <p:cNvPr id="13" name="内容占位符 2"/>
          <p:cNvSpPr>
            <a:spLocks noGrp="1" noChangeArrowheads="1"/>
          </p:cNvSpPr>
          <p:nvPr>
            <p:ph idx="1"/>
          </p:nvPr>
        </p:nvSpPr>
        <p:spPr>
          <a:xfrm>
            <a:off x="681716" y="1458440"/>
            <a:ext cx="8229600" cy="1143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033CC"/>
                </a:solidFill>
              </a:rPr>
              <a:t>From 2019-12-27 to 2021-07-20</a:t>
            </a:r>
          </a:p>
        </p:txBody>
      </p:sp>
      <p:pic>
        <p:nvPicPr>
          <p:cNvPr id="14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45" y="2304021"/>
            <a:ext cx="37084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2" y="2238933"/>
            <a:ext cx="37909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6"/>
          <p:cNvSpPr txBox="1">
            <a:spLocks noChangeArrowheads="1"/>
          </p:cNvSpPr>
          <p:nvPr/>
        </p:nvSpPr>
        <p:spPr bwMode="auto">
          <a:xfrm>
            <a:off x="322957" y="6264833"/>
            <a:ext cx="3648075" cy="460375"/>
          </a:xfrm>
          <a:prstGeom prst="rect">
            <a:avLst/>
          </a:prstGeom>
          <a:solidFill>
            <a:srgbClr val="E4F3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2019-12-27</a:t>
            </a:r>
            <a:r>
              <a:rPr lang="en-US" altLang="zh-CN" sz="2400" b="1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400" b="1">
                <a:solidFill>
                  <a:srgbClr val="FF0000"/>
                </a:solidFill>
              </a:rPr>
              <a:t>2020-11-30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7" name="文本框 7"/>
          <p:cNvSpPr txBox="1">
            <a:spLocks noChangeArrowheads="1"/>
          </p:cNvSpPr>
          <p:nvPr/>
        </p:nvSpPr>
        <p:spPr bwMode="auto">
          <a:xfrm>
            <a:off x="5202932" y="6337858"/>
            <a:ext cx="3706813" cy="460375"/>
          </a:xfrm>
          <a:prstGeom prst="rect">
            <a:avLst/>
          </a:prstGeom>
          <a:solidFill>
            <a:srgbClr val="E4F3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2020-12-01</a:t>
            </a:r>
            <a:r>
              <a:rPr lang="en-US" altLang="zh-CN" sz="2400" b="1">
                <a:solidFill>
                  <a:srgbClr val="FF0000"/>
                </a:solidFill>
                <a:sym typeface="Wingdings" panose="05000000000000000000" pitchFamily="2" charset="2"/>
              </a:rPr>
              <a:t>  </a:t>
            </a:r>
            <a:r>
              <a:rPr lang="en-US" altLang="zh-CN" sz="2400" b="1">
                <a:solidFill>
                  <a:srgbClr val="FF0000"/>
                </a:solidFill>
              </a:rPr>
              <a:t>2021-07-19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69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433 with LHAASO/KM2A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5">
            <a:extLst>
              <a:ext uri="{FF2B5EF4-FFF2-40B4-BE49-F238E27FC236}">
                <a16:creationId xmlns="" xmlns:a16="http://schemas.microsoft.com/office/drawing/2014/main" id="{FA88F089-CD88-A844-A9EC-D396072B1ECC}"/>
              </a:ext>
            </a:extLst>
          </p:cNvPr>
          <p:cNvSpPr txBox="1"/>
          <p:nvPr/>
        </p:nvSpPr>
        <p:spPr>
          <a:xfrm>
            <a:off x="0" y="615011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SS 433 region in different energy range. </a:t>
            </a:r>
          </a:p>
          <a:p>
            <a:pPr algn="ctr"/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center is the position of Fermi J1913+0515.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9" y="723522"/>
            <a:ext cx="8459381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1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433 with LHAASO/KM2A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标题 1"/>
          <p:cNvSpPr txBox="1">
            <a:spLocks noChangeArrowheads="1"/>
          </p:cNvSpPr>
          <p:nvPr/>
        </p:nvSpPr>
        <p:spPr bwMode="auto">
          <a:xfrm>
            <a:off x="-36512" y="381000"/>
            <a:ext cx="9180782" cy="1600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Times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9pPr>
          </a:lstStyle>
          <a:p>
            <a:r>
              <a:rPr lang="en-US" altLang="zh-CN" sz="2400" kern="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E&gt;100 </a:t>
            </a:r>
            <a:r>
              <a:rPr lang="en-US" altLang="zh-CN" sz="2400" kern="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TeV</a:t>
            </a:r>
            <a:r>
              <a:rPr lang="en-US" altLang="zh-CN" sz="2400" kern="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MGRO J1908+06 modelled (right) and not (left)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75656" y="623731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Stars are the e1 and w1 of SS 433 (HAWC detection)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2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585200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458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433 with LHAASO/KM2A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0" y="705372"/>
            <a:ext cx="2915816" cy="439688"/>
          </a:xfrm>
        </p:spPr>
        <p:txBody>
          <a:bodyPr/>
          <a:lstStyle/>
          <a:p>
            <a:pPr marL="39688" indent="0">
              <a:buNone/>
            </a:pP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Fermi/LAT TS map in 0.1- 300GeV (top) and KM2A significance map in 40-100 </a:t>
            </a:r>
            <a:r>
              <a:rPr lang="en-US" altLang="zh-CN" sz="20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TeV</a:t>
            </a: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(bottom)</a:t>
            </a:r>
          </a:p>
          <a:p>
            <a:pPr marL="39688" indent="0">
              <a:buNone/>
            </a:pPr>
            <a:endParaRPr lang="en-US" altLang="zh-CN" sz="20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9688" indent="0">
              <a:buNone/>
            </a:pPr>
            <a:endParaRPr lang="en-US" altLang="zh-CN" sz="20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9688" indent="0">
              <a:buNone/>
            </a:pPr>
            <a:endParaRPr lang="en-US" altLang="zh-CN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9688" indent="0">
              <a:buNone/>
            </a:pPr>
            <a:endParaRPr lang="en-US" altLang="zh-CN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9688" indent="0">
              <a:buNone/>
            </a:pP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MGRO J1908+06 has already been modelled in LHAASO data</a:t>
            </a:r>
            <a:endParaRPr lang="zh-CN" altLang="en-US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764704"/>
            <a:ext cx="5832648" cy="2932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09" y="3720746"/>
            <a:ext cx="5841563" cy="294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19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433 with LHAASO/KM2A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97124" y="1556792"/>
            <a:ext cx="2915816" cy="439688"/>
          </a:xfrm>
        </p:spPr>
        <p:txBody>
          <a:bodyPr/>
          <a:lstStyle/>
          <a:p>
            <a:pPr marL="39688" indent="0">
              <a:buNone/>
            </a:pP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KM2A significance map in 40-100 </a:t>
            </a:r>
            <a:r>
              <a:rPr lang="en-US" altLang="zh-CN" sz="20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TeV</a:t>
            </a: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(top) and HI map (bottom)</a:t>
            </a:r>
          </a:p>
          <a:p>
            <a:pPr marL="39688" indent="0">
              <a:buNone/>
            </a:pPr>
            <a:endParaRPr lang="en-US" altLang="zh-CN" sz="20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42" y="22908"/>
            <a:ext cx="4463776" cy="22533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t="49281"/>
          <a:stretch/>
        </p:blipFill>
        <p:spPr>
          <a:xfrm>
            <a:off x="3591179" y="2398409"/>
            <a:ext cx="5382068" cy="45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91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433 with LHAASO/KM2A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文本框 3"/>
          <p:cNvSpPr txBox="1"/>
          <p:nvPr/>
        </p:nvSpPr>
        <p:spPr>
          <a:xfrm>
            <a:off x="107504" y="764704"/>
            <a:ext cx="8639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To test the periodicity, we extracted photons above 40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 within 0.5 degree of Fermi J1913+0515.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5" y="2348880"/>
            <a:ext cx="8533993" cy="43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81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433 with LHAASO/KM2A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文本框 3"/>
          <p:cNvSpPr txBox="1"/>
          <p:nvPr/>
        </p:nvSpPr>
        <p:spPr>
          <a:xfrm>
            <a:off x="206617" y="98072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No significant modulation could be detected yet. 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717" y="0"/>
            <a:ext cx="4053093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3" y="2537525"/>
            <a:ext cx="4899130" cy="38495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9407" y="639633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result for comparison </a:t>
            </a:r>
          </a:p>
        </p:txBody>
      </p:sp>
    </p:spTree>
    <p:extLst>
      <p:ext uri="{BB962C8B-B14F-4D97-AF65-F5344CB8AC3E}">
        <p14:creationId xmlns:p14="http://schemas.microsoft.com/office/powerpoint/2010/main" val="3221781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433 with LHAASO/KM2A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文本框 3"/>
          <p:cNvSpPr txBox="1"/>
          <p:nvPr/>
        </p:nvSpPr>
        <p:spPr>
          <a:xfrm>
            <a:off x="197124" y="1700808"/>
            <a:ext cx="8839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Next step</a:t>
            </a:r>
          </a:p>
          <a:p>
            <a:endParaRPr lang="en-US" altLang="zh-CN" dirty="0" smtClean="0"/>
          </a:p>
          <a:p>
            <a:pPr marL="457200" indent="-457200">
              <a:buAutoNum type="arabicPeriod"/>
            </a:pPr>
            <a:r>
              <a:rPr lang="en-US" altLang="zh-CN" dirty="0" smtClean="0"/>
              <a:t>Waiting for more data, of course.</a:t>
            </a:r>
          </a:p>
          <a:p>
            <a:pPr marL="457200" indent="-457200">
              <a:buAutoNum type="arabicPeriod"/>
            </a:pPr>
            <a:endParaRPr lang="en-US" altLang="zh-CN" dirty="0" smtClean="0"/>
          </a:p>
          <a:p>
            <a:pPr marL="457200" indent="-457200">
              <a:buAutoNum type="arabicPeriod"/>
            </a:pPr>
            <a:r>
              <a:rPr lang="en-US" altLang="zh-CN" dirty="0" smtClean="0"/>
              <a:t>Source localization and position uncertainty.</a:t>
            </a:r>
          </a:p>
          <a:p>
            <a:pPr marL="457200" indent="-457200">
              <a:buAutoNum type="arabicPeriod"/>
            </a:pPr>
            <a:endParaRPr lang="en-US" altLang="zh-CN" dirty="0" smtClean="0"/>
          </a:p>
          <a:p>
            <a:pPr marL="457200" indent="-457200">
              <a:buAutoNum type="arabicPeriod"/>
            </a:pPr>
            <a:r>
              <a:rPr lang="en-US" altLang="zh-CN" dirty="0" smtClean="0"/>
              <a:t>Point source vs extended source?</a:t>
            </a:r>
          </a:p>
          <a:p>
            <a:pPr marL="457200" indent="-457200">
              <a:buAutoNum type="arabicPeriod"/>
            </a:pPr>
            <a:endParaRPr lang="en-US" altLang="zh-CN" dirty="0" smtClean="0"/>
          </a:p>
          <a:p>
            <a:pPr marL="457200" indent="-457200">
              <a:buAutoNum type="arabicPeriod"/>
            </a:pPr>
            <a:r>
              <a:rPr lang="en-US" altLang="zh-CN" dirty="0" smtClean="0"/>
              <a:t>What is the nature of the source? Multi-wavelength identification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7043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496" y="404664"/>
            <a:ext cx="8928992" cy="5544616"/>
          </a:xfrm>
        </p:spPr>
        <p:txBody>
          <a:bodyPr/>
          <a:lstStyle/>
          <a:p>
            <a:pPr marL="39688" indent="0">
              <a:buNone/>
            </a:pPr>
            <a:r>
              <a:rPr lang="en-US" altLang="zh-CN" sz="2400" dirty="0" smtClean="0"/>
              <a:t>Updates on </a:t>
            </a:r>
            <a:r>
              <a:rPr lang="en-US" altLang="zh-CN" sz="2400" dirty="0" err="1" smtClean="0"/>
              <a:t>TeV</a:t>
            </a:r>
            <a:r>
              <a:rPr lang="en-US" altLang="zh-CN" sz="2400" dirty="0" smtClean="0"/>
              <a:t> pulsar search (Jian Li &amp; Xian </a:t>
            </a:r>
            <a:r>
              <a:rPr lang="en-US" altLang="zh-CN" sz="2400" dirty="0" err="1" smtClean="0"/>
              <a:t>Hou</a:t>
            </a:r>
            <a:r>
              <a:rPr lang="en-US" altLang="zh-CN" sz="2400" dirty="0" smtClean="0"/>
              <a:t>):</a:t>
            </a:r>
          </a:p>
          <a:p>
            <a:pPr marL="39688" indent="0">
              <a:buNone/>
            </a:pPr>
            <a:endParaRPr lang="en-US" altLang="zh-CN" sz="2400" dirty="0" smtClean="0"/>
          </a:p>
          <a:p>
            <a:pPr marL="554038" indent="-514350">
              <a:buAutoNum type="arabicPeriod"/>
            </a:pPr>
            <a:r>
              <a:rPr lang="en-US" altLang="zh-CN" sz="2400" dirty="0" smtClean="0"/>
              <a:t>Pipeline decided with Tempo2</a:t>
            </a:r>
          </a:p>
          <a:p>
            <a:pPr marL="554038" indent="-514350">
              <a:buAutoNum type="arabicPeriod"/>
            </a:pPr>
            <a:endParaRPr lang="en-US" altLang="zh-CN" sz="2400" dirty="0" smtClean="0"/>
          </a:p>
          <a:p>
            <a:pPr marL="554038" indent="-514350">
              <a:buAutoNum type="arabicPeriod"/>
            </a:pPr>
            <a:r>
              <a:rPr lang="en-US" altLang="zh-CN" sz="2400" dirty="0" smtClean="0"/>
              <a:t>Pulsation from Crab still around 2 sigma (WCDA 1, 2019-09---2020-10)</a:t>
            </a:r>
          </a:p>
          <a:p>
            <a:pPr marL="554038" indent="-514350">
              <a:buAutoNum type="arabicPeriod"/>
            </a:pPr>
            <a:endParaRPr lang="en-US" altLang="zh-CN" sz="2400" dirty="0" smtClean="0"/>
          </a:p>
          <a:p>
            <a:pPr marL="39688" indent="0">
              <a:buNone/>
            </a:pPr>
            <a:r>
              <a:rPr lang="en-US" altLang="zh-CN" sz="2400" dirty="0" smtClean="0"/>
              <a:t>3. Detailed simulation is under production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 estimate how much data we need to detect the significant pulsation from Crab.</a:t>
            </a:r>
          </a:p>
          <a:p>
            <a:pPr marL="39688" indent="0">
              <a:buNone/>
            </a:pPr>
            <a:endParaRPr lang="en-US" altLang="zh-CN" sz="2400" dirty="0" smtClean="0"/>
          </a:p>
          <a:p>
            <a:pPr marL="39688" indent="0">
              <a:buNone/>
            </a:pPr>
            <a:r>
              <a:rPr lang="en-US" altLang="zh-CN" sz="2400" dirty="0" smtClean="0"/>
              <a:t>4. Building ephemerides of other bright gamma-ray pulsars for searches.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236AB5-077D-B44D-91DC-E743CD1A646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2959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19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="" xmlns:a16="http://schemas.microsoft.com/office/drawing/2014/main" id="{5563F39B-A376-E744-B22F-F26DCBFDC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872" y="332656"/>
            <a:ext cx="2463249" cy="725513"/>
          </a:xfrm>
        </p:spPr>
        <p:txBody>
          <a:bodyPr>
            <a:noAutofit/>
          </a:bodyPr>
          <a:lstStyle/>
          <a:p>
            <a:pPr marL="39688" indent="0">
              <a:buNone/>
            </a:pPr>
            <a:r>
              <a:rPr lang="en-US" altLang="zh-CN" sz="3600" dirty="0">
                <a:solidFill>
                  <a:schemeClr val="bg1"/>
                </a:solidFill>
              </a:rPr>
              <a:t>Thank you!</a:t>
            </a:r>
            <a:endParaRPr lang="en-US" altLang="zh-CN" sz="4400" dirty="0">
              <a:solidFill>
                <a:schemeClr val="bg1"/>
              </a:solidFill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297726" y="3356992"/>
            <a:ext cx="2931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Calibri"/>
                <a:cs typeface="Calibri"/>
              </a:rPr>
              <a:t>jianli@ustc.edu.cn</a:t>
            </a:r>
            <a:endParaRPr lang="zh-CN" altLang="en-US" sz="22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51" y="4015721"/>
            <a:ext cx="2646271" cy="26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78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6A2B2B82-4573-704D-9D09-17CD00EB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433: A very powerful Galactic </a:t>
            </a:r>
            <a:r>
              <a:rPr lang="en-US" dirty="0" err="1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microquasar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3D8DEBAB-098B-C042-B02A-06020BED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A736D5A-4AB0-5649-822F-A3BA724FE970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0B6C435-93F5-964B-82F4-49CA3F7AFA52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="" xmlns:a16="http://schemas.microsoft.com/office/drawing/2014/main" id="{787807F3-E91B-0348-8DC7-A8D890618C8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2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6511" y="908720"/>
            <a:ext cx="295232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dirty="0"/>
              <a:t>SS 433 is a unique galactic accreting </a:t>
            </a:r>
            <a:r>
              <a:rPr lang="en-US" altLang="zh-CN" dirty="0" err="1"/>
              <a:t>microquasar</a:t>
            </a:r>
            <a:r>
              <a:rPr lang="en-US" altLang="zh-CN" dirty="0"/>
              <a:t> with mildly relativistic (v =</a:t>
            </a:r>
            <a:r>
              <a:rPr lang="en-US" altLang="zh-CN" dirty="0" smtClean="0"/>
              <a:t>0.26c), </a:t>
            </a:r>
            <a:r>
              <a:rPr lang="en-US" altLang="zh-CN" dirty="0" err="1"/>
              <a:t>precessing</a:t>
            </a:r>
            <a:r>
              <a:rPr lang="en-US" altLang="zh-CN" dirty="0"/>
              <a:t> jets located at a distance of </a:t>
            </a:r>
            <a:r>
              <a:rPr lang="en-US" altLang="zh-CN" dirty="0" smtClean="0"/>
              <a:t>4.6 </a:t>
            </a:r>
            <a:r>
              <a:rPr lang="en-US" altLang="zh-CN" dirty="0" err="1"/>
              <a:t>kpc</a:t>
            </a:r>
            <a:r>
              <a:rPr lang="en-US" altLang="zh-CN" dirty="0"/>
              <a:t> </a:t>
            </a:r>
          </a:p>
          <a:p>
            <a:endParaRPr lang="en-US" altLang="zh-CN" dirty="0"/>
          </a:p>
          <a:p>
            <a:pPr marL="342900" indent="-342900">
              <a:buFont typeface="Arial" charset="0"/>
              <a:buChar char="•"/>
            </a:pPr>
            <a:r>
              <a:rPr lang="en-US" altLang="zh-CN" dirty="0"/>
              <a:t>It is composed by a compact object (10-20 </a:t>
            </a:r>
            <a:r>
              <a:rPr lang="en-US" altLang="zh-CN" dirty="0" err="1"/>
              <a:t>M</a:t>
            </a:r>
            <a:r>
              <a:rPr lang="en-US" altLang="zh-CN" baseline="-25000" dirty="0" err="1"/>
              <a:t>sun</a:t>
            </a:r>
            <a:r>
              <a:rPr lang="en-US" altLang="zh-CN" dirty="0"/>
              <a:t> black hole) and a 30 </a:t>
            </a:r>
            <a:r>
              <a:rPr lang="en-US" altLang="zh-CN" dirty="0" err="1"/>
              <a:t>M</a:t>
            </a:r>
            <a:r>
              <a:rPr lang="en-US" altLang="zh-CN" baseline="-25000" dirty="0" err="1"/>
              <a:t>sun</a:t>
            </a:r>
            <a:r>
              <a:rPr lang="en-US" altLang="zh-CN" dirty="0"/>
              <a:t> A7Ib supergiant star.</a:t>
            </a:r>
          </a:p>
          <a:p>
            <a:endParaRPr lang="en-US" altLang="zh-CN" sz="2000" dirty="0"/>
          </a:p>
          <a:p>
            <a:endParaRPr lang="en-US" altLang="zh-CN" dirty="0"/>
          </a:p>
        </p:txBody>
      </p:sp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27720248-1E7C-6C40-89B4-E91F66BA3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756394"/>
            <a:ext cx="6118266" cy="399599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36241" y="504926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dirty="0"/>
              <a:t>The system exhibits photometric and spectral periodicities related to precession (~162.5 days) and orbital (13.082 days) period</a:t>
            </a:r>
          </a:p>
        </p:txBody>
      </p:sp>
    </p:spTree>
    <p:extLst>
      <p:ext uri="{BB962C8B-B14F-4D97-AF65-F5344CB8AC3E}">
        <p14:creationId xmlns:p14="http://schemas.microsoft.com/office/powerpoint/2010/main" val="3132329360"/>
      </p:ext>
    </p:extLst>
  </p:cSld>
  <p:clrMapOvr>
    <a:masterClrMapping/>
  </p:clrMapOvr>
  <p:transition spd="slow" advTm="3734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433 with LHAASO/KM2A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标题 1"/>
          <p:cNvSpPr txBox="1">
            <a:spLocks noChangeArrowheads="1"/>
          </p:cNvSpPr>
          <p:nvPr/>
        </p:nvSpPr>
        <p:spPr bwMode="auto">
          <a:xfrm>
            <a:off x="-36512" y="381000"/>
            <a:ext cx="9180782" cy="1600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Times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  <a:ea typeface="ヒラギノ明朝 ProN W3" charset="-128"/>
                <a:cs typeface="ヒラギノ明朝 ProN W3" charset="-128"/>
                <a:sym typeface="Times" charset="0"/>
              </a:defRPr>
            </a:lvl9pPr>
          </a:lstStyle>
          <a:p>
            <a:r>
              <a:rPr lang="en-US" altLang="zh-CN" sz="2400" kern="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E&gt;25 </a:t>
            </a:r>
            <a:r>
              <a:rPr lang="en-US" altLang="zh-CN" sz="2400" kern="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TeV</a:t>
            </a:r>
            <a:r>
              <a:rPr lang="en-US" altLang="zh-CN" sz="2400" kern="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MGRO J1908+06 modelled (right) and not (left)</a:t>
            </a:r>
          </a:p>
        </p:txBody>
      </p:sp>
      <p:pic>
        <p:nvPicPr>
          <p:cNvPr id="11" name="内容占位符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" y="1876069"/>
            <a:ext cx="8548687" cy="40655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475656" y="623731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Stars are the e1 and w1 of SS 433 (HAWC detection)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677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Back up slides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236AB5-077D-B44D-91DC-E743CD1A646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0297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LHAASO observation of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</a:t>
            </a:r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region above 100 </a:t>
            </a:r>
            <a:r>
              <a:rPr lang="en-US" altLang="zh-CN" dirty="0" err="1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TeV</a:t>
            </a:r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22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C0C07C-EE5E-6E4D-9F2B-5BCC6F6492DC}"/>
              </a:ext>
            </a:extLst>
          </p:cNvPr>
          <p:cNvSpPr txBox="1"/>
          <p:nvPr/>
        </p:nvSpPr>
        <p:spPr>
          <a:xfrm>
            <a:off x="180528" y="620688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Because of the strong contamination from nearby MGRO J1908+06, we could not clearly distinguish SS 433 and </a:t>
            </a:r>
            <a:r>
              <a:rPr lang="en-US" altLang="zh-CN" sz="23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MGRO </a:t>
            </a:r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J1908+06 below 100 </a:t>
            </a:r>
            <a:r>
              <a:rPr lang="en-US" altLang="zh-CN" sz="23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TeV</a:t>
            </a:r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</a:p>
          <a:p>
            <a:endParaRPr lang="en-US" sz="23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36" y="1484784"/>
            <a:ext cx="7024220" cy="511256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1519" y="2486796"/>
            <a:ext cx="2267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LHAASO/KM2A significance map of SS 433 region above 100 </a:t>
            </a:r>
            <a:r>
              <a:rPr lang="en-US" altLang="zh-CN" sz="20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TeV</a:t>
            </a:r>
            <a:endParaRPr lang="en-US" altLang="zh-CN" sz="20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endParaRPr lang="en-US" altLang="zh-CN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gamma-ray excess is above 4.2 sigma </a:t>
            </a:r>
            <a:endParaRPr lang="en-US" altLang="zh-CN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3674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t="49281"/>
          <a:stretch/>
        </p:blipFill>
        <p:spPr>
          <a:xfrm>
            <a:off x="4283968" y="692696"/>
            <a:ext cx="5306031" cy="4766104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LHAASO observation of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</a:t>
            </a:r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region above 100 </a:t>
            </a:r>
            <a:r>
              <a:rPr lang="en-US" altLang="zh-CN" dirty="0" err="1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TeV</a:t>
            </a:r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23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3" y="1268760"/>
            <a:ext cx="4474693" cy="325689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47664" y="594928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Compare to HI atomic cloud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1763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LHAASO observation of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</a:t>
            </a:r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region above 100 </a:t>
            </a:r>
            <a:r>
              <a:rPr lang="en-US" altLang="zh-CN" dirty="0" err="1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TeV</a:t>
            </a:r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24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C0C07C-EE5E-6E4D-9F2B-5BCC6F6492DC}"/>
              </a:ext>
            </a:extLst>
          </p:cNvPr>
          <p:cNvSpPr txBox="1"/>
          <p:nvPr/>
        </p:nvSpPr>
        <p:spPr>
          <a:xfrm>
            <a:off x="180528" y="764704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Because of the strong contamination from nearby MGRO J1908+06, we could not clearly distinguish SS 433 and </a:t>
            </a:r>
            <a:r>
              <a:rPr lang="en-US" altLang="zh-CN" sz="23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MGRO </a:t>
            </a:r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J1908+06 below 100 </a:t>
            </a:r>
            <a:r>
              <a:rPr lang="en-US" altLang="zh-CN" sz="23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TeV</a:t>
            </a:r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</a:p>
          <a:p>
            <a:endParaRPr lang="en-US" sz="23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482" y="1612237"/>
            <a:ext cx="6900769" cy="498511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1519" y="2486796"/>
            <a:ext cx="2267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LHAASO/KM2A significance map of SS 433 region above 100 </a:t>
            </a:r>
            <a:r>
              <a:rPr lang="en-US" altLang="zh-CN" sz="20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TeV</a:t>
            </a:r>
            <a:endParaRPr lang="en-US" altLang="zh-CN" sz="20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endParaRPr lang="en-US" altLang="zh-CN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gamma-ray excess is above 4.2 sigma </a:t>
            </a:r>
            <a:endParaRPr lang="en-US" altLang="zh-CN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7596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LHAASO observation of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</a:t>
            </a:r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region above 100 </a:t>
            </a:r>
            <a:r>
              <a:rPr lang="en-US" altLang="zh-CN" dirty="0" err="1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TeV</a:t>
            </a:r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25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C0C07C-EE5E-6E4D-9F2B-5BCC6F6492DC}"/>
              </a:ext>
            </a:extLst>
          </p:cNvPr>
          <p:cNvSpPr txBox="1"/>
          <p:nvPr/>
        </p:nvSpPr>
        <p:spPr>
          <a:xfrm>
            <a:off x="279012" y="538749"/>
            <a:ext cx="91440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also test if there is periodic flux variation related to the jet precession of 162.25 days (0.5 degree of KM2A data).</a:t>
            </a:r>
          </a:p>
          <a:p>
            <a:endParaRPr lang="en-US" sz="23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2545779" y="1625512"/>
            <a:ext cx="4906541" cy="5154500"/>
            <a:chOff x="2983281" y="1629891"/>
            <a:chExt cx="3326908" cy="34950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/>
            <a:srcRect t="65962"/>
            <a:stretch/>
          </p:blipFill>
          <p:spPr>
            <a:xfrm>
              <a:off x="2983281" y="1629891"/>
              <a:ext cx="3326908" cy="175562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t="65975"/>
            <a:stretch/>
          </p:blipFill>
          <p:spPr>
            <a:xfrm>
              <a:off x="2989469" y="3385517"/>
              <a:ext cx="3320720" cy="1739412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7464459" y="20504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&gt; 40 </a:t>
            </a:r>
            <a:r>
              <a:rPr lang="en-US" altLang="zh-CN" dirty="0" err="1" smtClean="0">
                <a:solidFill>
                  <a:srgbClr val="FF0000"/>
                </a:solidFill>
              </a:rPr>
              <a:t>TeV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18257" y="515719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&gt; 100 </a:t>
            </a:r>
            <a:r>
              <a:rPr lang="en-US" altLang="zh-CN" dirty="0" err="1" smtClean="0">
                <a:solidFill>
                  <a:srgbClr val="FF0000"/>
                </a:solidFill>
              </a:rPr>
              <a:t>TeV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0" y="2080698"/>
            <a:ext cx="24474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 hint of peaking at precession phase 0.0-0.25, but the significance is too low (~1 sigma) 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r>
              <a:rPr lang="en-US" altLang="zh-CN" dirty="0" smtClean="0"/>
              <a:t>More observation time is needed.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031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26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135" y="2060848"/>
            <a:ext cx="6336704" cy="4612161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="" xmlns:a16="http://schemas.microsoft.com/office/drawing/2014/main" id="{5563F39B-A376-E744-B22F-F26DCBFDC5CE}"/>
              </a:ext>
            </a:extLst>
          </p:cNvPr>
          <p:cNvSpPr txBox="1">
            <a:spLocks/>
          </p:cNvSpPr>
          <p:nvPr/>
        </p:nvSpPr>
        <p:spPr bwMode="auto">
          <a:xfrm>
            <a:off x="4775054" y="76474"/>
            <a:ext cx="4405458" cy="63048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  <a:noAutofit/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9pPr>
          </a:lstStyle>
          <a:p>
            <a:pPr marL="39688" indent="0">
              <a:buNone/>
            </a:pPr>
            <a:endParaRPr lang="en-US" altLang="zh-CN" sz="2800" b="1" kern="0" dirty="0" smtClean="0"/>
          </a:p>
          <a:p>
            <a:r>
              <a:rPr lang="en-US" altLang="zh-CN" sz="2800" b="1" kern="0" dirty="0" smtClean="0"/>
              <a:t>Explore the gamma-ray excess associated with Fermi J1913+0515</a:t>
            </a:r>
          </a:p>
          <a:p>
            <a:endParaRPr lang="en-US" altLang="zh-CN" sz="2800" b="1" kern="0" dirty="0" smtClean="0"/>
          </a:p>
        </p:txBody>
      </p:sp>
      <p:cxnSp>
        <p:nvCxnSpPr>
          <p:cNvPr id="4" name="直接箭头连接符 3"/>
          <p:cNvCxnSpPr/>
          <p:nvPr/>
        </p:nvCxnSpPr>
        <p:spPr bwMode="auto">
          <a:xfrm>
            <a:off x="1907704" y="1916832"/>
            <a:ext cx="1368152" cy="230425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 bwMode="auto">
          <a:xfrm>
            <a:off x="1870408" y="1916832"/>
            <a:ext cx="3701158" cy="20882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内容占位符 2">
            <a:extLst>
              <a:ext uri="{FF2B5EF4-FFF2-40B4-BE49-F238E27FC236}">
                <a16:creationId xmlns="" xmlns:a16="http://schemas.microsoft.com/office/drawing/2014/main" id="{5563F39B-A376-E744-B22F-F26DCBFDC5CE}"/>
              </a:ext>
            </a:extLst>
          </p:cNvPr>
          <p:cNvSpPr txBox="1">
            <a:spLocks/>
          </p:cNvSpPr>
          <p:nvPr/>
        </p:nvSpPr>
        <p:spPr bwMode="auto">
          <a:xfrm>
            <a:off x="-42200" y="692696"/>
            <a:ext cx="5220072" cy="63048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  <a:noAutofit/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9pPr>
          </a:lstStyle>
          <a:p>
            <a:r>
              <a:rPr lang="en-US" altLang="zh-CN" sz="2800" b="1" kern="0" dirty="0" smtClean="0"/>
              <a:t>Flux upper limits of SS 433  jet lobs with                             MGRO J1908+06 modelled</a:t>
            </a:r>
          </a:p>
        </p:txBody>
      </p:sp>
    </p:spTree>
    <p:extLst>
      <p:ext uri="{BB962C8B-B14F-4D97-AF65-F5344CB8AC3E}">
        <p14:creationId xmlns:p14="http://schemas.microsoft.com/office/powerpoint/2010/main" val="2399611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27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="" xmlns:a16="http://schemas.microsoft.com/office/drawing/2014/main" id="{5563F39B-A376-E744-B22F-F26DCBFDC5CE}"/>
              </a:ext>
            </a:extLst>
          </p:cNvPr>
          <p:cNvSpPr txBox="1">
            <a:spLocks/>
          </p:cNvSpPr>
          <p:nvPr/>
        </p:nvSpPr>
        <p:spPr bwMode="auto">
          <a:xfrm>
            <a:off x="-42200" y="692696"/>
            <a:ext cx="5220072" cy="1800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  <a:noAutofit/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9pPr>
          </a:lstStyle>
          <a:p>
            <a:r>
              <a:rPr lang="en-US" altLang="zh-CN" sz="2800" b="1" kern="0" dirty="0" smtClean="0"/>
              <a:t>Flux upper limits of SS 433  jet lobs with                             MGRO J1908+06 modelled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755576" y="2348880"/>
            <a:ext cx="7112514" cy="4392488"/>
            <a:chOff x="3759346" y="764705"/>
            <a:chExt cx="5740283" cy="3384376"/>
          </a:xfrm>
        </p:grpSpPr>
        <p:pic>
          <p:nvPicPr>
            <p:cNvPr id="16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9346" y="764705"/>
              <a:ext cx="5173985" cy="3384376"/>
            </a:xfrm>
            <a:prstGeom prst="rect">
              <a:avLst/>
            </a:prstGeom>
          </p:spPr>
        </p:pic>
        <p:cxnSp>
          <p:nvCxnSpPr>
            <p:cNvPr id="17" name="直接连接符 6"/>
            <p:cNvCxnSpPr/>
            <p:nvPr/>
          </p:nvCxnSpPr>
          <p:spPr>
            <a:xfrm flipV="1">
              <a:off x="7164288" y="2570749"/>
              <a:ext cx="0" cy="12182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7"/>
            <p:cNvCxnSpPr/>
            <p:nvPr/>
          </p:nvCxnSpPr>
          <p:spPr>
            <a:xfrm flipV="1">
              <a:off x="7740352" y="2564904"/>
              <a:ext cx="0" cy="12182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文本框 11"/>
            <p:cNvSpPr txBox="1"/>
            <p:nvPr/>
          </p:nvSpPr>
          <p:spPr>
            <a:xfrm>
              <a:off x="6897575" y="2164793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Calibri"/>
                  <a:cs typeface="Calibri"/>
                </a:rPr>
                <a:t>Fermi/LAT</a:t>
              </a:r>
              <a:endParaRPr lang="zh-CN" altLang="en-US" sz="20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20" name="直接连接符 6"/>
            <p:cNvCxnSpPr/>
            <p:nvPr/>
          </p:nvCxnSpPr>
          <p:spPr>
            <a:xfrm flipV="1">
              <a:off x="8028384" y="2564904"/>
              <a:ext cx="0" cy="1218291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接连接符 6"/>
            <p:cNvCxnSpPr/>
            <p:nvPr/>
          </p:nvCxnSpPr>
          <p:spPr>
            <a:xfrm flipV="1">
              <a:off x="8604448" y="2564904"/>
              <a:ext cx="0" cy="1218291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文本框 11"/>
            <p:cNvSpPr txBox="1"/>
            <p:nvPr/>
          </p:nvSpPr>
          <p:spPr>
            <a:xfrm>
              <a:off x="7915453" y="2142096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accent2"/>
                  </a:solidFill>
                  <a:latin typeface="Calibri"/>
                  <a:cs typeface="Calibri"/>
                </a:rPr>
                <a:t>LHAASO</a:t>
              </a:r>
              <a:endParaRPr lang="zh-CN" altLang="en-US" sz="2000" b="1" dirty="0">
                <a:solidFill>
                  <a:schemeClr val="accent2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125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step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28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22" name="内容占位符 2">
            <a:extLst>
              <a:ext uri="{FF2B5EF4-FFF2-40B4-BE49-F238E27FC236}">
                <a16:creationId xmlns="" xmlns:a16="http://schemas.microsoft.com/office/drawing/2014/main" id="{5563F39B-A376-E744-B22F-F26DCBFDC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2200" y="681626"/>
            <a:ext cx="5220072" cy="6304854"/>
          </a:xfrm>
        </p:spPr>
        <p:txBody>
          <a:bodyPr>
            <a:noAutofit/>
          </a:bodyPr>
          <a:lstStyle/>
          <a:p>
            <a:r>
              <a:rPr lang="en-US" altLang="zh-CN" sz="2800" b="1" dirty="0" smtClean="0"/>
              <a:t>Flux upper limits of SS 433  jet lobs with                             MGRO J1908+06 modelled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135" y="2060848"/>
            <a:ext cx="6336704" cy="4612161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="" xmlns:a16="http://schemas.microsoft.com/office/drawing/2014/main" id="{5563F39B-A376-E744-B22F-F26DCBFDC5CE}"/>
              </a:ext>
            </a:extLst>
          </p:cNvPr>
          <p:cNvSpPr txBox="1">
            <a:spLocks/>
          </p:cNvSpPr>
          <p:nvPr/>
        </p:nvSpPr>
        <p:spPr bwMode="auto">
          <a:xfrm>
            <a:off x="4775054" y="76474"/>
            <a:ext cx="4405458" cy="63048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  <a:noAutofit/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9pPr>
          </a:lstStyle>
          <a:p>
            <a:pPr marL="39688" indent="0">
              <a:buNone/>
            </a:pPr>
            <a:endParaRPr lang="en-US" altLang="zh-CN" sz="2800" b="1" kern="0" dirty="0" smtClean="0"/>
          </a:p>
          <a:p>
            <a:r>
              <a:rPr lang="en-US" altLang="zh-CN" sz="2800" b="1" kern="0" dirty="0" smtClean="0"/>
              <a:t>Explore the gamma-ray excess associated with Fermi J1913+0515</a:t>
            </a:r>
          </a:p>
          <a:p>
            <a:endParaRPr lang="en-US" altLang="zh-CN" sz="2800" b="1" kern="0" dirty="0" smtClean="0"/>
          </a:p>
        </p:txBody>
      </p:sp>
      <p:sp>
        <p:nvSpPr>
          <p:cNvPr id="2" name="文本框 1"/>
          <p:cNvSpPr txBox="1"/>
          <p:nvPr/>
        </p:nvSpPr>
        <p:spPr>
          <a:xfrm>
            <a:off x="5571566" y="5301208"/>
            <a:ext cx="241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MORE DATA !</a:t>
            </a:r>
          </a:p>
        </p:txBody>
      </p:sp>
      <p:cxnSp>
        <p:nvCxnSpPr>
          <p:cNvPr id="14" name="直接箭头连接符 13"/>
          <p:cNvCxnSpPr/>
          <p:nvPr/>
        </p:nvCxnSpPr>
        <p:spPr bwMode="auto">
          <a:xfrm flipH="1">
            <a:off x="4283968" y="1892974"/>
            <a:ext cx="1683607" cy="1320002"/>
          </a:xfrm>
          <a:prstGeom prst="straightConnector1">
            <a:avLst/>
          </a:prstGeom>
          <a:ln>
            <a:solidFill>
              <a:srgbClr val="00B0F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656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052" y="266976"/>
            <a:ext cx="836321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>
              <a:buClr>
                <a:srgbClr val="000000"/>
              </a:buClr>
              <a:buSzPct val="100000"/>
              <a:defRPr/>
            </a:pPr>
            <a:r>
              <a:rPr lang="en-US" altLang="zh-CN" sz="3200" dirty="0" smtClean="0">
                <a:solidFill>
                  <a:srgbClr val="28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LHAASO </a:t>
            </a:r>
            <a:r>
              <a:rPr lang="zh-CN" altLang="en-US" sz="3200" dirty="0">
                <a:solidFill>
                  <a:srgbClr val="28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搜寻</a:t>
            </a:r>
            <a:r>
              <a:rPr lang="en-US" altLang="zh-CN" sz="3200" dirty="0" err="1" smtClean="0">
                <a:solidFill>
                  <a:srgbClr val="28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TeV</a:t>
            </a:r>
            <a:r>
              <a:rPr lang="zh-CN" altLang="en-US" sz="3200" dirty="0" smtClean="0">
                <a:solidFill>
                  <a:srgbClr val="28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脉冲星进展 （李剑 侯贤）</a:t>
            </a:r>
            <a:endParaRPr lang="en-US" altLang="zh-CN" sz="3200" dirty="0">
              <a:solidFill>
                <a:srgbClr val="28009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4052" y="967064"/>
            <a:ext cx="865237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000" b="1" dirty="0" smtClean="0"/>
              <a:t>已经建立全部软件流程 </a:t>
            </a:r>
            <a:endParaRPr lang="en-US" altLang="zh-CN" sz="2000" b="1" dirty="0" smtClean="0"/>
          </a:p>
          <a:p>
            <a:pPr>
              <a:spcAft>
                <a:spcPts val="600"/>
              </a:spcAft>
            </a:pP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1</a:t>
            </a:r>
            <a:r>
              <a:rPr lang="zh-CN" altLang="en-US" sz="2000" b="1" dirty="0" smtClean="0"/>
              <a:t>）</a:t>
            </a:r>
            <a:r>
              <a:rPr lang="en-US" altLang="zh-CN" sz="2000" b="1" dirty="0" smtClean="0"/>
              <a:t>LHAASO</a:t>
            </a:r>
            <a:r>
              <a:rPr lang="zh-CN" altLang="en-US" sz="2000" b="1" dirty="0" smtClean="0"/>
              <a:t>光子的太阳系质心修正</a:t>
            </a:r>
            <a:endParaRPr lang="en-US" altLang="zh-CN" sz="2000" b="1" dirty="0" smtClean="0"/>
          </a:p>
          <a:p>
            <a:pPr>
              <a:spcAft>
                <a:spcPts val="600"/>
              </a:spcAft>
            </a:pPr>
            <a:endParaRPr lang="en-US" altLang="zh-CN" sz="2000" b="1" dirty="0" smtClean="0"/>
          </a:p>
          <a:p>
            <a:pPr>
              <a:spcAft>
                <a:spcPts val="600"/>
              </a:spcAft>
            </a:pPr>
            <a:r>
              <a:rPr lang="zh-CN" altLang="en-US" sz="2000" b="1" dirty="0" smtClean="0"/>
              <a:t>我们测试了两种方案，</a:t>
            </a:r>
            <a:r>
              <a:rPr lang="en-US" altLang="zh-CN" sz="2000" b="1" dirty="0" smtClean="0"/>
              <a:t>python</a:t>
            </a:r>
            <a:r>
              <a:rPr lang="zh-CN" altLang="en-US" sz="2000" b="1" dirty="0" smtClean="0"/>
              <a:t>和</a:t>
            </a:r>
            <a:r>
              <a:rPr lang="en-US" altLang="zh-CN" sz="2000" b="1" dirty="0" smtClean="0"/>
              <a:t>tempo2</a:t>
            </a:r>
            <a:r>
              <a:rPr lang="zh-CN" altLang="en-US" sz="2000" b="1" dirty="0" smtClean="0"/>
              <a:t>。经过比较，我们发现</a:t>
            </a:r>
            <a:r>
              <a:rPr lang="en-US" altLang="zh-CN" sz="2000" b="1" dirty="0" smtClean="0"/>
              <a:t>Python</a:t>
            </a:r>
            <a:r>
              <a:rPr lang="zh-CN" altLang="en-US" sz="2000" b="1" dirty="0" smtClean="0"/>
              <a:t>程序的太阳系质心修正与</a:t>
            </a:r>
            <a:r>
              <a:rPr lang="en-US" altLang="zh-CN" sz="2000" b="1" dirty="0" smtClean="0"/>
              <a:t>tempo2</a:t>
            </a:r>
            <a:r>
              <a:rPr lang="zh-CN" altLang="en-US" sz="2000" b="1" dirty="0" smtClean="0"/>
              <a:t>相比，存在一个周期性系统偏差，量级在</a:t>
            </a:r>
            <a:r>
              <a:rPr lang="en-US" altLang="zh-CN" sz="2000" b="1" dirty="0" smtClean="0"/>
              <a:t>3</a:t>
            </a:r>
            <a:r>
              <a:rPr lang="zh-CN" altLang="en-US" sz="2000" b="1" dirty="0" smtClean="0"/>
              <a:t>个</a:t>
            </a:r>
            <a:r>
              <a:rPr lang="en-US" altLang="zh-CN" sz="2000" b="1" dirty="0" err="1" smtClean="0"/>
              <a:t>milisecond</a:t>
            </a:r>
            <a:r>
              <a:rPr lang="zh-CN" altLang="en-US" sz="2000" b="1" dirty="0" smtClean="0"/>
              <a:t>。应该是</a:t>
            </a:r>
            <a:r>
              <a:rPr lang="en-US" altLang="zh-CN" sz="2000" b="1" dirty="0"/>
              <a:t>Python</a:t>
            </a:r>
            <a:r>
              <a:rPr lang="zh-CN" altLang="en-US" sz="2000" b="1" dirty="0" smtClean="0"/>
              <a:t>程序里缺少了某个修正项。</a:t>
            </a:r>
            <a:endParaRPr lang="en-US" altLang="zh-CN" sz="2000" b="1" dirty="0" smtClean="0"/>
          </a:p>
          <a:p>
            <a:pPr>
              <a:spcAft>
                <a:spcPts val="600"/>
              </a:spcAft>
            </a:pPr>
            <a:endParaRPr lang="en-US" altLang="zh-CN" sz="2000" b="1" dirty="0"/>
          </a:p>
          <a:p>
            <a:pPr>
              <a:spcAft>
                <a:spcPts val="600"/>
              </a:spcAft>
            </a:pPr>
            <a:endParaRPr lang="en-US" altLang="zh-CN" sz="2000" b="1" dirty="0" smtClean="0"/>
          </a:p>
          <a:p>
            <a:pPr>
              <a:spcAft>
                <a:spcPts val="600"/>
              </a:spcAft>
            </a:pPr>
            <a:endParaRPr lang="en-US" altLang="zh-CN" sz="2000" b="1" dirty="0" smtClean="0"/>
          </a:p>
          <a:p>
            <a:pPr>
              <a:spcAft>
                <a:spcPts val="600"/>
              </a:spcAft>
            </a:pPr>
            <a:r>
              <a:rPr lang="en-US" altLang="zh-CN" sz="2000" b="1" dirty="0" smtClean="0"/>
              <a:t>  </a:t>
            </a:r>
            <a:endParaRPr lang="en-US" altLang="zh-CN" sz="2000" b="1" dirty="0"/>
          </a:p>
          <a:p>
            <a:pPr>
              <a:spcAft>
                <a:spcPts val="600"/>
              </a:spcAft>
            </a:pPr>
            <a:endParaRPr lang="en-US" altLang="zh-CN" sz="2000" b="1" dirty="0" smtClean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" t="9803" r="8927" b="-1781"/>
          <a:stretch/>
        </p:blipFill>
        <p:spPr>
          <a:xfrm>
            <a:off x="1985108" y="3164654"/>
            <a:ext cx="4860768" cy="362340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446" y="4095262"/>
            <a:ext cx="1453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Tempo2 </a:t>
            </a:r>
            <a:r>
              <a:rPr lang="zh-CN" altLang="en-US" dirty="0" smtClean="0"/>
              <a:t>和</a:t>
            </a:r>
            <a:r>
              <a:rPr lang="en-US" altLang="zh-CN" dirty="0" smtClean="0"/>
              <a:t>python </a:t>
            </a:r>
            <a:r>
              <a:rPr lang="zh-CN" altLang="en-US" dirty="0" smtClean="0"/>
              <a:t>结果的差值 （</a:t>
            </a:r>
            <a:r>
              <a:rPr lang="en-US" altLang="zh-CN" dirty="0" smtClean="0"/>
              <a:t>s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806092" y="6488668"/>
            <a:ext cx="235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MJD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days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309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17360" r="25783"/>
          <a:stretch/>
        </p:blipFill>
        <p:spPr>
          <a:xfrm rot="3960000">
            <a:off x="3056035" y="2944207"/>
            <a:ext cx="2963552" cy="5226787"/>
          </a:xfrm>
          <a:prstGeom prst="rect">
            <a:avLst/>
          </a:prstGeom>
        </p:spPr>
      </p:pic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6A2B2B82-4573-704D-9D09-17CD00EB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433: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X-ray </a:t>
            </a:r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</a:t>
            </a:r>
            <a:r>
              <a:rPr lang="en-US" altLang="zh-CN" dirty="0" err="1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TeV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emission from jet termination lobe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3D8DEBAB-098B-C042-B02A-06020BED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A736D5A-4AB0-5649-822F-A3BA724FE970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0B6C435-93F5-964B-82F4-49CA3F7AFA52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="" xmlns:a16="http://schemas.microsoft.com/office/drawing/2014/main" id="{787807F3-E91B-0348-8DC7-A8D890618C8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3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85923"/>
            <a:ext cx="8064896" cy="3717388"/>
          </a:xfrm>
          <a:prstGeom prst="rect">
            <a:avLst/>
          </a:prstGeom>
        </p:spPr>
      </p:pic>
      <p:sp>
        <p:nvSpPr>
          <p:cNvPr id="15" name="矩形 16"/>
          <p:cNvSpPr/>
          <p:nvPr/>
        </p:nvSpPr>
        <p:spPr>
          <a:xfrm>
            <a:off x="5774690" y="6550223"/>
            <a:ext cx="2651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Abeysekara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et al. 2018,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Nature</a:t>
            </a:r>
            <a:endParaRPr lang="zh-CN" altLang="en-US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45303" y="4344453"/>
            <a:ext cx="2045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Dubner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et al. 1998.</a:t>
            </a:r>
            <a:endParaRPr lang="zh-CN" altLang="en-US" sz="1600" dirty="0"/>
          </a:p>
        </p:txBody>
      </p:sp>
      <p:sp>
        <p:nvSpPr>
          <p:cNvPr id="27" name="文本框 26"/>
          <p:cNvSpPr txBox="1"/>
          <p:nvPr/>
        </p:nvSpPr>
        <p:spPr>
          <a:xfrm>
            <a:off x="7083128" y="589219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HAWC  ~20 </a:t>
            </a:r>
            <a:r>
              <a:rPr lang="en-US" altLang="zh-CN" sz="2000" dirty="0" err="1">
                <a:solidFill>
                  <a:srgbClr val="FF0000"/>
                </a:solidFill>
              </a:rPr>
              <a:t>T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eV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-36512" y="6279703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ROSAT  0.9-2 </a:t>
            </a:r>
            <a:r>
              <a:rPr lang="en-US" altLang="zh-CN" sz="2000" dirty="0" err="1" smtClean="0"/>
              <a:t>keV</a:t>
            </a:r>
            <a:endParaRPr lang="zh-CN" altLang="en-US" sz="2000" dirty="0"/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7452320" y="2708920"/>
            <a:ext cx="0" cy="2376264"/>
          </a:xfrm>
          <a:prstGeom prst="line">
            <a:avLst/>
          </a:prstGeom>
          <a:solidFill>
            <a:srgbClr val="BBE0E3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接连接符 18"/>
          <p:cNvCxnSpPr/>
          <p:nvPr/>
        </p:nvCxnSpPr>
        <p:spPr bwMode="auto">
          <a:xfrm>
            <a:off x="1540622" y="3156321"/>
            <a:ext cx="0" cy="2376264"/>
          </a:xfrm>
          <a:prstGeom prst="line">
            <a:avLst/>
          </a:prstGeom>
          <a:solidFill>
            <a:srgbClr val="BBE0E3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84920182"/>
      </p:ext>
    </p:extLst>
  </p:cSld>
  <p:clrMapOvr>
    <a:masterClrMapping/>
  </p:clrMapOvr>
  <p:transition spd="slow" advTm="3012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052" y="266976"/>
            <a:ext cx="836321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>
              <a:buClr>
                <a:srgbClr val="000000"/>
              </a:buClr>
              <a:buSzPct val="100000"/>
              <a:defRPr/>
            </a:pPr>
            <a:r>
              <a:rPr lang="en-US" altLang="zh-CN" sz="3200" dirty="0">
                <a:solidFill>
                  <a:srgbClr val="28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LHAASO </a:t>
            </a:r>
            <a:r>
              <a:rPr lang="zh-CN" altLang="en-US" sz="3200" dirty="0">
                <a:solidFill>
                  <a:srgbClr val="28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搜寻</a:t>
            </a:r>
            <a:r>
              <a:rPr lang="en-US" altLang="zh-CN" sz="3200" dirty="0" err="1">
                <a:solidFill>
                  <a:srgbClr val="28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TeV</a:t>
            </a:r>
            <a:r>
              <a:rPr lang="zh-CN" altLang="en-US" sz="3200" dirty="0">
                <a:solidFill>
                  <a:srgbClr val="28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脉冲星进展 （李剑 侯贤）</a:t>
            </a:r>
            <a:endParaRPr lang="en-US" altLang="zh-CN" sz="3200" dirty="0">
              <a:solidFill>
                <a:srgbClr val="280099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4052" y="967064"/>
            <a:ext cx="8652379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000" b="1" dirty="0" smtClean="0"/>
              <a:t>已经建立全部软件流程 </a:t>
            </a:r>
            <a:endParaRPr lang="en-US" altLang="zh-CN" sz="2000" b="1" dirty="0" smtClean="0"/>
          </a:p>
          <a:p>
            <a:pPr>
              <a:spcAft>
                <a:spcPts val="600"/>
              </a:spcAft>
            </a:pPr>
            <a:endParaRPr lang="en-US" altLang="zh-CN" sz="2000" b="1" dirty="0"/>
          </a:p>
          <a:p>
            <a:pPr>
              <a:spcAft>
                <a:spcPts val="600"/>
              </a:spcAft>
            </a:pP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2</a:t>
            </a:r>
            <a:r>
              <a:rPr lang="zh-CN" altLang="en-US" sz="2000" b="1" dirty="0" smtClean="0"/>
              <a:t>）脉冲星星历的获取（射电</a:t>
            </a:r>
            <a:r>
              <a:rPr lang="en-US" altLang="zh-CN" sz="2000" b="1" dirty="0" smtClean="0"/>
              <a:t>/Fermi</a:t>
            </a:r>
            <a:r>
              <a:rPr lang="zh-CN" altLang="en-US" sz="2000" b="1" dirty="0" smtClean="0"/>
              <a:t>）</a:t>
            </a:r>
            <a:endParaRPr lang="en-US" altLang="zh-CN" sz="2000" b="1" dirty="0" smtClean="0"/>
          </a:p>
          <a:p>
            <a:pPr>
              <a:spcAft>
                <a:spcPts val="600"/>
              </a:spcAft>
            </a:pPr>
            <a:endParaRPr lang="en-US" altLang="zh-CN" sz="2000" b="1" dirty="0" smtClean="0"/>
          </a:p>
          <a:p>
            <a:pPr>
              <a:spcAft>
                <a:spcPts val="600"/>
              </a:spcAft>
            </a:pP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3</a:t>
            </a:r>
            <a:r>
              <a:rPr lang="zh-CN" altLang="en-US" sz="2000" b="1" dirty="0" smtClean="0"/>
              <a:t>）</a:t>
            </a:r>
            <a:r>
              <a:rPr lang="en-US" altLang="zh-CN" sz="2000" b="1" dirty="0" smtClean="0"/>
              <a:t>LHAASO</a:t>
            </a:r>
            <a:r>
              <a:rPr lang="zh-CN" altLang="en-US" sz="2000" b="1" dirty="0" smtClean="0"/>
              <a:t>光子的脉冲折叠</a:t>
            </a:r>
            <a:endParaRPr lang="en-US" altLang="zh-CN" sz="2000" b="1" dirty="0" smtClean="0"/>
          </a:p>
          <a:p>
            <a:pPr>
              <a:spcAft>
                <a:spcPts val="600"/>
              </a:spcAft>
            </a:pPr>
            <a:endParaRPr lang="en-US" altLang="zh-CN" sz="2000" b="1" dirty="0" smtClean="0"/>
          </a:p>
          <a:p>
            <a:pPr>
              <a:spcAft>
                <a:spcPts val="600"/>
              </a:spcAft>
            </a:pP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4</a:t>
            </a:r>
            <a:r>
              <a:rPr lang="zh-CN" altLang="en-US" sz="2000" b="1" dirty="0" smtClean="0"/>
              <a:t>）脉冲显著性估计</a:t>
            </a:r>
            <a:endParaRPr lang="en-US" sz="2000" b="1" dirty="0"/>
          </a:p>
          <a:p>
            <a:pPr>
              <a:spcAft>
                <a:spcPts val="600"/>
              </a:spcAft>
            </a:pP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zh-CN" altLang="en-US" sz="2000" dirty="0" smtClean="0"/>
              <a:t>我们用</a:t>
            </a:r>
            <a:r>
              <a:rPr lang="en-US" altLang="zh-CN" sz="2000" dirty="0" smtClean="0"/>
              <a:t>LHAASO/WCDA</a:t>
            </a:r>
            <a:r>
              <a:rPr lang="zh-CN" altLang="en-US" sz="2000" dirty="0" smtClean="0"/>
              <a:t>和</a:t>
            </a:r>
            <a:r>
              <a:rPr lang="en-US" altLang="zh-CN" sz="2000" dirty="0" smtClean="0"/>
              <a:t>KM2A</a:t>
            </a:r>
            <a:r>
              <a:rPr lang="zh-CN" altLang="en-US" sz="2000" dirty="0" smtClean="0"/>
              <a:t>对</a:t>
            </a:r>
            <a:r>
              <a:rPr lang="en-US" altLang="zh-CN" sz="2000" dirty="0" smtClean="0"/>
              <a:t>Crab</a:t>
            </a:r>
            <a:r>
              <a:rPr lang="zh-CN" altLang="en-US" sz="2000" dirty="0" smtClean="0"/>
              <a:t>的观测进行了测试，程序运行流畅</a:t>
            </a:r>
            <a:endParaRPr lang="en-US" altLang="zh-CN" sz="2000" dirty="0" smtClean="0"/>
          </a:p>
          <a:p>
            <a:pPr>
              <a:spcAft>
                <a:spcPts val="600"/>
              </a:spcAft>
            </a:pPr>
            <a:endParaRPr lang="en-US" altLang="zh-CN" sz="2000" dirty="0" smtClean="0"/>
          </a:p>
          <a:p>
            <a:pPr>
              <a:spcAft>
                <a:spcPts val="600"/>
              </a:spcAft>
            </a:pPr>
            <a:r>
              <a:rPr lang="zh-CN" altLang="en-US" sz="2000" dirty="0" smtClean="0"/>
              <a:t>在</a:t>
            </a:r>
            <a:r>
              <a:rPr lang="en-US" altLang="zh-CN" sz="2000" dirty="0" smtClean="0"/>
              <a:t>0.1 </a:t>
            </a:r>
            <a:r>
              <a:rPr lang="zh-CN" altLang="en-US" sz="2000" dirty="0" smtClean="0"/>
              <a:t>度范围内，</a:t>
            </a:r>
            <a:r>
              <a:rPr lang="en-US" altLang="zh-CN" sz="2000" dirty="0" smtClean="0"/>
              <a:t>2-4TeV</a:t>
            </a:r>
            <a:r>
              <a:rPr lang="zh-CN" altLang="en-US" sz="2000" dirty="0" smtClean="0"/>
              <a:t>能量范围内，我们探测到一些脉冲迹象，但是显著性太低，只有不到</a:t>
            </a:r>
            <a:r>
              <a:rPr lang="en-US" altLang="zh-CN" sz="2000" dirty="0" smtClean="0"/>
              <a:t>2 sigma</a:t>
            </a:r>
            <a:r>
              <a:rPr lang="zh-CN" altLang="en-US" sz="2000" dirty="0" smtClean="0"/>
              <a:t>，主要原因还是观测时间太短，背景太高</a:t>
            </a:r>
            <a:endParaRPr lang="en-US" altLang="zh-CN" sz="2000" dirty="0" smtClean="0"/>
          </a:p>
          <a:p>
            <a:pPr>
              <a:spcAft>
                <a:spcPts val="600"/>
              </a:spcAft>
            </a:pPr>
            <a:endParaRPr lang="en-US" sz="2000" b="1" dirty="0"/>
          </a:p>
          <a:p>
            <a:pPr>
              <a:spcAft>
                <a:spcPts val="600"/>
              </a:spcAft>
            </a:pPr>
            <a:r>
              <a:rPr lang="zh-CN" altLang="en-US" sz="2000" b="1" dirty="0" smtClean="0"/>
              <a:t>下一步：</a:t>
            </a:r>
            <a:endParaRPr lang="en-US" altLang="zh-CN" sz="2000" b="1" dirty="0" smtClean="0"/>
          </a:p>
          <a:p>
            <a:pPr>
              <a:spcAft>
                <a:spcPts val="600"/>
              </a:spcAft>
            </a:pP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1</a:t>
            </a:r>
            <a:r>
              <a:rPr lang="zh-CN" altLang="en-US" sz="2000" b="1" dirty="0" smtClean="0"/>
              <a:t>）测试其他脉冲星   （</a:t>
            </a:r>
            <a:r>
              <a:rPr lang="en-US" altLang="zh-CN" sz="2000" b="1" dirty="0" smtClean="0"/>
              <a:t>2</a:t>
            </a:r>
            <a:r>
              <a:rPr lang="zh-CN" altLang="en-US" sz="2000" b="1" dirty="0" smtClean="0"/>
              <a:t>）测试更多数据    （</a:t>
            </a:r>
            <a:r>
              <a:rPr lang="en-US" altLang="zh-CN" sz="2000" b="1" dirty="0" smtClean="0"/>
              <a:t>3</a:t>
            </a:r>
            <a:r>
              <a:rPr lang="zh-CN" altLang="en-US" sz="2000" b="1" dirty="0" smtClean="0"/>
              <a:t>）脉冲星能谱的叠加分析</a:t>
            </a:r>
            <a:endParaRPr lang="en-US" sz="2000" b="1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6681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8640"/>
            <a:ext cx="7416824" cy="590357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71600" y="62373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number </a:t>
            </a:r>
            <a:r>
              <a:rPr lang="en-US" altLang="zh-CN" dirty="0"/>
              <a:t>1 detector array, data from 2019 Sept to 2020 Sept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0705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9F0A76-0534-DE4D-A9F5-015A902493E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745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A736D5A-4AB0-5649-822F-A3BA724FE970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6A2B2B82-4573-704D-9D09-17CD00EB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Surprising signal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3D8DEBAB-098B-C042-B02A-06020BED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569" y="34585"/>
            <a:ext cx="2428181" cy="682341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0B6C435-93F5-964B-82F4-49CA3F7AFA52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="" xmlns:a16="http://schemas.microsoft.com/office/drawing/2014/main" id="{787807F3-E91B-0348-8DC7-A8D890618C8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33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3352C1F-AC48-304F-BC05-5479055B977C}"/>
              </a:ext>
            </a:extLst>
          </p:cNvPr>
          <p:cNvSpPr txBox="1"/>
          <p:nvPr/>
        </p:nvSpPr>
        <p:spPr>
          <a:xfrm>
            <a:off x="7403258" y="87473"/>
            <a:ext cx="1709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Fermi J1913+0515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CAA0C3C-F32F-3340-84F0-AE07BC31D08F}"/>
              </a:ext>
            </a:extLst>
          </p:cNvPr>
          <p:cNvSpPr txBox="1"/>
          <p:nvPr/>
        </p:nvSpPr>
        <p:spPr>
          <a:xfrm>
            <a:off x="7488182" y="2442374"/>
            <a:ext cx="1188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West excess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E41219-E48F-C443-BB4A-0B6EE9807877}"/>
              </a:ext>
            </a:extLst>
          </p:cNvPr>
          <p:cNvSpPr txBox="1"/>
          <p:nvPr/>
        </p:nvSpPr>
        <p:spPr>
          <a:xfrm>
            <a:off x="7256932" y="4678087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Calibri"/>
                <a:cs typeface="Calibri"/>
              </a:rPr>
              <a:t>PSR J907+0602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="" xmlns:a16="http://schemas.microsoft.com/office/drawing/2014/main" id="{3D3CAC76-0364-9444-A4A6-F9E1CA941208}"/>
              </a:ext>
            </a:extLst>
          </p:cNvPr>
          <p:cNvSpPr txBox="1">
            <a:spLocks/>
          </p:cNvSpPr>
          <p:nvPr/>
        </p:nvSpPr>
        <p:spPr>
          <a:xfrm>
            <a:off x="35496" y="790055"/>
            <a:ext cx="6035792" cy="6239345"/>
          </a:xfrm>
          <a:prstGeom prst="rect">
            <a:avLst/>
          </a:prstGeom>
        </p:spPr>
        <p:txBody>
          <a:bodyPr>
            <a:noAutofit/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Time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Times" charset="0"/>
              </a:defRPr>
            </a:lvl9pPr>
          </a:lstStyle>
          <a:p>
            <a:r>
              <a:rPr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altLang="zh-CN" sz="2400" kern="0" dirty="0">
                <a:latin typeface="Arial" panose="020B0604020202020204" pitchFamily="34" charset="0"/>
                <a:cs typeface="Arial" panose="020B0604020202020204" pitchFamily="34" charset="0"/>
              </a:rPr>
              <a:t>produced weighted light curves above 1 </a:t>
            </a:r>
            <a:r>
              <a:rPr lang="en-US" altLang="zh-CN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altLang="zh-CN" sz="2400" kern="0" dirty="0">
                <a:latin typeface="Arial" panose="020B0604020202020204" pitchFamily="34" charset="0"/>
                <a:cs typeface="Arial" panose="020B0604020202020204" pitchFamily="34" charset="0"/>
              </a:rPr>
              <a:t> with a bin of </a:t>
            </a:r>
            <a:r>
              <a:rPr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sz="2400" kern="0" dirty="0">
                <a:latin typeface="Arial" panose="020B0604020202020204" pitchFamily="34" charset="0"/>
                <a:cs typeface="Arial" panose="020B0604020202020204" pitchFamily="34" charset="0"/>
              </a:rPr>
              <a:t>days and </a:t>
            </a:r>
            <a:r>
              <a:rPr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searched </a:t>
            </a:r>
            <a:r>
              <a:rPr lang="en-US" altLang="zh-CN" sz="2400" kern="0" dirty="0">
                <a:latin typeface="Arial" panose="020B0604020202020204" pitchFamily="34" charset="0"/>
                <a:cs typeface="Arial" panose="020B0604020202020204" pitchFamily="34" charset="0"/>
              </a:rPr>
              <a:t>using Lomb </a:t>
            </a:r>
            <a:r>
              <a:rPr lang="en-US" altLang="zh-CN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Scargle</a:t>
            </a:r>
            <a:r>
              <a:rPr lang="en-US" altLang="zh-CN" sz="2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periodogram</a:t>
            </a:r>
            <a:r>
              <a:rPr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zh-CN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zh-CN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relevant hint for a period signal at </a:t>
            </a:r>
            <a:r>
              <a:rPr lang="en-US" altLang="zh-CN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160.88+/-2.66 </a:t>
            </a:r>
            <a:r>
              <a:rPr lang="en-US" altLang="zh-CN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days is detected from the east side excess (</a:t>
            </a:r>
            <a:r>
              <a:rPr lang="en-US" altLang="zh-CN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J1913) </a:t>
            </a:r>
            <a:r>
              <a:rPr lang="en-US" altLang="zh-CN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 single frequency significance of 3.5</a:t>
            </a:r>
            <a:r>
              <a:rPr lang="el-GR" altLang="zh-CN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zh-CN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which is consistent with the jet precession period of 162.25 days</a:t>
            </a:r>
            <a:r>
              <a:rPr lang="en-US" altLang="zh-CN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zh-CN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kern="0" dirty="0">
                <a:latin typeface="Arial" panose="020B0604020202020204" pitchFamily="34" charset="0"/>
                <a:cs typeface="Arial" panose="020B0604020202020204" pitchFamily="34" charset="0"/>
              </a:rPr>
              <a:t>Neither the </a:t>
            </a:r>
            <a:r>
              <a:rPr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west </a:t>
            </a:r>
            <a:r>
              <a:rPr lang="en-US" altLang="zh-CN" sz="2400" kern="0" dirty="0">
                <a:latin typeface="Arial" panose="020B0604020202020204" pitchFamily="34" charset="0"/>
                <a:cs typeface="Arial" panose="020B0604020202020204" pitchFamily="34" charset="0"/>
              </a:rPr>
              <a:t>excess nor other sources in the vicinity show the same periodicity</a:t>
            </a:r>
            <a:r>
              <a:rPr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91543"/>
      </p:ext>
    </p:extLst>
  </p:cSld>
  <p:clrMapOvr>
    <a:masterClrMapping/>
  </p:clrMapOvr>
  <p:transition spd="slow" advTm="4423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="" xmlns:a16="http://schemas.microsoft.com/office/drawing/2014/main" id="{C5EB6978-9146-EC4F-A31B-220BEB55B05D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34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D826A1C-E7F5-3742-8A0E-0E2E28F7671C}"/>
              </a:ext>
            </a:extLst>
          </p:cNvPr>
          <p:cNvSpPr/>
          <p:nvPr/>
        </p:nvSpPr>
        <p:spPr>
          <a:xfrm>
            <a:off x="251520" y="1092342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altLang="zh-CN" sz="2800" dirty="0"/>
          </a:p>
          <a:p>
            <a:pPr marL="0" indent="0" algn="ctr">
              <a:buNone/>
            </a:pPr>
            <a:r>
              <a:rPr lang="en-US" altLang="zh-CN" sz="2800" dirty="0"/>
              <a:t>Detecting a periodicity from the source is actually something expected and predicted, since the precession period itself is long-known.</a:t>
            </a:r>
          </a:p>
          <a:p>
            <a:pPr marL="0" indent="0" algn="ctr">
              <a:buNone/>
            </a:pPr>
            <a:endParaRPr lang="en-US" altLang="zh-CN" sz="2800" dirty="0"/>
          </a:p>
          <a:p>
            <a:pPr marL="0" indent="0" algn="ctr">
              <a:buNone/>
            </a:pPr>
            <a:r>
              <a:rPr lang="en-US" altLang="zh-CN" sz="2800" dirty="0"/>
              <a:t>But why the location of the source does not match </a:t>
            </a:r>
            <a:r>
              <a:rPr lang="en-US" altLang="zh-CN" sz="2800" dirty="0" smtClean="0"/>
              <a:t>SS 443 </a:t>
            </a:r>
            <a:r>
              <a:rPr lang="en-US" altLang="zh-CN" sz="2800" dirty="0"/>
              <a:t>or the jets?</a:t>
            </a:r>
          </a:p>
          <a:p>
            <a:pPr marL="0" indent="0" algn="ctr">
              <a:buNone/>
            </a:pPr>
            <a:endParaRPr lang="en-US" altLang="zh-CN" sz="2800" dirty="0"/>
          </a:p>
          <a:p>
            <a:pPr marL="0" indent="0" algn="ctr">
              <a:buNone/>
            </a:pPr>
            <a:r>
              <a:rPr lang="en-US" altLang="zh-CN" sz="2800" dirty="0"/>
              <a:t>What is the origin of the periodicity detected?</a:t>
            </a:r>
          </a:p>
        </p:txBody>
      </p:sp>
    </p:spTree>
    <p:extLst>
      <p:ext uri="{BB962C8B-B14F-4D97-AF65-F5344CB8AC3E}">
        <p14:creationId xmlns:p14="http://schemas.microsoft.com/office/powerpoint/2010/main" val="609928852"/>
      </p:ext>
    </p:extLst>
  </p:cSld>
  <p:clrMapOvr>
    <a:masterClrMapping/>
  </p:clrMapOvr>
  <p:transition advTm="1417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6A2B2B82-4573-704D-9D09-17CD00EB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at the center… we could have understood it…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3D8DEBAB-098B-C042-B02A-06020BED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A736D5A-4AB0-5649-822F-A3BA724FE970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0B6C435-93F5-964B-82F4-49CA3F7AFA52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="" xmlns:a16="http://schemas.microsoft.com/office/drawing/2014/main" id="{787807F3-E91B-0348-8DC7-A8D890618C8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35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pic>
        <p:nvPicPr>
          <p:cNvPr id="12" name="图片 1">
            <a:extLst>
              <a:ext uri="{FF2B5EF4-FFF2-40B4-BE49-F238E27FC236}">
                <a16:creationId xmlns="" xmlns:a16="http://schemas.microsoft.com/office/drawing/2014/main" id="{9C818ADA-A98E-7C4D-9F38-101A717B8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457" y="1636082"/>
            <a:ext cx="4750535" cy="4464496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="" xmlns:a16="http://schemas.microsoft.com/office/drawing/2014/main" id="{5DF565E2-913C-9249-A1B7-208D7269107D}"/>
              </a:ext>
            </a:extLst>
          </p:cNvPr>
          <p:cNvSpPr txBox="1"/>
          <p:nvPr/>
        </p:nvSpPr>
        <p:spPr>
          <a:xfrm>
            <a:off x="23529" y="1916832"/>
            <a:ext cx="40679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s-ES" sz="18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s-ES" sz="2200" dirty="0">
                <a:latin typeface="Arial" panose="020B0604020202020204" pitchFamily="34" charset="0"/>
              </a:rPr>
              <a:t>However, </a:t>
            </a:r>
            <a:r>
              <a:rPr lang="en-US" altLang="es-ES" sz="2200" b="1" dirty="0">
                <a:latin typeface="Arial" panose="020B0604020202020204" pitchFamily="34" charset="0"/>
              </a:rPr>
              <a:t>all of this supposed to happen at the very base of the jet</a:t>
            </a:r>
            <a:r>
              <a:rPr lang="en-US" altLang="es-ES" sz="2200" dirty="0">
                <a:latin typeface="Arial" panose="020B0604020202020204" pitchFamily="34" charset="0"/>
              </a:rPr>
              <a:t>, at very high ambient densities so that </a:t>
            </a:r>
            <a:r>
              <a:rPr lang="en-US" altLang="es-ES" sz="2200" dirty="0" smtClean="0">
                <a:latin typeface="Arial" panose="020B0604020202020204" pitchFamily="34" charset="0"/>
              </a:rPr>
              <a:t>photon </a:t>
            </a:r>
            <a:r>
              <a:rPr lang="en-US" altLang="es-ES" sz="2200" dirty="0">
                <a:latin typeface="Arial" panose="020B0604020202020204" pitchFamily="34" charset="0"/>
              </a:rPr>
              <a:t>interactions can proceed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s-ES" sz="22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s-ES" sz="2200" dirty="0">
                <a:latin typeface="Arial" panose="020B0604020202020204" pitchFamily="34" charset="0"/>
              </a:rPr>
              <a:t>This is very </a:t>
            </a:r>
            <a:r>
              <a:rPr lang="en-US" altLang="es-ES" sz="2200" b="1" dirty="0">
                <a:latin typeface="Arial" panose="020B0604020202020204" pitchFamily="34" charset="0"/>
              </a:rPr>
              <a:t>far from the position of our detected </a:t>
            </a:r>
            <a:r>
              <a:rPr lang="en-US" altLang="es-ES" sz="2200" b="1" dirty="0" smtClean="0">
                <a:latin typeface="Arial" panose="020B0604020202020204" pitchFamily="34" charset="0"/>
              </a:rPr>
              <a:t>signal.</a:t>
            </a:r>
            <a:endParaRPr lang="zh-CN" altLang="en-US" sz="2200" dirty="0"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A416E8A-CBE0-C246-B7B5-524598E58807}"/>
              </a:ext>
            </a:extLst>
          </p:cNvPr>
          <p:cNvSpPr/>
          <p:nvPr/>
        </p:nvSpPr>
        <p:spPr>
          <a:xfrm>
            <a:off x="197124" y="688300"/>
            <a:ext cx="8947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b="1" dirty="0"/>
              <a:t>A periodicity was indeed predicted (Reynoso et al. 2008), as caused by gamma-gamma absorption between GeV and X-ray photons.</a:t>
            </a:r>
          </a:p>
        </p:txBody>
      </p:sp>
    </p:spTree>
    <p:extLst>
      <p:ext uri="{BB962C8B-B14F-4D97-AF65-F5344CB8AC3E}">
        <p14:creationId xmlns:p14="http://schemas.microsoft.com/office/powerpoint/2010/main" val="1043836015"/>
      </p:ext>
    </p:extLst>
  </p:cSld>
  <p:clrMapOvr>
    <a:masterClrMapping/>
  </p:clrMapOvr>
  <p:transition spd="slow" advTm="6739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in GeV: is the cloud illuminated by the jets?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="" xmlns:a16="http://schemas.microsoft.com/office/drawing/2014/main" id="{C5EB6978-9146-EC4F-A31B-220BEB55B05D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36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0DC4F7E6-4C23-214F-98C5-BAD8AD662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" y="528871"/>
            <a:ext cx="3760559" cy="4715372"/>
          </a:xfrm>
          <a:prstGeom prst="rect">
            <a:avLst/>
          </a:prstGeom>
        </p:spPr>
      </p:pic>
      <p:sp>
        <p:nvSpPr>
          <p:cNvPr id="16" name="文本框 4">
            <a:extLst>
              <a:ext uri="{FF2B5EF4-FFF2-40B4-BE49-F238E27FC236}">
                <a16:creationId xmlns="" xmlns:a16="http://schemas.microsoft.com/office/drawing/2014/main" id="{2809905F-701A-8A44-A5B1-D6839B5F0D69}"/>
              </a:ext>
            </a:extLst>
          </p:cNvPr>
          <p:cNvSpPr txBox="1"/>
          <p:nvPr/>
        </p:nvSpPr>
        <p:spPr>
          <a:xfrm>
            <a:off x="3779912" y="779589"/>
            <a:ext cx="4536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If so.. Perhaps a periodic particle injection leads to a periodic emission.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However, the motion of SS 433 jet is helical and coherence of the radio jet only appears to be sustained in the </a:t>
            </a:r>
            <a:r>
              <a:rPr lang="en-US" altLang="zh-CN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arcsecond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4">
            <a:extLst>
              <a:ext uri="{FF2B5EF4-FFF2-40B4-BE49-F238E27FC236}">
                <a16:creationId xmlns="" xmlns:a16="http://schemas.microsoft.com/office/drawing/2014/main" id="{4215E746-F907-DB41-8649-07073C899154}"/>
              </a:ext>
            </a:extLst>
          </p:cNvPr>
          <p:cNvSpPr txBox="1"/>
          <p:nvPr/>
        </p:nvSpPr>
        <p:spPr>
          <a:xfrm>
            <a:off x="3861446" y="4316937"/>
            <a:ext cx="1925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Radio image of SS 433 in 4.85 GHz (Blundell et al. 2004)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="" xmlns:a16="http://schemas.microsoft.com/office/drawing/2014/main" id="{052CF487-D3D2-8243-8798-A8C0218E8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800875"/>
            <a:ext cx="2880320" cy="2883428"/>
          </a:xfrm>
          <a:prstGeom prst="rect">
            <a:avLst/>
          </a:prstGeom>
        </p:spPr>
      </p:pic>
      <p:sp>
        <p:nvSpPr>
          <p:cNvPr id="19" name="文本框 4">
            <a:extLst>
              <a:ext uri="{FF2B5EF4-FFF2-40B4-BE49-F238E27FC236}">
                <a16:creationId xmlns="" xmlns:a16="http://schemas.microsoft.com/office/drawing/2014/main" id="{74E95A32-C471-7247-A18E-AD37349B766D}"/>
              </a:ext>
            </a:extLst>
          </p:cNvPr>
          <p:cNvSpPr txBox="1"/>
          <p:nvPr/>
        </p:nvSpPr>
        <p:spPr>
          <a:xfrm>
            <a:off x="-36512" y="5309607"/>
            <a:ext cx="5823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Simulations also show that the jet loses the helical morphology after ~4 precession cycles, because of interaction with the surrounding medium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ACA8CE0-8E57-A744-A7ED-E6E81656B964}"/>
              </a:ext>
            </a:extLst>
          </p:cNvPr>
          <p:cNvSpPr/>
          <p:nvPr/>
        </p:nvSpPr>
        <p:spPr>
          <a:xfrm>
            <a:off x="6596722" y="4197531"/>
            <a:ext cx="2015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Monceaux-</a:t>
            </a:r>
            <a:r>
              <a:rPr lang="en-US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Baroux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et al.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0242492"/>
      </p:ext>
    </p:extLst>
  </p:cSld>
  <p:clrMapOvr>
    <a:masterClrMapping/>
  </p:clrMapOvr>
  <p:transition advTm="30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6A2B2B82-4573-704D-9D09-17CD00EB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position of the timing excess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</a:t>
            </a:r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 the center and the jets’ path 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3D8DEBAB-098B-C042-B02A-06020BED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A736D5A-4AB0-5649-822F-A3BA724FE970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0B6C435-93F5-964B-82F4-49CA3F7AFA52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="" xmlns:a16="http://schemas.microsoft.com/office/drawing/2014/main" id="{787807F3-E91B-0348-8DC7-A8D890618C8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37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F8E9DB4-CDDE-EF45-A3E0-CFC181B09241}"/>
              </a:ext>
            </a:extLst>
          </p:cNvPr>
          <p:cNvSpPr txBox="1"/>
          <p:nvPr/>
        </p:nvSpPr>
        <p:spPr>
          <a:xfrm>
            <a:off x="983351" y="5907601"/>
            <a:ext cx="7483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and the cloud is not in jet 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direction and precession path.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13738" y="894537"/>
            <a:ext cx="5022558" cy="4618207"/>
            <a:chOff x="1958575" y="894537"/>
            <a:chExt cx="5022558" cy="461820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894537"/>
              <a:ext cx="4553179" cy="4618207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1958575" y="2827697"/>
              <a:ext cx="5022558" cy="832833"/>
              <a:chOff x="2070294" y="2388363"/>
              <a:chExt cx="5022558" cy="832833"/>
            </a:xfrm>
          </p:grpSpPr>
          <p:cxnSp>
            <p:nvCxnSpPr>
              <p:cNvPr id="14" name="直接连接符 13"/>
              <p:cNvCxnSpPr>
                <a:cxnSpLocks noChangeAspect="1"/>
              </p:cNvCxnSpPr>
              <p:nvPr/>
            </p:nvCxnSpPr>
            <p:spPr bwMode="auto">
              <a:xfrm rot="1140000" flipV="1">
                <a:off x="2192947" y="2388363"/>
                <a:ext cx="4754688" cy="664635"/>
              </a:xfrm>
              <a:prstGeom prst="line">
                <a:avLst/>
              </a:prstGeom>
              <a:solidFill>
                <a:srgbClr val="BBE0E3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直接连接符 14"/>
              <p:cNvCxnSpPr>
                <a:cxnSpLocks noChangeAspect="1"/>
              </p:cNvCxnSpPr>
              <p:nvPr/>
            </p:nvCxnSpPr>
            <p:spPr bwMode="auto">
              <a:xfrm rot="20460000" flipV="1">
                <a:off x="2070294" y="2519117"/>
                <a:ext cx="5022558" cy="702079"/>
              </a:xfrm>
              <a:prstGeom prst="line">
                <a:avLst/>
              </a:prstGeom>
              <a:solidFill>
                <a:srgbClr val="BBE0E3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直接连接符 12"/>
              <p:cNvCxnSpPr/>
              <p:nvPr/>
            </p:nvCxnSpPr>
            <p:spPr bwMode="auto">
              <a:xfrm flipV="1">
                <a:off x="2385329" y="2420888"/>
                <a:ext cx="4418919" cy="724958"/>
              </a:xfrm>
              <a:prstGeom prst="line">
                <a:avLst/>
              </a:prstGeom>
              <a:solidFill>
                <a:srgbClr val="BBE0E3"/>
              </a:solidFill>
              <a:ln w="476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092188612"/>
      </p:ext>
    </p:extLst>
  </p:cSld>
  <p:clrMapOvr>
    <a:masterClrMapping/>
  </p:clrMapOvr>
  <p:transition spd="slow" advTm="92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6A2B2B82-4573-704D-9D09-17CD00EB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Another source of high energy particles: relativistic outflow 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3D8DEBAB-098B-C042-B02A-06020BED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A736D5A-4AB0-5649-822F-A3BA724FE970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0B6C435-93F5-964B-82F4-49CA3F7AFA52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="" xmlns:a16="http://schemas.microsoft.com/office/drawing/2014/main" id="{787807F3-E91B-0348-8DC7-A8D890618C8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38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D5DE97F-6FC3-DA48-A16E-BE6780393B0F}"/>
              </a:ext>
            </a:extLst>
          </p:cNvPr>
          <p:cNvSpPr txBox="1"/>
          <p:nvPr/>
        </p:nvSpPr>
        <p:spPr>
          <a:xfrm>
            <a:off x="17748" y="794469"/>
            <a:ext cx="910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The line-of-sight outflow velocity is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0.14-0.29c.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Precession of the outflow in solidarity with the jet and the accretion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disk, having a favorable geometry. 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1197006" y="2159295"/>
            <a:ext cx="6749988" cy="4065414"/>
            <a:chOff x="4608512" y="3824359"/>
            <a:chExt cx="4499992" cy="2710276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9E506072-A124-2B4A-82BB-3EAEDF3A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8512" y="3824359"/>
              <a:ext cx="4499992" cy="27102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5B03B48-6951-4640-A9DB-C5C8D5197A73}"/>
                </a:ext>
              </a:extLst>
            </p:cNvPr>
            <p:cNvSpPr txBox="1"/>
            <p:nvPr/>
          </p:nvSpPr>
          <p:spPr>
            <a:xfrm>
              <a:off x="6192688" y="3931574"/>
              <a:ext cx="286874" cy="2462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  <a:latin typeface="Calibri"/>
                  <a:cs typeface="Calibri"/>
                </a:rPr>
                <a:t>jet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90FADA-CDF2-204E-9679-AE3968A9876D}"/>
                </a:ext>
              </a:extLst>
            </p:cNvPr>
            <p:cNvSpPr txBox="1"/>
            <p:nvPr/>
          </p:nvSpPr>
          <p:spPr>
            <a:xfrm>
              <a:off x="4608512" y="4717832"/>
              <a:ext cx="824756" cy="43088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  <a:latin typeface="Calibri"/>
                  <a:cs typeface="Calibri"/>
                </a:rPr>
                <a:t>Relativistic </a:t>
              </a:r>
            </a:p>
            <a:p>
              <a:r>
                <a:rPr lang="en-US" sz="1800" dirty="0">
                  <a:solidFill>
                    <a:srgbClr val="C00000"/>
                  </a:solidFill>
                  <a:latin typeface="Calibri"/>
                  <a:cs typeface="Calibri"/>
                </a:rPr>
                <a:t>outflow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B75CECE-62A6-5948-BDD7-8D20DE2556F9}"/>
                </a:ext>
              </a:extLst>
            </p:cNvPr>
            <p:cNvSpPr txBox="1"/>
            <p:nvPr/>
          </p:nvSpPr>
          <p:spPr>
            <a:xfrm>
              <a:off x="6768752" y="5733256"/>
              <a:ext cx="2126608" cy="2462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  <a:latin typeface="Calibri"/>
                  <a:cs typeface="Calibri"/>
                </a:rPr>
                <a:t>Partially screened central object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="" xmlns:a16="http://schemas.microsoft.com/office/drawing/2014/main" id="{99A388A1-851A-5040-9778-147D6E3F2105}"/>
                </a:ext>
              </a:extLst>
            </p:cNvPr>
            <p:cNvCxnSpPr/>
            <p:nvPr/>
          </p:nvCxnSpPr>
          <p:spPr>
            <a:xfrm>
              <a:off x="6048672" y="5229200"/>
              <a:ext cx="936104" cy="50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2BF9CE5B-9563-894D-856D-1880838C28B3}"/>
              </a:ext>
            </a:extLst>
          </p:cNvPr>
          <p:cNvSpPr/>
          <p:nvPr/>
        </p:nvSpPr>
        <p:spPr>
          <a:xfrm>
            <a:off x="323528" y="6412686"/>
            <a:ext cx="226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Middleton et al</a:t>
            </a:r>
            <a:r>
              <a:rPr lang="es-E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zh-CN" sz="1800" dirty="0" smtClean="0"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800" dirty="0"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2018</a:t>
            </a:r>
            <a:endParaRPr lang="zh-CN" altLang="en-US" sz="1800" dirty="0">
              <a:latin typeface="Calibri" panose="020F0502020204030204" pitchFamily="34" charset="0"/>
              <a:ea typeface="Arial Unicode MS" panose="020B0604020202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59076"/>
      </p:ext>
    </p:extLst>
  </p:cSld>
  <p:clrMapOvr>
    <a:masterClrMapping/>
  </p:clrMapOvr>
  <p:transition spd="slow" advTm="19497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in </a:t>
            </a:r>
            <a:r>
              <a:rPr lang="en-US" dirty="0" err="1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GeV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20" name="文本框 4">
            <a:extLst>
              <a:ext uri="{FF2B5EF4-FFF2-40B4-BE49-F238E27FC236}">
                <a16:creationId xmlns="" xmlns:a16="http://schemas.microsoft.com/office/drawing/2014/main" id="{562D934D-54FF-5148-BB91-430747DDB52B}"/>
              </a:ext>
            </a:extLst>
          </p:cNvPr>
          <p:cNvSpPr txBox="1"/>
          <p:nvPr/>
        </p:nvSpPr>
        <p:spPr>
          <a:xfrm>
            <a:off x="251520" y="658715"/>
            <a:ext cx="86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We considered a periodic impulsive injection from the central source (or the termination 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shock) and found that isotropic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diffusion would not produce a periodic 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gamma-ray signal at the cloud.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9643AD-FE81-2140-9E15-F47A78036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708920"/>
            <a:ext cx="6930161" cy="3734059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="" xmlns:a16="http://schemas.microsoft.com/office/drawing/2014/main" id="{DE6CE6F3-D785-7F46-BB52-76432DDC0581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39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926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6A2B2B82-4573-704D-9D09-17CD00EB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in multi-</a:t>
            </a:r>
            <a:r>
              <a:rPr lang="en-US" dirty="0" err="1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TeV</a:t>
            </a:r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photons (detected by HAWC)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3D8DEBAB-098B-C042-B02A-06020BED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A736D5A-4AB0-5649-822F-A3BA724FE970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0B6C435-93F5-964B-82F4-49CA3F7AFA52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="" xmlns:a16="http://schemas.microsoft.com/office/drawing/2014/main" id="{787807F3-E91B-0348-8DC7-A8D890618C8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4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12" name="矩形 16"/>
          <p:cNvSpPr/>
          <p:nvPr/>
        </p:nvSpPr>
        <p:spPr>
          <a:xfrm>
            <a:off x="197124" y="5927167"/>
            <a:ext cx="2621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Abeysekara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et al. 2018, </a:t>
            </a:r>
            <a:r>
              <a:rPr lang="en-US" altLang="zh-CN" sz="1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nature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346" y="764705"/>
            <a:ext cx="5173985" cy="3384376"/>
          </a:xfrm>
          <a:prstGeom prst="rect">
            <a:avLst/>
          </a:prstGeom>
        </p:spPr>
      </p:pic>
      <p:cxnSp>
        <p:nvCxnSpPr>
          <p:cNvPr id="14" name="直接连接符 6"/>
          <p:cNvCxnSpPr/>
          <p:nvPr/>
        </p:nvCxnSpPr>
        <p:spPr>
          <a:xfrm flipV="1">
            <a:off x="7164288" y="2570749"/>
            <a:ext cx="0" cy="12182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7"/>
          <p:cNvCxnSpPr/>
          <p:nvPr/>
        </p:nvCxnSpPr>
        <p:spPr>
          <a:xfrm flipV="1">
            <a:off x="7740352" y="2564904"/>
            <a:ext cx="0" cy="12182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文本框 11"/>
          <p:cNvSpPr txBox="1"/>
          <p:nvPr/>
        </p:nvSpPr>
        <p:spPr>
          <a:xfrm>
            <a:off x="6660232" y="212696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Calibri"/>
                <a:cs typeface="Calibri"/>
              </a:rPr>
              <a:t>Fermi/LAT</a:t>
            </a:r>
            <a:endParaRPr lang="zh-CN" alt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="" xmlns:a16="http://schemas.microsoft.com/office/drawing/2014/main" id="{2DEEA860-8661-0F42-B2BA-48E0AC84F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1" y="876863"/>
            <a:ext cx="3528392" cy="492840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="" xmlns:a16="http://schemas.microsoft.com/office/drawing/2014/main" id="{BBA7C58A-4A6C-2B4D-939E-6D9A76FD4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4201014"/>
            <a:ext cx="5159205" cy="1544106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 bwMode="auto">
          <a:xfrm>
            <a:off x="2195736" y="2708920"/>
            <a:ext cx="2448272" cy="2160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直接连接符 6"/>
          <p:cNvCxnSpPr/>
          <p:nvPr/>
        </p:nvCxnSpPr>
        <p:spPr>
          <a:xfrm flipV="1">
            <a:off x="8028384" y="2564904"/>
            <a:ext cx="0" cy="121829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6"/>
          <p:cNvCxnSpPr/>
          <p:nvPr/>
        </p:nvCxnSpPr>
        <p:spPr>
          <a:xfrm flipV="1">
            <a:off x="8604448" y="2564904"/>
            <a:ext cx="0" cy="121829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文本框 11"/>
          <p:cNvSpPr txBox="1"/>
          <p:nvPr/>
        </p:nvSpPr>
        <p:spPr>
          <a:xfrm>
            <a:off x="7812360" y="2100999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2"/>
                </a:solidFill>
                <a:latin typeface="Calibri"/>
                <a:cs typeface="Calibri"/>
              </a:rPr>
              <a:t>LHAASO</a:t>
            </a:r>
            <a:endParaRPr lang="zh-CN" altLang="en-US" sz="2000" b="1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338981"/>
      </p:ext>
    </p:extLst>
  </p:cSld>
  <p:clrMapOvr>
    <a:masterClrMapping/>
  </p:clrMapOvr>
  <p:transition spd="slow" advTm="35162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in GeV: cloud heart-beating via anisotropic diffusion?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40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C0C07C-EE5E-6E4D-9F2B-5BCC6F6492DC}"/>
              </a:ext>
            </a:extLst>
          </p:cNvPr>
          <p:cNvSpPr txBox="1"/>
          <p:nvPr/>
        </p:nvSpPr>
        <p:spPr>
          <a:xfrm>
            <a:off x="323528" y="748353"/>
            <a:ext cx="835292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anisotropic </a:t>
            </a:r>
            <a:r>
              <a:rPr lang="en-US" sz="2800" dirty="0" smtClean="0"/>
              <a:t>diffusion (</a:t>
            </a:r>
            <a:r>
              <a:rPr lang="es-ES" sz="2800" dirty="0" smtClean="0"/>
              <a:t>i</a:t>
            </a:r>
            <a:r>
              <a:rPr lang="es-ES" altLang="zh-CN" sz="2800" dirty="0" smtClean="0"/>
              <a:t>f </a:t>
            </a:r>
            <a:r>
              <a:rPr lang="es-ES" altLang="zh-CN" sz="2800" dirty="0"/>
              <a:t>the cloud and the source are magnetically connected</a:t>
            </a:r>
            <a:r>
              <a:rPr lang="en-US" sz="2800" dirty="0" smtClean="0"/>
              <a:t>) could ease </a:t>
            </a:r>
            <a:r>
              <a:rPr lang="en-US" sz="2800" dirty="0"/>
              <a:t>the energetics, </a:t>
            </a:r>
            <a:r>
              <a:rPr lang="en-US" sz="2800" dirty="0" smtClean="0"/>
              <a:t>and allow that most </a:t>
            </a:r>
            <a:r>
              <a:rPr lang="en-US" sz="2800" dirty="0"/>
              <a:t>of the CR content in the outflow is channeled into </a:t>
            </a:r>
            <a:r>
              <a:rPr lang="en-US" sz="2800" dirty="0" smtClean="0"/>
              <a:t>the HI cloud region.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Once there, particles must interact in </a:t>
            </a:r>
            <a:r>
              <a:rPr lang="en-US" sz="2800" dirty="0">
                <a:solidFill>
                  <a:srgbClr val="FF0000"/>
                </a:solidFill>
              </a:rPr>
              <a:t>clumps (or the cloud cusp) with n &gt;&gt; </a:t>
            </a:r>
            <a:r>
              <a:rPr lang="en-US" sz="2800" dirty="0" err="1">
                <a:solidFill>
                  <a:srgbClr val="FF0000"/>
                </a:solidFill>
              </a:rPr>
              <a:t>n</a:t>
            </a:r>
            <a:r>
              <a:rPr lang="en-US" sz="2800" baseline="-25000" dirty="0" err="1">
                <a:solidFill>
                  <a:srgbClr val="FF0000"/>
                </a:solidFill>
              </a:rPr>
              <a:t>average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in order to </a:t>
            </a:r>
            <a:r>
              <a:rPr lang="en-US" sz="2800" dirty="0" smtClean="0"/>
              <a:t>increase </a:t>
            </a:r>
            <a:r>
              <a:rPr lang="en-US" sz="2800" dirty="0"/>
              <a:t>the gamma-ray yield </a:t>
            </a:r>
            <a:r>
              <a:rPr lang="en-US" sz="2800" dirty="0" smtClean="0"/>
              <a:t>and allow </a:t>
            </a:r>
            <a:r>
              <a:rPr lang="en-US" sz="2800" dirty="0"/>
              <a:t>for a periodicity </a:t>
            </a:r>
            <a:r>
              <a:rPr lang="en-US" sz="2800" dirty="0" smtClean="0"/>
              <a:t>maintenance</a:t>
            </a:r>
          </a:p>
          <a:p>
            <a:r>
              <a:rPr lang="en-US" sz="2800" b="1" dirty="0" smtClean="0"/>
              <a:t>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52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0" y="535812"/>
            <a:ext cx="5954706" cy="5269452"/>
          </a:xfrm>
          <a:prstGeom prst="rect">
            <a:avLst/>
          </a:prstGeom>
        </p:spPr>
      </p:pic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6A2B2B82-4573-704D-9D09-17CD00EB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in GeV: the first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reliable </a:t>
            </a:r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map of the source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3D8DEBAB-098B-C042-B02A-06020BED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A736D5A-4AB0-5649-822F-A3BA724FE970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0B6C435-93F5-964B-82F4-49CA3F7AFA52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="" xmlns:a16="http://schemas.microsoft.com/office/drawing/2014/main" id="{787807F3-E91B-0348-8DC7-A8D890618C8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5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="" xmlns:a16="http://schemas.microsoft.com/office/drawing/2014/main" id="{4D778D2F-5133-774E-8EE6-50FF92914547}"/>
              </a:ext>
            </a:extLst>
          </p:cNvPr>
          <p:cNvSpPr txBox="1"/>
          <p:nvPr/>
        </p:nvSpPr>
        <p:spPr>
          <a:xfrm>
            <a:off x="6232252" y="553317"/>
            <a:ext cx="2912018" cy="66787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White contour is Effelsberg 11cm radio continuum (2695 MHz) while cyan contour is X-ray ROSAT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observation in 0.9-2 keV.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dirty="0">
                <a:latin typeface="Calibri"/>
                <a:cs typeface="Calibri"/>
              </a:rPr>
              <a:t>wo regions of TS excesses are apparent in the map. </a:t>
            </a:r>
          </a:p>
          <a:p>
            <a:endParaRPr lang="en-US" altLang="zh-CN" dirty="0">
              <a:latin typeface="Calibri"/>
              <a:cs typeface="Calibri"/>
            </a:endParaRPr>
          </a:p>
          <a:p>
            <a:r>
              <a:rPr lang="en-US" altLang="zh-CN" dirty="0">
                <a:latin typeface="Calibri"/>
                <a:cs typeface="Calibri"/>
              </a:rPr>
              <a:t>The west excess location is consistent with the one found in X-rays. Not the east one. </a:t>
            </a:r>
            <a:endParaRPr lang="en-US" altLang="zh-CN" dirty="0" smtClean="0">
              <a:latin typeface="Calibri"/>
              <a:cs typeface="Calibri"/>
            </a:endParaRPr>
          </a:p>
          <a:p>
            <a:endParaRPr lang="en-US" altLang="zh-CN" sz="2000" dirty="0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ED0618B-13D4-EC4E-9893-2984E33868A8}"/>
              </a:ext>
            </a:extLst>
          </p:cNvPr>
          <p:cNvSpPr txBox="1"/>
          <p:nvPr/>
        </p:nvSpPr>
        <p:spPr>
          <a:xfrm>
            <a:off x="1144135" y="6112160"/>
            <a:ext cx="401043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libri"/>
                <a:cs typeface="Calibri"/>
              </a:rPr>
              <a:t>TS map </a:t>
            </a:r>
            <a:r>
              <a:rPr lang="en-US" altLang="zh-CN" sz="2000" dirty="0" smtClean="0">
                <a:latin typeface="Calibri"/>
                <a:cs typeface="Calibri"/>
              </a:rPr>
              <a:t>(0.1-300 </a:t>
            </a:r>
            <a:r>
              <a:rPr lang="en-US" altLang="zh-CN" sz="2000" dirty="0">
                <a:latin typeface="Calibri"/>
                <a:cs typeface="Calibri"/>
              </a:rPr>
              <a:t>GeV, off peak phase of PSR J1907+0602)</a:t>
            </a:r>
            <a:endParaRPr lang="zh-CN" altLang="en-US" sz="2000" dirty="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3029D8-5AF9-4848-9B7D-250F5A88E179}"/>
              </a:ext>
            </a:extLst>
          </p:cNvPr>
          <p:cNvSpPr txBox="1"/>
          <p:nvPr/>
        </p:nvSpPr>
        <p:spPr>
          <a:xfrm>
            <a:off x="2734815" y="692696"/>
            <a:ext cx="82907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 E |</a:t>
            </a:r>
            <a:r>
              <a:rPr lang="en-US" sz="2000" dirty="0">
                <a:latin typeface="Calibri"/>
                <a:cs typeface="Calibri"/>
                <a:sym typeface="Wingdings" pitchFamily="2" charset="2"/>
              </a:rPr>
              <a:t> W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5656" y="5745946"/>
            <a:ext cx="4355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Li et al. 2020, </a:t>
            </a:r>
            <a:r>
              <a:rPr lang="en-US" altLang="zh-CN" sz="2000" b="1" dirty="0" err="1" smtClean="0"/>
              <a:t>NatAs</a:t>
            </a:r>
            <a:r>
              <a:rPr lang="en-US" altLang="zh-CN" sz="2000" b="1" dirty="0" smtClean="0"/>
              <a:t>, 4. 1177</a:t>
            </a:r>
            <a:endParaRPr lang="zh-CN" altLang="en-US" sz="2000" b="1" dirty="0"/>
          </a:p>
        </p:txBody>
      </p:sp>
      <p:sp>
        <p:nvSpPr>
          <p:cNvPr id="3" name="等腰三角形 2"/>
          <p:cNvSpPr/>
          <p:nvPr/>
        </p:nvSpPr>
        <p:spPr bwMode="auto">
          <a:xfrm>
            <a:off x="2123728" y="2492896"/>
            <a:ext cx="216024" cy="288032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14" name="等腰三角形 13"/>
          <p:cNvSpPr/>
          <p:nvPr/>
        </p:nvSpPr>
        <p:spPr bwMode="auto">
          <a:xfrm>
            <a:off x="3779912" y="2420888"/>
            <a:ext cx="216024" cy="288032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32976"/>
      </p:ext>
    </p:extLst>
  </p:cSld>
  <p:clrMapOvr>
    <a:masterClrMapping/>
  </p:clrMapOvr>
  <p:transition spd="slow" advTm="71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472655"/>
            <a:ext cx="7852940" cy="6412729"/>
          </a:xfrm>
          <a:prstGeom prst="rect">
            <a:avLst/>
          </a:prstGeom>
        </p:spPr>
      </p:pic>
      <p:sp>
        <p:nvSpPr>
          <p:cNvPr id="30" name="TextBox 6">
            <a:extLst>
              <a:ext uri="{FF2B5EF4-FFF2-40B4-BE49-F238E27FC236}">
                <a16:creationId xmlns="" xmlns:a16="http://schemas.microsoft.com/office/drawing/2014/main" id="{6A2B2B82-4573-704D-9D09-17CD00EB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periodicity hint is confirmed by likelihood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analysis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="" xmlns:a16="http://schemas.microsoft.com/office/drawing/2014/main" id="{3D8DEBAB-098B-C042-B02A-06020BED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A736D5A-4AB0-5649-822F-A3BA724FE970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0B6C435-93F5-964B-82F4-49CA3F7AFA52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5" name="Slide Number Placeholder 4">
            <a:extLst>
              <a:ext uri="{FF2B5EF4-FFF2-40B4-BE49-F238E27FC236}">
                <a16:creationId xmlns="" xmlns:a16="http://schemas.microsoft.com/office/drawing/2014/main" id="{787807F3-E91B-0348-8DC7-A8D890618C8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6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="" xmlns:a16="http://schemas.microsoft.com/office/drawing/2014/main" id="{43300335-A8FC-4F46-97FB-66765D12EBE8}"/>
              </a:ext>
            </a:extLst>
          </p:cNvPr>
          <p:cNvSpPr txBox="1"/>
          <p:nvPr/>
        </p:nvSpPr>
        <p:spPr>
          <a:xfrm>
            <a:off x="1835696" y="3212976"/>
            <a:ext cx="2808312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/>
                <a:cs typeface="Calibri"/>
              </a:rPr>
              <a:t>Precession phase 0.0-0.5</a:t>
            </a:r>
          </a:p>
          <a:p>
            <a:r>
              <a:rPr lang="en-US" altLang="zh-CN" sz="2000" b="1" dirty="0" smtClean="0">
                <a:latin typeface="Calibri"/>
                <a:cs typeface="Calibri"/>
              </a:rPr>
              <a:t>TS=39 (5.9</a:t>
            </a:r>
            <a:r>
              <a:rPr lang="el-GR" altLang="zh-CN" sz="2000" b="1" dirty="0" smtClean="0">
                <a:latin typeface="Calibri"/>
                <a:cs typeface="Calibri"/>
              </a:rPr>
              <a:t>σ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altLang="zh-CN" sz="2000" b="1" dirty="0">
              <a:latin typeface="Calibri"/>
              <a:cs typeface="Calibri"/>
            </a:endParaRPr>
          </a:p>
        </p:txBody>
      </p:sp>
      <p:sp>
        <p:nvSpPr>
          <p:cNvPr id="10" name="文本框 5">
            <a:extLst>
              <a:ext uri="{FF2B5EF4-FFF2-40B4-BE49-F238E27FC236}">
                <a16:creationId xmlns="" xmlns:a16="http://schemas.microsoft.com/office/drawing/2014/main" id="{72E5031D-A403-9D47-9FE4-2F45B2EBF495}"/>
              </a:ext>
            </a:extLst>
          </p:cNvPr>
          <p:cNvSpPr txBox="1"/>
          <p:nvPr/>
        </p:nvSpPr>
        <p:spPr>
          <a:xfrm>
            <a:off x="5392356" y="3201071"/>
            <a:ext cx="2780044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/>
                <a:cs typeface="Calibri"/>
              </a:rPr>
              <a:t>Precession phase 0.5-1.0</a:t>
            </a:r>
          </a:p>
          <a:p>
            <a:r>
              <a:rPr lang="en-US" altLang="zh-CN" sz="2000" b="1" dirty="0">
                <a:latin typeface="Calibri"/>
                <a:cs typeface="Calibri"/>
              </a:rPr>
              <a:t>TS= </a:t>
            </a:r>
            <a:r>
              <a:rPr lang="en-US" altLang="zh-CN" sz="2000" b="1" dirty="0" smtClean="0">
                <a:latin typeface="Calibri"/>
                <a:cs typeface="Calibri"/>
              </a:rPr>
              <a:t>3 (1</a:t>
            </a:r>
            <a:r>
              <a:rPr lang="el-GR" altLang="zh-CN" sz="2000" b="1" dirty="0" smtClean="0">
                <a:latin typeface="Calibri"/>
                <a:cs typeface="Calibri"/>
              </a:rPr>
              <a:t>σ</a:t>
            </a:r>
            <a:r>
              <a:rPr lang="en-US" altLang="zh-CN" sz="2000" b="1" dirty="0" smtClean="0">
                <a:latin typeface="Calibri"/>
                <a:cs typeface="Calibri"/>
              </a:rPr>
              <a:t>)</a:t>
            </a:r>
            <a:endParaRPr lang="en-US" altLang="zh-CN" sz="2000" b="1" dirty="0">
              <a:latin typeface="Calibri"/>
              <a:cs typeface="Calibri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20072" y="4653136"/>
            <a:ext cx="330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Flux change at 4.2 </a:t>
            </a:r>
            <a:r>
              <a:rPr lang="el-GR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σ</a:t>
            </a: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level</a:t>
            </a:r>
            <a:endParaRPr lang="zh-CN" altLang="en-US" sz="2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75656" y="5981218"/>
            <a:ext cx="4355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Li et al. 2020, </a:t>
            </a:r>
            <a:r>
              <a:rPr lang="en-US" altLang="zh-CN" sz="2000" dirty="0" err="1" smtClean="0"/>
              <a:t>NatAs</a:t>
            </a:r>
            <a:r>
              <a:rPr lang="en-US" altLang="zh-CN" sz="2000" dirty="0" smtClean="0"/>
              <a:t>, 4. 1177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58575793"/>
      </p:ext>
    </p:extLst>
  </p:cSld>
  <p:clrMapOvr>
    <a:masterClrMapping/>
  </p:clrMapOvr>
  <p:transition spd="slow" advTm="499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Dark area,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only </a:t>
            </a:r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notable thing at the location of the excess is a cloud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="" xmlns:a16="http://schemas.microsoft.com/office/drawing/2014/main" id="{C5EB6978-9146-EC4F-A31B-220BEB55B05D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7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A88F089-CD88-A844-A9EC-D396072B1ECC}"/>
              </a:ext>
            </a:extLst>
          </p:cNvPr>
          <p:cNvSpPr txBox="1"/>
          <p:nvPr/>
        </p:nvSpPr>
        <p:spPr>
          <a:xfrm>
            <a:off x="162866" y="6094257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Arecibo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HI emission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integrated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 the interval 65-82 km s</a:t>
            </a:r>
            <a:r>
              <a:rPr lang="es-E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49281"/>
          <a:stretch/>
        </p:blipFill>
        <p:spPr>
          <a:xfrm>
            <a:off x="-1" y="664112"/>
            <a:ext cx="5643401" cy="506914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724128" y="1117830"/>
            <a:ext cx="34201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Su et al. (2018)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reported atomic HI clouds associated with SS 433.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One such cloud (R~15 pc size, &lt;n&gt;~22 cm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M~25000 Solar Masses)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positionally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coincides with the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excess.</a:t>
            </a:r>
          </a:p>
        </p:txBody>
      </p:sp>
    </p:spTree>
    <p:extLst>
      <p:ext uri="{BB962C8B-B14F-4D97-AF65-F5344CB8AC3E}">
        <p14:creationId xmlns:p14="http://schemas.microsoft.com/office/powerpoint/2010/main" val="3237712037"/>
      </p:ext>
    </p:extLst>
  </p:cSld>
  <p:clrMapOvr>
    <a:masterClrMapping/>
  </p:clrMapOvr>
  <p:transition advTm="15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in GeV: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molecular clouds in the center of gamma-ray excess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8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C0C07C-EE5E-6E4D-9F2B-5BCC6F6492DC}"/>
              </a:ext>
            </a:extLst>
          </p:cNvPr>
          <p:cNvSpPr txBox="1"/>
          <p:nvPr/>
        </p:nvSpPr>
        <p:spPr>
          <a:xfrm>
            <a:off x="180528" y="764704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IRAM 30m telescope  </a:t>
            </a:r>
            <a:r>
              <a:rPr lang="en-US" altLang="zh-CN" sz="2300" baseline="30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12</a:t>
            </a:r>
            <a:r>
              <a:rPr lang="en-US" altLang="zh-CN" sz="23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 (1-0) and </a:t>
            </a:r>
            <a:r>
              <a:rPr lang="en-US" altLang="zh-CN" sz="2300" baseline="30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12</a:t>
            </a:r>
            <a:r>
              <a:rPr lang="en-US" altLang="zh-CN" sz="23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 (2-1) map in 70-73 </a:t>
            </a:r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km/s</a:t>
            </a:r>
          </a:p>
          <a:p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(the </a:t>
            </a:r>
            <a:r>
              <a:rPr lang="en-US" altLang="zh-CN" sz="23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distance </a:t>
            </a:r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is consistent </a:t>
            </a:r>
            <a:r>
              <a:rPr lang="en-US" altLang="zh-CN" sz="23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with SS </a:t>
            </a:r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433, 11 </a:t>
            </a:r>
            <a:r>
              <a:rPr lang="en-US" altLang="zh-CN" sz="23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arcsec</a:t>
            </a:r>
            <a:r>
              <a:rPr lang="en-US" altLang="zh-CN" sz="23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~0.25pc)</a:t>
            </a:r>
            <a:endParaRPr lang="en-US" sz="23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3726"/>
            <a:ext cx="4536504" cy="45976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01" y="1790907"/>
            <a:ext cx="4534271" cy="45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9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="" xmlns:a16="http://schemas.microsoft.com/office/drawing/2014/main" id="{5515FCD9-67A6-354D-A85D-8CC7FB2A4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27" y="0"/>
            <a:ext cx="863994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SS 433 in GeV: </a:t>
            </a:r>
            <a:r>
              <a:rPr lang="en-US" dirty="0" smtClean="0">
                <a:solidFill>
                  <a:srgbClr val="AF071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molecular clouds in the center of gamma-ray excess</a:t>
            </a:r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36D68B1F-A580-3743-A7C1-2B975AA0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303" y="-156692"/>
            <a:ext cx="684855" cy="705372"/>
          </a:xfrm>
          <a:prstGeom prst="rect">
            <a:avLst/>
          </a:prstGeom>
          <a:solidFill>
            <a:srgbClr val="AF071F"/>
          </a:solidFill>
          <a:ln>
            <a:solidFill>
              <a:srgbClr val="AF071F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endParaRPr lang="en-US" dirty="0">
              <a:solidFill>
                <a:srgbClr val="AF071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E2C0854-8751-114C-BB47-0B05060DCDDF}"/>
              </a:ext>
            </a:extLst>
          </p:cNvPr>
          <p:cNvCxnSpPr/>
          <p:nvPr/>
        </p:nvCxnSpPr>
        <p:spPr bwMode="auto">
          <a:xfrm>
            <a:off x="539552" y="548680"/>
            <a:ext cx="8604718" cy="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AF071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3413301-C35B-894E-B0C5-6F4E7F0A825A}"/>
              </a:ext>
            </a:extLst>
          </p:cNvPr>
          <p:cNvSpPr/>
          <p:nvPr/>
        </p:nvSpPr>
        <p:spPr bwMode="auto">
          <a:xfrm>
            <a:off x="8604448" y="6381328"/>
            <a:ext cx="720080" cy="720080"/>
          </a:xfrm>
          <a:prstGeom prst="ellipse">
            <a:avLst/>
          </a:prstGeom>
          <a:solidFill>
            <a:srgbClr val="AF071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-128"/>
              <a:cs typeface="ヒラギノ明朝 ProN W3" charset="-128"/>
              <a:sym typeface="Times" charset="0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="" xmlns:a16="http://schemas.microsoft.com/office/drawing/2014/main" id="{EA5D3D82-AB18-944C-9D18-313F7B5AF23E}"/>
              </a:ext>
            </a:extLst>
          </p:cNvPr>
          <p:cNvSpPr txBox="1">
            <a:spLocks/>
          </p:cNvSpPr>
          <p:nvPr/>
        </p:nvSpPr>
        <p:spPr bwMode="auto">
          <a:xfrm>
            <a:off x="8820472" y="6597352"/>
            <a:ext cx="292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fld id="{5B4757B2-4AB1-7245-96F5-8FEBAA914EC3}" type="slidenum">
              <a:rPr lang="en-US" sz="1200" baseline="0">
                <a:solidFill>
                  <a:schemeClr val="bg1"/>
                </a:solidFill>
                <a:latin typeface="avenir" charset="0"/>
                <a:cs typeface="Times" charset="0"/>
              </a:rPr>
              <a:pPr algn="ctr" eaLnBrk="1" hangingPunct="1"/>
              <a:t>9</a:t>
            </a:fld>
            <a:endParaRPr lang="en-US" sz="1200" baseline="0" dirty="0">
              <a:solidFill>
                <a:schemeClr val="bg1"/>
              </a:solidFill>
              <a:latin typeface="avenir" charset="0"/>
              <a:cs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C0C07C-EE5E-6E4D-9F2B-5BCC6F6492DC}"/>
              </a:ext>
            </a:extLst>
          </p:cNvPr>
          <p:cNvSpPr txBox="1"/>
          <p:nvPr/>
        </p:nvSpPr>
        <p:spPr>
          <a:xfrm>
            <a:off x="107504" y="1124744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Large Millimeter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Telescope (LMT, 50m) 2 hours observations have been approved with grade A (6.5 </a:t>
            </a:r>
            <a:r>
              <a:rPr lang="en-US" altLang="zh-CN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arcsec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~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0.14pc). </a:t>
            </a:r>
          </a:p>
          <a:p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But to prove our model, we may need ALMA with a resolution of 1arcsec or less)</a:t>
            </a:r>
          </a:p>
          <a:p>
            <a:endParaRPr lang="en-US" altLang="zh-CN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endParaRPr lang="en-US" altLang="zh-CN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Chandra 50ks observation has been approved in this cycle.  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862121"/>
            <a:ext cx="2843808" cy="288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2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imes"/>
        <a:ea typeface="ヒラギノ明朝 ProN W3"/>
        <a:cs typeface="ヒラギノ明朝 ProN W3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-128"/>
            <a:cs typeface="ヒラギノ明朝 ProN W3" charset="-128"/>
            <a:sym typeface="Time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36079</TotalTime>
  <Pages>0</Pages>
  <Words>1773</Words>
  <Characters>0</Characters>
  <Application>Microsoft Office PowerPoint</Application>
  <PresentationFormat>全屏显示(4:3)</PresentationFormat>
  <Lines>0</Lines>
  <Paragraphs>243</Paragraphs>
  <Slides>40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3" baseType="lpstr">
      <vt:lpstr>Arial Unicode MS</vt:lpstr>
      <vt:lpstr>avenir</vt:lpstr>
      <vt:lpstr>Lato</vt:lpstr>
      <vt:lpstr>ＭＳ Ｐゴシック</vt:lpstr>
      <vt:lpstr>ヒラギノ角ゴ Pro W3</vt:lpstr>
      <vt:lpstr>ヒラギノ明朝 ProN W3</vt:lpstr>
      <vt:lpstr>楷体</vt:lpstr>
      <vt:lpstr>宋体</vt:lpstr>
      <vt:lpstr>Arial</vt:lpstr>
      <vt:lpstr>Calibri</vt:lpstr>
      <vt:lpstr>Times</vt:lpstr>
      <vt:lpstr>Wingdings</vt:lpstr>
      <vt:lpstr>Title &amp; Bullets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Data for Map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 Stars</dc:title>
  <dc:subject/>
  <dc:creator>Shri Kulkarni</dc:creator>
  <cp:keywords/>
  <dc:description/>
  <cp:lastModifiedBy>Windows 用户</cp:lastModifiedBy>
  <cp:revision>1144</cp:revision>
  <cp:lastPrinted>2017-10-16T05:41:34Z</cp:lastPrinted>
  <dcterms:created xsi:type="dcterms:W3CDTF">2011-05-22T10:54:19Z</dcterms:created>
  <dcterms:modified xsi:type="dcterms:W3CDTF">2021-10-13T16:04:08Z</dcterms:modified>
</cp:coreProperties>
</file>