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460" r:id="rId2"/>
    <p:sldId id="502" r:id="rId3"/>
    <p:sldId id="505" r:id="rId4"/>
    <p:sldId id="500" r:id="rId5"/>
    <p:sldId id="468" r:id="rId6"/>
    <p:sldId id="492" r:id="rId7"/>
    <p:sldId id="494" r:id="rId8"/>
    <p:sldId id="504" r:id="rId9"/>
    <p:sldId id="491" r:id="rId10"/>
    <p:sldId id="497" r:id="rId11"/>
    <p:sldId id="408" r:id="rId12"/>
    <p:sldId id="501" r:id="rId13"/>
    <p:sldId id="506" r:id="rId14"/>
    <p:sldId id="507" r:id="rId15"/>
    <p:sldId id="35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484" autoAdjust="0"/>
  </p:normalViewPr>
  <p:slideViewPr>
    <p:cSldViewPr snapToGrid="0">
      <p:cViewPr varScale="1">
        <p:scale>
          <a:sx n="75" d="100"/>
          <a:sy n="75" d="100"/>
        </p:scale>
        <p:origin x="94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4C0829-0962-4133-BC4E-E177984800DD}" type="datetimeFigureOut">
              <a:rPr lang="zh-CN" altLang="en-US" smtClean="0"/>
              <a:t>2021/10/15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021485-164A-4F9B-A66D-7DE6A84F78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01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(LHAASO</a:t>
            </a:r>
            <a:r>
              <a:rPr lang="zh-CN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上水平大气簇射探测的模拟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C83606-17FD-46FD-90BF-57F6901BA714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41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背景介绍，质子</a:t>
            </a:r>
            <a:r>
              <a:rPr lang="en-US" altLang="zh-CN" dirty="0"/>
              <a:t>shower</a:t>
            </a:r>
            <a:r>
              <a:rPr lang="zh-CN" altLang="en-US" dirty="0"/>
              <a:t>模拟，电子中微子</a:t>
            </a:r>
            <a:r>
              <a:rPr lang="en-US" altLang="zh-CN" dirty="0"/>
              <a:t>shower</a:t>
            </a:r>
            <a:r>
              <a:rPr lang="zh-CN" altLang="en-US" dirty="0"/>
              <a:t>模拟，模拟质子事件得到的角分辨率，总结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021485-164A-4F9B-A66D-7DE6A84F7866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33480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HAS</a:t>
            </a:r>
            <a:r>
              <a:rPr lang="zh-CN" altLang="en-US" dirty="0"/>
              <a:t>研究背景，水平大气簇射，由于在较大天顶角，随角度增大，大气厚度迅速增加，电磁成分被吸收。但中微子而言，由于其反应截面很小，可以穿过很厚的大气，同时更厚的大气也提供了。大天顶角的水平簇射触发阵列能力弱，如果完全随机模拟，会耗费很多时间和资源，研究</a:t>
            </a:r>
            <a:r>
              <a:rPr lang="en-US" altLang="zh-CN" dirty="0"/>
              <a:t>FIH </a:t>
            </a:r>
            <a:r>
              <a:rPr lang="zh-CN" altLang="en-US" dirty="0"/>
              <a:t>和 </a:t>
            </a:r>
            <a:r>
              <a:rPr lang="en-US" altLang="zh-CN" dirty="0"/>
              <a:t>efficiency</a:t>
            </a:r>
            <a:r>
              <a:rPr lang="zh-CN" altLang="en-US" dirty="0"/>
              <a:t>来节约计算资源。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021485-164A-4F9B-A66D-7DE6A84F7866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92951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CORSIKA v76400 G4KM2A4.10</a:t>
            </a:r>
          </a:p>
          <a:p>
            <a:r>
              <a:rPr lang="zh-CN" altLang="en-US" dirty="0"/>
              <a:t>为模拟</a:t>
            </a:r>
            <a:r>
              <a:rPr lang="en-US" altLang="zh-CN" dirty="0"/>
              <a:t>70°</a:t>
            </a:r>
            <a:r>
              <a:rPr lang="zh-CN" altLang="en-US" dirty="0"/>
              <a:t>以上事件，打开</a:t>
            </a:r>
            <a:r>
              <a:rPr lang="en-US" altLang="zh-CN" dirty="0"/>
              <a:t>CURVED</a:t>
            </a:r>
            <a:r>
              <a:rPr lang="zh-CN" altLang="en-US" dirty="0"/>
              <a:t>选项，如果模拟中微子还要打开</a:t>
            </a:r>
            <a:r>
              <a:rPr lang="en-US" altLang="zh-CN" dirty="0"/>
              <a:t>NUPRIM</a:t>
            </a:r>
          </a:p>
          <a:p>
            <a:r>
              <a:rPr lang="en-US" altLang="zh-CN" dirty="0"/>
              <a:t>G4</a:t>
            </a:r>
            <a:r>
              <a:rPr lang="zh-CN" altLang="en-US" dirty="0"/>
              <a:t>使用</a:t>
            </a:r>
            <a:r>
              <a:rPr lang="en-US" altLang="zh-CN" dirty="0"/>
              <a:t>G4KM2A4.10</a:t>
            </a:r>
          </a:p>
          <a:p>
            <a:r>
              <a:rPr lang="zh-CN" altLang="en-US" dirty="0"/>
              <a:t>在模拟时固定第一反应高度到不同的值来看不同</a:t>
            </a:r>
            <a:r>
              <a:rPr lang="en-US" altLang="zh-CN" dirty="0"/>
              <a:t>FIH</a:t>
            </a:r>
            <a:r>
              <a:rPr lang="zh-CN" altLang="en-US" dirty="0"/>
              <a:t>上的出发效率，找出一个对触发起主要贡献的区间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021485-164A-4F9B-A66D-7DE6A84F7866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47371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当打开</a:t>
            </a:r>
            <a:r>
              <a:rPr lang="en-US" altLang="zh-CN" dirty="0"/>
              <a:t>CURVED</a:t>
            </a:r>
            <a:r>
              <a:rPr lang="zh-CN" altLang="en-US" dirty="0"/>
              <a:t>选项后，</a:t>
            </a:r>
            <a:r>
              <a:rPr lang="en-US" altLang="zh-CN" dirty="0"/>
              <a:t>FIH</a:t>
            </a:r>
            <a:r>
              <a:rPr lang="zh-CN" altLang="en-US" dirty="0"/>
              <a:t>如图</a:t>
            </a:r>
            <a:endParaRPr lang="en-US" altLang="zh-CN" dirty="0"/>
          </a:p>
          <a:p>
            <a:r>
              <a:rPr lang="en-US" altLang="zh-CN" dirty="0"/>
              <a:t>80</a:t>
            </a:r>
            <a:r>
              <a:rPr lang="zh-CN" altLang="en-US" dirty="0"/>
              <a:t>度上大气结构，很快超过</a:t>
            </a:r>
            <a:r>
              <a:rPr lang="en-US" altLang="zh-CN" dirty="0"/>
              <a:t>600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02F6BE-F03F-4B86-9DE0-F43601321989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0700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021485-164A-4F9B-A66D-7DE6A84F7866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90087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EM components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021485-164A-4F9B-A66D-7DE6A84F7866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5846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E0D8D-9336-4E73-902F-C05AE4A73733}" type="datetime1">
              <a:rPr lang="zh-CN" altLang="en-US" smtClean="0"/>
              <a:t>2021/10/15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FCBA-95D0-4861-9B10-53A10CC95ED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8630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4755E-6391-422C-AD92-844E66E704DF}" type="datetime1">
              <a:rPr lang="zh-CN" altLang="en-US" smtClean="0"/>
              <a:t>2021/10/15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FCBA-95D0-4861-9B10-53A10CC95ED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1154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33C0-39F3-46F1-A5BE-17EEE873B1D5}" type="datetime1">
              <a:rPr lang="zh-CN" altLang="en-US" smtClean="0"/>
              <a:t>2021/10/15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FCBA-95D0-4861-9B10-53A10CC95ED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4060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AA7A2-956F-4642-80DE-04B132D5642D}" type="datetime1">
              <a:rPr lang="zh-CN" altLang="en-US" smtClean="0"/>
              <a:t>2021/10/15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FCBA-95D0-4861-9B10-53A10CC95ED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3012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8CCD1-7387-44A2-9799-BFD95D7AD3A7}" type="datetime1">
              <a:rPr lang="zh-CN" altLang="en-US" smtClean="0"/>
              <a:t>2021/10/15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FCBA-95D0-4861-9B10-53A10CC95ED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7795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D054-DA18-4F15-9650-677B6AACA896}" type="datetime1">
              <a:rPr lang="zh-CN" altLang="en-US" smtClean="0"/>
              <a:t>2021/10/15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FCBA-95D0-4861-9B10-53A10CC95ED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6641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9B7EF-9AFF-455F-9483-925378868E7C}" type="datetime1">
              <a:rPr lang="zh-CN" altLang="en-US" smtClean="0"/>
              <a:t>2021/10/15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FCBA-95D0-4861-9B10-53A10CC95ED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9874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CE1AF-3365-48A1-9957-513964E13BA8}" type="datetime1">
              <a:rPr lang="zh-CN" altLang="en-US" smtClean="0"/>
              <a:t>2021/10/15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FCBA-95D0-4861-9B10-53A10CC95ED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6075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C76A-E99E-491F-8657-F58D1DD7A58A}" type="datetime1">
              <a:rPr lang="zh-CN" altLang="en-US" smtClean="0"/>
              <a:t>2021/10/15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FCBA-95D0-4861-9B10-53A10CC95ED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8167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511B-36EA-439D-A2EF-F85814511809}" type="datetime1">
              <a:rPr lang="zh-CN" altLang="en-US" smtClean="0"/>
              <a:t>2021/10/15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FCBA-95D0-4861-9B10-53A10CC95ED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5371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F0BB8-2D90-48BF-887C-567963ED61D6}" type="datetime1">
              <a:rPr lang="zh-CN" altLang="en-US" smtClean="0"/>
              <a:t>2021/10/15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FCBA-95D0-4861-9B10-53A10CC95ED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6389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C1803-744D-4D4B-AEEC-5D091F0B8DF1}" type="datetime1">
              <a:rPr lang="zh-CN" altLang="en-US" smtClean="0"/>
              <a:t>2021/10/15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2FCBA-95D0-4861-9B10-53A10CC95ED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8695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0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1.png"/><Relationship Id="rId7" Type="http://schemas.openxmlformats.org/officeDocument/2006/relationships/image" Target="../media/image170.png"/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0.png"/><Relationship Id="rId5" Type="http://schemas.openxmlformats.org/officeDocument/2006/relationships/image" Target="../media/image161.png"/><Relationship Id="rId4" Type="http://schemas.openxmlformats.org/officeDocument/2006/relationships/image" Target="../media/image15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0.png"/><Relationship Id="rId7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9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2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D69DEE6-99F5-4F00-A32D-D69ED9F4FC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136" y="1428897"/>
            <a:ext cx="12119727" cy="2387600"/>
          </a:xfrm>
        </p:spPr>
        <p:txBody>
          <a:bodyPr>
            <a:normAutofit/>
          </a:bodyPr>
          <a:lstStyle/>
          <a:p>
            <a:r>
              <a:rPr lang="en-US" altLang="zh-C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Simulation of Horizontal Air Shower Detection with LHAASO</a:t>
            </a:r>
            <a:endParaRPr lang="zh-CN" alt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552CC33-9971-4D26-87A6-F14CA89E60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903695"/>
            <a:ext cx="9144000" cy="1874936"/>
          </a:xfrm>
        </p:spPr>
        <p:txBody>
          <a:bodyPr>
            <a:norm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Qinyuan Zhang</a:t>
            </a:r>
          </a:p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zhangqy@stu.pku.edu.cn</a:t>
            </a:r>
          </a:p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Department of Astronomy, Peking University</a:t>
            </a:r>
          </a:p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2021.10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E48EDAF4-F4A0-4DF8-BADF-FD07838200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93420" y="169100"/>
            <a:ext cx="1949158" cy="1970460"/>
          </a:xfrm>
          <a:prstGeom prst="rect">
            <a:avLst/>
          </a:prstGeom>
        </p:spPr>
      </p:pic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B211C72-6803-4818-A14F-C0EA86031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04877-C5C9-4E88-82B3-A49AD819E199}" type="datetime1">
              <a:rPr lang="zh-CN" altLang="en-US" smtClean="0"/>
              <a:t>2021/10/15</a:t>
            </a:fld>
            <a:endParaRPr lang="zh-CN" altLang="en-US"/>
          </a:p>
        </p:txBody>
      </p:sp>
      <p:sp>
        <p:nvSpPr>
          <p:cNvPr id="8" name="灯片编号占位符 7">
            <a:extLst>
              <a:ext uri="{FF2B5EF4-FFF2-40B4-BE49-F238E27FC236}">
                <a16:creationId xmlns:a16="http://schemas.microsoft.com/office/drawing/2014/main" id="{B6BAD35A-70B0-4F83-A224-97FE6AF7D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FCBA-95D0-4861-9B10-53A10CC95EDE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4471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0981EE75-336C-44D8-BB79-00945023E9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3202" y="3636319"/>
            <a:ext cx="4390140" cy="3153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EA89DA6C-F908-42A5-971D-2A133A4AD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175" y="405141"/>
            <a:ext cx="10515600" cy="1325563"/>
          </a:xfrm>
        </p:spPr>
        <p:txBody>
          <a:bodyPr/>
          <a:lstStyle/>
          <a:p>
            <a:r>
              <a:rPr lang="en-US" altLang="zh-CN" dirty="0">
                <a:latin typeface="+mn-lt"/>
                <a:cs typeface="Times New Roman" panose="02020603050405020304" pitchFamily="18" charset="0"/>
              </a:rPr>
              <a:t>Neutrino first interaction height</a:t>
            </a:r>
            <a:endParaRPr lang="zh-CN" altLang="en-US" dirty="0">
              <a:latin typeface="+mn-lt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2F58226D-AEC2-44FE-8578-2DF3DEE4231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6"/>
                <a:ext cx="6321357" cy="1433548"/>
              </a:xfrm>
            </p:spPr>
            <p:txBody>
              <a:bodyPr>
                <a:normAutofit/>
              </a:bodyPr>
              <a:lstStyle/>
              <a:p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Cross section for interaction of neutrino and air</a:t>
                </a:r>
              </a:p>
              <a:p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For  E = 100 </a:t>
                </a:r>
                <a:r>
                  <a:rPr lang="en-US" altLang="zh-CN" sz="24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TeV</a:t>
                </a:r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zh-CN" altLang="en-US" sz="240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𝜎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~250</m:t>
                    </m:r>
                  </m:oMath>
                </a14:m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pb</a:t>
                </a:r>
              </a:p>
              <a:p>
                <a:pPr marL="0" indent="0">
                  <a:buNone/>
                </a:pPr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      zenith angle = 80°</a:t>
                </a: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2F58226D-AEC2-44FE-8578-2DF3DEE4231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6"/>
                <a:ext cx="6321357" cy="1433548"/>
              </a:xfrm>
              <a:blipFill>
                <a:blip r:embed="rId3"/>
                <a:stretch>
                  <a:fillRect l="-1351" t="-5932" r="-483" b="-254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21002357-8E1E-4172-BA8A-A4C3D660CA15}"/>
                  </a:ext>
                </a:extLst>
              </p:cNvPr>
              <p:cNvSpPr txBox="1"/>
              <p:nvPr/>
            </p:nvSpPr>
            <p:spPr>
              <a:xfrm>
                <a:off x="838200" y="3220820"/>
                <a:ext cx="5523691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For neutrino interact with air in </a:t>
                </a:r>
                <a:r>
                  <a:rPr lang="en-US" altLang="zh-CN" sz="2400" b="0" dirty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h1=4.5~7km</a:t>
                </a:r>
                <a:r>
                  <a:rPr lang="en-US" altLang="zh-CN" sz="2400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, the probability is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×</m:t>
                    </m:r>
                    <m:sSup>
                      <m:sSupPr>
                        <m:ctrlPr>
                          <a:rPr lang="en-US" altLang="zh-CN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e>
                      <m:sup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−8</m:t>
                        </m:r>
                      </m:sup>
                    </m:sSup>
                  </m:oMath>
                </a14:m>
                <a:endParaRPr lang="en-US" altLang="zh-CN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21002357-8E1E-4172-BA8A-A4C3D660CA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220820"/>
                <a:ext cx="5523691" cy="830997"/>
              </a:xfrm>
              <a:prstGeom prst="rect">
                <a:avLst/>
              </a:prstGeom>
              <a:blipFill>
                <a:blip r:embed="rId4"/>
                <a:stretch>
                  <a:fillRect l="-1766" t="-5839" b="-1532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日期占位符 6">
            <a:extLst>
              <a:ext uri="{FF2B5EF4-FFF2-40B4-BE49-F238E27FC236}">
                <a16:creationId xmlns:a16="http://schemas.microsoft.com/office/drawing/2014/main" id="{61CA3571-FFF0-4BAC-94DE-D77F4807C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3A13-299E-4CBE-A128-F82320C7021A}" type="datetime1">
              <a:rPr lang="zh-CN" altLang="en-US" smtClean="0"/>
              <a:t>2021/10/15</a:t>
            </a:fld>
            <a:endParaRPr lang="zh-CN" altLang="en-US" dirty="0"/>
          </a:p>
        </p:txBody>
      </p:sp>
      <p:sp>
        <p:nvSpPr>
          <p:cNvPr id="8" name="灯片编号占位符 7">
            <a:extLst>
              <a:ext uri="{FF2B5EF4-FFF2-40B4-BE49-F238E27FC236}">
                <a16:creationId xmlns:a16="http://schemas.microsoft.com/office/drawing/2014/main" id="{9F8270B9-6320-437F-A7CF-CBADC1AAA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FCBA-95D0-4861-9B10-53A10CC95EDE}" type="slidenum">
              <a:rPr lang="zh-CN" altLang="en-US" smtClean="0"/>
              <a:t>10</a:t>
            </a:fld>
            <a:endParaRPr lang="zh-CN" altLang="en-US"/>
          </a:p>
        </p:txBody>
      </p: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id="{2F45E16C-4315-441D-95E5-FD5E1117805E}"/>
              </a:ext>
            </a:extLst>
          </p:cNvPr>
          <p:cNvCxnSpPr/>
          <p:nvPr/>
        </p:nvCxnSpPr>
        <p:spPr>
          <a:xfrm>
            <a:off x="8901316" y="4930639"/>
            <a:ext cx="0" cy="70039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4" name="文本框 13">
            <a:extLst>
              <a:ext uri="{FF2B5EF4-FFF2-40B4-BE49-F238E27FC236}">
                <a16:creationId xmlns:a16="http://schemas.microsoft.com/office/drawing/2014/main" id="{DD216665-D5DA-43D5-8F45-D87978EBB3AF}"/>
              </a:ext>
            </a:extLst>
          </p:cNvPr>
          <p:cNvSpPr txBox="1"/>
          <p:nvPr/>
        </p:nvSpPr>
        <p:spPr>
          <a:xfrm>
            <a:off x="7990208" y="5270366"/>
            <a:ext cx="8338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LHAASO</a:t>
            </a:r>
            <a:endParaRPr lang="zh-CN" alt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C5096E75-C442-42CC-AF2B-020F613CCAEA}"/>
                  </a:ext>
                </a:extLst>
              </p:cNvPr>
              <p:cNvSpPr txBox="1"/>
              <p:nvPr/>
            </p:nvSpPr>
            <p:spPr>
              <a:xfrm>
                <a:off x="838200" y="4234587"/>
                <a:ext cx="5989808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/>
                  <a:t>To detect a 100TeV neutrino from a transient (such as SN) </a:t>
                </a:r>
              </a:p>
              <a:p>
                <a:r>
                  <a:rPr lang="en-US" altLang="zh-CN" sz="2400" dirty="0"/>
                  <a:t>probability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×</m:t>
                    </m:r>
                    <m:sSup>
                      <m:sSupPr>
                        <m:ctrlPr>
                          <a:rPr lang="en-US" altLang="zh-CN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e>
                      <m:sup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−8</m:t>
                        </m:r>
                      </m:sup>
                    </m:sSup>
                  </m:oMath>
                </a14:m>
                <a:endParaRPr lang="en-US" altLang="zh-CN" sz="2400" dirty="0"/>
              </a:p>
              <a:p>
                <a:r>
                  <a:rPr lang="en-US" altLang="zh-CN" sz="2400" dirty="0"/>
                  <a:t>10kpc away</a:t>
                </a:r>
              </a:p>
              <a:p>
                <a:r>
                  <a:rPr lang="en-US" altLang="zh-CN" sz="2400" dirty="0"/>
                  <a:t>Total energy of neutrinos need to be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47</m:t>
                        </m:r>
                      </m:sup>
                    </m:sSup>
                  </m:oMath>
                </a14:m>
                <a:r>
                  <a:rPr lang="en-US" altLang="zh-CN" sz="2400" dirty="0"/>
                  <a:t>erg</a:t>
                </a:r>
                <a:endParaRPr lang="zh-CN" altLang="en-US" sz="2400" dirty="0"/>
              </a:p>
            </p:txBody>
          </p:sp>
        </mc:Choice>
        <mc:Fallback xmlns="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C5096E75-C442-42CC-AF2B-020F613CCA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234587"/>
                <a:ext cx="5989808" cy="1938992"/>
              </a:xfrm>
              <a:prstGeom prst="rect">
                <a:avLst/>
              </a:prstGeom>
              <a:blipFill>
                <a:blip r:embed="rId5"/>
                <a:stretch>
                  <a:fillRect l="-1629" t="-2516" b="-628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2" name="Picture 4">
            <a:extLst>
              <a:ext uri="{FF2B5EF4-FFF2-40B4-BE49-F238E27FC236}">
                <a16:creationId xmlns:a16="http://schemas.microsoft.com/office/drawing/2014/main" id="{3CCA3931-4D7D-4327-B3E4-30ABA3AFDC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9861" y="494313"/>
            <a:ext cx="4479308" cy="3217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85FC7609-C5ED-4C22-A4F5-FB7BEB638969}"/>
              </a:ext>
            </a:extLst>
          </p:cNvPr>
          <p:cNvSpPr txBox="1"/>
          <p:nvPr/>
        </p:nvSpPr>
        <p:spPr>
          <a:xfrm>
            <a:off x="8993795" y="1539365"/>
            <a:ext cx="1108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decrease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224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B4A6206-015D-4B11-A4D2-B89224470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  <a:cs typeface="Times New Roman" panose="02020603050405020304" pitchFamily="18" charset="0"/>
              </a:rPr>
              <a:t>Angular resolution for large zenith angle</a:t>
            </a:r>
            <a:endParaRPr lang="zh-CN" altLang="en-US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502AF852-A43E-405D-9A19-524950BCA16E}"/>
              </a:ext>
            </a:extLst>
          </p:cNvPr>
          <p:cNvSpPr txBox="1"/>
          <p:nvPr/>
        </p:nvSpPr>
        <p:spPr>
          <a:xfrm>
            <a:off x="2081835" y="6115166"/>
            <a:ext cx="35067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cs typeface="Times New Roman" panose="02020603050405020304" pitchFamily="18" charset="0"/>
              </a:rPr>
              <a:t>Angular resolution: 0.74 degree</a:t>
            </a:r>
            <a:endParaRPr lang="zh-CN" altLang="en-US" sz="2000" dirty="0">
              <a:cs typeface="Times New Roman" panose="02020603050405020304" pitchFamily="18" charset="0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F5970628-1E38-4481-B222-3F2F031FA398}"/>
              </a:ext>
            </a:extLst>
          </p:cNvPr>
          <p:cNvSpPr txBox="1"/>
          <p:nvPr/>
        </p:nvSpPr>
        <p:spPr>
          <a:xfrm>
            <a:off x="7744489" y="6115166"/>
            <a:ext cx="35067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cs typeface="Times New Roman" panose="02020603050405020304" pitchFamily="18" charset="0"/>
              </a:rPr>
              <a:t>Angular resolution: 1.25 degree</a:t>
            </a:r>
            <a:endParaRPr lang="zh-CN" altLang="en-US" sz="2000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627E58DF-A4BA-4041-A063-236D9241A6DD}"/>
                  </a:ext>
                </a:extLst>
              </p:cNvPr>
              <p:cNvSpPr txBox="1"/>
              <p:nvPr/>
            </p:nvSpPr>
            <p:spPr>
              <a:xfrm>
                <a:off x="1078368" y="1574278"/>
                <a:ext cx="6924990" cy="7455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Fit:</a:t>
                </a:r>
                <a14:m>
                  <m:oMath xmlns:m="http://schemas.openxmlformats.org/officeDocument/2006/math">
                    <m:r>
                      <a:rPr lang="zh-CN" alt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𝜌</m:t>
                    </m:r>
                    <m:d>
                      <m:dPr>
                        <m:ctrlPr>
                          <a:rPr lang="en-US" altLang="zh-CN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𝑒𝑟𝑟</m:t>
                        </m:r>
                      </m:e>
                    </m:d>
                    <m:r>
                      <a:rPr lang="en-US" altLang="zh-CN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𝑒𝑟𝑟</m:t>
                        </m:r>
                      </m:num>
                      <m:den>
                        <m:sSubSup>
                          <m:sSubSupPr>
                            <m:ctrlPr>
                              <a:rPr lang="en-US" altLang="zh-CN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zh-CN" alt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bSup>
                      </m:den>
                    </m:f>
                    <m:func>
                      <m:funcPr>
                        <m:ctrlPr>
                          <a:rPr lang="en-US" altLang="zh-CN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CN" sz="24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exp</m:t>
                        </m:r>
                      </m:fName>
                      <m:e>
                        <m:d>
                          <m:dPr>
                            <m:ctrlPr>
                              <a:rPr lang="en-US" altLang="zh-CN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altLang="zh-CN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altLang="zh-CN" sz="24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24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𝑒𝑟𝑟</m:t>
                                    </m:r>
                                  </m:e>
                                  <m:sup>
                                    <m:r>
                                      <a:rPr lang="en-US" altLang="zh-CN" sz="24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n-US" altLang="zh-CN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  <m:sSubSup>
                                  <m:sSubSupPr>
                                    <m:ctrlPr>
                                      <a:rPr lang="en-US" altLang="zh-CN" sz="24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zh-CN" altLang="en-US" sz="24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𝜎</m:t>
                                    </m:r>
                                  </m:e>
                                  <m:sub>
                                    <m:r>
                                      <a:rPr lang="en-US" altLang="zh-CN" sz="24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en-US" altLang="zh-CN" sz="24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</m:den>
                            </m:f>
                          </m:e>
                        </m:d>
                      </m:e>
                    </m:func>
                    <m:r>
                      <a:rPr lang="en-US" altLang="zh-CN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en-US" altLang="zh-CN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CN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𝑒𝑟𝑟</m:t>
                        </m:r>
                      </m:num>
                      <m:den>
                        <m:sSubSup>
                          <m:sSubSupPr>
                            <m:ctrlPr>
                              <a:rPr lang="en-US" altLang="zh-CN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zh-CN" alt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bSup>
                      </m:den>
                    </m:f>
                    <m:r>
                      <m:rPr>
                        <m:sty m:val="p"/>
                      </m:rPr>
                      <a:rPr lang="en-US" altLang="zh-CN" sz="24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exp</m:t>
                    </m:r>
                    <m:r>
                      <a:rPr lang="en-US" altLang="zh-CN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⁡(−</m:t>
                    </m:r>
                    <m:f>
                      <m:fPr>
                        <m:ctrlPr>
                          <a:rPr lang="en-US" altLang="zh-CN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zh-CN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𝑒𝑟𝑟</m:t>
                            </m:r>
                          </m:e>
                          <m:sup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altLang="zh-CN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sSubSup>
                          <m:sSubSupPr>
                            <m:ctrlPr>
                              <a:rPr lang="en-US" altLang="zh-CN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zh-CN" alt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bSup>
                      </m:den>
                    </m:f>
                    <m:r>
                      <a:rPr lang="en-US" altLang="zh-CN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zh-CN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627E58DF-A4BA-4041-A063-236D9241A6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8368" y="1574278"/>
                <a:ext cx="6924990" cy="745589"/>
              </a:xfrm>
              <a:prstGeom prst="rect">
                <a:avLst/>
              </a:prstGeom>
              <a:blipFill>
                <a:blip r:embed="rId4"/>
                <a:stretch>
                  <a:fillRect l="-140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日期占位符 5">
            <a:extLst>
              <a:ext uri="{FF2B5EF4-FFF2-40B4-BE49-F238E27FC236}">
                <a16:creationId xmlns:a16="http://schemas.microsoft.com/office/drawing/2014/main" id="{38D48145-032E-4243-BAAB-821CCEAB9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E01F7-6FAE-4382-8913-BE20A606B93C}" type="datetime1">
              <a:rPr lang="zh-CN" altLang="en-US" smtClean="0"/>
              <a:t>2021/10/15</a:t>
            </a:fld>
            <a:endParaRPr lang="zh-CN" altLang="en-US" dirty="0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F54D1D8-DD1E-4628-995A-3E6B28B41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FCBA-95D0-4861-9B10-53A10CC95EDE}" type="slidenum">
              <a:rPr lang="zh-CN" altLang="en-US" smtClean="0"/>
              <a:t>11</a:t>
            </a:fld>
            <a:endParaRPr lang="zh-CN" altLang="en-US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64DB1337-12AF-49E6-8C4A-03793696187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619" y="2458024"/>
            <a:ext cx="5041270" cy="3657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3F7E6E53-E6B2-41C4-8451-CB40955BB7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3395" y="2458024"/>
            <a:ext cx="4952380" cy="3657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文本框 2">
            <a:extLst>
              <a:ext uri="{FF2B5EF4-FFF2-40B4-BE49-F238E27FC236}">
                <a16:creationId xmlns:a16="http://schemas.microsoft.com/office/drawing/2014/main" id="{C7B5F039-398B-4EAE-ABEA-D0889C484BC3}"/>
              </a:ext>
            </a:extLst>
          </p:cNvPr>
          <p:cNvSpPr txBox="1"/>
          <p:nvPr/>
        </p:nvSpPr>
        <p:spPr>
          <a:xfrm>
            <a:off x="2431915" y="4591455"/>
            <a:ext cx="7587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</a:rPr>
              <a:t>68%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4691439F-07D7-46AC-9C1E-2CD55609DE95}"/>
              </a:ext>
            </a:extLst>
          </p:cNvPr>
          <p:cNvSpPr txBox="1"/>
          <p:nvPr/>
        </p:nvSpPr>
        <p:spPr>
          <a:xfrm>
            <a:off x="7783400" y="4591454"/>
            <a:ext cx="7587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</a:rPr>
              <a:t>68%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A617DDE4-A1D8-4672-94E8-9225D10CF500}"/>
              </a:ext>
            </a:extLst>
          </p:cNvPr>
          <p:cNvSpPr txBox="1"/>
          <p:nvPr/>
        </p:nvSpPr>
        <p:spPr>
          <a:xfrm>
            <a:off x="8433439" y="1506435"/>
            <a:ext cx="18097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Proton</a:t>
            </a:r>
          </a:p>
          <a:p>
            <a:r>
              <a:rPr lang="en-US" altLang="zh-CN" sz="2400" dirty="0"/>
              <a:t>1PeV~10PeV</a:t>
            </a:r>
          </a:p>
        </p:txBody>
      </p:sp>
    </p:spTree>
    <p:extLst>
      <p:ext uri="{BB962C8B-B14F-4D97-AF65-F5344CB8AC3E}">
        <p14:creationId xmlns:p14="http://schemas.microsoft.com/office/powerpoint/2010/main" val="23597970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6FD037-9062-42D7-AF9E-5662ABDAB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</a:rPr>
              <a:t>Summary</a:t>
            </a:r>
            <a:endParaRPr lang="zh-CN" altLang="en-US" dirty="0">
              <a:latin typeface="+mn-lt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BC5A6C9-3ABC-498C-998C-F95833205B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/>
              <a:t>Proton triggered events: FIH is large</a:t>
            </a:r>
          </a:p>
          <a:p>
            <a:pPr lvl="1"/>
            <a:r>
              <a:rPr lang="en-US" altLang="zh-CN" dirty="0"/>
              <a:t>Proton trigger events (1PeV~10PeV, zenith angle~80°) are dominated by events with large first interaction height(~25km above LHAASO).</a:t>
            </a:r>
          </a:p>
          <a:p>
            <a:pPr lvl="1"/>
            <a:r>
              <a:rPr lang="en-US" altLang="zh-CN" dirty="0"/>
              <a:t>”Bump” improve the trigger efficiency of proton shower.</a:t>
            </a:r>
          </a:p>
          <a:p>
            <a:pPr marL="0" indent="0">
              <a:buNone/>
            </a:pPr>
            <a:endParaRPr lang="en-US" altLang="zh-CN" dirty="0"/>
          </a:p>
          <a:p>
            <a:r>
              <a:rPr lang="en-US" altLang="zh-CN" dirty="0"/>
              <a:t>Neutrino triggered events: FIH is small</a:t>
            </a:r>
          </a:p>
          <a:p>
            <a:pPr lvl="1"/>
            <a:r>
              <a:rPr lang="en-US" altLang="zh-CN" dirty="0"/>
              <a:t>Neutrino trigger events (100TeV~1PeV, 80°) dominated by events with small first interaction height(&lt;7km). The neutrino trigger probability is small.</a:t>
            </a:r>
          </a:p>
          <a:p>
            <a:endParaRPr lang="en-US" altLang="zh-CN" dirty="0"/>
          </a:p>
          <a:p>
            <a:r>
              <a:rPr lang="en-US" altLang="zh-CN" dirty="0"/>
              <a:t>The angular resolution for 60°~70° events(1~10PeV) is 0.74°,</a:t>
            </a:r>
            <a:r>
              <a:rPr lang="zh-CN" altLang="en-US" dirty="0"/>
              <a:t> </a:t>
            </a:r>
            <a:r>
              <a:rPr lang="en-US" altLang="zh-CN" dirty="0"/>
              <a:t>for</a:t>
            </a:r>
            <a:r>
              <a:rPr lang="zh-CN" altLang="en-US" dirty="0"/>
              <a:t> </a:t>
            </a:r>
            <a:r>
              <a:rPr lang="en-US" altLang="zh-CN" dirty="0"/>
              <a:t>70°~80° is 1.25°</a:t>
            </a:r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87C0C0B9-AC73-4947-8F59-B61C2CB02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A47B3-F254-4A13-9649-12DAAB5B20A3}" type="datetime1">
              <a:rPr lang="zh-CN" altLang="en-US" smtClean="0"/>
              <a:t>2021/10/15</a:t>
            </a:fld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3C4000C-043E-49FA-95CB-FBB5B21EB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FCBA-95D0-4861-9B10-53A10CC95EDE}" type="slidenum">
              <a:rPr lang="zh-CN" altLang="en-US" smtClean="0"/>
              <a:t>12</a:t>
            </a:fld>
            <a:endParaRPr lang="zh-CN" altLang="en-US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E2D1C35B-5E43-4940-8EEE-1B3FC97FBEC2}"/>
              </a:ext>
            </a:extLst>
          </p:cNvPr>
          <p:cNvSpPr txBox="1"/>
          <p:nvPr/>
        </p:nvSpPr>
        <p:spPr>
          <a:xfrm>
            <a:off x="4844375" y="5845956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>
                <a:solidFill>
                  <a:srgbClr val="00B0F0"/>
                </a:solidFill>
              </a:rPr>
              <a:t>Thanks!</a:t>
            </a:r>
            <a:endParaRPr lang="zh-CN" altLang="en-US" sz="4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4588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30CD216-63C2-4967-A735-78C70513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67819" y="2766218"/>
            <a:ext cx="1856362" cy="1325563"/>
          </a:xfrm>
        </p:spPr>
        <p:txBody>
          <a:bodyPr/>
          <a:lstStyle/>
          <a:p>
            <a:r>
              <a:rPr lang="en-US" altLang="zh-CN" dirty="0">
                <a:latin typeface="+mn-lt"/>
              </a:rPr>
              <a:t>Backup</a:t>
            </a:r>
            <a:endParaRPr lang="zh-CN" altLang="en-US" dirty="0">
              <a:latin typeface="+mn-lt"/>
            </a:endParaRP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555C3D5-88F7-4ED4-8FB2-C09543922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AA7A2-956F-4642-80DE-04B132D5642D}" type="datetime1">
              <a:rPr lang="zh-CN" altLang="en-US" smtClean="0"/>
              <a:t>2021/10/15</a:t>
            </a:fld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7A4D2DA-A51C-4FEC-BA98-3A4003344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FCBA-95D0-4861-9B10-53A10CC95EDE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17224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E71ED92-8212-4607-AA00-32A6AEF0C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</a:rPr>
              <a:t>Estimation of transient energy</a:t>
            </a:r>
            <a:endParaRPr lang="zh-CN" altLang="en-US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715CFBD7-EB1E-4A57-8F9C-D59061E2F8A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94233" y="2192251"/>
                <a:ext cx="6712086" cy="146232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𝐹𝑑𝑡</m:t>
                          </m:r>
                        </m:e>
                      </m:nary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num>
                        <m:den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zh-CN" altLang="en-US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zh-C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altLang="zh-CN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100</m:t>
                          </m:r>
                          <m:r>
                            <m:rPr>
                              <m:sty m:val="p"/>
                            </m:rPr>
                            <a:rPr lang="en-US" altLang="zh-CN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TeV</m:t>
                          </m:r>
                        </m:den>
                      </m:f>
                      <m:r>
                        <a:rPr lang="en-US" altLang="zh-C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𝐴𝑐𝑜𝑠</m:t>
                      </m:r>
                      <m:r>
                        <a:rPr lang="zh-CN" altLang="en-US" b="0" i="1" smtClean="0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zh-CN" altLang="en-US" b="0" i="1" smtClean="0">
                          <a:latin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−8</m:t>
                          </m:r>
                        </m:sup>
                      </m:sSup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715CFBD7-EB1E-4A57-8F9C-D59061E2F8A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94233" y="2192251"/>
                <a:ext cx="6712086" cy="1462324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07300B5-B2B6-48EE-A4D8-BEC2F926A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AA7A2-956F-4642-80DE-04B132D5642D}" type="datetime1">
              <a:rPr lang="zh-CN" altLang="en-US" smtClean="0"/>
              <a:t>2021/10/15</a:t>
            </a:fld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253943F-CEF9-48BF-890B-BA881B32A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FCBA-95D0-4861-9B10-53A10CC95EDE}" type="slidenum">
              <a:rPr lang="zh-CN" altLang="en-US" smtClean="0"/>
              <a:t>14</a:t>
            </a:fld>
            <a:endParaRPr lang="zh-CN" altLang="en-US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36817FCF-6BCD-49E2-ABCB-3539CAB64930}"/>
              </a:ext>
            </a:extLst>
          </p:cNvPr>
          <p:cNvSpPr txBox="1"/>
          <p:nvPr/>
        </p:nvSpPr>
        <p:spPr>
          <a:xfrm>
            <a:off x="914399" y="1597850"/>
            <a:ext cx="59241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~100TeV neutrino number we can detect</a:t>
            </a:r>
            <a:endParaRPr lang="zh-CN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95BA18F1-873C-4FD5-BED8-8048A20C3625}"/>
                  </a:ext>
                </a:extLst>
              </p:cNvPr>
              <p:cNvSpPr txBox="1"/>
              <p:nvPr/>
            </p:nvSpPr>
            <p:spPr>
              <a:xfrm>
                <a:off x="2143665" y="4817299"/>
                <a:ext cx="4062582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800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</a:rPr>
                        <m:t>=10</m:t>
                      </m:r>
                      <m:r>
                        <m:rPr>
                          <m:sty m:val="p"/>
                        </m:rPr>
                        <a:rPr lang="en-US" altLang="zh-CN" sz="2800" b="0" i="0" smtClean="0">
                          <a:latin typeface="Cambria Math" panose="02040503050406030204" pitchFamily="18" charset="0"/>
                        </a:rPr>
                        <m:t>kpc</m:t>
                      </m:r>
                      <m:r>
                        <a:rPr lang="en-US" altLang="zh-CN" sz="2800" b="0" i="0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22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altLang="zh-CN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cm</m:t>
                      </m:r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95BA18F1-873C-4FD5-BED8-8048A20C36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3665" y="4817299"/>
                <a:ext cx="4062582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983FD1EC-E08C-41F1-93EF-F0921B49B9CA}"/>
                  </a:ext>
                </a:extLst>
              </p:cNvPr>
              <p:cNvSpPr txBox="1"/>
              <p:nvPr/>
            </p:nvSpPr>
            <p:spPr>
              <a:xfrm>
                <a:off x="1855550" y="3369881"/>
                <a:ext cx="2020922" cy="122251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altLang="zh-CN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</a:rPr>
                            <m:t>𝐹𝑑𝑡</m:t>
                          </m:r>
                        </m:e>
                      </m:nary>
                      <m:r>
                        <a:rPr lang="en-US" altLang="zh-CN" sz="28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983FD1EC-E08C-41F1-93EF-F0921B49B9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5550" y="3369881"/>
                <a:ext cx="2020922" cy="122251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5FBF58B2-5350-4FA1-A086-1C1042D81AB5}"/>
                  </a:ext>
                </a:extLst>
              </p:cNvPr>
              <p:cNvSpPr txBox="1"/>
              <p:nvPr/>
            </p:nvSpPr>
            <p:spPr>
              <a:xfrm>
                <a:off x="8610600" y="2400193"/>
                <a:ext cx="2875742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800" b="0" i="1" smtClean="0">
                          <a:latin typeface="Cambria Math" panose="02040503050406030204" pitchFamily="18" charset="0"/>
                        </a:rPr>
                        <m:t>𝐴𝑐𝑜𝑠</m:t>
                      </m:r>
                      <m:r>
                        <a:rPr lang="zh-CN" altLang="en-US" sz="2800" b="0" i="1" smtClean="0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US" altLang="zh-CN" sz="2800" b="0" i="0" smtClean="0">
                          <a:latin typeface="Cambria Math" panose="02040503050406030204" pitchFamily="18" charset="0"/>
                        </a:rPr>
                        <m:t>=0.2</m:t>
                      </m:r>
                      <m:sSup>
                        <m:sSupPr>
                          <m:ctrlPr>
                            <a:rPr lang="en-US" altLang="zh-CN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altLang="zh-CN" sz="2800" b="0" i="0" smtClean="0">
                              <a:latin typeface="Cambria Math" panose="02040503050406030204" pitchFamily="18" charset="0"/>
                            </a:rPr>
                            <m:t>km</m:t>
                          </m:r>
                        </m:e>
                        <m:sup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5FBF58B2-5350-4FA1-A086-1C1042D81A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10600" y="2400193"/>
                <a:ext cx="2875742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文本框 13">
            <a:extLst>
              <a:ext uri="{FF2B5EF4-FFF2-40B4-BE49-F238E27FC236}">
                <a16:creationId xmlns:a16="http://schemas.microsoft.com/office/drawing/2014/main" id="{581620F5-350E-4CC3-A828-5FA17BFF43AF}"/>
              </a:ext>
            </a:extLst>
          </p:cNvPr>
          <p:cNvSpPr txBox="1"/>
          <p:nvPr/>
        </p:nvSpPr>
        <p:spPr>
          <a:xfrm>
            <a:off x="914399" y="3750306"/>
            <a:ext cx="1361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To get</a:t>
            </a:r>
            <a:endParaRPr lang="zh-CN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4538A5B9-C494-4FDF-B328-2439DC685662}"/>
                  </a:ext>
                </a:extLst>
              </p:cNvPr>
              <p:cNvSpPr txBox="1"/>
              <p:nvPr/>
            </p:nvSpPr>
            <p:spPr>
              <a:xfrm>
                <a:off x="4423588" y="3487675"/>
                <a:ext cx="3383732" cy="80663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num>
                        <m:den>
                          <m:sSup>
                            <m:sSupPr>
                              <m:ctrlPr>
                                <a:rPr lang="en-US" altLang="zh-CN" sz="2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8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altLang="zh-CN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zh-CN" sz="28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</a:rPr>
                        <m:t>100 </m:t>
                      </m:r>
                      <m:r>
                        <m:rPr>
                          <m:sty m:val="p"/>
                        </m:rPr>
                        <a:rPr lang="en-US" altLang="zh-CN" sz="2800" b="0" i="0" smtClean="0">
                          <a:latin typeface="Cambria Math" panose="02040503050406030204" pitchFamily="18" charset="0"/>
                        </a:rPr>
                        <m:t>erg</m:t>
                      </m:r>
                      <m:r>
                        <a:rPr lang="en-US" altLang="zh-CN" sz="2800" b="0" i="0" smtClean="0">
                          <a:latin typeface="Cambria Math" panose="02040503050406030204" pitchFamily="18" charset="0"/>
                        </a:rPr>
                        <m:t>/</m:t>
                      </m:r>
                      <m:sSup>
                        <m:sSupPr>
                          <m:ctrlPr>
                            <a:rPr lang="en-US" altLang="zh-CN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altLang="zh-CN" sz="2800" b="0" i="0" smtClean="0">
                              <a:latin typeface="Cambria Math" panose="02040503050406030204" pitchFamily="18" charset="0"/>
                            </a:rPr>
                            <m:t>cm</m:t>
                          </m:r>
                        </m:e>
                        <m:sup>
                          <m:r>
                            <a:rPr lang="en-US" altLang="zh-CN" sz="2800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4538A5B9-C494-4FDF-B328-2439DC6856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3588" y="3487675"/>
                <a:ext cx="3383732" cy="8066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文本框 15">
            <a:extLst>
              <a:ext uri="{FF2B5EF4-FFF2-40B4-BE49-F238E27FC236}">
                <a16:creationId xmlns:a16="http://schemas.microsoft.com/office/drawing/2014/main" id="{FE7934A6-B4A3-4521-B72D-6B502474E943}"/>
              </a:ext>
            </a:extLst>
          </p:cNvPr>
          <p:cNvSpPr txBox="1"/>
          <p:nvPr/>
        </p:nvSpPr>
        <p:spPr>
          <a:xfrm>
            <a:off x="914399" y="4837781"/>
            <a:ext cx="1361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If we set</a:t>
            </a:r>
            <a:endParaRPr lang="zh-CN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本框 16">
                <a:extLst>
                  <a:ext uri="{FF2B5EF4-FFF2-40B4-BE49-F238E27FC236}">
                    <a16:creationId xmlns:a16="http://schemas.microsoft.com/office/drawing/2014/main" id="{4813E5C0-C65F-4710-B736-9E1E44F742A7}"/>
                  </a:ext>
                </a:extLst>
              </p:cNvPr>
              <p:cNvSpPr txBox="1"/>
              <p:nvPr/>
            </p:nvSpPr>
            <p:spPr>
              <a:xfrm>
                <a:off x="6640749" y="4837781"/>
                <a:ext cx="453957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/>
                  <a:t>Then the energy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47</m:t>
                        </m:r>
                      </m:sup>
                    </m:sSup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CN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erg</m:t>
                    </m:r>
                  </m:oMath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17" name="文本框 16">
                <a:extLst>
                  <a:ext uri="{FF2B5EF4-FFF2-40B4-BE49-F238E27FC236}">
                    <a16:creationId xmlns:a16="http://schemas.microsoft.com/office/drawing/2014/main" id="{4813E5C0-C65F-4710-B736-9E1E44F742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0749" y="4837781"/>
                <a:ext cx="4539576" cy="461665"/>
              </a:xfrm>
              <a:prstGeom prst="rect">
                <a:avLst/>
              </a:prstGeom>
              <a:blipFill>
                <a:blip r:embed="rId7"/>
                <a:stretch>
                  <a:fillRect l="-2013" t="-10667" b="-30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31513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F806640-349C-4EF1-9921-C04E390AD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  <a:cs typeface="Times New Roman" panose="02020603050405020304" pitchFamily="18" charset="0"/>
              </a:rPr>
              <a:t>Angular resolution for horizontal events</a:t>
            </a:r>
            <a:endParaRPr lang="zh-CN" altLang="en-US" dirty="0">
              <a:latin typeface="+mn-lt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1705B014-8A69-4D2C-A1A4-44CE2537CF35}"/>
                  </a:ext>
                </a:extLst>
              </p:cNvPr>
              <p:cNvSpPr txBox="1"/>
              <p:nvPr/>
            </p:nvSpPr>
            <p:spPr>
              <a:xfrm>
                <a:off x="838199" y="1798138"/>
                <a:ext cx="9540689" cy="445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altLang="zh-CN" sz="2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zh-CN" sz="2800" i="1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US" altLang="zh-CN" sz="2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zh-CN" sz="2800">
                          <a:latin typeface="Cambria Math" panose="02040503050406030204" pitchFamily="18" charset="0"/>
                        </a:rPr>
                        <m:t>arccos</m:t>
                      </m:r>
                      <m:r>
                        <a:rPr lang="en-US" altLang="zh-CN" sz="2800" i="1">
                          <a:latin typeface="Cambria Math" panose="02040503050406030204" pitchFamily="18" charset="0"/>
                        </a:rPr>
                        <m:t>⁡[</m:t>
                      </m:r>
                      <m:func>
                        <m:funcPr>
                          <m:ctrlPr>
                            <a:rPr lang="en-US" altLang="zh-CN" sz="28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CN" sz="2800">
                              <a:latin typeface="Cambria Math" panose="02040503050406030204" pitchFamily="18" charset="0"/>
                            </a:rPr>
                            <m:t>s</m:t>
                          </m:r>
                          <m:r>
                            <m:rPr>
                              <m:sty m:val="p"/>
                            </m:rPr>
                            <a:rPr lang="en-US" altLang="zh-CN" sz="2800" b="0" i="0" smtClean="0">
                              <a:latin typeface="Cambria Math" panose="02040503050406030204" pitchFamily="18" charset="0"/>
                            </a:rPr>
                            <m:t>in</m:t>
                          </m:r>
                        </m:fName>
                        <m:e>
                          <m:d>
                            <m:dPr>
                              <m:ctrlPr>
                                <a:rPr lang="en-US" altLang="zh-CN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CN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sz="2800" i="1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altLang="zh-CN" sz="2800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func>
                        <m:funcPr>
                          <m:ctrlPr>
                            <a:rPr lang="en-US" altLang="zh-CN" sz="28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CN" sz="28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US" altLang="zh-CN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CN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sz="2800" i="1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altLang="zh-CN" sz="2800" i="1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func>
                        <m:funcPr>
                          <m:ctrlPr>
                            <a:rPr lang="en-US" altLang="zh-CN" sz="28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CN" sz="28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altLang="zh-CN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CN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sz="2800" i="1">
                                      <a:latin typeface="Cambria Math" panose="02040503050406030204" pitchFamily="18" charset="0"/>
                                    </a:rPr>
                                    <m:t>𝜑</m:t>
                                  </m:r>
                                </m:e>
                                <m:sub>
                                  <m:r>
                                    <a:rPr lang="en-US" altLang="zh-CN" sz="2800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  <m:r>
                                <a:rPr lang="en-US" altLang="zh-CN" sz="2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CN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sz="2800" i="1">
                                      <a:latin typeface="Cambria Math" panose="02040503050406030204" pitchFamily="18" charset="0"/>
                                    </a:rPr>
                                    <m:t>𝜑</m:t>
                                  </m:r>
                                </m:e>
                                <m:sub>
                                  <m:r>
                                    <a:rPr lang="en-US" altLang="zh-CN" sz="2800" i="1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en-US" altLang="zh-CN" sz="2800" i="1">
                          <a:latin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en-US" altLang="zh-CN" sz="28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CN" sz="28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altLang="zh-CN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CN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sz="2800" i="1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altLang="zh-CN" sz="2800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func>
                        <m:funcPr>
                          <m:ctrlPr>
                            <a:rPr lang="en-US" altLang="zh-CN" sz="28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CN" sz="28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altLang="zh-CN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CN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sz="2800" i="1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altLang="zh-CN" sz="2800" i="1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en-US" altLang="zh-CN" sz="2800" i="1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1705B014-8A69-4D2C-A1A4-44CE2537CF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99" y="1798138"/>
                <a:ext cx="9540689" cy="445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B9453C9C-772E-4405-B7BE-0EF4BC2BC8A9}"/>
                  </a:ext>
                </a:extLst>
              </p:cNvPr>
              <p:cNvSpPr txBox="1"/>
              <p:nvPr/>
            </p:nvSpPr>
            <p:spPr>
              <a:xfrm>
                <a:off x="838198" y="2724021"/>
                <a:ext cx="6033155" cy="13990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800" dirty="0">
                    <a:cs typeface="Times New Roman" panose="02020603050405020304" pitchFamily="18" charset="0"/>
                  </a:rPr>
                  <a:t>The angular error 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altLang="zh-CN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CN" sz="2800" i="1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endParaRPr lang="en-US" altLang="zh-CN" sz="2800" dirty="0">
                  <a:cs typeface="Times New Roman" panose="02020603050405020304" pitchFamily="18" charset="0"/>
                </a:endParaRPr>
              </a:p>
              <a:p>
                <a:r>
                  <a:rPr lang="en-US" altLang="zh-CN" sz="2800" dirty="0">
                    <a:cs typeface="Times New Roman" panose="02020603050405020304" pitchFamily="18" charset="0"/>
                  </a:rPr>
                  <a:t>If AO is true incidence direction, And BO is reconstruction incidence direction</a:t>
                </a:r>
              </a:p>
            </p:txBody>
          </p:sp>
        </mc:Choice>
        <mc:Fallback xmlns="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B9453C9C-772E-4405-B7BE-0EF4BC2BC8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98" y="2724021"/>
                <a:ext cx="6033155" cy="1399037"/>
              </a:xfrm>
              <a:prstGeom prst="rect">
                <a:avLst/>
              </a:prstGeom>
              <a:blipFill>
                <a:blip r:embed="rId3"/>
                <a:stretch>
                  <a:fillRect l="-2020" t="-3493" r="-2525" b="-117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文本框 6">
            <a:extLst>
              <a:ext uri="{FF2B5EF4-FFF2-40B4-BE49-F238E27FC236}">
                <a16:creationId xmlns:a16="http://schemas.microsoft.com/office/drawing/2014/main" id="{734FFC8E-AAFD-473D-AE31-C060ADEBAA81}"/>
              </a:ext>
            </a:extLst>
          </p:cNvPr>
          <p:cNvSpPr txBox="1"/>
          <p:nvPr/>
        </p:nvSpPr>
        <p:spPr>
          <a:xfrm>
            <a:off x="838198" y="4416844"/>
            <a:ext cx="60331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The distribution of angular error are used for angular resolution.</a:t>
            </a:r>
          </a:p>
        </p:txBody>
      </p:sp>
      <p:sp>
        <p:nvSpPr>
          <p:cNvPr id="3" name="椭圆 2">
            <a:extLst>
              <a:ext uri="{FF2B5EF4-FFF2-40B4-BE49-F238E27FC236}">
                <a16:creationId xmlns:a16="http://schemas.microsoft.com/office/drawing/2014/main" id="{29E14C7D-063F-485C-85F5-1577A59AFCB7}"/>
              </a:ext>
            </a:extLst>
          </p:cNvPr>
          <p:cNvSpPr/>
          <p:nvPr/>
        </p:nvSpPr>
        <p:spPr>
          <a:xfrm>
            <a:off x="7612377" y="2806964"/>
            <a:ext cx="3464118" cy="3462454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弧形 11">
            <a:extLst>
              <a:ext uri="{FF2B5EF4-FFF2-40B4-BE49-F238E27FC236}">
                <a16:creationId xmlns:a16="http://schemas.microsoft.com/office/drawing/2014/main" id="{2E040138-8241-452A-A3BC-6BE7750F6FBC}"/>
              </a:ext>
            </a:extLst>
          </p:cNvPr>
          <p:cNvSpPr/>
          <p:nvPr/>
        </p:nvSpPr>
        <p:spPr>
          <a:xfrm>
            <a:off x="7567740" y="3220389"/>
            <a:ext cx="3547668" cy="3462454"/>
          </a:xfrm>
          <a:prstGeom prst="arc">
            <a:avLst>
              <a:gd name="adj1" fmla="val 11539298"/>
              <a:gd name="adj2" fmla="val 20838787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弧形 12">
            <a:extLst>
              <a:ext uri="{FF2B5EF4-FFF2-40B4-BE49-F238E27FC236}">
                <a16:creationId xmlns:a16="http://schemas.microsoft.com/office/drawing/2014/main" id="{F4F4A48F-5E83-4546-9952-3788E501BD6F}"/>
              </a:ext>
            </a:extLst>
          </p:cNvPr>
          <p:cNvSpPr/>
          <p:nvPr/>
        </p:nvSpPr>
        <p:spPr>
          <a:xfrm rot="10800000">
            <a:off x="7480187" y="3390088"/>
            <a:ext cx="3745533" cy="1717007"/>
          </a:xfrm>
          <a:prstGeom prst="arc">
            <a:avLst>
              <a:gd name="adj1" fmla="val 11396312"/>
              <a:gd name="adj2" fmla="val 21008650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id="{C9668C4C-5786-4437-9250-CD091D9D4556}"/>
              </a:ext>
            </a:extLst>
          </p:cNvPr>
          <p:cNvCxnSpPr>
            <a:cxnSpLocks/>
          </p:cNvCxnSpPr>
          <p:nvPr/>
        </p:nvCxnSpPr>
        <p:spPr>
          <a:xfrm flipH="1" flipV="1">
            <a:off x="7612326" y="4553529"/>
            <a:ext cx="53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弧形 16">
            <a:extLst>
              <a:ext uri="{FF2B5EF4-FFF2-40B4-BE49-F238E27FC236}">
                <a16:creationId xmlns:a16="http://schemas.microsoft.com/office/drawing/2014/main" id="{EC0FD95A-EAC6-4027-95C5-33A7CC19E52C}"/>
              </a:ext>
            </a:extLst>
          </p:cNvPr>
          <p:cNvSpPr/>
          <p:nvPr/>
        </p:nvSpPr>
        <p:spPr>
          <a:xfrm rot="16200000">
            <a:off x="8150355" y="3286378"/>
            <a:ext cx="3637614" cy="3155316"/>
          </a:xfrm>
          <a:prstGeom prst="arc">
            <a:avLst>
              <a:gd name="adj1" fmla="val 15930308"/>
              <a:gd name="adj2" fmla="val 20322909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9" name="直接连接符 18">
            <a:extLst>
              <a:ext uri="{FF2B5EF4-FFF2-40B4-BE49-F238E27FC236}">
                <a16:creationId xmlns:a16="http://schemas.microsoft.com/office/drawing/2014/main" id="{D016182E-1429-4DE7-AD74-3EC3E92D6027}"/>
              </a:ext>
            </a:extLst>
          </p:cNvPr>
          <p:cNvCxnSpPr/>
          <p:nvPr/>
        </p:nvCxnSpPr>
        <p:spPr>
          <a:xfrm>
            <a:off x="9348281" y="3220389"/>
            <a:ext cx="0" cy="133313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接连接符 22">
            <a:extLst>
              <a:ext uri="{FF2B5EF4-FFF2-40B4-BE49-F238E27FC236}">
                <a16:creationId xmlns:a16="http://schemas.microsoft.com/office/drawing/2014/main" id="{024D9E21-54F8-4446-B446-4833759C5265}"/>
              </a:ext>
            </a:extLst>
          </p:cNvPr>
          <p:cNvCxnSpPr>
            <a:cxnSpLocks/>
          </p:cNvCxnSpPr>
          <p:nvPr/>
        </p:nvCxnSpPr>
        <p:spPr>
          <a:xfrm>
            <a:off x="7612326" y="4553527"/>
            <a:ext cx="3491629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弧形 24">
            <a:extLst>
              <a:ext uri="{FF2B5EF4-FFF2-40B4-BE49-F238E27FC236}">
                <a16:creationId xmlns:a16="http://schemas.microsoft.com/office/drawing/2014/main" id="{55A58CCA-3FC8-4C08-8868-E04997C26B7E}"/>
              </a:ext>
            </a:extLst>
          </p:cNvPr>
          <p:cNvSpPr/>
          <p:nvPr/>
        </p:nvSpPr>
        <p:spPr>
          <a:xfrm rot="646554">
            <a:off x="7806339" y="3210192"/>
            <a:ext cx="2569160" cy="3412524"/>
          </a:xfrm>
          <a:prstGeom prst="arc">
            <a:avLst>
              <a:gd name="adj1" fmla="val 16040942"/>
              <a:gd name="adj2" fmla="val 21096906"/>
            </a:avLst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7" name="直接连接符 26">
            <a:extLst>
              <a:ext uri="{FF2B5EF4-FFF2-40B4-BE49-F238E27FC236}">
                <a16:creationId xmlns:a16="http://schemas.microsoft.com/office/drawing/2014/main" id="{AE6AFE7F-D59D-45E5-A51E-1AC570CD3303}"/>
              </a:ext>
            </a:extLst>
          </p:cNvPr>
          <p:cNvCxnSpPr>
            <a:endCxn id="17" idx="0"/>
          </p:cNvCxnSpPr>
          <p:nvPr/>
        </p:nvCxnSpPr>
        <p:spPr>
          <a:xfrm flipH="1">
            <a:off x="8395159" y="4553527"/>
            <a:ext cx="953122" cy="4342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>
            <a:extLst>
              <a:ext uri="{FF2B5EF4-FFF2-40B4-BE49-F238E27FC236}">
                <a16:creationId xmlns:a16="http://schemas.microsoft.com/office/drawing/2014/main" id="{C638DFA8-F700-43A3-8750-055BAD78F907}"/>
              </a:ext>
            </a:extLst>
          </p:cNvPr>
          <p:cNvCxnSpPr>
            <a:cxnSpLocks/>
            <a:stCxn id="25" idx="2"/>
          </p:cNvCxnSpPr>
          <p:nvPr/>
        </p:nvCxnSpPr>
        <p:spPr>
          <a:xfrm flipH="1" flipV="1">
            <a:off x="9348281" y="4553528"/>
            <a:ext cx="1032052" cy="4167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>
            <a:extLst>
              <a:ext uri="{FF2B5EF4-FFF2-40B4-BE49-F238E27FC236}">
                <a16:creationId xmlns:a16="http://schemas.microsoft.com/office/drawing/2014/main" id="{A6C3F948-9592-44FA-B380-AECA2147E988}"/>
              </a:ext>
            </a:extLst>
          </p:cNvPr>
          <p:cNvCxnSpPr>
            <a:cxnSpLocks/>
          </p:cNvCxnSpPr>
          <p:nvPr/>
        </p:nvCxnSpPr>
        <p:spPr>
          <a:xfrm flipH="1" flipV="1">
            <a:off x="8571478" y="4033308"/>
            <a:ext cx="749347" cy="5048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>
            <a:extLst>
              <a:ext uri="{FF2B5EF4-FFF2-40B4-BE49-F238E27FC236}">
                <a16:creationId xmlns:a16="http://schemas.microsoft.com/office/drawing/2014/main" id="{E73B97CC-9254-4C8C-AEA0-7B6A64F9170D}"/>
              </a:ext>
            </a:extLst>
          </p:cNvPr>
          <p:cNvCxnSpPr>
            <a:cxnSpLocks/>
          </p:cNvCxnSpPr>
          <p:nvPr/>
        </p:nvCxnSpPr>
        <p:spPr>
          <a:xfrm flipV="1">
            <a:off x="9351936" y="3585088"/>
            <a:ext cx="634968" cy="9379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文本框 41">
            <a:extLst>
              <a:ext uri="{FF2B5EF4-FFF2-40B4-BE49-F238E27FC236}">
                <a16:creationId xmlns:a16="http://schemas.microsoft.com/office/drawing/2014/main" id="{AC47275F-E37B-48AE-A885-8B2D68348F54}"/>
              </a:ext>
            </a:extLst>
          </p:cNvPr>
          <p:cNvSpPr txBox="1"/>
          <p:nvPr/>
        </p:nvSpPr>
        <p:spPr>
          <a:xfrm>
            <a:off x="9173157" y="4506549"/>
            <a:ext cx="350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文本框 42">
            <a:extLst>
              <a:ext uri="{FF2B5EF4-FFF2-40B4-BE49-F238E27FC236}">
                <a16:creationId xmlns:a16="http://schemas.microsoft.com/office/drawing/2014/main" id="{E3BEA0EF-5F54-4570-85D9-E8934CE56816}"/>
              </a:ext>
            </a:extLst>
          </p:cNvPr>
          <p:cNvSpPr txBox="1"/>
          <p:nvPr/>
        </p:nvSpPr>
        <p:spPr>
          <a:xfrm>
            <a:off x="9979188" y="3366877"/>
            <a:ext cx="350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文本框 43">
            <a:extLst>
              <a:ext uri="{FF2B5EF4-FFF2-40B4-BE49-F238E27FC236}">
                <a16:creationId xmlns:a16="http://schemas.microsoft.com/office/drawing/2014/main" id="{EDCFED30-990B-423E-A38B-75EBD9DD3619}"/>
              </a:ext>
            </a:extLst>
          </p:cNvPr>
          <p:cNvSpPr txBox="1"/>
          <p:nvPr/>
        </p:nvSpPr>
        <p:spPr>
          <a:xfrm>
            <a:off x="8286068" y="3790140"/>
            <a:ext cx="350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文本框 44">
                <a:extLst>
                  <a:ext uri="{FF2B5EF4-FFF2-40B4-BE49-F238E27FC236}">
                    <a16:creationId xmlns:a16="http://schemas.microsoft.com/office/drawing/2014/main" id="{3D777993-B188-4944-96E5-60C4CA68A4E4}"/>
                  </a:ext>
                </a:extLst>
              </p:cNvPr>
              <p:cNvSpPr txBox="1"/>
              <p:nvPr/>
            </p:nvSpPr>
            <p:spPr>
              <a:xfrm>
                <a:off x="8940765" y="4077975"/>
                <a:ext cx="4746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b="1" i="1">
                              <a:latin typeface="Cambria Math" panose="02040503050406030204" pitchFamily="18" charset="0"/>
                            </a:rPr>
                            <m:t>𝜽</m:t>
                          </m:r>
                        </m:e>
                        <m:sub>
                          <m:r>
                            <a:rPr lang="en-US" altLang="zh-CN" b="1" i="1">
                              <a:latin typeface="Cambria Math" panose="02040503050406030204" pitchFamily="18" charset="0"/>
                            </a:rPr>
                            <m:t>𝑨</m:t>
                          </m:r>
                        </m:sub>
                      </m:sSub>
                    </m:oMath>
                  </m:oMathPara>
                </a14:m>
                <a:endParaRPr lang="zh-CN" altLang="en-US" b="1" dirty="0"/>
              </a:p>
            </p:txBody>
          </p:sp>
        </mc:Choice>
        <mc:Fallback xmlns="">
          <p:sp>
            <p:nvSpPr>
              <p:cNvPr id="45" name="文本框 44">
                <a:extLst>
                  <a:ext uri="{FF2B5EF4-FFF2-40B4-BE49-F238E27FC236}">
                    <a16:creationId xmlns:a16="http://schemas.microsoft.com/office/drawing/2014/main" id="{3D777993-B188-4944-96E5-60C4CA68A4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40765" y="4077975"/>
                <a:ext cx="474624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文本框 45">
                <a:extLst>
                  <a:ext uri="{FF2B5EF4-FFF2-40B4-BE49-F238E27FC236}">
                    <a16:creationId xmlns:a16="http://schemas.microsoft.com/office/drawing/2014/main" id="{43FD82E2-6E22-4955-B81E-BA90F1DB46AE}"/>
                  </a:ext>
                </a:extLst>
              </p:cNvPr>
              <p:cNvSpPr txBox="1"/>
              <p:nvPr/>
            </p:nvSpPr>
            <p:spPr>
              <a:xfrm>
                <a:off x="9241624" y="3958650"/>
                <a:ext cx="4746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b="1" i="1">
                              <a:latin typeface="Cambria Math" panose="02040503050406030204" pitchFamily="18" charset="0"/>
                            </a:rPr>
                            <m:t>𝜽</m:t>
                          </m:r>
                        </m:e>
                        <m:sub>
                          <m:r>
                            <a:rPr lang="en-US" altLang="zh-CN" b="1" i="1">
                              <a:latin typeface="Cambria Math" panose="02040503050406030204" pitchFamily="18" charset="0"/>
                            </a:rPr>
                            <m:t>𝑩</m:t>
                          </m:r>
                        </m:sub>
                      </m:sSub>
                    </m:oMath>
                  </m:oMathPara>
                </a14:m>
                <a:endParaRPr lang="zh-CN" altLang="en-US" b="1" dirty="0"/>
              </a:p>
            </p:txBody>
          </p:sp>
        </mc:Choice>
        <mc:Fallback xmlns="">
          <p:sp>
            <p:nvSpPr>
              <p:cNvPr id="46" name="文本框 45">
                <a:extLst>
                  <a:ext uri="{FF2B5EF4-FFF2-40B4-BE49-F238E27FC236}">
                    <a16:creationId xmlns:a16="http://schemas.microsoft.com/office/drawing/2014/main" id="{43FD82E2-6E22-4955-B81E-BA90F1DB46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41624" y="3958650"/>
                <a:ext cx="474624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文本框 49">
                <a:extLst>
                  <a:ext uri="{FF2B5EF4-FFF2-40B4-BE49-F238E27FC236}">
                    <a16:creationId xmlns:a16="http://schemas.microsoft.com/office/drawing/2014/main" id="{E75F587D-C492-4D79-99C2-E3EA90C7FBF7}"/>
                  </a:ext>
                </a:extLst>
              </p:cNvPr>
              <p:cNvSpPr txBox="1"/>
              <p:nvPr/>
            </p:nvSpPr>
            <p:spPr>
              <a:xfrm>
                <a:off x="8571478" y="3205420"/>
                <a:ext cx="483951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𝜑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0" name="文本框 49">
                <a:extLst>
                  <a:ext uri="{FF2B5EF4-FFF2-40B4-BE49-F238E27FC236}">
                    <a16:creationId xmlns:a16="http://schemas.microsoft.com/office/drawing/2014/main" id="{E75F587D-C492-4D79-99C2-E3EA90C7FB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1478" y="3205420"/>
                <a:ext cx="483951" cy="369332"/>
              </a:xfrm>
              <a:prstGeom prst="rect">
                <a:avLst/>
              </a:prstGeom>
              <a:blipFill>
                <a:blip r:embed="rId6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文本框 50">
                <a:extLst>
                  <a:ext uri="{FF2B5EF4-FFF2-40B4-BE49-F238E27FC236}">
                    <a16:creationId xmlns:a16="http://schemas.microsoft.com/office/drawing/2014/main" id="{340683B9-F1FF-47E7-AB7F-EF2B45AE8221}"/>
                  </a:ext>
                </a:extLst>
              </p:cNvPr>
              <p:cNvSpPr txBox="1"/>
              <p:nvPr/>
            </p:nvSpPr>
            <p:spPr>
              <a:xfrm>
                <a:off x="9320825" y="3309470"/>
                <a:ext cx="483951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𝜑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1" name="文本框 50">
                <a:extLst>
                  <a:ext uri="{FF2B5EF4-FFF2-40B4-BE49-F238E27FC236}">
                    <a16:creationId xmlns:a16="http://schemas.microsoft.com/office/drawing/2014/main" id="{340683B9-F1FF-47E7-AB7F-EF2B45AE82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0825" y="3309470"/>
                <a:ext cx="483951" cy="369332"/>
              </a:xfrm>
              <a:prstGeom prst="rect">
                <a:avLst/>
              </a:prstGeom>
              <a:blipFill>
                <a:blip r:embed="rId7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弧形 51">
            <a:extLst>
              <a:ext uri="{FF2B5EF4-FFF2-40B4-BE49-F238E27FC236}">
                <a16:creationId xmlns:a16="http://schemas.microsoft.com/office/drawing/2014/main" id="{F6E794C0-001C-47BD-88F7-B2E86AC4388A}"/>
              </a:ext>
            </a:extLst>
          </p:cNvPr>
          <p:cNvSpPr/>
          <p:nvPr/>
        </p:nvSpPr>
        <p:spPr>
          <a:xfrm rot="8788519">
            <a:off x="8982511" y="2620681"/>
            <a:ext cx="868492" cy="753722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弧形 52">
            <a:extLst>
              <a:ext uri="{FF2B5EF4-FFF2-40B4-BE49-F238E27FC236}">
                <a16:creationId xmlns:a16="http://schemas.microsoft.com/office/drawing/2014/main" id="{C1245D66-C640-4B79-8972-4831784C8888}"/>
              </a:ext>
            </a:extLst>
          </p:cNvPr>
          <p:cNvSpPr/>
          <p:nvPr/>
        </p:nvSpPr>
        <p:spPr>
          <a:xfrm rot="10800000">
            <a:off x="8949761" y="3125365"/>
            <a:ext cx="311285" cy="262646"/>
          </a:xfrm>
          <a:prstGeom prst="arc">
            <a:avLst>
              <a:gd name="adj1" fmla="val 17579306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日期占位符 7">
            <a:extLst>
              <a:ext uri="{FF2B5EF4-FFF2-40B4-BE49-F238E27FC236}">
                <a16:creationId xmlns:a16="http://schemas.microsoft.com/office/drawing/2014/main" id="{ACEC9CF9-F261-4BDC-80A4-16D4B6A79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0FC2C-6C7A-4643-801E-10ECEF5DB966}" type="datetime1">
              <a:rPr lang="zh-CN" altLang="en-US" smtClean="0"/>
              <a:t>2021/10/15</a:t>
            </a:fld>
            <a:endParaRPr lang="zh-CN" altLang="en-US"/>
          </a:p>
        </p:txBody>
      </p:sp>
      <p:sp>
        <p:nvSpPr>
          <p:cNvPr id="10" name="灯片编号占位符 9">
            <a:extLst>
              <a:ext uri="{FF2B5EF4-FFF2-40B4-BE49-F238E27FC236}">
                <a16:creationId xmlns:a16="http://schemas.microsoft.com/office/drawing/2014/main" id="{705894C6-F84E-47CB-9FBC-1C6014CED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FCBA-95D0-4861-9B10-53A10CC95EDE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1827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AAF3EE5-9083-4958-A133-D91BE8462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Outline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617022F-6EC6-408A-9F6E-F56CA14BD9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3200" dirty="0">
                <a:cs typeface="Times New Roman" panose="02020603050405020304" pitchFamily="18" charset="0"/>
              </a:rPr>
              <a:t>Introduction</a:t>
            </a:r>
          </a:p>
          <a:p>
            <a:r>
              <a:rPr lang="en-US" altLang="zh-CN" sz="3200" dirty="0"/>
              <a:t>Proton horizontal shower simulation</a:t>
            </a:r>
          </a:p>
          <a:p>
            <a:r>
              <a:rPr lang="en-US" altLang="zh-CN" sz="3200" dirty="0"/>
              <a:t>neutrino horizontal shower simulation</a:t>
            </a:r>
          </a:p>
          <a:p>
            <a:r>
              <a:rPr lang="en-US" altLang="zh-CN" sz="3200" dirty="0"/>
              <a:t>Angular resolution for horizontal air shower</a:t>
            </a:r>
          </a:p>
          <a:p>
            <a:r>
              <a:rPr lang="en-US" altLang="zh-CN" sz="3200" dirty="0"/>
              <a:t>Summary</a:t>
            </a:r>
            <a:endParaRPr lang="zh-CN" altLang="en-US" sz="3200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E9906D7B-A06A-4EFE-B5BF-DC5B40491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C7D4B-71D3-47A6-8110-F36AF568D607}" type="datetime1">
              <a:rPr lang="zh-CN" altLang="en-US" smtClean="0"/>
              <a:t>2021/10/15</a:t>
            </a:fld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F6F501A-CC2E-4415-8B2B-D9AEAC447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FCBA-95D0-4861-9B10-53A10CC95EDE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7406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3EE8B50-481C-4024-97D4-292913827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</a:rPr>
              <a:t>Introduction</a:t>
            </a:r>
            <a:endParaRPr lang="zh-CN" altLang="en-US" dirty="0">
              <a:latin typeface="+mn-lt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1429B46-CE70-4E21-93C5-0AD710F964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5304661" cy="4351338"/>
          </a:xfrm>
        </p:spPr>
        <p:txBody>
          <a:bodyPr>
            <a:normAutofit/>
          </a:bodyPr>
          <a:lstStyle/>
          <a:p>
            <a:r>
              <a:rPr lang="en-US" altLang="zh-CN" dirty="0"/>
              <a:t>Horizontal Air Shower(HAS): Cosmic ray detection rate will decrease sharply as zenith angle increase</a:t>
            </a:r>
          </a:p>
          <a:p>
            <a:r>
              <a:rPr lang="en-US" altLang="zh-CN" dirty="0"/>
              <a:t>Neutrino: Neutrino can penetrate the thick atmosphere because of its small cross section</a:t>
            </a:r>
          </a:p>
          <a:p>
            <a:r>
              <a:rPr lang="en-US" altLang="zh-CN" b="0" i="0" dirty="0">
                <a:effectLst/>
              </a:rPr>
              <a:t>Saving computing resources</a:t>
            </a:r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EE74E20-F846-4BF6-A99B-957E0ECD0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AA7A2-956F-4642-80DE-04B132D5642D}" type="datetime1">
              <a:rPr lang="zh-CN" altLang="en-US" smtClean="0"/>
              <a:t>2021/10/15</a:t>
            </a:fld>
            <a:endParaRPr lang="zh-CN" alt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5644BDA-1DEB-4215-AAA6-3C1FBAB40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FCBA-95D0-4861-9B10-53A10CC95EDE}" type="slidenum">
              <a:rPr lang="zh-CN" altLang="en-US" smtClean="0"/>
              <a:t>3</a:t>
            </a:fld>
            <a:endParaRPr lang="zh-CN" altLang="en-US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C9AA561C-3A70-4CBF-8490-95463BA0C8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7595" y="3065568"/>
            <a:ext cx="4306267" cy="3473344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A49DE157-6F5C-4DBE-9BBD-1EF555B9285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45974" y="501650"/>
            <a:ext cx="4666072" cy="2378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270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10ECD38-1909-404F-A340-DA7684C6B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</a:rPr>
              <a:t>Method</a:t>
            </a:r>
            <a:endParaRPr lang="zh-CN" altLang="en-US" dirty="0">
              <a:latin typeface="+mn-lt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082B6DC-DD56-4571-A1ED-A68A1F3C92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03838"/>
            <a:ext cx="10515600" cy="36510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/>
              <a:t>CORSIKA Option for horizontal event:</a:t>
            </a:r>
          </a:p>
          <a:p>
            <a:pPr marL="0" indent="0">
              <a:buNone/>
            </a:pPr>
            <a:r>
              <a:rPr lang="en-US" altLang="zh-CN" dirty="0"/>
              <a:t>1.To simulate shower with </a:t>
            </a:r>
            <a:r>
              <a:rPr lang="en-US" altLang="zh-CN" dirty="0">
                <a:solidFill>
                  <a:srgbClr val="FF0000"/>
                </a:solidFill>
              </a:rPr>
              <a:t>zenith angle &gt; 70°</a:t>
            </a:r>
            <a:r>
              <a:rPr lang="en-US" altLang="zh-CN" dirty="0"/>
              <a:t>,</a:t>
            </a:r>
            <a:r>
              <a:rPr lang="zh-CN" altLang="en-US" dirty="0"/>
              <a:t> </a:t>
            </a:r>
            <a:r>
              <a:rPr lang="en-US" altLang="zh-CN" dirty="0"/>
              <a:t>CURVED</a:t>
            </a:r>
            <a:r>
              <a:rPr lang="zh-CN" altLang="en-US" dirty="0"/>
              <a:t> </a:t>
            </a:r>
            <a:r>
              <a:rPr lang="en-US" altLang="zh-CN" dirty="0"/>
              <a:t>is needed</a:t>
            </a:r>
          </a:p>
          <a:p>
            <a:pPr marL="0" indent="0">
              <a:buNone/>
            </a:pPr>
            <a:r>
              <a:rPr lang="en-US" altLang="zh-CN" dirty="0"/>
              <a:t>2.For neutrino as primary particle, NUPRIM is needed</a:t>
            </a:r>
          </a:p>
          <a:p>
            <a:pPr marL="0" indent="0">
              <a:buNone/>
            </a:pPr>
            <a:r>
              <a:rPr lang="en-US" altLang="zh-CN" dirty="0"/>
              <a:t>(CURVED+NUPRIM)</a:t>
            </a: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First interaction height is fixed at some values to study the trigger efficiency</a:t>
            </a:r>
            <a:endParaRPr lang="zh-CN" altLang="en-US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2B3ECF25-9E70-4DD3-BF2A-E11790443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ECB23-2F43-49DC-A028-192BDABE9978}" type="datetime1">
              <a:rPr lang="zh-CN" altLang="en-US" smtClean="0"/>
              <a:t>2021/10/15</a:t>
            </a:fld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37B483F-7CF7-40CA-8902-9B04A2E4D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FCBA-95D0-4861-9B10-53A10CC95EDE}" type="slidenum">
              <a:rPr lang="zh-CN" altLang="en-US" smtClean="0"/>
              <a:t>4</a:t>
            </a:fld>
            <a:endParaRPr lang="zh-CN" altLang="en-US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C218744E-9410-47CB-98BA-4AE409FF7A46}"/>
              </a:ext>
            </a:extLst>
          </p:cNvPr>
          <p:cNvSpPr txBox="1"/>
          <p:nvPr/>
        </p:nvSpPr>
        <p:spPr>
          <a:xfrm>
            <a:off x="859882" y="1779995"/>
            <a:ext cx="1322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CORSIKA</a:t>
            </a:r>
            <a:endParaRPr lang="zh-CN" altLang="en-US" sz="2400" dirty="0"/>
          </a:p>
        </p:txBody>
      </p:sp>
      <p:cxnSp>
        <p:nvCxnSpPr>
          <p:cNvPr id="9" name="直接箭头连接符 8">
            <a:extLst>
              <a:ext uri="{FF2B5EF4-FFF2-40B4-BE49-F238E27FC236}">
                <a16:creationId xmlns:a16="http://schemas.microsoft.com/office/drawing/2014/main" id="{C2665E3A-332B-404B-855E-9FFC08FFA713}"/>
              </a:ext>
            </a:extLst>
          </p:cNvPr>
          <p:cNvCxnSpPr/>
          <p:nvPr/>
        </p:nvCxnSpPr>
        <p:spPr>
          <a:xfrm>
            <a:off x="2281551" y="2010827"/>
            <a:ext cx="700391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>
            <a:extLst>
              <a:ext uri="{FF2B5EF4-FFF2-40B4-BE49-F238E27FC236}">
                <a16:creationId xmlns:a16="http://schemas.microsoft.com/office/drawing/2014/main" id="{E7BB650A-4718-43E9-979F-54D4927B887D}"/>
              </a:ext>
            </a:extLst>
          </p:cNvPr>
          <p:cNvSpPr txBox="1"/>
          <p:nvPr/>
        </p:nvSpPr>
        <p:spPr>
          <a:xfrm>
            <a:off x="3179299" y="1792152"/>
            <a:ext cx="7003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G4</a:t>
            </a:r>
            <a:endParaRPr lang="zh-CN" altLang="en-US" sz="2400" dirty="0"/>
          </a:p>
        </p:txBody>
      </p:sp>
      <p:cxnSp>
        <p:nvCxnSpPr>
          <p:cNvPr id="11" name="直接箭头连接符 10">
            <a:extLst>
              <a:ext uri="{FF2B5EF4-FFF2-40B4-BE49-F238E27FC236}">
                <a16:creationId xmlns:a16="http://schemas.microsoft.com/office/drawing/2014/main" id="{CB1291E9-EC67-4B9A-81E3-4A5A21098095}"/>
              </a:ext>
            </a:extLst>
          </p:cNvPr>
          <p:cNvCxnSpPr>
            <a:cxnSpLocks/>
          </p:cNvCxnSpPr>
          <p:nvPr/>
        </p:nvCxnSpPr>
        <p:spPr>
          <a:xfrm>
            <a:off x="4139917" y="2017492"/>
            <a:ext cx="980476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>
            <a:extLst>
              <a:ext uri="{FF2B5EF4-FFF2-40B4-BE49-F238E27FC236}">
                <a16:creationId xmlns:a16="http://schemas.microsoft.com/office/drawing/2014/main" id="{8D0DAAC9-0F0D-442C-81AC-16DAC3F3270F}"/>
              </a:ext>
            </a:extLst>
          </p:cNvPr>
          <p:cNvSpPr txBox="1"/>
          <p:nvPr/>
        </p:nvSpPr>
        <p:spPr>
          <a:xfrm>
            <a:off x="5100535" y="1777352"/>
            <a:ext cx="2213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Reconstruction</a:t>
            </a:r>
            <a:endParaRPr lang="zh-CN" altLang="en-US" sz="2400" dirty="0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9B87BCF8-2037-4DA3-8F11-2BEF5AFBF8A8}"/>
              </a:ext>
            </a:extLst>
          </p:cNvPr>
          <p:cNvSpPr txBox="1"/>
          <p:nvPr/>
        </p:nvSpPr>
        <p:spPr>
          <a:xfrm>
            <a:off x="8164337" y="1779995"/>
            <a:ext cx="31598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Data selection, analysis</a:t>
            </a:r>
          </a:p>
        </p:txBody>
      </p:sp>
      <p:cxnSp>
        <p:nvCxnSpPr>
          <p:cNvPr id="14" name="直接箭头连接符 13">
            <a:extLst>
              <a:ext uri="{FF2B5EF4-FFF2-40B4-BE49-F238E27FC236}">
                <a16:creationId xmlns:a16="http://schemas.microsoft.com/office/drawing/2014/main" id="{DD096CCD-B683-4F88-A355-411D860931DF}"/>
              </a:ext>
            </a:extLst>
          </p:cNvPr>
          <p:cNvCxnSpPr>
            <a:cxnSpLocks/>
          </p:cNvCxnSpPr>
          <p:nvPr/>
        </p:nvCxnSpPr>
        <p:spPr>
          <a:xfrm>
            <a:off x="7114957" y="2027652"/>
            <a:ext cx="94927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>
            <a:extLst>
              <a:ext uri="{FF2B5EF4-FFF2-40B4-BE49-F238E27FC236}">
                <a16:creationId xmlns:a16="http://schemas.microsoft.com/office/drawing/2014/main" id="{D7ABD43B-42A2-4AFC-8FB8-CB7166838608}"/>
              </a:ext>
            </a:extLst>
          </p:cNvPr>
          <p:cNvSpPr txBox="1"/>
          <p:nvPr/>
        </p:nvSpPr>
        <p:spPr>
          <a:xfrm>
            <a:off x="2919144" y="1436772"/>
            <a:ext cx="1220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Half array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44043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extLst>
              <a:ext uri="{FF2B5EF4-FFF2-40B4-BE49-F238E27FC236}">
                <a16:creationId xmlns:a16="http://schemas.microsoft.com/office/drawing/2014/main" id="{A010FBE9-191F-43BF-BDF8-AFC47235FD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46721" y="924273"/>
            <a:ext cx="3449320" cy="2864964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AFA283B0-07C7-4613-9D6A-3497E7919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  <a:cs typeface="Times New Roman" panose="02020603050405020304" pitchFamily="18" charset="0"/>
              </a:rPr>
              <a:t>Coordinate system in CORSIKA</a:t>
            </a:r>
            <a:endParaRPr lang="zh-CN" altLang="en-US" dirty="0">
              <a:latin typeface="+mn-lt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CC9BB491-D871-4972-9F86-9A25B3F6397C}"/>
                  </a:ext>
                </a:extLst>
              </p:cNvPr>
              <p:cNvSpPr txBox="1"/>
              <p:nvPr/>
            </p:nvSpPr>
            <p:spPr>
              <a:xfrm>
                <a:off x="838199" y="2563578"/>
                <a:ext cx="6391418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First interaction height (FIH)</a:t>
                </a:r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:  h1  (km)</a:t>
                </a:r>
              </a:p>
              <a:p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                     Zenith angle:   </a:t>
                </a:r>
                <a14:m>
                  <m:oMath xmlns:m="http://schemas.openxmlformats.org/officeDocument/2006/math">
                    <m:r>
                      <a:rPr lang="zh-CN" altLang="en-US" sz="2400" i="1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(degree)</a:t>
                </a:r>
              </a:p>
              <a:p>
                <a:endParaRPr lang="en-US" altLang="zh-CN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          Vertical depth:  T(h)       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24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g</m:t>
                    </m:r>
                    <m:r>
                      <a:rPr lang="en-US" altLang="zh-CN" sz="24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/</m:t>
                    </m:r>
                    <m:sSup>
                      <m:sSupPr>
                        <m:ctrlPr>
                          <a:rPr lang="en-US" altLang="zh-CN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zh-CN" sz="24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cm</m:t>
                        </m:r>
                      </m:e>
                      <m:sup>
                        <m:r>
                          <a:rPr lang="en-US" altLang="zh-CN" sz="24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)    </a:t>
                </a:r>
              </a:p>
              <a:p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              Slant depth:  T1(h1)   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24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g</m:t>
                    </m:r>
                    <m:r>
                      <a:rPr lang="en-US" altLang="zh-CN" sz="24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/</m:t>
                    </m:r>
                    <m:sSup>
                      <m:sSupPr>
                        <m:ctrlPr>
                          <a:rPr lang="en-US" altLang="zh-CN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zh-CN" sz="24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cm</m:t>
                        </m:r>
                      </m:e>
                      <m:sup>
                        <m:r>
                          <a:rPr lang="en-US" altLang="zh-CN" sz="24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)</a:t>
                </a:r>
              </a:p>
            </p:txBody>
          </p:sp>
        </mc:Choice>
        <mc:Fallback xmlns="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CC9BB491-D871-4972-9F86-9A25B3F639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99" y="2563578"/>
                <a:ext cx="6391418" cy="1938992"/>
              </a:xfrm>
              <a:prstGeom prst="rect">
                <a:avLst/>
              </a:prstGeom>
              <a:blipFill>
                <a:blip r:embed="rId4"/>
                <a:stretch>
                  <a:fillRect l="-1430" t="-2516" b="-628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文本框 37">
            <a:extLst>
              <a:ext uri="{FF2B5EF4-FFF2-40B4-BE49-F238E27FC236}">
                <a16:creationId xmlns:a16="http://schemas.microsoft.com/office/drawing/2014/main" id="{988E6CA0-D66E-4691-8204-1233DCCBF786}"/>
              </a:ext>
            </a:extLst>
          </p:cNvPr>
          <p:cNvSpPr txBox="1"/>
          <p:nvPr/>
        </p:nvSpPr>
        <p:spPr>
          <a:xfrm>
            <a:off x="838199" y="4722672"/>
            <a:ext cx="66794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h1 is used as first interaction height in the study of trigger efficiency.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A956287B-C6A0-440B-B842-00BC1CEA9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BC355-4511-4362-BC98-58E57F659423}" type="datetime1">
              <a:rPr lang="zh-CN" altLang="en-US" smtClean="0"/>
              <a:t>2021/10/15</a:t>
            </a:fld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B7B2011-3E4C-4F78-89BF-8C6476219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FCBA-95D0-4861-9B10-53A10CC95EDE}" type="slidenum">
              <a:rPr lang="zh-CN" altLang="en-US" smtClean="0"/>
              <a:t>5</a:t>
            </a:fld>
            <a:endParaRPr lang="zh-CN" altLang="en-US"/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69876CCA-1356-4CD8-86DB-CFF6AEE5E8B0}"/>
              </a:ext>
            </a:extLst>
          </p:cNvPr>
          <p:cNvSpPr txBox="1"/>
          <p:nvPr/>
        </p:nvSpPr>
        <p:spPr>
          <a:xfrm>
            <a:off x="838200" y="1881811"/>
            <a:ext cx="66794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Upper panel shows the coordinate system.</a:t>
            </a: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4DFFC335-743B-42B1-9B91-0EB3373C9837}"/>
              </a:ext>
            </a:extLst>
          </p:cNvPr>
          <p:cNvSpPr txBox="1"/>
          <p:nvPr/>
        </p:nvSpPr>
        <p:spPr>
          <a:xfrm>
            <a:off x="8386864" y="3789237"/>
            <a:ext cx="2556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atmosphere structure at 80°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C57E0BDB-39BD-4FED-913A-47712ADBD8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6349" y="3965433"/>
            <a:ext cx="4239294" cy="2756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4950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1091091-0A8E-4004-85E5-084DC94BA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4581"/>
            <a:ext cx="10515600" cy="1325563"/>
          </a:xfrm>
        </p:spPr>
        <p:txBody>
          <a:bodyPr/>
          <a:lstStyle/>
          <a:p>
            <a:r>
              <a:rPr lang="en-US" altLang="zh-CN" dirty="0">
                <a:latin typeface="+mn-lt"/>
                <a:cs typeface="Times New Roman" panose="02020603050405020304" pitchFamily="18" charset="0"/>
              </a:rPr>
              <a:t>First interaction height and trigger efficiency </a:t>
            </a:r>
            <a:endParaRPr lang="zh-CN" altLang="en-US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6CFB4039-14C9-45E5-8E6E-E4E503F3D81A}"/>
              </a:ext>
            </a:extLst>
          </p:cNvPr>
          <p:cNvSpPr txBox="1"/>
          <p:nvPr/>
        </p:nvSpPr>
        <p:spPr>
          <a:xfrm>
            <a:off x="993842" y="5026869"/>
            <a:ext cx="5299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>
                <a:latin typeface="Calibri" panose="020F0502020204030204" pitchFamily="34" charset="0"/>
                <a:cs typeface="Calibri" panose="020F0502020204030204" pitchFamily="34" charset="0"/>
              </a:rPr>
              <a:t>Left panel shows the FIH distribution for proton(1PeV) at 80°(zenith angle)</a:t>
            </a:r>
          </a:p>
          <a:p>
            <a:endParaRPr lang="en-US" altLang="zh-CN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770C6A7B-47F6-4176-8330-417CE3B79D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21721"/>
            <a:ext cx="4877554" cy="3434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文本框 8">
            <a:extLst>
              <a:ext uri="{FF2B5EF4-FFF2-40B4-BE49-F238E27FC236}">
                <a16:creationId xmlns:a16="http://schemas.microsoft.com/office/drawing/2014/main" id="{C2128F58-AF0D-4AAD-94CC-02F6B50B9FCA}"/>
              </a:ext>
            </a:extLst>
          </p:cNvPr>
          <p:cNvSpPr txBox="1"/>
          <p:nvPr/>
        </p:nvSpPr>
        <p:spPr>
          <a:xfrm>
            <a:off x="6433296" y="4997496"/>
            <a:ext cx="478438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>
                <a:cs typeface="Times New Roman" panose="02020603050405020304" pitchFamily="18" charset="0"/>
              </a:rPr>
              <a:t>Right panel is the trigger efficiency for proton(1-10PeV) at 80°(zenith angle) at different FIH.(Radius in G4 600m)</a:t>
            </a:r>
          </a:p>
          <a:p>
            <a:r>
              <a:rPr lang="en-US" altLang="zh-CN" sz="2200" dirty="0">
                <a:cs typeface="Times New Roman" panose="02020603050405020304" pitchFamily="18" charset="0"/>
              </a:rPr>
              <a:t>Trigger efficiency=</a:t>
            </a:r>
            <a:r>
              <a:rPr lang="en-US" altLang="zh-CN" sz="2200" dirty="0" err="1">
                <a:cs typeface="Times New Roman" panose="02020603050405020304" pitchFamily="18" charset="0"/>
              </a:rPr>
              <a:t>n_tr</a:t>
            </a:r>
            <a:r>
              <a:rPr lang="en-US" altLang="zh-CN" sz="2200" dirty="0">
                <a:cs typeface="Times New Roman" panose="02020603050405020304" pitchFamily="18" charset="0"/>
              </a:rPr>
              <a:t>/</a:t>
            </a:r>
            <a:r>
              <a:rPr lang="en-US" altLang="zh-CN" sz="2200" dirty="0" err="1">
                <a:cs typeface="Times New Roman" panose="02020603050405020304" pitchFamily="18" charset="0"/>
              </a:rPr>
              <a:t>N_tot</a:t>
            </a:r>
            <a:endParaRPr lang="en-US" altLang="zh-CN" sz="2200" dirty="0">
              <a:cs typeface="Times New Roman" panose="02020603050405020304" pitchFamily="18" charset="0"/>
            </a:endParaRPr>
          </a:p>
        </p:txBody>
      </p:sp>
      <p:pic>
        <p:nvPicPr>
          <p:cNvPr id="1034" name="Picture 10">
            <a:extLst>
              <a:ext uri="{FF2B5EF4-FFF2-40B4-BE49-F238E27FC236}">
                <a16:creationId xmlns:a16="http://schemas.microsoft.com/office/drawing/2014/main" id="{B6A11DCC-E814-4FB0-94D4-64723FDD72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7991" y="1480506"/>
            <a:ext cx="5093572" cy="3516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日期占位符 5">
            <a:extLst>
              <a:ext uri="{FF2B5EF4-FFF2-40B4-BE49-F238E27FC236}">
                <a16:creationId xmlns:a16="http://schemas.microsoft.com/office/drawing/2014/main" id="{E6E55007-1E20-4B6E-AD84-3061A10CD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939D0-A60A-4CD3-A7C5-458F6E206405}" type="datetime1">
              <a:rPr lang="zh-CN" altLang="en-US" smtClean="0"/>
              <a:t>2021/10/15</a:t>
            </a:fld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63D81AA-8028-43B3-BACC-65C595BD7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FCBA-95D0-4861-9B10-53A10CC95EDE}" type="slidenum">
              <a:rPr lang="zh-CN" altLang="en-US" smtClean="0"/>
              <a:t>6</a:t>
            </a:fld>
            <a:endParaRPr lang="zh-CN" altLang="en-US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B0E933FC-3F82-4133-9943-7B64731B8702}"/>
              </a:ext>
            </a:extLst>
          </p:cNvPr>
          <p:cNvSpPr txBox="1"/>
          <p:nvPr/>
        </p:nvSpPr>
        <p:spPr>
          <a:xfrm>
            <a:off x="2489142" y="3663915"/>
            <a:ext cx="92395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dirty="0">
                <a:latin typeface="Calibri" panose="020F0502020204030204" pitchFamily="34" charset="0"/>
                <a:cs typeface="Calibri" panose="020F0502020204030204" pitchFamily="34" charset="0"/>
              </a:rPr>
              <a:t>29.5km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08571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>
            <a:extLst>
              <a:ext uri="{FF2B5EF4-FFF2-40B4-BE49-F238E27FC236}">
                <a16:creationId xmlns:a16="http://schemas.microsoft.com/office/drawing/2014/main" id="{66ECB32B-FAB5-4B5B-B454-947406BE0C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7478" y="3747305"/>
            <a:ext cx="4630611" cy="3053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BBE8F2E6-6993-42D6-882D-C6C3BE829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  <a:cs typeface="Times New Roman" panose="02020603050405020304" pitchFamily="18" charset="0"/>
              </a:rPr>
              <a:t>Proton events FIH</a:t>
            </a:r>
            <a:endParaRPr lang="zh-CN" altLang="en-US" dirty="0">
              <a:latin typeface="+mn-lt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内容占位符 3">
                <a:extLst>
                  <a:ext uri="{FF2B5EF4-FFF2-40B4-BE49-F238E27FC236}">
                    <a16:creationId xmlns:a16="http://schemas.microsoft.com/office/drawing/2014/main" id="{3A9D4A42-15FF-4CF7-830E-BC9CF91041B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70674"/>
                <a:ext cx="5091260" cy="2250636"/>
              </a:xfrm>
            </p:spPr>
            <p:txBody>
              <a:bodyPr>
                <a:normAutofit/>
              </a:bodyPr>
              <a:lstStyle/>
              <a:p>
                <a:r>
                  <a:rPr lang="en-US" altLang="zh-CN" sz="2200" dirty="0">
                    <a:cs typeface="Times New Roman" panose="02020603050405020304" pitchFamily="18" charset="0"/>
                  </a:rPr>
                  <a:t>Upper panel: </a:t>
                </a:r>
              </a:p>
              <a:p>
                <a:pPr marL="0" indent="0">
                  <a:buNone/>
                </a:pPr>
                <a:r>
                  <a:rPr lang="en-US" altLang="zh-CN" sz="2200" dirty="0">
                    <a:cs typeface="Times New Roman" panose="02020603050405020304" pitchFamily="18" charset="0"/>
                  </a:rPr>
                  <a:t>First interaction heigh </a:t>
                </a:r>
                <a14:m>
                  <m:oMath xmlns:m="http://schemas.openxmlformats.org/officeDocument/2006/math">
                    <m:r>
                      <a:rPr lang="en-US" altLang="zh-CN" sz="2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×</m:t>
                    </m:r>
                  </m:oMath>
                </a14:m>
                <a:r>
                  <a:rPr lang="en-US" altLang="zh-CN" sz="2200" dirty="0">
                    <a:cs typeface="Times New Roman" panose="02020603050405020304" pitchFamily="18" charset="0"/>
                  </a:rPr>
                  <a:t>trigger efficiency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2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zh-CN" sz="2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𝑑𝑃</m:t>
                          </m:r>
                          <m:r>
                            <a:rPr lang="en-US" altLang="zh-CN" sz="2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num>
                        <m:den>
                          <m:r>
                            <a:rPr lang="en-US" altLang="zh-CN" sz="2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altLang="zh-CN" sz="22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2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altLang="zh-CN" sz="22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altLang="zh-CN" sz="22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sz="22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zh-CN" sz="2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𝑑𝑃</m:t>
                          </m:r>
                        </m:num>
                        <m:den>
                          <m:r>
                            <a:rPr lang="en-US" altLang="zh-CN" sz="2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altLang="zh-CN" sz="22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2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altLang="zh-CN" sz="22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altLang="zh-CN" sz="2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</m:t>
                      </m:r>
                      <m:r>
                        <a:rPr lang="en-US" altLang="zh-CN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𝑃</m:t>
                      </m:r>
                      <m:r>
                        <a:rPr lang="en-US" altLang="zh-CN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altLang="zh-CN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𝑒𝑓𝑓</m:t>
                      </m:r>
                      <m:r>
                        <a:rPr lang="en-US" altLang="zh-CN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altLang="zh-CN" sz="2200" dirty="0">
                  <a:cs typeface="Times New Roman" panose="02020603050405020304" pitchFamily="18" charset="0"/>
                </a:endParaRPr>
              </a:p>
              <a:p>
                <a:r>
                  <a:rPr lang="en-US" altLang="zh-CN" sz="2200" dirty="0">
                    <a:cs typeface="Times New Roman" panose="02020603050405020304" pitchFamily="18" charset="0"/>
                  </a:rPr>
                  <a:t>Lower panel: integrate upper panel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2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𝑃</m:t>
                      </m:r>
                      <m:r>
                        <a:rPr lang="en-US" altLang="zh-CN" sz="22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′(</m:t>
                      </m:r>
                      <m:r>
                        <a:rPr lang="en-US" altLang="zh-CN" sz="22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h</m:t>
                      </m:r>
                      <m:r>
                        <a:rPr lang="en-US" altLang="zh-CN" sz="22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&lt;</m:t>
                      </m:r>
                      <m:sSub>
                        <m:sSubPr>
                          <m:ctrlPr>
                            <a:rPr lang="en-US" altLang="zh-CN" sz="22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CN" sz="22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altLang="zh-CN" sz="22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CN" sz="22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sz="22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内容占位符 3">
                <a:extLst>
                  <a:ext uri="{FF2B5EF4-FFF2-40B4-BE49-F238E27FC236}">
                    <a16:creationId xmlns:a16="http://schemas.microsoft.com/office/drawing/2014/main" id="{3A9D4A42-15FF-4CF7-830E-BC9CF91041B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70674"/>
                <a:ext cx="5091260" cy="2250636"/>
              </a:xfrm>
              <a:blipFill>
                <a:blip r:embed="rId3"/>
                <a:stretch>
                  <a:fillRect l="-1557" t="-3523" b="-81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F1FD4083-A925-498A-BF55-A701553AF75B}"/>
                  </a:ext>
                </a:extLst>
              </p:cNvPr>
              <p:cNvSpPr txBox="1"/>
              <p:nvPr/>
            </p:nvSpPr>
            <p:spPr>
              <a:xfrm>
                <a:off x="10891745" y="3611160"/>
                <a:ext cx="999241" cy="3101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400" b="0" i="1" smtClean="0">
                          <a:latin typeface="Cambria Math" panose="02040503050406030204" pitchFamily="18" charset="0"/>
                        </a:rPr>
                        <m:t>~</m:t>
                      </m:r>
                      <m:sSup>
                        <m:sSupPr>
                          <m:ctrlPr>
                            <a:rPr lang="en-US" altLang="zh-CN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altLang="zh-CN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−5</m:t>
                          </m:r>
                        </m:sup>
                      </m:sSup>
                    </m:oMath>
                  </m:oMathPara>
                </a14:m>
                <a:endParaRPr lang="zh-CN" altLang="en-US" sz="1400" dirty="0"/>
              </a:p>
            </p:txBody>
          </p:sp>
        </mc:Choice>
        <mc:Fallback xmlns="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F1FD4083-A925-498A-BF55-A701553AF7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91745" y="3611160"/>
                <a:ext cx="999241" cy="31015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椭圆 7">
            <a:extLst>
              <a:ext uri="{FF2B5EF4-FFF2-40B4-BE49-F238E27FC236}">
                <a16:creationId xmlns:a16="http://schemas.microsoft.com/office/drawing/2014/main" id="{E5FE2205-8784-4AD7-ACBF-8019C3CC28B6}"/>
              </a:ext>
            </a:extLst>
          </p:cNvPr>
          <p:cNvSpPr/>
          <p:nvPr/>
        </p:nvSpPr>
        <p:spPr>
          <a:xfrm>
            <a:off x="10831344" y="3751910"/>
            <a:ext cx="230975" cy="23323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3D5A209-7AEA-4C66-961A-860DF8E3B8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7478" y="505011"/>
            <a:ext cx="4591699" cy="3106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本框 16">
                <a:extLst>
                  <a:ext uri="{FF2B5EF4-FFF2-40B4-BE49-F238E27FC236}">
                    <a16:creationId xmlns:a16="http://schemas.microsoft.com/office/drawing/2014/main" id="{6F346098-5BB9-43A5-B533-65609B4EE82F}"/>
                  </a:ext>
                </a:extLst>
              </p:cNvPr>
              <p:cNvSpPr txBox="1"/>
              <p:nvPr/>
            </p:nvSpPr>
            <p:spPr>
              <a:xfrm>
                <a:off x="7094651" y="57669"/>
                <a:ext cx="828763" cy="61395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16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𝑑𝑃</m:t>
                          </m:r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num>
                        <m:den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altLang="zh-CN" sz="16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16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altLang="zh-CN" sz="16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zh-CN" altLang="en-US" sz="1600" dirty="0"/>
              </a:p>
            </p:txBody>
          </p:sp>
        </mc:Choice>
        <mc:Fallback xmlns="">
          <p:sp>
            <p:nvSpPr>
              <p:cNvPr id="17" name="文本框 16">
                <a:extLst>
                  <a:ext uri="{FF2B5EF4-FFF2-40B4-BE49-F238E27FC236}">
                    <a16:creationId xmlns:a16="http://schemas.microsoft.com/office/drawing/2014/main" id="{6F346098-5BB9-43A5-B533-65609B4EE8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4651" y="57669"/>
                <a:ext cx="828763" cy="61395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本框 17">
                <a:extLst>
                  <a:ext uri="{FF2B5EF4-FFF2-40B4-BE49-F238E27FC236}">
                    <a16:creationId xmlns:a16="http://schemas.microsoft.com/office/drawing/2014/main" id="{2BAF32FF-781B-481A-9D2C-73A8AF0D30E8}"/>
                  </a:ext>
                </a:extLst>
              </p:cNvPr>
              <p:cNvSpPr txBox="1"/>
              <p:nvPr/>
            </p:nvSpPr>
            <p:spPr>
              <a:xfrm>
                <a:off x="6840348" y="3483531"/>
                <a:ext cx="1242709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𝑃</m:t>
                      </m:r>
                      <m:r>
                        <a:rPr lang="en-US" altLang="zh-CN" sz="1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′(</m:t>
                      </m:r>
                      <m:r>
                        <a:rPr lang="en-US" altLang="zh-CN" sz="1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h</m:t>
                      </m:r>
                      <m:r>
                        <a:rPr lang="en-US" altLang="zh-CN" sz="1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&lt;</m:t>
                      </m:r>
                      <m:sSub>
                        <m:sSubPr>
                          <m:ctrlPr>
                            <a:rPr lang="en-US" altLang="zh-CN" sz="16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CN" sz="16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altLang="zh-CN" sz="16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CN" sz="1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文本框 17">
                <a:extLst>
                  <a:ext uri="{FF2B5EF4-FFF2-40B4-BE49-F238E27FC236}">
                    <a16:creationId xmlns:a16="http://schemas.microsoft.com/office/drawing/2014/main" id="{2BAF32FF-781B-481A-9D2C-73A8AF0D30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0348" y="3483531"/>
                <a:ext cx="1242709" cy="338554"/>
              </a:xfrm>
              <a:prstGeom prst="rect">
                <a:avLst/>
              </a:prstGeom>
              <a:blipFill>
                <a:blip r:embed="rId8"/>
                <a:stretch>
                  <a:fillRect b="-1071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日期占位符 5">
            <a:extLst>
              <a:ext uri="{FF2B5EF4-FFF2-40B4-BE49-F238E27FC236}">
                <a16:creationId xmlns:a16="http://schemas.microsoft.com/office/drawing/2014/main" id="{DCCB7853-752B-4661-966E-37F59CE37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1289F-FFEE-4431-8E45-7BCE3004129D}" type="datetime1">
              <a:rPr lang="zh-CN" altLang="en-US" smtClean="0"/>
              <a:t>2021/10/15</a:t>
            </a:fld>
            <a:endParaRPr lang="zh-CN" altLang="en-US" dirty="0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9AE8EEF5-55D1-46A1-B033-B436367B3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FCBA-95D0-4861-9B10-53A10CC95EDE}" type="slidenum">
              <a:rPr lang="zh-CN" altLang="en-US" smtClean="0"/>
              <a:t>7</a:t>
            </a:fld>
            <a:endParaRPr lang="zh-CN" altLang="en-US"/>
          </a:p>
        </p:txBody>
      </p:sp>
      <p:sp>
        <p:nvSpPr>
          <p:cNvPr id="3" name="箭头: 下 2">
            <a:extLst>
              <a:ext uri="{FF2B5EF4-FFF2-40B4-BE49-F238E27FC236}">
                <a16:creationId xmlns:a16="http://schemas.microsoft.com/office/drawing/2014/main" id="{0B8D69D4-F115-4BF0-92C6-C662CC9CD4F1}"/>
              </a:ext>
            </a:extLst>
          </p:cNvPr>
          <p:cNvSpPr/>
          <p:nvPr/>
        </p:nvSpPr>
        <p:spPr>
          <a:xfrm>
            <a:off x="8098121" y="2757097"/>
            <a:ext cx="706020" cy="1493782"/>
          </a:xfrm>
          <a:prstGeom prst="downArrow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926A15C2-80D7-4879-978D-9B0606E114EE}"/>
              </a:ext>
            </a:extLst>
          </p:cNvPr>
          <p:cNvSpPr txBox="1"/>
          <p:nvPr/>
        </p:nvSpPr>
        <p:spPr>
          <a:xfrm>
            <a:off x="8358843" y="3490175"/>
            <a:ext cx="109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integrate</a:t>
            </a:r>
            <a:endParaRPr lang="zh-CN" altLang="en-US" dirty="0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929D71F3-AA58-47A3-9A6D-4DB810B2CF56}"/>
              </a:ext>
            </a:extLst>
          </p:cNvPr>
          <p:cNvSpPr txBox="1"/>
          <p:nvPr/>
        </p:nvSpPr>
        <p:spPr>
          <a:xfrm>
            <a:off x="837819" y="3985141"/>
            <a:ext cx="50150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/>
              <a:t>The proton events which can be detected  by LHAASO are dominated by events with first interaction height ~30 km</a:t>
            </a:r>
            <a:endParaRPr lang="zh-CN" altLang="en-US" sz="2200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DD135247-73AB-4A58-B078-C2C65A3B64D2}"/>
              </a:ext>
            </a:extLst>
          </p:cNvPr>
          <p:cNvSpPr txBox="1"/>
          <p:nvPr/>
        </p:nvSpPr>
        <p:spPr>
          <a:xfrm>
            <a:off x="7710015" y="4555163"/>
            <a:ext cx="1040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increase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EBE32455-60B5-4922-A6F1-10D3EDFE31D5}"/>
              </a:ext>
            </a:extLst>
          </p:cNvPr>
          <p:cNvSpPr txBox="1"/>
          <p:nvPr/>
        </p:nvSpPr>
        <p:spPr>
          <a:xfrm>
            <a:off x="837819" y="5155691"/>
            <a:ext cx="4930683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200" dirty="0"/>
              <a:t>One c</a:t>
            </a:r>
            <a:r>
              <a:rPr lang="zh-CN" altLang="en-US" sz="2200" dirty="0"/>
              <a:t>annot find an "effective height" to fix the FIH of cosmic rays and simplify the simulation for HAS</a:t>
            </a:r>
          </a:p>
        </p:txBody>
      </p:sp>
    </p:spTree>
    <p:extLst>
      <p:ext uri="{BB962C8B-B14F-4D97-AF65-F5344CB8AC3E}">
        <p14:creationId xmlns:p14="http://schemas.microsoft.com/office/powerpoint/2010/main" val="1116845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67C059BF-AFB1-4C9D-95BF-1CAEE95A1B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2805" y="1845840"/>
            <a:ext cx="4901040" cy="3434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4612316B-4D4A-4D4E-9907-DFCF9847F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</a:rPr>
              <a:t>“Bump” in the longitudinal development</a:t>
            </a:r>
            <a:endParaRPr lang="zh-CN" altLang="en-US" dirty="0">
              <a:latin typeface="+mn-lt"/>
            </a:endParaRP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3EB7F53-CD6C-4DA1-A162-01D86F73E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AA7A2-956F-4642-80DE-04B132D5642D}" type="datetime1">
              <a:rPr lang="zh-CN" altLang="en-US" smtClean="0"/>
              <a:t>2021/10/15</a:t>
            </a:fld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8D05FEC-DFF1-4FD9-89D9-B045CC09B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FCBA-95D0-4861-9B10-53A10CC95EDE}" type="slidenum">
              <a:rPr lang="zh-CN" altLang="en-US" smtClean="0"/>
              <a:t>8</a:t>
            </a:fld>
            <a:endParaRPr lang="zh-CN" altLang="en-US"/>
          </a:p>
        </p:txBody>
      </p:sp>
      <p:pic>
        <p:nvPicPr>
          <p:cNvPr id="6" name="Picture 10">
            <a:extLst>
              <a:ext uri="{FF2B5EF4-FFF2-40B4-BE49-F238E27FC236}">
                <a16:creationId xmlns:a16="http://schemas.microsoft.com/office/drawing/2014/main" id="{47F2FCEF-6C54-4DAD-B5D1-125FF9CF120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90846"/>
            <a:ext cx="5034651" cy="3476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椭圆 6">
            <a:extLst>
              <a:ext uri="{FF2B5EF4-FFF2-40B4-BE49-F238E27FC236}">
                <a16:creationId xmlns:a16="http://schemas.microsoft.com/office/drawing/2014/main" id="{981DECEB-CA28-4D93-B276-5093EE915182}"/>
              </a:ext>
            </a:extLst>
          </p:cNvPr>
          <p:cNvSpPr/>
          <p:nvPr/>
        </p:nvSpPr>
        <p:spPr>
          <a:xfrm>
            <a:off x="10116768" y="2894452"/>
            <a:ext cx="739302" cy="1064703"/>
          </a:xfrm>
          <a:prstGeom prst="ellipse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7E50D7A2-8CAB-4D57-A3FF-8C0F41D81530}"/>
              </a:ext>
            </a:extLst>
          </p:cNvPr>
          <p:cNvSpPr/>
          <p:nvPr/>
        </p:nvSpPr>
        <p:spPr>
          <a:xfrm>
            <a:off x="3677055" y="3968884"/>
            <a:ext cx="1867711" cy="476655"/>
          </a:xfrm>
          <a:prstGeom prst="ellipse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BEAA0E6B-327F-4276-BABC-7C69A46888B7}"/>
              </a:ext>
            </a:extLst>
          </p:cNvPr>
          <p:cNvSpPr txBox="1"/>
          <p:nvPr/>
        </p:nvSpPr>
        <p:spPr>
          <a:xfrm>
            <a:off x="935477" y="5207753"/>
            <a:ext cx="52918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/>
              <a:t>Trigger efficiency decrease sharply when first interaction height &lt; 15km, but don’t change a lot when first interaction height &gt;15km</a:t>
            </a:r>
            <a:endParaRPr lang="zh-CN" altLang="en-US" sz="2200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D3A27B32-D326-412C-9AD5-79829643B485}"/>
              </a:ext>
            </a:extLst>
          </p:cNvPr>
          <p:cNvSpPr txBox="1"/>
          <p:nvPr/>
        </p:nvSpPr>
        <p:spPr>
          <a:xfrm>
            <a:off x="6517277" y="5243949"/>
            <a:ext cx="510727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/>
              <a:t>Events with a EM “bump” play a role</a:t>
            </a:r>
          </a:p>
          <a:p>
            <a:endParaRPr lang="en-US" altLang="zh-CN" sz="2200" dirty="0"/>
          </a:p>
          <a:p>
            <a:r>
              <a:rPr lang="en-US" altLang="zh-CN" sz="2200" dirty="0"/>
              <a:t>muon bremsstrahlung,</a:t>
            </a:r>
            <a:r>
              <a:rPr lang="zh-CN" altLang="en-US" sz="2200" dirty="0"/>
              <a:t> </a:t>
            </a:r>
            <a:r>
              <a:rPr lang="en-US" altLang="zh-CN" sz="2200" dirty="0"/>
              <a:t>pair production</a:t>
            </a:r>
            <a:endParaRPr lang="zh-CN" altLang="en-US" sz="2200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3F16804E-0F41-420F-A25E-F3BC29C1A574}"/>
              </a:ext>
            </a:extLst>
          </p:cNvPr>
          <p:cNvSpPr txBox="1"/>
          <p:nvPr/>
        </p:nvSpPr>
        <p:spPr>
          <a:xfrm>
            <a:off x="10807557" y="3242137"/>
            <a:ext cx="1384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EM “bump”</a:t>
            </a:r>
            <a:endParaRPr lang="zh-CN" altLang="en-US" dirty="0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633137E3-0CDA-4AFE-9C32-626EAB72091C}"/>
              </a:ext>
            </a:extLst>
          </p:cNvPr>
          <p:cNvSpPr txBox="1"/>
          <p:nvPr/>
        </p:nvSpPr>
        <p:spPr>
          <a:xfrm>
            <a:off x="4085616" y="3558951"/>
            <a:ext cx="1050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Increase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00033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>
            <a:extLst>
              <a:ext uri="{FF2B5EF4-FFF2-40B4-BE49-F238E27FC236}">
                <a16:creationId xmlns:a16="http://schemas.microsoft.com/office/drawing/2014/main" id="{5A71484C-409C-45C0-A24E-07DF1476A5F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6683" y="646200"/>
            <a:ext cx="4426876" cy="3014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167BDD00-9655-4B23-B8CC-6F297A42A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664" y="223725"/>
            <a:ext cx="10515600" cy="1325563"/>
          </a:xfrm>
        </p:spPr>
        <p:txBody>
          <a:bodyPr/>
          <a:lstStyle/>
          <a:p>
            <a:r>
              <a:rPr lang="en-US" altLang="zh-CN" dirty="0">
                <a:latin typeface="+mn-lt"/>
                <a:cs typeface="Times New Roman" panose="02020603050405020304" pitchFamily="18" charset="0"/>
              </a:rPr>
              <a:t>Effective height for neutrinos</a:t>
            </a:r>
            <a:endParaRPr lang="zh-CN" altLang="en-US" dirty="0">
              <a:latin typeface="+mn-lt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6317D99E-D1D0-4CC1-83BC-F465E95A4E69}"/>
              </a:ext>
            </a:extLst>
          </p:cNvPr>
          <p:cNvSpPr txBox="1"/>
          <p:nvPr/>
        </p:nvSpPr>
        <p:spPr>
          <a:xfrm>
            <a:off x="7964648" y="2564949"/>
            <a:ext cx="8338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LHAASO</a:t>
            </a:r>
            <a:endParaRPr lang="zh-CN" alt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BA2160CE-24F5-4763-BEAC-C110E73C11B3}"/>
                  </a:ext>
                </a:extLst>
              </p:cNvPr>
              <p:cNvSpPr txBox="1"/>
              <p:nvPr/>
            </p:nvSpPr>
            <p:spPr>
              <a:xfrm>
                <a:off x="932469" y="1549286"/>
                <a:ext cx="5703216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Primary particle: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sz="2400" i="1">
                            <a:latin typeface="Cambria Math" panose="02040503050406030204" pitchFamily="18" charset="0"/>
                          </a:rPr>
                          <m:t>𝜐</m:t>
                        </m:r>
                      </m:e>
                      <m:sub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</m:oMath>
                </a14:m>
                <a:endParaRPr lang="en-US" altLang="zh-CN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Energy:1PeV</a:t>
                </a:r>
              </a:p>
              <a:p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Zenith angle:80 degree</a:t>
                </a:r>
              </a:p>
              <a:p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First interaction height: fixed from 0.5km above LHAASO to 15km above LHAASO</a:t>
                </a:r>
              </a:p>
            </p:txBody>
          </p:sp>
        </mc:Choice>
        <mc:Fallback xmlns="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BA2160CE-24F5-4763-BEAC-C110E73C11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469" y="1549286"/>
                <a:ext cx="5703216" cy="1938992"/>
              </a:xfrm>
              <a:prstGeom prst="rect">
                <a:avLst/>
              </a:prstGeom>
              <a:blipFill>
                <a:blip r:embed="rId3"/>
                <a:stretch>
                  <a:fillRect l="-1709" t="-2516" b="-628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文本框 7">
            <a:extLst>
              <a:ext uri="{FF2B5EF4-FFF2-40B4-BE49-F238E27FC236}">
                <a16:creationId xmlns:a16="http://schemas.microsoft.com/office/drawing/2014/main" id="{A98C8F68-5F19-4469-8164-7F7EA71FA93D}"/>
              </a:ext>
            </a:extLst>
          </p:cNvPr>
          <p:cNvSpPr txBox="1"/>
          <p:nvPr/>
        </p:nvSpPr>
        <p:spPr>
          <a:xfrm>
            <a:off x="932469" y="3491153"/>
            <a:ext cx="5598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Trigger efficiency is the ratio: </a:t>
            </a:r>
            <a:r>
              <a:rPr lang="en-US" altLang="zh-CN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n_tr</a:t>
            </a:r>
            <a:r>
              <a:rPr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altLang="zh-CN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N_tot</a:t>
            </a:r>
            <a:endParaRPr lang="zh-CN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日期占位符 8">
            <a:extLst>
              <a:ext uri="{FF2B5EF4-FFF2-40B4-BE49-F238E27FC236}">
                <a16:creationId xmlns:a16="http://schemas.microsoft.com/office/drawing/2014/main" id="{57307970-B24A-4CA3-9307-241EE2CBD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97823-104E-4976-B733-223BE55EB370}" type="datetime1">
              <a:rPr lang="zh-CN" altLang="en-US" smtClean="0"/>
              <a:t>2021/10/15</a:t>
            </a:fld>
            <a:endParaRPr lang="zh-CN" altLang="en-US" dirty="0"/>
          </a:p>
        </p:txBody>
      </p:sp>
      <p:sp>
        <p:nvSpPr>
          <p:cNvPr id="10" name="灯片编号占位符 9">
            <a:extLst>
              <a:ext uri="{FF2B5EF4-FFF2-40B4-BE49-F238E27FC236}">
                <a16:creationId xmlns:a16="http://schemas.microsoft.com/office/drawing/2014/main" id="{FD2030F3-0671-42A5-BE10-77179649C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FCBA-95D0-4861-9B10-53A10CC95EDE}" type="slidenum">
              <a:rPr lang="zh-CN" altLang="en-US" smtClean="0"/>
              <a:t>9</a:t>
            </a:fld>
            <a:endParaRPr lang="zh-CN" altLang="en-US"/>
          </a:p>
        </p:txBody>
      </p:sp>
      <p:cxnSp>
        <p:nvCxnSpPr>
          <p:cNvPr id="4" name="直接连接符 3">
            <a:extLst>
              <a:ext uri="{FF2B5EF4-FFF2-40B4-BE49-F238E27FC236}">
                <a16:creationId xmlns:a16="http://schemas.microsoft.com/office/drawing/2014/main" id="{9AD1633B-3EA7-4566-A1B5-F18510764F96}"/>
              </a:ext>
            </a:extLst>
          </p:cNvPr>
          <p:cNvCxnSpPr/>
          <p:nvPr/>
        </p:nvCxnSpPr>
        <p:spPr>
          <a:xfrm>
            <a:off x="8968902" y="1945746"/>
            <a:ext cx="0" cy="72936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279687A1-E42B-4C0F-B8BF-A5597E5783A1}"/>
                  </a:ext>
                </a:extLst>
              </p:cNvPr>
              <p:cNvSpPr txBox="1"/>
              <p:nvPr/>
            </p:nvSpPr>
            <p:spPr>
              <a:xfrm>
                <a:off x="932469" y="4040207"/>
                <a:ext cx="6094378" cy="8606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CN" sz="2400" dirty="0"/>
                  <a:t>effective height(50% max trigger efficiency)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𝑒𝑓𝑓</m:t>
                        </m:r>
                      </m:sub>
                    </m:sSub>
                    <m:r>
                      <a:rPr lang="en-US" altLang="zh-C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𝑘𝑚</m:t>
                    </m:r>
                  </m:oMath>
                </a14:m>
                <a:r>
                  <a:rPr lang="en-US" altLang="zh-CN" sz="2400" dirty="0"/>
                  <a:t>(3.6km above </a:t>
                </a:r>
                <a:r>
                  <a:rPr lang="en-US" altLang="zh-CN" sz="2400" dirty="0" err="1"/>
                  <a:t>lhaaso</a:t>
                </a:r>
                <a:r>
                  <a:rPr lang="en-US" altLang="zh-CN" sz="2400" dirty="0"/>
                  <a:t>)</a:t>
                </a:r>
                <a:endParaRPr lang="zh-CN" altLang="en-US" sz="2400" dirty="0"/>
              </a:p>
            </p:txBody>
          </p:sp>
        </mc:Choice>
        <mc:Fallback xmlns=""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279687A1-E42B-4C0F-B8BF-A5597E5783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469" y="4040207"/>
                <a:ext cx="6094378" cy="860620"/>
              </a:xfrm>
              <a:prstGeom prst="rect">
                <a:avLst/>
              </a:prstGeom>
              <a:blipFill>
                <a:blip r:embed="rId4"/>
                <a:stretch>
                  <a:fillRect l="-1600" t="-5674" b="-1276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DB5C3BE1-FEBE-4E4A-A332-C7451F992258}"/>
                  </a:ext>
                </a:extLst>
              </p:cNvPr>
              <p:cNvSpPr txBox="1"/>
              <p:nvPr/>
            </p:nvSpPr>
            <p:spPr>
              <a:xfrm>
                <a:off x="932469" y="4988216"/>
                <a:ext cx="5598736" cy="8606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/>
                  <a:t>Events with first interaction height &lt;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𝑒𝑓𝑓</m:t>
                        </m:r>
                      </m:sub>
                    </m:sSub>
                  </m:oMath>
                </a14:m>
                <a:r>
                  <a:rPr lang="zh-CN" altLang="en-US" sz="2400" dirty="0"/>
                  <a:t> </a:t>
                </a:r>
                <a:r>
                  <a:rPr lang="en-US" altLang="zh-CN" sz="2400" dirty="0"/>
                  <a:t>dominate</a:t>
                </a:r>
                <a:endParaRPr lang="zh-CN" altLang="en-US" sz="2400" dirty="0"/>
              </a:p>
            </p:txBody>
          </p:sp>
        </mc:Choice>
        <mc:Fallback xmlns="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DB5C3BE1-FEBE-4E4A-A332-C7451F9922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469" y="4988216"/>
                <a:ext cx="5598736" cy="860620"/>
              </a:xfrm>
              <a:prstGeom prst="rect">
                <a:avLst/>
              </a:prstGeom>
              <a:blipFill>
                <a:blip r:embed="rId6"/>
                <a:stretch>
                  <a:fillRect l="-1743" t="-4965" b="-1560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>
            <a:extLst>
              <a:ext uri="{FF2B5EF4-FFF2-40B4-BE49-F238E27FC236}">
                <a16:creationId xmlns:a16="http://schemas.microsoft.com/office/drawing/2014/main" id="{BC20C43E-1C60-407C-9641-12425F94E7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6683" y="3619995"/>
            <a:ext cx="4493613" cy="3014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3329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5336</TotalTime>
  <Words>1024</Words>
  <Application>Microsoft Office PowerPoint</Application>
  <PresentationFormat>宽屏</PresentationFormat>
  <Paragraphs>169</Paragraphs>
  <Slides>15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3" baseType="lpstr">
      <vt:lpstr>等线</vt:lpstr>
      <vt:lpstr>微软雅黑</vt:lpstr>
      <vt:lpstr>Arial</vt:lpstr>
      <vt:lpstr>Calibri</vt:lpstr>
      <vt:lpstr>Calibri Light</vt:lpstr>
      <vt:lpstr>Cambria Math</vt:lpstr>
      <vt:lpstr>Times New Roman</vt:lpstr>
      <vt:lpstr>Office 主题​​</vt:lpstr>
      <vt:lpstr>Simulation of Horizontal Air Shower Detection with LHAASO</vt:lpstr>
      <vt:lpstr>Outline</vt:lpstr>
      <vt:lpstr>Introduction</vt:lpstr>
      <vt:lpstr>Method</vt:lpstr>
      <vt:lpstr>Coordinate system in CORSIKA</vt:lpstr>
      <vt:lpstr>First interaction height and trigger efficiency </vt:lpstr>
      <vt:lpstr>Proton events FIH</vt:lpstr>
      <vt:lpstr>“Bump” in the longitudinal development</vt:lpstr>
      <vt:lpstr>Effective height for neutrinos</vt:lpstr>
      <vt:lpstr>Neutrino first interaction height</vt:lpstr>
      <vt:lpstr>Angular resolution for large zenith angle</vt:lpstr>
      <vt:lpstr>Summary</vt:lpstr>
      <vt:lpstr>Backup</vt:lpstr>
      <vt:lpstr>Estimation of transient energy</vt:lpstr>
      <vt:lpstr>Angular resolution for horizontal events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Longitudinal Development of HAS</dc:title>
  <dc:creator>Zhang Qinyuan</dc:creator>
  <cp:lastModifiedBy>Zhang Qinyuan</cp:lastModifiedBy>
  <cp:revision>80</cp:revision>
  <dcterms:created xsi:type="dcterms:W3CDTF">2021-09-17T08:47:39Z</dcterms:created>
  <dcterms:modified xsi:type="dcterms:W3CDTF">2021-10-14T23:46:44Z</dcterms:modified>
</cp:coreProperties>
</file>