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460" r:id="rId2"/>
    <p:sldId id="502" r:id="rId3"/>
    <p:sldId id="505" r:id="rId4"/>
    <p:sldId id="500" r:id="rId5"/>
    <p:sldId id="468" r:id="rId6"/>
    <p:sldId id="492" r:id="rId7"/>
    <p:sldId id="494" r:id="rId8"/>
    <p:sldId id="504" r:id="rId9"/>
    <p:sldId id="491" r:id="rId10"/>
    <p:sldId id="497" r:id="rId11"/>
    <p:sldId id="408" r:id="rId12"/>
    <p:sldId id="501" r:id="rId13"/>
    <p:sldId id="506" r:id="rId14"/>
    <p:sldId id="507" r:id="rId15"/>
    <p:sldId id="35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84" autoAdjust="0"/>
  </p:normalViewPr>
  <p:slideViewPr>
    <p:cSldViewPr snapToGrid="0">
      <p:cViewPr varScale="1">
        <p:scale>
          <a:sx n="75" d="100"/>
          <a:sy n="75" d="100"/>
        </p:scale>
        <p:origin x="9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C0829-0962-4133-BC4E-E177984800DD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21485-164A-4F9B-A66D-7DE6A84F78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1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(LHAASO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上水平大气簇射探测的模拟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83606-17FD-46FD-90BF-57F6901BA7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背景介绍，质子</a:t>
            </a:r>
            <a:r>
              <a:rPr lang="en-US" altLang="zh-CN" dirty="0"/>
              <a:t>shower</a:t>
            </a:r>
            <a:r>
              <a:rPr lang="zh-CN" altLang="en-US" dirty="0"/>
              <a:t>模拟，电子中微子</a:t>
            </a:r>
            <a:r>
              <a:rPr lang="en-US" altLang="zh-CN" dirty="0"/>
              <a:t>shower</a:t>
            </a:r>
            <a:r>
              <a:rPr lang="zh-CN" altLang="en-US" dirty="0"/>
              <a:t>模拟，模拟质子事件得到的角分辨率，总结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21485-164A-4F9B-A66D-7DE6A84F786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34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HAS</a:t>
            </a:r>
            <a:r>
              <a:rPr lang="zh-CN" altLang="en-US" dirty="0"/>
              <a:t>研究背景，水平大气簇射，由于在较大天顶角，随角度增大，大气厚度迅速增加，电磁成分被吸收。但中微子而言，由于其反应截面很小，可以穿过很厚的大气，同时更厚的大气也提供了。大天顶角的水平簇射触发阵列能力弱，如果完全随机模拟，会耗费很多时间和资源，研究</a:t>
            </a:r>
            <a:r>
              <a:rPr lang="en-US" altLang="zh-CN" dirty="0"/>
              <a:t>FIH </a:t>
            </a:r>
            <a:r>
              <a:rPr lang="zh-CN" altLang="en-US" dirty="0"/>
              <a:t>和 </a:t>
            </a:r>
            <a:r>
              <a:rPr lang="en-US" altLang="zh-CN" dirty="0"/>
              <a:t>efficiency</a:t>
            </a:r>
            <a:r>
              <a:rPr lang="zh-CN" altLang="en-US" dirty="0"/>
              <a:t>来节约计算资源。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21485-164A-4F9B-A66D-7DE6A84F786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9295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CORSIKA v76400 G4KM2A4.10</a:t>
            </a:r>
          </a:p>
          <a:p>
            <a:r>
              <a:rPr lang="zh-CN" altLang="en-US" dirty="0"/>
              <a:t>为模拟</a:t>
            </a:r>
            <a:r>
              <a:rPr lang="en-US" altLang="zh-CN" dirty="0"/>
              <a:t>70°</a:t>
            </a:r>
            <a:r>
              <a:rPr lang="zh-CN" altLang="en-US" dirty="0"/>
              <a:t>以上事件，打开</a:t>
            </a:r>
            <a:r>
              <a:rPr lang="en-US" altLang="zh-CN" dirty="0"/>
              <a:t>CURVED</a:t>
            </a:r>
            <a:r>
              <a:rPr lang="zh-CN" altLang="en-US" dirty="0"/>
              <a:t>选项，如果模拟中微子还要打开</a:t>
            </a:r>
            <a:r>
              <a:rPr lang="en-US" altLang="zh-CN" dirty="0"/>
              <a:t>NUPRIM</a:t>
            </a:r>
          </a:p>
          <a:p>
            <a:r>
              <a:rPr lang="en-US" altLang="zh-CN" dirty="0"/>
              <a:t>G4</a:t>
            </a:r>
            <a:r>
              <a:rPr lang="zh-CN" altLang="en-US" dirty="0"/>
              <a:t>使用</a:t>
            </a:r>
            <a:r>
              <a:rPr lang="en-US" altLang="zh-CN" dirty="0"/>
              <a:t>G4KM2A4.10</a:t>
            </a:r>
          </a:p>
          <a:p>
            <a:r>
              <a:rPr lang="zh-CN" altLang="en-US" dirty="0"/>
              <a:t>在模拟时固定第一反应高度到不同的值来看不同</a:t>
            </a:r>
            <a:r>
              <a:rPr lang="en-US" altLang="zh-CN" dirty="0"/>
              <a:t>FIH</a:t>
            </a:r>
            <a:r>
              <a:rPr lang="zh-CN" altLang="en-US" dirty="0"/>
              <a:t>上的出发效率，找出一个对触发起主要贡献的区间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21485-164A-4F9B-A66D-7DE6A84F786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737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当打开</a:t>
            </a:r>
            <a:r>
              <a:rPr lang="en-US" altLang="zh-CN" dirty="0"/>
              <a:t>CURVED</a:t>
            </a:r>
            <a:r>
              <a:rPr lang="zh-CN" altLang="en-US" dirty="0"/>
              <a:t>选项后，</a:t>
            </a:r>
            <a:r>
              <a:rPr lang="en-US" altLang="zh-CN" dirty="0"/>
              <a:t>FIH</a:t>
            </a:r>
            <a:r>
              <a:rPr lang="zh-CN" altLang="en-US" dirty="0"/>
              <a:t>如图</a:t>
            </a:r>
            <a:endParaRPr lang="en-US" altLang="zh-CN" dirty="0"/>
          </a:p>
          <a:p>
            <a:r>
              <a:rPr lang="en-US" altLang="zh-CN" dirty="0"/>
              <a:t>80</a:t>
            </a:r>
            <a:r>
              <a:rPr lang="zh-CN" altLang="en-US" dirty="0"/>
              <a:t>度上大气结构，很快超过</a:t>
            </a:r>
            <a:r>
              <a:rPr lang="en-US" altLang="zh-CN" dirty="0"/>
              <a:t>600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2F6BE-F03F-4B86-9DE0-F436013219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70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21485-164A-4F9B-A66D-7DE6A84F786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008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EM components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21485-164A-4F9B-A66D-7DE6A84F786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84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0D8D-9336-4E73-902F-C05AE4A73733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63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755E-6391-422C-AD92-844E66E704DF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15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3C0-39F3-46F1-A5BE-17EEE873B1D5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06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A7A2-956F-4642-80DE-04B132D5642D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01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CCD1-7387-44A2-9799-BFD95D7AD3A7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79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D054-DA18-4F15-9650-677B6AACA896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64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7EF-9AFF-455F-9483-925378868E7C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87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E1AF-3365-48A1-9957-513964E13BA8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07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76A-E99E-491F-8657-F58D1DD7A58A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16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511B-36EA-439D-A2EF-F85814511809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3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0BB8-2D90-48BF-887C-567963ED61D6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38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C1803-744D-4D4B-AEEC-5D091F0B8DF1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FCBA-95D0-4861-9B10-53A10CC95E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69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7" Type="http://schemas.openxmlformats.org/officeDocument/2006/relationships/image" Target="../media/image17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61.png"/><Relationship Id="rId4" Type="http://schemas.openxmlformats.org/officeDocument/2006/relationships/image" Target="../media/image15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69DEE6-99F5-4F00-A32D-D69ED9F4F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36" y="1428897"/>
            <a:ext cx="12119727" cy="2387600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of Horizontal Air Shower Detection with LHAASO</a:t>
            </a: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552CC33-9971-4D26-87A6-F14CA89E6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03695"/>
            <a:ext cx="9144000" cy="1874936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Qinyuan Zhang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zhangqy@stu.pku.edu.cn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Department of Astronomy, Peking University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2021.10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48EDAF4-F4A0-4DF8-BADF-FD0783820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3420" y="169100"/>
            <a:ext cx="1949158" cy="1970460"/>
          </a:xfrm>
          <a:prstGeom prst="rect">
            <a:avLst/>
          </a:prstGeom>
        </p:spPr>
      </p:pic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B211C72-6803-4818-A14F-C0EA8603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4877-C5C9-4E88-82B3-A49AD819E199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B6BAD35A-70B0-4F83-A224-97FE6AF7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47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981EE75-336C-44D8-BB79-00945023E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202" y="3636319"/>
            <a:ext cx="4390140" cy="315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EA89DA6C-F908-42A5-971D-2A133A4A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75" y="405141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Neutrino first interaction height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58226D-AEC2-44FE-8578-2DF3DEE423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6"/>
                <a:ext cx="6321357" cy="143354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Cross section for interaction of neutrino and air</a:t>
                </a: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 E = 100 </a:t>
                </a:r>
                <a:r>
                  <a:rPr lang="en-US" altLang="zh-CN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TeV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zh-CN" altLang="en-US" sz="2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~250</m:t>
                    </m:r>
                  </m:oMath>
                </a14:m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pb</a:t>
                </a:r>
              </a:p>
              <a:p>
                <a:pPr marL="0" indent="0">
                  <a:buNone/>
                </a:pP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zenith angle = 80°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58226D-AEC2-44FE-8578-2DF3DEE423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6"/>
                <a:ext cx="6321357" cy="1433548"/>
              </a:xfrm>
              <a:blipFill>
                <a:blip r:embed="rId3"/>
                <a:stretch>
                  <a:fillRect l="-1351" t="-5932" r="-483" b="-25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1002357-8E1E-4172-BA8A-A4C3D660CA15}"/>
                  </a:ext>
                </a:extLst>
              </p:cNvPr>
              <p:cNvSpPr txBox="1"/>
              <p:nvPr/>
            </p:nvSpPr>
            <p:spPr>
              <a:xfrm>
                <a:off x="838200" y="3220820"/>
                <a:ext cx="55236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neutrino interact with air in </a:t>
                </a:r>
                <a:r>
                  <a:rPr lang="en-US" altLang="zh-CN" sz="2400" b="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h1=4.5~7km</a:t>
                </a:r>
                <a:r>
                  <a:rPr lang="en-US" altLang="zh-CN" sz="2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the probability is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sup>
                    </m:sSup>
                  </m:oMath>
                </a14:m>
                <a:endParaRPr lang="en-US" altLang="zh-CN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1002357-8E1E-4172-BA8A-A4C3D660C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20820"/>
                <a:ext cx="5523691" cy="830997"/>
              </a:xfrm>
              <a:prstGeom prst="rect">
                <a:avLst/>
              </a:prstGeom>
              <a:blipFill>
                <a:blip r:embed="rId4"/>
                <a:stretch>
                  <a:fillRect l="-1766" t="-5839" b="-153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CA3571-FFF0-4BAC-94DE-D77F4807C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A13-299E-4CBE-A128-F82320C7021A}" type="datetime1">
              <a:rPr lang="zh-CN" altLang="en-US" smtClean="0"/>
              <a:t>2021/10/15</a:t>
            </a:fld>
            <a:endParaRPr lang="zh-CN" altLang="en-US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9F8270B9-6320-437F-A7CF-CBADC1AA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10</a:t>
            </a:fld>
            <a:endParaRPr lang="zh-CN" altLang="en-US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F45E16C-4315-441D-95E5-FD5E1117805E}"/>
              </a:ext>
            </a:extLst>
          </p:cNvPr>
          <p:cNvCxnSpPr/>
          <p:nvPr/>
        </p:nvCxnSpPr>
        <p:spPr>
          <a:xfrm>
            <a:off x="8901316" y="4930639"/>
            <a:ext cx="0" cy="70039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DD216665-D5DA-43D5-8F45-D87978EBB3AF}"/>
              </a:ext>
            </a:extLst>
          </p:cNvPr>
          <p:cNvSpPr txBox="1"/>
          <p:nvPr/>
        </p:nvSpPr>
        <p:spPr>
          <a:xfrm>
            <a:off x="7990208" y="5270366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LHAASO</a:t>
            </a:r>
            <a:endParaRPr lang="zh-CN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5096E75-C442-42CC-AF2B-020F613CCAEA}"/>
                  </a:ext>
                </a:extLst>
              </p:cNvPr>
              <p:cNvSpPr txBox="1"/>
              <p:nvPr/>
            </p:nvSpPr>
            <p:spPr>
              <a:xfrm>
                <a:off x="838200" y="4234587"/>
                <a:ext cx="598980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To detect a 100TeV neutrino from a transient (such as SN) </a:t>
                </a:r>
              </a:p>
              <a:p>
                <a:r>
                  <a:rPr lang="en-US" altLang="zh-CN" sz="2400" dirty="0"/>
                  <a:t>probability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sup>
                    </m:sSup>
                  </m:oMath>
                </a14:m>
                <a:endParaRPr lang="en-US" altLang="zh-CN" sz="2400" dirty="0"/>
              </a:p>
              <a:p>
                <a:r>
                  <a:rPr lang="en-US" altLang="zh-CN" sz="2400" dirty="0"/>
                  <a:t>10kpc away</a:t>
                </a:r>
              </a:p>
              <a:p>
                <a:r>
                  <a:rPr lang="en-US" altLang="zh-CN" sz="2400" dirty="0"/>
                  <a:t>Total energy of neutrinos need to be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47</m:t>
                        </m:r>
                      </m:sup>
                    </m:sSup>
                  </m:oMath>
                </a14:m>
                <a:r>
                  <a:rPr lang="en-US" altLang="zh-CN" sz="2400" dirty="0"/>
                  <a:t>erg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5096E75-C442-42CC-AF2B-020F613CCA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34587"/>
                <a:ext cx="5989808" cy="1938992"/>
              </a:xfrm>
              <a:prstGeom prst="rect">
                <a:avLst/>
              </a:prstGeom>
              <a:blipFill>
                <a:blip r:embed="rId5"/>
                <a:stretch>
                  <a:fillRect l="-1629" t="-2516" b="-62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>
            <a:extLst>
              <a:ext uri="{FF2B5EF4-FFF2-40B4-BE49-F238E27FC236}">
                <a16:creationId xmlns:a16="http://schemas.microsoft.com/office/drawing/2014/main" id="{3CCA3931-4D7D-4327-B3E4-30ABA3AFD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61" y="494313"/>
            <a:ext cx="4479308" cy="321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5FC7609-C5ED-4C22-A4F5-FB7BEB638969}"/>
              </a:ext>
            </a:extLst>
          </p:cNvPr>
          <p:cNvSpPr txBox="1"/>
          <p:nvPr/>
        </p:nvSpPr>
        <p:spPr>
          <a:xfrm>
            <a:off x="8993795" y="1539365"/>
            <a:ext cx="110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decrease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2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4A6206-015D-4B11-A4D2-B8922447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Angular resolution for large zenith angle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02AF852-A43E-405D-9A19-524950BCA16E}"/>
              </a:ext>
            </a:extLst>
          </p:cNvPr>
          <p:cNvSpPr txBox="1"/>
          <p:nvPr/>
        </p:nvSpPr>
        <p:spPr>
          <a:xfrm>
            <a:off x="2081835" y="6115166"/>
            <a:ext cx="3506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cs typeface="Times New Roman" panose="02020603050405020304" pitchFamily="18" charset="0"/>
              </a:rPr>
              <a:t>Angular resolution: 0.74 degree</a:t>
            </a:r>
            <a:endParaRPr lang="zh-CN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5970628-1E38-4481-B222-3F2F031FA398}"/>
              </a:ext>
            </a:extLst>
          </p:cNvPr>
          <p:cNvSpPr txBox="1"/>
          <p:nvPr/>
        </p:nvSpPr>
        <p:spPr>
          <a:xfrm>
            <a:off x="7744489" y="6115166"/>
            <a:ext cx="3506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cs typeface="Times New Roman" panose="02020603050405020304" pitchFamily="18" charset="0"/>
              </a:rPr>
              <a:t>Angular resolution: 1.25 degree</a:t>
            </a:r>
            <a:endParaRPr lang="zh-CN" altLang="en-US" sz="2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627E58DF-A4BA-4041-A063-236D9241A6DD}"/>
                  </a:ext>
                </a:extLst>
              </p:cNvPr>
              <p:cNvSpPr txBox="1"/>
              <p:nvPr/>
            </p:nvSpPr>
            <p:spPr>
              <a:xfrm>
                <a:off x="1078368" y="1574278"/>
                <a:ext cx="6924990" cy="745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Fit:</a:t>
                </a:r>
                <a14:m>
                  <m:oMath xmlns:m="http://schemas.openxmlformats.org/officeDocument/2006/math">
                    <m:r>
                      <a:rPr lang="zh-CN" alt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𝜌</m:t>
                    </m:r>
                    <m:d>
                      <m:d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𝑒𝑟𝑟</m:t>
                        </m:r>
                      </m:e>
                    </m:d>
                    <m:r>
                      <a:rPr lang="en-US" altLang="zh-CN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𝑒𝑟𝑟</m:t>
                        </m:r>
                      </m:num>
                      <m:den>
                        <m:sSubSup>
                          <m:sSubSup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func>
                      <m:func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CN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altLang="zh-CN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𝑒𝑟𝑟</m:t>
                                    </m:r>
                                  </m:e>
                                  <m:sup>
                                    <m:r>
                                      <a:rPr lang="en-US" altLang="zh-CN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altLang="zh-CN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sSubSup>
                                  <m:sSubSupPr>
                                    <m:ctrlPr>
                                      <a:rPr lang="en-US" altLang="zh-CN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CN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</m:e>
                    </m:func>
                    <m:r>
                      <a:rPr lang="en-US" altLang="zh-CN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𝑒𝑟𝑟</m:t>
                        </m:r>
                      </m:num>
                      <m:den>
                        <m:sSubSup>
                          <m:sSubSup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exp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⁡(−</m:t>
                    </m:r>
                    <m:f>
                      <m:f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𝑒𝑟𝑟</m:t>
                            </m:r>
                          </m:e>
                          <m:sup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bSup>
                          <m:sSubSup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altLang="zh-CN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627E58DF-A4BA-4041-A063-236D9241A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368" y="1574278"/>
                <a:ext cx="6924990" cy="745589"/>
              </a:xfrm>
              <a:prstGeom prst="rect">
                <a:avLst/>
              </a:prstGeom>
              <a:blipFill>
                <a:blip r:embed="rId4"/>
                <a:stretch>
                  <a:fillRect l="-14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8D48145-032E-4243-BAAB-821CCEAB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01F7-6FAE-4382-8913-BE20A606B93C}" type="datetime1">
              <a:rPr lang="zh-CN" altLang="en-US" smtClean="0"/>
              <a:t>2021/10/15</a:t>
            </a:fld>
            <a:endParaRPr lang="zh-CN" alt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F54D1D8-DD1E-4628-995A-3E6B28B4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4DB1337-12AF-49E6-8C4A-0379369618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19" y="2458024"/>
            <a:ext cx="5041270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F7E6E53-E6B2-41C4-8451-CB40955BB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395" y="2458024"/>
            <a:ext cx="4952380" cy="365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C7B5F039-398B-4EAE-ABEA-D0889C484BC3}"/>
              </a:ext>
            </a:extLst>
          </p:cNvPr>
          <p:cNvSpPr txBox="1"/>
          <p:nvPr/>
        </p:nvSpPr>
        <p:spPr>
          <a:xfrm>
            <a:off x="2431915" y="4591455"/>
            <a:ext cx="758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68%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691439F-07D7-46AC-9C1E-2CD55609DE95}"/>
              </a:ext>
            </a:extLst>
          </p:cNvPr>
          <p:cNvSpPr txBox="1"/>
          <p:nvPr/>
        </p:nvSpPr>
        <p:spPr>
          <a:xfrm>
            <a:off x="7783400" y="4591454"/>
            <a:ext cx="758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68%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617DDE4-A1D8-4672-94E8-9225D10CF500}"/>
              </a:ext>
            </a:extLst>
          </p:cNvPr>
          <p:cNvSpPr txBox="1"/>
          <p:nvPr/>
        </p:nvSpPr>
        <p:spPr>
          <a:xfrm>
            <a:off x="8433439" y="1506435"/>
            <a:ext cx="180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Proton</a:t>
            </a:r>
          </a:p>
          <a:p>
            <a:r>
              <a:rPr lang="en-US" altLang="zh-CN" sz="2400" dirty="0"/>
              <a:t>1PeV~10PeV</a:t>
            </a:r>
          </a:p>
        </p:txBody>
      </p:sp>
    </p:spTree>
    <p:extLst>
      <p:ext uri="{BB962C8B-B14F-4D97-AF65-F5344CB8AC3E}">
        <p14:creationId xmlns:p14="http://schemas.microsoft.com/office/powerpoint/2010/main" val="235979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FD037-9062-42D7-AF9E-5662ABDAB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C5A6C9-3ABC-498C-998C-F95833205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Proton triggered events: FIH is large</a:t>
            </a:r>
          </a:p>
          <a:p>
            <a:pPr lvl="1"/>
            <a:r>
              <a:rPr lang="en-US" altLang="zh-CN" dirty="0"/>
              <a:t>Proton trigger events (1PeV~10PeV, zenith angle~80°) are dominated by events with large first interaction height(~25km above LHAASO).</a:t>
            </a:r>
          </a:p>
          <a:p>
            <a:pPr lvl="1"/>
            <a:r>
              <a:rPr lang="en-US" altLang="zh-CN" dirty="0"/>
              <a:t>”Bump” improve the trigger efficiency of proton shower.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Neutrino triggered events: FIH is small</a:t>
            </a:r>
          </a:p>
          <a:p>
            <a:pPr lvl="1"/>
            <a:r>
              <a:rPr lang="en-US" altLang="zh-CN" dirty="0"/>
              <a:t>Neutrino trigger events (100TeV~1PeV, 80°) dominated by events with small first interaction height(&lt;7km). The neutrino trigger probability is small.</a:t>
            </a:r>
          </a:p>
          <a:p>
            <a:endParaRPr lang="en-US" altLang="zh-CN" dirty="0"/>
          </a:p>
          <a:p>
            <a:r>
              <a:rPr lang="en-US" altLang="zh-CN" dirty="0"/>
              <a:t>The angular resolution for 60°~70° events(1~10PeV) is 0.74°,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70°~80° is 1.25°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7C0C0B9-AC73-4947-8F59-B61C2CB0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47B3-F254-4A13-9649-12DAAB5B20A3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C4000C-043E-49FA-95CB-FBB5B21E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2D1C35B-5E43-4940-8EEE-1B3FC97FBEC2}"/>
              </a:ext>
            </a:extLst>
          </p:cNvPr>
          <p:cNvSpPr txBox="1"/>
          <p:nvPr/>
        </p:nvSpPr>
        <p:spPr>
          <a:xfrm>
            <a:off x="4844375" y="5845956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</a:rPr>
              <a:t>Thanks!</a:t>
            </a:r>
            <a:endParaRPr lang="zh-CN" alt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45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0CD216-63C2-4967-A735-78C70513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7819" y="2766218"/>
            <a:ext cx="1856362" cy="1325563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Backup</a:t>
            </a:r>
            <a:endParaRPr lang="zh-CN" altLang="en-US" dirty="0">
              <a:latin typeface="+mn-lt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55C3D5-88F7-4ED4-8FB2-C0954392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A7A2-956F-4642-80DE-04B132D5642D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A4D2DA-A51C-4FEC-BA98-3A4003344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722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71ED92-8212-4607-AA00-32A6AEF0C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Estimation of transient energy</a:t>
            </a:r>
            <a:endParaRPr lang="zh-CN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15CFBD7-EB1E-4A57-8F9C-D59061E2F8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94233" y="2192251"/>
                <a:ext cx="6712086" cy="14623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𝐹𝑑𝑡</m:t>
                          </m:r>
                        </m:e>
                      </m:nary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TeV</m:t>
                          </m:r>
                        </m:den>
                      </m:f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𝐴𝑐𝑜𝑠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15CFBD7-EB1E-4A57-8F9C-D59061E2F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94233" y="2192251"/>
                <a:ext cx="6712086" cy="146232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7300B5-B2B6-48EE-A4D8-BEC2F926A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A7A2-956F-4642-80DE-04B132D5642D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53943F-CEF9-48BF-890B-BA881B32A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6817FCF-6BCD-49E2-ABCB-3539CAB64930}"/>
              </a:ext>
            </a:extLst>
          </p:cNvPr>
          <p:cNvSpPr txBox="1"/>
          <p:nvPr/>
        </p:nvSpPr>
        <p:spPr>
          <a:xfrm>
            <a:off x="914399" y="1597850"/>
            <a:ext cx="5924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~100TeV neutrino number we can detect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95BA18F1-873C-4FD5-BED8-8048A20C3625}"/>
                  </a:ext>
                </a:extLst>
              </p:cNvPr>
              <p:cNvSpPr txBox="1"/>
              <p:nvPr/>
            </p:nvSpPr>
            <p:spPr>
              <a:xfrm>
                <a:off x="2143665" y="4817299"/>
                <a:ext cx="406258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kpc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95BA18F1-873C-4FD5-BED8-8048A20C3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665" y="4817299"/>
                <a:ext cx="406258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83FD1EC-E08C-41F1-93EF-F0921B49B9CA}"/>
                  </a:ext>
                </a:extLst>
              </p:cNvPr>
              <p:cNvSpPr txBox="1"/>
              <p:nvPr/>
            </p:nvSpPr>
            <p:spPr>
              <a:xfrm>
                <a:off x="1855550" y="3369881"/>
                <a:ext cx="2020922" cy="1222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𝐹𝑑𝑡</m:t>
                          </m:r>
                        </m:e>
                      </m:nary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83FD1EC-E08C-41F1-93EF-F0921B49B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550" y="3369881"/>
                <a:ext cx="2020922" cy="12225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5FBF58B2-5350-4FA1-A086-1C1042D81AB5}"/>
                  </a:ext>
                </a:extLst>
              </p:cNvPr>
              <p:cNvSpPr txBox="1"/>
              <p:nvPr/>
            </p:nvSpPr>
            <p:spPr>
              <a:xfrm>
                <a:off x="8610600" y="2400193"/>
                <a:ext cx="287574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𝐴𝑐𝑜𝑠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=0.2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km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5FBF58B2-5350-4FA1-A086-1C1042D81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2400193"/>
                <a:ext cx="287574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>
            <a:extLst>
              <a:ext uri="{FF2B5EF4-FFF2-40B4-BE49-F238E27FC236}">
                <a16:creationId xmlns:a16="http://schemas.microsoft.com/office/drawing/2014/main" id="{581620F5-350E-4CC3-A828-5FA17BFF43AF}"/>
              </a:ext>
            </a:extLst>
          </p:cNvPr>
          <p:cNvSpPr txBox="1"/>
          <p:nvPr/>
        </p:nvSpPr>
        <p:spPr>
          <a:xfrm>
            <a:off x="914399" y="3750306"/>
            <a:ext cx="1361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To get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4538A5B9-C494-4FDF-B328-2439DC685662}"/>
                  </a:ext>
                </a:extLst>
              </p:cNvPr>
              <p:cNvSpPr txBox="1"/>
              <p:nvPr/>
            </p:nvSpPr>
            <p:spPr>
              <a:xfrm>
                <a:off x="4423588" y="3487675"/>
                <a:ext cx="3383732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100 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erg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cm</m:t>
                          </m:r>
                        </m:e>
                        <m:sup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4538A5B9-C494-4FDF-B328-2439DC685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588" y="3487675"/>
                <a:ext cx="3383732" cy="8066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>
            <a:extLst>
              <a:ext uri="{FF2B5EF4-FFF2-40B4-BE49-F238E27FC236}">
                <a16:creationId xmlns:a16="http://schemas.microsoft.com/office/drawing/2014/main" id="{FE7934A6-B4A3-4521-B72D-6B502474E943}"/>
              </a:ext>
            </a:extLst>
          </p:cNvPr>
          <p:cNvSpPr txBox="1"/>
          <p:nvPr/>
        </p:nvSpPr>
        <p:spPr>
          <a:xfrm>
            <a:off x="914399" y="4837781"/>
            <a:ext cx="1361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If we set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4813E5C0-C65F-4710-B736-9E1E44F742A7}"/>
                  </a:ext>
                </a:extLst>
              </p:cNvPr>
              <p:cNvSpPr txBox="1"/>
              <p:nvPr/>
            </p:nvSpPr>
            <p:spPr>
              <a:xfrm>
                <a:off x="6640749" y="4837781"/>
                <a:ext cx="45395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Then the energy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47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erg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4813E5C0-C65F-4710-B736-9E1E44F7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749" y="4837781"/>
                <a:ext cx="4539576" cy="461665"/>
              </a:xfrm>
              <a:prstGeom prst="rect">
                <a:avLst/>
              </a:prstGeom>
              <a:blipFill>
                <a:blip r:embed="rId7"/>
                <a:stretch>
                  <a:fillRect l="-2013" t="-10667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315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806640-349C-4EF1-9921-C04E390A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Angular resolution for horizontal events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1705B014-8A69-4D2C-A1A4-44CE2537CF35}"/>
                  </a:ext>
                </a:extLst>
              </p:cNvPr>
              <p:cNvSpPr txBox="1"/>
              <p:nvPr/>
            </p:nvSpPr>
            <p:spPr>
              <a:xfrm>
                <a:off x="838199" y="1798138"/>
                <a:ext cx="9540689" cy="445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arccos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⁡[</m:t>
                      </m:r>
                      <m:func>
                        <m:func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8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8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800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800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zh-CN" sz="2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1705B014-8A69-4D2C-A1A4-44CE2537C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798138"/>
                <a:ext cx="9540689" cy="445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B9453C9C-772E-4405-B7BE-0EF4BC2BC8A9}"/>
                  </a:ext>
                </a:extLst>
              </p:cNvPr>
              <p:cNvSpPr txBox="1"/>
              <p:nvPr/>
            </p:nvSpPr>
            <p:spPr>
              <a:xfrm>
                <a:off x="838198" y="2724021"/>
                <a:ext cx="6033155" cy="1399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cs typeface="Times New Roman" panose="02020603050405020304" pitchFamily="18" charset="0"/>
                  </a:rPr>
                  <a:t>The angular error 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US" altLang="zh-CN" sz="2800" dirty="0">
                  <a:cs typeface="Times New Roman" panose="02020603050405020304" pitchFamily="18" charset="0"/>
                </a:endParaRPr>
              </a:p>
              <a:p>
                <a:r>
                  <a:rPr lang="en-US" altLang="zh-CN" sz="2800" dirty="0">
                    <a:cs typeface="Times New Roman" panose="02020603050405020304" pitchFamily="18" charset="0"/>
                  </a:rPr>
                  <a:t>If AO is true incidence direction, And BO is reconstruction incidence direction</a:t>
                </a: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B9453C9C-772E-4405-B7BE-0EF4BC2BC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8" y="2724021"/>
                <a:ext cx="6033155" cy="1399037"/>
              </a:xfrm>
              <a:prstGeom prst="rect">
                <a:avLst/>
              </a:prstGeom>
              <a:blipFill>
                <a:blip r:embed="rId3"/>
                <a:stretch>
                  <a:fillRect l="-2020" t="-3493" r="-2525" b="-117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734FFC8E-AAFD-473D-AE31-C060ADEBAA81}"/>
              </a:ext>
            </a:extLst>
          </p:cNvPr>
          <p:cNvSpPr txBox="1"/>
          <p:nvPr/>
        </p:nvSpPr>
        <p:spPr>
          <a:xfrm>
            <a:off x="838198" y="4416844"/>
            <a:ext cx="6033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The distribution of angular error are used for angular resolution.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29E14C7D-063F-485C-85F5-1577A59AFCB7}"/>
              </a:ext>
            </a:extLst>
          </p:cNvPr>
          <p:cNvSpPr/>
          <p:nvPr/>
        </p:nvSpPr>
        <p:spPr>
          <a:xfrm>
            <a:off x="7612377" y="2806964"/>
            <a:ext cx="3464118" cy="34624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弧形 11">
            <a:extLst>
              <a:ext uri="{FF2B5EF4-FFF2-40B4-BE49-F238E27FC236}">
                <a16:creationId xmlns:a16="http://schemas.microsoft.com/office/drawing/2014/main" id="{2E040138-8241-452A-A3BC-6BE7750F6FBC}"/>
              </a:ext>
            </a:extLst>
          </p:cNvPr>
          <p:cNvSpPr/>
          <p:nvPr/>
        </p:nvSpPr>
        <p:spPr>
          <a:xfrm>
            <a:off x="7567740" y="3220389"/>
            <a:ext cx="3547668" cy="3462454"/>
          </a:xfrm>
          <a:prstGeom prst="arc">
            <a:avLst>
              <a:gd name="adj1" fmla="val 11539298"/>
              <a:gd name="adj2" fmla="val 20838787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弧形 12">
            <a:extLst>
              <a:ext uri="{FF2B5EF4-FFF2-40B4-BE49-F238E27FC236}">
                <a16:creationId xmlns:a16="http://schemas.microsoft.com/office/drawing/2014/main" id="{F4F4A48F-5E83-4546-9952-3788E501BD6F}"/>
              </a:ext>
            </a:extLst>
          </p:cNvPr>
          <p:cNvSpPr/>
          <p:nvPr/>
        </p:nvSpPr>
        <p:spPr>
          <a:xfrm rot="10800000">
            <a:off x="7480187" y="3390088"/>
            <a:ext cx="3745533" cy="1717007"/>
          </a:xfrm>
          <a:prstGeom prst="arc">
            <a:avLst>
              <a:gd name="adj1" fmla="val 11396312"/>
              <a:gd name="adj2" fmla="val 2100865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C9668C4C-5786-4437-9250-CD091D9D4556}"/>
              </a:ext>
            </a:extLst>
          </p:cNvPr>
          <p:cNvCxnSpPr>
            <a:cxnSpLocks/>
          </p:cNvCxnSpPr>
          <p:nvPr/>
        </p:nvCxnSpPr>
        <p:spPr>
          <a:xfrm flipH="1" flipV="1">
            <a:off x="7612326" y="4553529"/>
            <a:ext cx="5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弧形 16">
            <a:extLst>
              <a:ext uri="{FF2B5EF4-FFF2-40B4-BE49-F238E27FC236}">
                <a16:creationId xmlns:a16="http://schemas.microsoft.com/office/drawing/2014/main" id="{EC0FD95A-EAC6-4027-95C5-33A7CC19E52C}"/>
              </a:ext>
            </a:extLst>
          </p:cNvPr>
          <p:cNvSpPr/>
          <p:nvPr/>
        </p:nvSpPr>
        <p:spPr>
          <a:xfrm rot="16200000">
            <a:off x="8150355" y="3286378"/>
            <a:ext cx="3637614" cy="3155316"/>
          </a:xfrm>
          <a:prstGeom prst="arc">
            <a:avLst>
              <a:gd name="adj1" fmla="val 15930308"/>
              <a:gd name="adj2" fmla="val 20322909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D016182E-1429-4DE7-AD74-3EC3E92D6027}"/>
              </a:ext>
            </a:extLst>
          </p:cNvPr>
          <p:cNvCxnSpPr/>
          <p:nvPr/>
        </p:nvCxnSpPr>
        <p:spPr>
          <a:xfrm>
            <a:off x="9348281" y="3220389"/>
            <a:ext cx="0" cy="13331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024D9E21-54F8-4446-B446-4833759C5265}"/>
              </a:ext>
            </a:extLst>
          </p:cNvPr>
          <p:cNvCxnSpPr>
            <a:cxnSpLocks/>
          </p:cNvCxnSpPr>
          <p:nvPr/>
        </p:nvCxnSpPr>
        <p:spPr>
          <a:xfrm>
            <a:off x="7612326" y="4553527"/>
            <a:ext cx="349162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弧形 24">
            <a:extLst>
              <a:ext uri="{FF2B5EF4-FFF2-40B4-BE49-F238E27FC236}">
                <a16:creationId xmlns:a16="http://schemas.microsoft.com/office/drawing/2014/main" id="{55A58CCA-3FC8-4C08-8868-E04997C26B7E}"/>
              </a:ext>
            </a:extLst>
          </p:cNvPr>
          <p:cNvSpPr/>
          <p:nvPr/>
        </p:nvSpPr>
        <p:spPr>
          <a:xfrm rot="646554">
            <a:off x="7806339" y="3210192"/>
            <a:ext cx="2569160" cy="3412524"/>
          </a:xfrm>
          <a:prstGeom prst="arc">
            <a:avLst>
              <a:gd name="adj1" fmla="val 16040942"/>
              <a:gd name="adj2" fmla="val 21096906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AE6AFE7F-D59D-45E5-A51E-1AC570CD3303}"/>
              </a:ext>
            </a:extLst>
          </p:cNvPr>
          <p:cNvCxnSpPr>
            <a:endCxn id="17" idx="0"/>
          </p:cNvCxnSpPr>
          <p:nvPr/>
        </p:nvCxnSpPr>
        <p:spPr>
          <a:xfrm flipH="1">
            <a:off x="8395159" y="4553527"/>
            <a:ext cx="953122" cy="434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C638DFA8-F700-43A3-8750-055BAD78F907}"/>
              </a:ext>
            </a:extLst>
          </p:cNvPr>
          <p:cNvCxnSpPr>
            <a:cxnSpLocks/>
            <a:stCxn id="25" idx="2"/>
          </p:cNvCxnSpPr>
          <p:nvPr/>
        </p:nvCxnSpPr>
        <p:spPr>
          <a:xfrm flipH="1" flipV="1">
            <a:off x="9348281" y="4553528"/>
            <a:ext cx="1032052" cy="416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A6C3F948-9592-44FA-B380-AECA2147E988}"/>
              </a:ext>
            </a:extLst>
          </p:cNvPr>
          <p:cNvCxnSpPr>
            <a:cxnSpLocks/>
          </p:cNvCxnSpPr>
          <p:nvPr/>
        </p:nvCxnSpPr>
        <p:spPr>
          <a:xfrm flipH="1" flipV="1">
            <a:off x="8571478" y="4033308"/>
            <a:ext cx="749347" cy="504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E73B97CC-9254-4C8C-AEA0-7B6A64F9170D}"/>
              </a:ext>
            </a:extLst>
          </p:cNvPr>
          <p:cNvCxnSpPr>
            <a:cxnSpLocks/>
          </p:cNvCxnSpPr>
          <p:nvPr/>
        </p:nvCxnSpPr>
        <p:spPr>
          <a:xfrm flipV="1">
            <a:off x="9351936" y="3585088"/>
            <a:ext cx="634968" cy="937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AC47275F-E37B-48AE-A885-8B2D68348F54}"/>
              </a:ext>
            </a:extLst>
          </p:cNvPr>
          <p:cNvSpPr txBox="1"/>
          <p:nvPr/>
        </p:nvSpPr>
        <p:spPr>
          <a:xfrm>
            <a:off x="9173157" y="4506549"/>
            <a:ext cx="35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E3BEA0EF-5F54-4570-85D9-E8934CE56816}"/>
              </a:ext>
            </a:extLst>
          </p:cNvPr>
          <p:cNvSpPr txBox="1"/>
          <p:nvPr/>
        </p:nvSpPr>
        <p:spPr>
          <a:xfrm>
            <a:off x="9979188" y="3366877"/>
            <a:ext cx="35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EDCFED30-990B-423E-A38B-75EBD9DD3619}"/>
              </a:ext>
            </a:extLst>
          </p:cNvPr>
          <p:cNvSpPr txBox="1"/>
          <p:nvPr/>
        </p:nvSpPr>
        <p:spPr>
          <a:xfrm>
            <a:off x="8286068" y="3790140"/>
            <a:ext cx="35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文本框 44">
                <a:extLst>
                  <a:ext uri="{FF2B5EF4-FFF2-40B4-BE49-F238E27FC236}">
                    <a16:creationId xmlns:a16="http://schemas.microsoft.com/office/drawing/2014/main" id="{3D777993-B188-4944-96E5-60C4CA68A4E4}"/>
                  </a:ext>
                </a:extLst>
              </p:cNvPr>
              <p:cNvSpPr txBox="1"/>
              <p:nvPr/>
            </p:nvSpPr>
            <p:spPr>
              <a:xfrm>
                <a:off x="8940765" y="4077975"/>
                <a:ext cx="47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altLang="zh-CN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45" name="文本框 44">
                <a:extLst>
                  <a:ext uri="{FF2B5EF4-FFF2-40B4-BE49-F238E27FC236}">
                    <a16:creationId xmlns:a16="http://schemas.microsoft.com/office/drawing/2014/main" id="{3D777993-B188-4944-96E5-60C4CA68A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765" y="4077975"/>
                <a:ext cx="47462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43FD82E2-6E22-4955-B81E-BA90F1DB46AE}"/>
                  </a:ext>
                </a:extLst>
              </p:cNvPr>
              <p:cNvSpPr txBox="1"/>
              <p:nvPr/>
            </p:nvSpPr>
            <p:spPr>
              <a:xfrm>
                <a:off x="9241624" y="3958650"/>
                <a:ext cx="47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altLang="zh-CN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43FD82E2-6E22-4955-B81E-BA90F1DB4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624" y="3958650"/>
                <a:ext cx="47462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id="{E75F587D-C492-4D79-99C2-E3EA90C7FBF7}"/>
                  </a:ext>
                </a:extLst>
              </p:cNvPr>
              <p:cNvSpPr txBox="1"/>
              <p:nvPr/>
            </p:nvSpPr>
            <p:spPr>
              <a:xfrm>
                <a:off x="8571478" y="3205420"/>
                <a:ext cx="48395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id="{E75F587D-C492-4D79-99C2-E3EA90C7F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478" y="3205420"/>
                <a:ext cx="483951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340683B9-F1FF-47E7-AB7F-EF2B45AE8221}"/>
                  </a:ext>
                </a:extLst>
              </p:cNvPr>
              <p:cNvSpPr txBox="1"/>
              <p:nvPr/>
            </p:nvSpPr>
            <p:spPr>
              <a:xfrm>
                <a:off x="9320825" y="3309470"/>
                <a:ext cx="48395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340683B9-F1FF-47E7-AB7F-EF2B45AE8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825" y="3309470"/>
                <a:ext cx="483951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弧形 51">
            <a:extLst>
              <a:ext uri="{FF2B5EF4-FFF2-40B4-BE49-F238E27FC236}">
                <a16:creationId xmlns:a16="http://schemas.microsoft.com/office/drawing/2014/main" id="{F6E794C0-001C-47BD-88F7-B2E86AC4388A}"/>
              </a:ext>
            </a:extLst>
          </p:cNvPr>
          <p:cNvSpPr/>
          <p:nvPr/>
        </p:nvSpPr>
        <p:spPr>
          <a:xfrm rot="8788519">
            <a:off x="8982511" y="2620681"/>
            <a:ext cx="868492" cy="75372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弧形 52">
            <a:extLst>
              <a:ext uri="{FF2B5EF4-FFF2-40B4-BE49-F238E27FC236}">
                <a16:creationId xmlns:a16="http://schemas.microsoft.com/office/drawing/2014/main" id="{C1245D66-C640-4B79-8972-4831784C8888}"/>
              </a:ext>
            </a:extLst>
          </p:cNvPr>
          <p:cNvSpPr/>
          <p:nvPr/>
        </p:nvSpPr>
        <p:spPr>
          <a:xfrm rot="10800000">
            <a:off x="8949761" y="3125365"/>
            <a:ext cx="311285" cy="262646"/>
          </a:xfrm>
          <a:prstGeom prst="arc">
            <a:avLst>
              <a:gd name="adj1" fmla="val 1757930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ACEC9CF9-F261-4BDC-80A4-16D4B6A7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0FC2C-6C7A-4643-801E-10ECEF5DB966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705894C6-F84E-47CB-9FBC-1C6014CE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82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AF3EE5-9083-4958-A133-D91BE846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17022F-6EC6-408A-9F6E-F56CA14BD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>
                <a:cs typeface="Times New Roman" panose="02020603050405020304" pitchFamily="18" charset="0"/>
              </a:rPr>
              <a:t>Introduction</a:t>
            </a:r>
          </a:p>
          <a:p>
            <a:r>
              <a:rPr lang="en-US" altLang="zh-CN" sz="3200" dirty="0"/>
              <a:t>Proton horizontal shower simulation</a:t>
            </a:r>
          </a:p>
          <a:p>
            <a:r>
              <a:rPr lang="en-US" altLang="zh-CN" sz="3200" dirty="0"/>
              <a:t>neutrino horizontal shower simulation</a:t>
            </a:r>
          </a:p>
          <a:p>
            <a:r>
              <a:rPr lang="en-US" altLang="zh-CN" sz="3200" dirty="0"/>
              <a:t>Angular resolution for horizontal air shower</a:t>
            </a:r>
          </a:p>
          <a:p>
            <a:r>
              <a:rPr lang="en-US" altLang="zh-CN" sz="3200" dirty="0"/>
              <a:t>Summary</a:t>
            </a:r>
            <a:endParaRPr lang="zh-CN" altLang="en-US" sz="3200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9906D7B-A06A-4EFE-B5BF-DC5B4049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7D4B-71D3-47A6-8110-F36AF568D607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6F501A-CC2E-4415-8B2B-D9AEAC44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740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E8B50-481C-4024-97D4-292913827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429B46-CE70-4E21-93C5-0AD710F96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304661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Horizontal Air Shower(HAS): Cosmic ray detection rate will decrease sharply as zenith angle increase</a:t>
            </a:r>
          </a:p>
          <a:p>
            <a:r>
              <a:rPr lang="en-US" altLang="zh-CN" dirty="0"/>
              <a:t>Neutrino: Neutrino can penetrate the thick atmosphere because of its small cross section</a:t>
            </a:r>
          </a:p>
          <a:p>
            <a:r>
              <a:rPr lang="en-US" altLang="zh-CN" b="0" i="0" dirty="0">
                <a:effectLst/>
              </a:rPr>
              <a:t>Saving computing resources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E74E20-F846-4BF6-A99B-957E0ECD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A7A2-956F-4642-80DE-04B132D5642D}" type="datetime1">
              <a:rPr lang="zh-CN" altLang="en-US" smtClean="0"/>
              <a:t>2021/10/15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5644BDA-1DEB-4215-AAA6-3C1FBAB4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9AA561C-3A70-4CBF-8490-95463BA0C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595" y="3065568"/>
            <a:ext cx="4306267" cy="347334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49DE157-6F5C-4DBE-9BBD-1EF555B928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974" y="501650"/>
            <a:ext cx="4666072" cy="237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7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0ECD38-1909-404F-A340-DA7684C6B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Method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82B6DC-DD56-4571-A1ED-A68A1F3C9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3838"/>
            <a:ext cx="10515600" cy="365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CORSIKA Option for horizontal event:</a:t>
            </a:r>
          </a:p>
          <a:p>
            <a:pPr marL="0" indent="0">
              <a:buNone/>
            </a:pPr>
            <a:r>
              <a:rPr lang="en-US" altLang="zh-CN" dirty="0"/>
              <a:t>1.To simulate shower with </a:t>
            </a:r>
            <a:r>
              <a:rPr lang="en-US" altLang="zh-CN" dirty="0">
                <a:solidFill>
                  <a:srgbClr val="FF0000"/>
                </a:solidFill>
              </a:rPr>
              <a:t>zenith angle &gt; 70°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CURVED</a:t>
            </a:r>
            <a:r>
              <a:rPr lang="zh-CN" altLang="en-US" dirty="0"/>
              <a:t> </a:t>
            </a:r>
            <a:r>
              <a:rPr lang="en-US" altLang="zh-CN" dirty="0"/>
              <a:t>is needed</a:t>
            </a:r>
          </a:p>
          <a:p>
            <a:pPr marL="0" indent="0">
              <a:buNone/>
            </a:pPr>
            <a:r>
              <a:rPr lang="en-US" altLang="zh-CN" dirty="0"/>
              <a:t>2.For neutrino as primary particle, NUPRIM is needed</a:t>
            </a:r>
          </a:p>
          <a:p>
            <a:pPr marL="0" indent="0">
              <a:buNone/>
            </a:pPr>
            <a:r>
              <a:rPr lang="en-US" altLang="zh-CN" dirty="0"/>
              <a:t>(CURVED+NUPRIM)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First interaction height is fixed at some values to study the trigger efficiency</a:t>
            </a:r>
            <a:endParaRPr lang="zh-CN" altLang="en-US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B3ECF25-9E70-4DD3-BF2A-E1179044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CB23-2F43-49DC-A028-192BDABE9978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7B483F-7CF7-40CA-8902-9B04A2E4D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218744E-9410-47CB-98BA-4AE409FF7A46}"/>
              </a:ext>
            </a:extLst>
          </p:cNvPr>
          <p:cNvSpPr txBox="1"/>
          <p:nvPr/>
        </p:nvSpPr>
        <p:spPr>
          <a:xfrm>
            <a:off x="859882" y="1779995"/>
            <a:ext cx="1322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CORSIKA</a:t>
            </a:r>
            <a:endParaRPr lang="zh-CN" altLang="en-US" sz="2400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C2665E3A-332B-404B-855E-9FFC08FFA713}"/>
              </a:ext>
            </a:extLst>
          </p:cNvPr>
          <p:cNvCxnSpPr/>
          <p:nvPr/>
        </p:nvCxnSpPr>
        <p:spPr>
          <a:xfrm>
            <a:off x="2281551" y="2010827"/>
            <a:ext cx="70039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E7BB650A-4718-43E9-979F-54D4927B887D}"/>
              </a:ext>
            </a:extLst>
          </p:cNvPr>
          <p:cNvSpPr txBox="1"/>
          <p:nvPr/>
        </p:nvSpPr>
        <p:spPr>
          <a:xfrm>
            <a:off x="3179299" y="1792152"/>
            <a:ext cx="700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G4</a:t>
            </a:r>
            <a:endParaRPr lang="zh-CN" altLang="en-US" sz="2400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CB1291E9-EC67-4B9A-81E3-4A5A21098095}"/>
              </a:ext>
            </a:extLst>
          </p:cNvPr>
          <p:cNvCxnSpPr>
            <a:cxnSpLocks/>
          </p:cNvCxnSpPr>
          <p:nvPr/>
        </p:nvCxnSpPr>
        <p:spPr>
          <a:xfrm>
            <a:off x="4139917" y="2017492"/>
            <a:ext cx="9804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8D0DAAC9-0F0D-442C-81AC-16DAC3F3270F}"/>
              </a:ext>
            </a:extLst>
          </p:cNvPr>
          <p:cNvSpPr txBox="1"/>
          <p:nvPr/>
        </p:nvSpPr>
        <p:spPr>
          <a:xfrm>
            <a:off x="5100535" y="1777352"/>
            <a:ext cx="2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Reconstruction</a:t>
            </a:r>
            <a:endParaRPr lang="zh-CN" altLang="en-US" sz="24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B87BCF8-2037-4DA3-8F11-2BEF5AFBF8A8}"/>
              </a:ext>
            </a:extLst>
          </p:cNvPr>
          <p:cNvSpPr txBox="1"/>
          <p:nvPr/>
        </p:nvSpPr>
        <p:spPr>
          <a:xfrm>
            <a:off x="8164337" y="1779995"/>
            <a:ext cx="315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Data selection, analysis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DD096CCD-B683-4F88-A355-411D860931DF}"/>
              </a:ext>
            </a:extLst>
          </p:cNvPr>
          <p:cNvCxnSpPr>
            <a:cxnSpLocks/>
          </p:cNvCxnSpPr>
          <p:nvPr/>
        </p:nvCxnSpPr>
        <p:spPr>
          <a:xfrm>
            <a:off x="7114957" y="2027652"/>
            <a:ext cx="94927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D7ABD43B-42A2-4AFC-8FB8-CB7166838608}"/>
              </a:ext>
            </a:extLst>
          </p:cNvPr>
          <p:cNvSpPr txBox="1"/>
          <p:nvPr/>
        </p:nvSpPr>
        <p:spPr>
          <a:xfrm>
            <a:off x="2919144" y="1436772"/>
            <a:ext cx="1220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Half array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4043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A010FBE9-191F-43BF-BDF8-AFC47235F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6721" y="924273"/>
            <a:ext cx="3449320" cy="286496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FA283B0-07C7-4613-9D6A-3497E791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Coordinate system in CORSIKA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C9BB491-D871-4972-9F86-9A25B3F6397C}"/>
                  </a:ext>
                </a:extLst>
              </p:cNvPr>
              <p:cNvSpPr txBox="1"/>
              <p:nvPr/>
            </p:nvSpPr>
            <p:spPr>
              <a:xfrm>
                <a:off x="838199" y="2563578"/>
                <a:ext cx="639141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First interaction height (FIH)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 h1  (km)</a:t>
                </a: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Zenith angle:   </a:t>
                </a:r>
                <a14:m>
                  <m:oMath xmlns:m="http://schemas.openxmlformats.org/officeDocument/2006/math">
                    <m:r>
                      <a:rPr lang="zh-CN" altLang="en-US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(degree)</a:t>
                </a:r>
              </a:p>
              <a:p>
                <a:endParaRPr lang="en-US" altLang="zh-CN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Vertical depth:  T(h)     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cm</m:t>
                        </m:r>
                      </m:e>
                      <m:sup>
                        <m:r>
                          <a:rPr lang="en-US" altLang="zh-CN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 </a:t>
                </a: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Slant depth:  T1(h1) 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a:rPr lang="en-US" altLang="zh-CN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cm</m:t>
                        </m:r>
                      </m:e>
                      <m:sup>
                        <m:r>
                          <a:rPr lang="en-US" altLang="zh-CN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C9BB491-D871-4972-9F86-9A25B3F63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563578"/>
                <a:ext cx="6391418" cy="1938992"/>
              </a:xfrm>
              <a:prstGeom prst="rect">
                <a:avLst/>
              </a:prstGeom>
              <a:blipFill>
                <a:blip r:embed="rId4"/>
                <a:stretch>
                  <a:fillRect l="-1430" t="-2516" b="-62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文本框 37">
            <a:extLst>
              <a:ext uri="{FF2B5EF4-FFF2-40B4-BE49-F238E27FC236}">
                <a16:creationId xmlns:a16="http://schemas.microsoft.com/office/drawing/2014/main" id="{988E6CA0-D66E-4691-8204-1233DCCBF786}"/>
              </a:ext>
            </a:extLst>
          </p:cNvPr>
          <p:cNvSpPr txBox="1"/>
          <p:nvPr/>
        </p:nvSpPr>
        <p:spPr>
          <a:xfrm>
            <a:off x="838199" y="4722672"/>
            <a:ext cx="6679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h1 is used as first interaction height in the study of trigger efficiency.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956287B-C6A0-440B-B842-00BC1CEA9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C355-4511-4362-BC98-58E57F659423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7B2011-3E4C-4F78-89BF-8C6476219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69876CCA-1356-4CD8-86DB-CFF6AEE5E8B0}"/>
              </a:ext>
            </a:extLst>
          </p:cNvPr>
          <p:cNvSpPr txBox="1"/>
          <p:nvPr/>
        </p:nvSpPr>
        <p:spPr>
          <a:xfrm>
            <a:off x="838200" y="1881811"/>
            <a:ext cx="6679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Upper panel shows the coordinate system.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4DFFC335-743B-42B1-9B91-0EB3373C9837}"/>
              </a:ext>
            </a:extLst>
          </p:cNvPr>
          <p:cNvSpPr txBox="1"/>
          <p:nvPr/>
        </p:nvSpPr>
        <p:spPr>
          <a:xfrm>
            <a:off x="8386864" y="3789237"/>
            <a:ext cx="2556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atmosphere structure at 80°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57E0BDB-39BD-4FED-913A-47712ADBD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349" y="3965433"/>
            <a:ext cx="4239294" cy="275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95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091091-0A8E-4004-85E5-084DC94B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581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First interaction height and trigger efficiency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CFB4039-14C9-45E5-8E6E-E4E503F3D81A}"/>
              </a:ext>
            </a:extLst>
          </p:cNvPr>
          <p:cNvSpPr txBox="1"/>
          <p:nvPr/>
        </p:nvSpPr>
        <p:spPr>
          <a:xfrm>
            <a:off x="993842" y="5026869"/>
            <a:ext cx="529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latin typeface="Calibri" panose="020F0502020204030204" pitchFamily="34" charset="0"/>
                <a:cs typeface="Calibri" panose="020F0502020204030204" pitchFamily="34" charset="0"/>
              </a:rPr>
              <a:t>Left panel shows the FIH distribution for proton(1PeV) at 80°(zenith angle)</a:t>
            </a:r>
          </a:p>
          <a:p>
            <a:endParaRPr lang="en-US" altLang="zh-C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70C6A7B-47F6-4176-8330-417CE3B79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1721"/>
            <a:ext cx="4877554" cy="343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C2128F58-AF0D-4AAD-94CC-02F6B50B9FCA}"/>
              </a:ext>
            </a:extLst>
          </p:cNvPr>
          <p:cNvSpPr txBox="1"/>
          <p:nvPr/>
        </p:nvSpPr>
        <p:spPr>
          <a:xfrm>
            <a:off x="6433296" y="4997496"/>
            <a:ext cx="47843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cs typeface="Times New Roman" panose="02020603050405020304" pitchFamily="18" charset="0"/>
              </a:rPr>
              <a:t>Right panel is the trigger efficiency for proton(1-10PeV) at 80°(zenith angle) at different FIH.(Radius in G4 600m)</a:t>
            </a:r>
          </a:p>
          <a:p>
            <a:r>
              <a:rPr lang="en-US" altLang="zh-CN" sz="2200" dirty="0">
                <a:cs typeface="Times New Roman" panose="02020603050405020304" pitchFamily="18" charset="0"/>
              </a:rPr>
              <a:t>Trigger efficiency=</a:t>
            </a:r>
            <a:r>
              <a:rPr lang="en-US" altLang="zh-CN" sz="2200" dirty="0" err="1">
                <a:cs typeface="Times New Roman" panose="02020603050405020304" pitchFamily="18" charset="0"/>
              </a:rPr>
              <a:t>n_tr</a:t>
            </a:r>
            <a:r>
              <a:rPr lang="en-US" altLang="zh-CN" sz="2200" dirty="0">
                <a:cs typeface="Times New Roman" panose="02020603050405020304" pitchFamily="18" charset="0"/>
              </a:rPr>
              <a:t>/</a:t>
            </a:r>
            <a:r>
              <a:rPr lang="en-US" altLang="zh-CN" sz="2200" dirty="0" err="1">
                <a:cs typeface="Times New Roman" panose="02020603050405020304" pitchFamily="18" charset="0"/>
              </a:rPr>
              <a:t>N_tot</a:t>
            </a:r>
            <a:endParaRPr lang="en-US" altLang="zh-CN" sz="2200" dirty="0">
              <a:cs typeface="Times New Roman" panose="02020603050405020304" pitchFamily="18" charset="0"/>
            </a:endParaRP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B6A11DCC-E814-4FB0-94D4-64723FDD7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991" y="1480506"/>
            <a:ext cx="5093572" cy="351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6E55007-1E20-4B6E-AD84-3061A10CD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39D0-A60A-4CD3-A7C5-458F6E206405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3D81AA-8028-43B3-BACC-65C595BD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0E933FC-3F82-4133-9943-7B64731B8702}"/>
              </a:ext>
            </a:extLst>
          </p:cNvPr>
          <p:cNvSpPr txBox="1"/>
          <p:nvPr/>
        </p:nvSpPr>
        <p:spPr>
          <a:xfrm>
            <a:off x="2489142" y="3663915"/>
            <a:ext cx="9239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29.5km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857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66ECB32B-FAB5-4B5B-B454-947406BE0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478" y="3747305"/>
            <a:ext cx="4630611" cy="30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BBE8F2E6-6993-42D6-882D-C6C3BE82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Proton events FIH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3">
                <a:extLst>
                  <a:ext uri="{FF2B5EF4-FFF2-40B4-BE49-F238E27FC236}">
                    <a16:creationId xmlns:a16="http://schemas.microsoft.com/office/drawing/2014/main" id="{3A9D4A42-15FF-4CF7-830E-BC9CF9104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70674"/>
                <a:ext cx="5091260" cy="2250636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200" dirty="0">
                    <a:cs typeface="Times New Roman" panose="02020603050405020304" pitchFamily="18" charset="0"/>
                  </a:rPr>
                  <a:t>Upper panel: </a:t>
                </a:r>
              </a:p>
              <a:p>
                <a:pPr marL="0" indent="0">
                  <a:buNone/>
                </a:pPr>
                <a:r>
                  <a:rPr lang="en-US" altLang="zh-CN" sz="2200" dirty="0">
                    <a:cs typeface="Times New Roman" panose="02020603050405020304" pitchFamily="18" charset="0"/>
                  </a:rPr>
                  <a:t>First interaction heigh </a:t>
                </a:r>
                <a14:m>
                  <m:oMath xmlns:m="http://schemas.openxmlformats.org/officeDocument/2006/math">
                    <m:r>
                      <a:rPr lang="en-US" altLang="zh-CN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altLang="zh-CN" sz="2200" dirty="0">
                    <a:cs typeface="Times New Roman" panose="02020603050405020304" pitchFamily="18" charset="0"/>
                  </a:rPr>
                  <a:t>trigger efficiency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𝑑𝑃</m:t>
                          </m:r>
                          <m:r>
                            <a:rPr lang="en-US" altLang="zh-CN" sz="2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zh-CN" sz="2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altLang="zh-CN" sz="2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altLang="zh-CN" sz="2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altLang="zh-CN" sz="2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zh-CN" sz="2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altLang="zh-CN" sz="2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altLang="zh-CN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𝑒𝑓𝑓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2200" dirty="0">
                  <a:cs typeface="Times New Roman" panose="02020603050405020304" pitchFamily="18" charset="0"/>
                </a:endParaRPr>
              </a:p>
              <a:p>
                <a:r>
                  <a:rPr lang="en-US" altLang="zh-CN" sz="2200" dirty="0">
                    <a:cs typeface="Times New Roman" panose="02020603050405020304" pitchFamily="18" charset="0"/>
                  </a:rPr>
                  <a:t>Lower panel: integrate upper panel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altLang="zh-CN" sz="2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altLang="zh-CN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2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内容占位符 3">
                <a:extLst>
                  <a:ext uri="{FF2B5EF4-FFF2-40B4-BE49-F238E27FC236}">
                    <a16:creationId xmlns:a16="http://schemas.microsoft.com/office/drawing/2014/main" id="{3A9D4A42-15FF-4CF7-830E-BC9CF9104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70674"/>
                <a:ext cx="5091260" cy="2250636"/>
              </a:xfrm>
              <a:blipFill>
                <a:blip r:embed="rId3"/>
                <a:stretch>
                  <a:fillRect l="-1557" t="-3523" b="-8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1FD4083-A925-498A-BF55-A701553AF75B}"/>
                  </a:ext>
                </a:extLst>
              </p:cNvPr>
              <p:cNvSpPr txBox="1"/>
              <p:nvPr/>
            </p:nvSpPr>
            <p:spPr>
              <a:xfrm>
                <a:off x="10891745" y="3611160"/>
                <a:ext cx="999241" cy="31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smtClean="0">
                          <a:latin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1FD4083-A925-498A-BF55-A701553AF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1745" y="3611160"/>
                <a:ext cx="999241" cy="3101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椭圆 7">
            <a:extLst>
              <a:ext uri="{FF2B5EF4-FFF2-40B4-BE49-F238E27FC236}">
                <a16:creationId xmlns:a16="http://schemas.microsoft.com/office/drawing/2014/main" id="{E5FE2205-8784-4AD7-ACBF-8019C3CC28B6}"/>
              </a:ext>
            </a:extLst>
          </p:cNvPr>
          <p:cNvSpPr/>
          <p:nvPr/>
        </p:nvSpPr>
        <p:spPr>
          <a:xfrm>
            <a:off x="10831344" y="3751910"/>
            <a:ext cx="230975" cy="2332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D5A209-7AEA-4C66-961A-860DF8E3B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478" y="505011"/>
            <a:ext cx="4591699" cy="3106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6F346098-5BB9-43A5-B533-65609B4EE82F}"/>
                  </a:ext>
                </a:extLst>
              </p:cNvPr>
              <p:cNvSpPr txBox="1"/>
              <p:nvPr/>
            </p:nvSpPr>
            <p:spPr>
              <a:xfrm>
                <a:off x="7094651" y="57669"/>
                <a:ext cx="828763" cy="6139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𝑑𝑃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6F346098-5BB9-43A5-B533-65609B4EE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651" y="57669"/>
                <a:ext cx="828763" cy="6139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2BAF32FF-781B-481A-9D2C-73A8AF0D30E8}"/>
                  </a:ext>
                </a:extLst>
              </p:cNvPr>
              <p:cNvSpPr txBox="1"/>
              <p:nvPr/>
            </p:nvSpPr>
            <p:spPr>
              <a:xfrm>
                <a:off x="6840348" y="3483531"/>
                <a:ext cx="1242709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2BAF32FF-781B-481A-9D2C-73A8AF0D3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348" y="3483531"/>
                <a:ext cx="1242709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日期占位符 5">
            <a:extLst>
              <a:ext uri="{FF2B5EF4-FFF2-40B4-BE49-F238E27FC236}">
                <a16:creationId xmlns:a16="http://schemas.microsoft.com/office/drawing/2014/main" id="{DCCB7853-752B-4661-966E-37F59CE3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289F-FFEE-4431-8E45-7BCE3004129D}" type="datetime1">
              <a:rPr lang="zh-CN" altLang="en-US" smtClean="0"/>
              <a:t>2021/10/15</a:t>
            </a:fld>
            <a:endParaRPr lang="zh-CN" altLang="en-US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AE8EEF5-55D1-46A1-B033-B436367B3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3" name="箭头: 下 2">
            <a:extLst>
              <a:ext uri="{FF2B5EF4-FFF2-40B4-BE49-F238E27FC236}">
                <a16:creationId xmlns:a16="http://schemas.microsoft.com/office/drawing/2014/main" id="{0B8D69D4-F115-4BF0-92C6-C662CC9CD4F1}"/>
              </a:ext>
            </a:extLst>
          </p:cNvPr>
          <p:cNvSpPr/>
          <p:nvPr/>
        </p:nvSpPr>
        <p:spPr>
          <a:xfrm>
            <a:off x="8098121" y="2757097"/>
            <a:ext cx="706020" cy="1493782"/>
          </a:xfrm>
          <a:prstGeom prst="down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26A15C2-80D7-4879-978D-9B0606E114EE}"/>
              </a:ext>
            </a:extLst>
          </p:cNvPr>
          <p:cNvSpPr txBox="1"/>
          <p:nvPr/>
        </p:nvSpPr>
        <p:spPr>
          <a:xfrm>
            <a:off x="8358843" y="3490175"/>
            <a:ext cx="109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integrate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29D71F3-AA58-47A3-9A6D-4DB810B2CF56}"/>
              </a:ext>
            </a:extLst>
          </p:cNvPr>
          <p:cNvSpPr txBox="1"/>
          <p:nvPr/>
        </p:nvSpPr>
        <p:spPr>
          <a:xfrm>
            <a:off x="837819" y="3985141"/>
            <a:ext cx="50150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/>
              <a:t>The proton events which can be detected  by LHAASO are dominated by events with first interaction height ~30 km</a:t>
            </a:r>
            <a:endParaRPr lang="zh-CN" altLang="en-US" sz="22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D135247-73AB-4A58-B078-C2C65A3B64D2}"/>
              </a:ext>
            </a:extLst>
          </p:cNvPr>
          <p:cNvSpPr txBox="1"/>
          <p:nvPr/>
        </p:nvSpPr>
        <p:spPr>
          <a:xfrm>
            <a:off x="7710015" y="4555163"/>
            <a:ext cx="104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increase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BE32455-60B5-4922-A6F1-10D3EDFE31D5}"/>
              </a:ext>
            </a:extLst>
          </p:cNvPr>
          <p:cNvSpPr txBox="1"/>
          <p:nvPr/>
        </p:nvSpPr>
        <p:spPr>
          <a:xfrm>
            <a:off x="837819" y="5155691"/>
            <a:ext cx="493068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200" dirty="0"/>
              <a:t>One c</a:t>
            </a:r>
            <a:r>
              <a:rPr lang="zh-CN" altLang="en-US" sz="2200" dirty="0"/>
              <a:t>annot find an "effective height" to fix the FIH of cosmic rays and simplify the simulation for HAS</a:t>
            </a:r>
          </a:p>
        </p:txBody>
      </p:sp>
    </p:spTree>
    <p:extLst>
      <p:ext uri="{BB962C8B-B14F-4D97-AF65-F5344CB8AC3E}">
        <p14:creationId xmlns:p14="http://schemas.microsoft.com/office/powerpoint/2010/main" val="111684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67C059BF-AFB1-4C9D-95BF-1CAEE95A1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805" y="1845840"/>
            <a:ext cx="4901040" cy="343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612316B-4D4A-4D4E-9907-DFCF9847F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“Bump” in the longitudinal development</a:t>
            </a:r>
            <a:endParaRPr lang="zh-CN" altLang="en-US" dirty="0">
              <a:latin typeface="+mn-lt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EB7F53-CD6C-4DA1-A162-01D86F73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A7A2-956F-4642-80DE-04B132D5642D}" type="datetime1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8D05FEC-DFF1-4FD9-89D9-B045CC09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47F2FCEF-6C54-4DAD-B5D1-125FF9CF12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846"/>
            <a:ext cx="5034651" cy="347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981DECEB-CA28-4D93-B276-5093EE915182}"/>
              </a:ext>
            </a:extLst>
          </p:cNvPr>
          <p:cNvSpPr/>
          <p:nvPr/>
        </p:nvSpPr>
        <p:spPr>
          <a:xfrm>
            <a:off x="10116768" y="2894452"/>
            <a:ext cx="739302" cy="1064703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E50D7A2-8CAB-4D57-A3FF-8C0F41D81530}"/>
              </a:ext>
            </a:extLst>
          </p:cNvPr>
          <p:cNvSpPr/>
          <p:nvPr/>
        </p:nvSpPr>
        <p:spPr>
          <a:xfrm>
            <a:off x="3677055" y="3968884"/>
            <a:ext cx="1867711" cy="476655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EAA0E6B-327F-4276-BABC-7C69A46888B7}"/>
              </a:ext>
            </a:extLst>
          </p:cNvPr>
          <p:cNvSpPr txBox="1"/>
          <p:nvPr/>
        </p:nvSpPr>
        <p:spPr>
          <a:xfrm>
            <a:off x="935477" y="5207753"/>
            <a:ext cx="52918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/>
              <a:t>Trigger efficiency decrease sharply when first interaction height &lt; 15km, but don’t change a lot when first interaction height &gt;15km</a:t>
            </a:r>
            <a:endParaRPr lang="zh-CN" altLang="en-US" sz="22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3A27B32-D326-412C-9AD5-79829643B485}"/>
              </a:ext>
            </a:extLst>
          </p:cNvPr>
          <p:cNvSpPr txBox="1"/>
          <p:nvPr/>
        </p:nvSpPr>
        <p:spPr>
          <a:xfrm>
            <a:off x="6517277" y="5243949"/>
            <a:ext cx="51072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/>
              <a:t>Events with a EM “bump” play a role</a:t>
            </a:r>
          </a:p>
          <a:p>
            <a:endParaRPr lang="en-US" altLang="zh-CN" sz="2200" dirty="0"/>
          </a:p>
          <a:p>
            <a:r>
              <a:rPr lang="en-US" altLang="zh-CN" sz="2200" dirty="0"/>
              <a:t>muon bremsstrahlung,</a:t>
            </a:r>
            <a:r>
              <a:rPr lang="zh-CN" altLang="en-US" sz="2200" dirty="0"/>
              <a:t> </a:t>
            </a:r>
            <a:r>
              <a:rPr lang="en-US" altLang="zh-CN" sz="2200" dirty="0"/>
              <a:t>pair production</a:t>
            </a:r>
            <a:endParaRPr lang="zh-CN" altLang="en-US" sz="22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F16804E-0F41-420F-A25E-F3BC29C1A574}"/>
              </a:ext>
            </a:extLst>
          </p:cNvPr>
          <p:cNvSpPr txBox="1"/>
          <p:nvPr/>
        </p:nvSpPr>
        <p:spPr>
          <a:xfrm>
            <a:off x="10807557" y="3242137"/>
            <a:ext cx="138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 “bump”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33137E3-0CDA-4AFE-9C32-626EAB72091C}"/>
              </a:ext>
            </a:extLst>
          </p:cNvPr>
          <p:cNvSpPr txBox="1"/>
          <p:nvPr/>
        </p:nvSpPr>
        <p:spPr>
          <a:xfrm>
            <a:off x="4085616" y="3558951"/>
            <a:ext cx="105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Increase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003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5A71484C-409C-45C0-A24E-07DF1476A5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683" y="646200"/>
            <a:ext cx="4426876" cy="301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167BDD00-9655-4B23-B8CC-6F297A42A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664" y="223725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+mn-lt"/>
                <a:cs typeface="Times New Roman" panose="02020603050405020304" pitchFamily="18" charset="0"/>
              </a:rPr>
              <a:t>Effective height for neutrinos</a:t>
            </a:r>
            <a:endParaRPr lang="zh-CN" altLang="en-US" dirty="0">
              <a:latin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317D99E-D1D0-4CC1-83BC-F465E95A4E69}"/>
              </a:ext>
            </a:extLst>
          </p:cNvPr>
          <p:cNvSpPr txBox="1"/>
          <p:nvPr/>
        </p:nvSpPr>
        <p:spPr>
          <a:xfrm>
            <a:off x="7964648" y="2564949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LHAASO</a:t>
            </a:r>
            <a:endParaRPr lang="zh-CN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A2160CE-24F5-4763-BEAC-C110E73C11B3}"/>
                  </a:ext>
                </a:extLst>
              </p:cNvPr>
              <p:cNvSpPr txBox="1"/>
              <p:nvPr/>
            </p:nvSpPr>
            <p:spPr>
              <a:xfrm>
                <a:off x="932469" y="1549286"/>
                <a:ext cx="570321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Primary particle: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Energy:1PeV</a:t>
                </a: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Zenith angle:80 degree</a:t>
                </a:r>
              </a:p>
              <a:p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First interaction height: fixed from 0.5km above LHAASO to 15km above LHAASO</a:t>
                </a: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A2160CE-24F5-4763-BEAC-C110E73C1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469" y="1549286"/>
                <a:ext cx="5703216" cy="1938992"/>
              </a:xfrm>
              <a:prstGeom prst="rect">
                <a:avLst/>
              </a:prstGeom>
              <a:blipFill>
                <a:blip r:embed="rId3"/>
                <a:stretch>
                  <a:fillRect l="-1709" t="-2516" b="-62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A98C8F68-5F19-4469-8164-7F7EA71FA93D}"/>
              </a:ext>
            </a:extLst>
          </p:cNvPr>
          <p:cNvSpPr txBox="1"/>
          <p:nvPr/>
        </p:nvSpPr>
        <p:spPr>
          <a:xfrm>
            <a:off x="932469" y="3491153"/>
            <a:ext cx="5598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Trigger efficiency is the ratio: </a:t>
            </a:r>
            <a:r>
              <a:rPr lang="en-US" altLang="zh-C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n_tr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zh-C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N_tot</a:t>
            </a:r>
            <a:endParaRPr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57307970-B24A-4CA3-9307-241EE2C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7823-104E-4976-B733-223BE55EB370}" type="datetime1">
              <a:rPr lang="zh-CN" altLang="en-US" smtClean="0"/>
              <a:t>2021/10/15</a:t>
            </a:fld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FD2030F3-0671-42A5-BE10-77179649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FCBA-95D0-4861-9B10-53A10CC95EDE}" type="slidenum">
              <a:rPr lang="zh-CN" altLang="en-US" smtClean="0"/>
              <a:t>9</a:t>
            </a:fld>
            <a:endParaRPr lang="zh-CN" altLang="en-US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9AD1633B-3EA7-4566-A1B5-F18510764F96}"/>
              </a:ext>
            </a:extLst>
          </p:cNvPr>
          <p:cNvCxnSpPr/>
          <p:nvPr/>
        </p:nvCxnSpPr>
        <p:spPr>
          <a:xfrm>
            <a:off x="8968902" y="1945746"/>
            <a:ext cx="0" cy="72936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279687A1-E42B-4C0F-B8BF-A5597E5783A1}"/>
                  </a:ext>
                </a:extLst>
              </p:cNvPr>
              <p:cNvSpPr txBox="1"/>
              <p:nvPr/>
            </p:nvSpPr>
            <p:spPr>
              <a:xfrm>
                <a:off x="932469" y="4040207"/>
                <a:ext cx="6094378" cy="8606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dirty="0"/>
                  <a:t>effective height(50% max trigger efficiency)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US" altLang="zh-CN" sz="2400" dirty="0"/>
                  <a:t>(3.6km above </a:t>
                </a:r>
                <a:r>
                  <a:rPr lang="en-US" altLang="zh-CN" sz="2400" dirty="0" err="1"/>
                  <a:t>lhaaso</a:t>
                </a:r>
                <a:r>
                  <a:rPr lang="en-US" altLang="zh-CN" sz="2400" dirty="0"/>
                  <a:t>)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279687A1-E42B-4C0F-B8BF-A5597E578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469" y="4040207"/>
                <a:ext cx="6094378" cy="860620"/>
              </a:xfrm>
              <a:prstGeom prst="rect">
                <a:avLst/>
              </a:prstGeom>
              <a:blipFill>
                <a:blip r:embed="rId4"/>
                <a:stretch>
                  <a:fillRect l="-1600" t="-5674" b="-127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DB5C3BE1-FEBE-4E4A-A332-C7451F992258}"/>
                  </a:ext>
                </a:extLst>
              </p:cNvPr>
              <p:cNvSpPr txBox="1"/>
              <p:nvPr/>
            </p:nvSpPr>
            <p:spPr>
              <a:xfrm>
                <a:off x="932469" y="4988216"/>
                <a:ext cx="5598736" cy="860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Events with first interaction height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dominate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DB5C3BE1-FEBE-4E4A-A332-C7451F992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469" y="4988216"/>
                <a:ext cx="5598736" cy="860620"/>
              </a:xfrm>
              <a:prstGeom prst="rect">
                <a:avLst/>
              </a:prstGeom>
              <a:blipFill>
                <a:blip r:embed="rId6"/>
                <a:stretch>
                  <a:fillRect l="-1743" t="-4965" b="-156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>
            <a:extLst>
              <a:ext uri="{FF2B5EF4-FFF2-40B4-BE49-F238E27FC236}">
                <a16:creationId xmlns:a16="http://schemas.microsoft.com/office/drawing/2014/main" id="{BC20C43E-1C60-407C-9641-12425F94E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683" y="3619995"/>
            <a:ext cx="4493613" cy="301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29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5336</TotalTime>
  <Words>1024</Words>
  <Application>Microsoft Office PowerPoint</Application>
  <PresentationFormat>宽屏</PresentationFormat>
  <Paragraphs>169</Paragraphs>
  <Slides>15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等线</vt:lpstr>
      <vt:lpstr>微软雅黑</vt:lpstr>
      <vt:lpstr>Arial</vt:lpstr>
      <vt:lpstr>Calibri</vt:lpstr>
      <vt:lpstr>Calibri Light</vt:lpstr>
      <vt:lpstr>Cambria Math</vt:lpstr>
      <vt:lpstr>Times New Roman</vt:lpstr>
      <vt:lpstr>Office 主题​​</vt:lpstr>
      <vt:lpstr>Simulation of Horizontal Air Shower Detection with LHAASO</vt:lpstr>
      <vt:lpstr>Outline</vt:lpstr>
      <vt:lpstr>Introduction</vt:lpstr>
      <vt:lpstr>Method</vt:lpstr>
      <vt:lpstr>Coordinate system in CORSIKA</vt:lpstr>
      <vt:lpstr>First interaction height and trigger efficiency </vt:lpstr>
      <vt:lpstr>Proton events FIH</vt:lpstr>
      <vt:lpstr>“Bump” in the longitudinal development</vt:lpstr>
      <vt:lpstr>Effective height for neutrinos</vt:lpstr>
      <vt:lpstr>Neutrino first interaction height</vt:lpstr>
      <vt:lpstr>Angular resolution for large zenith angle</vt:lpstr>
      <vt:lpstr>Summary</vt:lpstr>
      <vt:lpstr>Backup</vt:lpstr>
      <vt:lpstr>Estimation of transient energy</vt:lpstr>
      <vt:lpstr>Angular resolution for horizontal 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Longitudinal Development of HAS</dc:title>
  <dc:creator>Zhang Qinyuan</dc:creator>
  <cp:lastModifiedBy>Zhang Qinyuan</cp:lastModifiedBy>
  <cp:revision>80</cp:revision>
  <dcterms:created xsi:type="dcterms:W3CDTF">2021-09-17T08:47:39Z</dcterms:created>
  <dcterms:modified xsi:type="dcterms:W3CDTF">2021-10-14T23:46:44Z</dcterms:modified>
</cp:coreProperties>
</file>