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26.jpg" ContentType="image/pn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309" r:id="rId3"/>
    <p:sldId id="398" r:id="rId4"/>
    <p:sldId id="319" r:id="rId5"/>
    <p:sldId id="321" r:id="rId6"/>
    <p:sldId id="361" r:id="rId7"/>
    <p:sldId id="397" r:id="rId8"/>
    <p:sldId id="404" r:id="rId9"/>
    <p:sldId id="370" r:id="rId10"/>
    <p:sldId id="395" r:id="rId11"/>
    <p:sldId id="379" r:id="rId12"/>
    <p:sldId id="376" r:id="rId13"/>
    <p:sldId id="391" r:id="rId14"/>
    <p:sldId id="389" r:id="rId15"/>
    <p:sldId id="375" r:id="rId16"/>
    <p:sldId id="388" r:id="rId17"/>
    <p:sldId id="403" r:id="rId18"/>
    <p:sldId id="393" r:id="rId19"/>
    <p:sldId id="383" r:id="rId20"/>
    <p:sldId id="384" r:id="rId21"/>
    <p:sldId id="392" r:id="rId22"/>
    <p:sldId id="381" r:id="rId23"/>
    <p:sldId id="400" r:id="rId24"/>
    <p:sldId id="399" r:id="rId25"/>
  </p:sldIdLst>
  <p:sldSz cx="9144000" cy="5143500" type="screen16x9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0EFC"/>
    <a:srgbClr val="D5A295"/>
    <a:srgbClr val="64646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321"/>
    <p:restoredTop sz="94643"/>
  </p:normalViewPr>
  <p:slideViewPr>
    <p:cSldViewPr showGuides="1">
      <p:cViewPr varScale="1">
        <p:scale>
          <a:sx n="85" d="100"/>
          <a:sy n="85" d="100"/>
        </p:scale>
        <p:origin x="60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43592-9F6F-D24C-AA37-09C2AFF90EB7}" type="datetimeFigureOut">
              <a:rPr kumimoji="1" lang="zh-CN" altLang="en-US" smtClean="0"/>
              <a:t>2021/10/14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6FEA93-BDEA-2646-83FC-60BD076A577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60849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将图片拖动到占位符，或单击添加图标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 fontAlgn="base"/>
            <a:fld id="{9A0DB2DC-4C9A-4742-B13C-FB6460FD3503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7877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标题 3073"/>
          <p:cNvSpPr>
            <a:spLocks noGrp="1"/>
          </p:cNvSpPr>
          <p:nvPr>
            <p:ph type="ctrTitle"/>
          </p:nvPr>
        </p:nvSpPr>
        <p:spPr>
          <a:xfrm>
            <a:off x="1331640" y="1347614"/>
            <a:ext cx="6768752" cy="1102519"/>
          </a:xfrm>
        </p:spPr>
        <p:txBody>
          <a:bodyPr anchor="ctr"/>
          <a:lstStyle/>
          <a:p>
            <a:r>
              <a:rPr lang="en-US" altLang="zh-CN" sz="3000" dirty="0"/>
              <a:t>Preliminary </a:t>
            </a:r>
            <a:r>
              <a:rPr lang="en-US" altLang="zh-CN" sz="2700" dirty="0"/>
              <a:t>Analysis</a:t>
            </a:r>
            <a:r>
              <a:rPr lang="en-US" altLang="zh-CN" sz="3000" dirty="0"/>
              <a:t> of Diffuse Emission from </a:t>
            </a:r>
            <a:r>
              <a:rPr lang="en-US" altLang="zh-CN" sz="3000" dirty="0" err="1"/>
              <a:t>PeV</a:t>
            </a:r>
            <a:r>
              <a:rPr lang="en-US" altLang="zh-CN" sz="3000" dirty="0"/>
              <a:t> to Sub-</a:t>
            </a:r>
            <a:r>
              <a:rPr lang="en-US" altLang="zh-CN" sz="3000" dirty="0" err="1"/>
              <a:t>PeV</a:t>
            </a:r>
            <a:endParaRPr lang="en-US" altLang="zh-CN" sz="3000" dirty="0"/>
          </a:p>
        </p:txBody>
      </p:sp>
      <p:sp>
        <p:nvSpPr>
          <p:cNvPr id="3074" name="副标题 3074"/>
          <p:cNvSpPr>
            <a:spLocks noGrp="1"/>
          </p:cNvSpPr>
          <p:nvPr>
            <p:ph type="subTitle" idx="1"/>
          </p:nvPr>
        </p:nvSpPr>
        <p:spPr>
          <a:xfrm>
            <a:off x="2171700" y="2914650"/>
            <a:ext cx="4800600" cy="1314450"/>
          </a:xfrm>
        </p:spPr>
        <p:txBody>
          <a:bodyPr anchor="t"/>
          <a:lstStyle/>
          <a:p>
            <a:r>
              <a:rPr lang="en-US" altLang="zh-CN" sz="2400" dirty="0" err="1"/>
              <a:t>Yu,Y.H</a:t>
            </a:r>
            <a:r>
              <a:rPr lang="en-US" altLang="zh-CN" sz="2400" dirty="0"/>
              <a:t>, </a:t>
            </a:r>
            <a:r>
              <a:rPr lang="en-US" altLang="zh-CN" sz="2400" dirty="0" err="1"/>
              <a:t>Xi,S.Q</a:t>
            </a:r>
            <a:r>
              <a:rPr lang="en-US" altLang="zh-CN" sz="2400" dirty="0"/>
              <a:t>., </a:t>
            </a:r>
            <a:r>
              <a:rPr lang="en-US" altLang="zh-CN" sz="2400" dirty="0" err="1"/>
              <a:t>Chen,S.Z</a:t>
            </a:r>
            <a:r>
              <a:rPr lang="en-US" altLang="zh-CN" sz="2400" dirty="0"/>
              <a:t>.</a:t>
            </a:r>
          </a:p>
          <a:p>
            <a:r>
              <a:rPr lang="en-US" altLang="zh-CN" sz="1800" dirty="0" err="1"/>
              <a:t>Collaborator:Wang</a:t>
            </a:r>
            <a:r>
              <a:rPr lang="zh-CN" altLang="en-US" sz="1800" dirty="0"/>
              <a:t> </a:t>
            </a:r>
            <a:r>
              <a:rPr lang="en-US" altLang="zh-CN" sz="1800" dirty="0"/>
              <a:t>X,Y,;</a:t>
            </a:r>
            <a:r>
              <a:rPr lang="en-US" altLang="zh-CN" sz="1800" dirty="0" err="1"/>
              <a:t>Liang,Y;F,Li,C;Wu,S</a:t>
            </a:r>
            <a:r>
              <a:rPr lang="en-US" altLang="zh-CN" sz="2400" dirty="0" err="1"/>
              <a:t>,et</a:t>
            </a:r>
            <a:r>
              <a:rPr lang="en-US" altLang="zh-CN" sz="2400" dirty="0"/>
              <a:t> 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55576" y="1851670"/>
            <a:ext cx="7886700" cy="994172"/>
          </a:xfrm>
        </p:spPr>
        <p:txBody>
          <a:bodyPr>
            <a:noAutofit/>
          </a:bodyPr>
          <a:lstStyle/>
          <a:p>
            <a:pPr algn="ctr"/>
            <a:r>
              <a:rPr kumimoji="1" lang="en-US" altLang="zh-CN" sz="3600" b="1" dirty="0"/>
              <a:t>3</a:t>
            </a:r>
            <a:r>
              <a:rPr kumimoji="1" lang="en-US" altLang="zh-CN" sz="3600" b="1" dirty="0" smtClean="0"/>
              <a:t>.</a:t>
            </a:r>
            <a:r>
              <a:rPr kumimoji="1" lang="zh-CN" altLang="en-US" sz="3600" b="1" dirty="0" smtClean="0"/>
              <a:t> </a:t>
            </a:r>
            <a:r>
              <a:rPr kumimoji="1" lang="en-US" altLang="zh-CN" sz="3600" b="1" dirty="0" smtClean="0"/>
              <a:t>SPECIAL and SPECTRAL  DISTRIBUTION</a:t>
            </a:r>
            <a:br>
              <a:rPr kumimoji="1" lang="en-US" altLang="zh-CN" sz="3600" b="1" dirty="0" smtClean="0"/>
            </a:br>
            <a:r>
              <a:rPr kumimoji="1" lang="zh-CN" altLang="en-US" sz="3600" b="1" dirty="0"/>
              <a:t> </a:t>
            </a:r>
            <a:r>
              <a:rPr kumimoji="1" lang="zh-CN" altLang="en-US" sz="3600" b="1" dirty="0" smtClean="0"/>
              <a:t>  </a:t>
            </a:r>
            <a:endParaRPr kumimoji="1" lang="zh-CN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5126429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kumimoji="1" lang="en-US" altLang="zh-CN" b="1" dirty="0" smtClean="0"/>
              <a:t>3. &gt;100 </a:t>
            </a:r>
            <a:r>
              <a:rPr kumimoji="1" lang="en-US" altLang="zh-CN" b="1" dirty="0" err="1" smtClean="0"/>
              <a:t>TeV</a:t>
            </a:r>
            <a:r>
              <a:rPr kumimoji="1" lang="en-US" altLang="zh-CN" b="1" dirty="0" smtClean="0"/>
              <a:t> Counts Map after masking Source</a:t>
            </a:r>
            <a:endParaRPr kumimoji="1" lang="zh-CN" altLang="en-US" b="1" dirty="0"/>
          </a:p>
        </p:txBody>
      </p:sp>
      <p:sp>
        <p:nvSpPr>
          <p:cNvPr id="5" name="文本框 4"/>
          <p:cNvSpPr txBox="1"/>
          <p:nvPr/>
        </p:nvSpPr>
        <p:spPr>
          <a:xfrm>
            <a:off x="609818" y="4774857"/>
            <a:ext cx="7666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From top to bottom: smooth with </a:t>
            </a:r>
            <a:r>
              <a:rPr kumimoji="1" lang="en-US" altLang="zh-CN" smtClean="0"/>
              <a:t>0.5,1.5, 2.5 </a:t>
            </a:r>
            <a:r>
              <a:rPr kumimoji="1" lang="en-US" altLang="zh-CN" dirty="0" smtClean="0"/>
              <a:t>degree </a:t>
            </a:r>
            <a:r>
              <a:rPr kumimoji="1" lang="en-US" altLang="zh-CN" dirty="0" err="1" smtClean="0"/>
              <a:t>gaussian</a:t>
            </a:r>
            <a:r>
              <a:rPr kumimoji="1" lang="en-US" altLang="zh-CN" dirty="0" smtClean="0"/>
              <a:t> </a:t>
            </a:r>
            <a:r>
              <a:rPr kumimoji="1" lang="en-US" altLang="zh-CN" dirty="0" err="1" smtClean="0"/>
              <a:t>kernal</a:t>
            </a:r>
            <a:r>
              <a:rPr kumimoji="1" lang="en-US" altLang="zh-CN" dirty="0" smtClean="0"/>
              <a:t>.</a:t>
            </a:r>
            <a:endParaRPr kumimoji="1"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40" y="1116866"/>
            <a:ext cx="9144000" cy="153402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40" y="2169205"/>
            <a:ext cx="9144000" cy="153402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40" y="3221543"/>
            <a:ext cx="9144000" cy="1534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3960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en-US" altLang="zh-CN" b="1" dirty="0"/>
              <a:t>3</a:t>
            </a:r>
            <a:r>
              <a:rPr kumimoji="1" lang="en-US" altLang="zh-CN" b="1" dirty="0" smtClean="0"/>
              <a:t>.Events Distribution with b</a:t>
            </a:r>
            <a:endParaRPr kumimoji="1" lang="zh-CN" altLang="en-US" b="1" dirty="0"/>
          </a:p>
        </p:txBody>
      </p:sp>
      <p:sp>
        <p:nvSpPr>
          <p:cNvPr id="3" name="矩形 2"/>
          <p:cNvSpPr/>
          <p:nvPr/>
        </p:nvSpPr>
        <p:spPr>
          <a:xfrm>
            <a:off x="4508596" y="1635646"/>
            <a:ext cx="398420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>
              <a:buFont typeface="Arial" charset="0"/>
              <a:buChar char="•"/>
            </a:pPr>
            <a:r>
              <a:rPr kumimoji="1" lang="en-US" altLang="zh-CN" sz="2400" b="1" dirty="0" smtClean="0"/>
              <a:t>Obvious Excess in </a:t>
            </a:r>
            <a:r>
              <a:rPr kumimoji="1" lang="en-US" altLang="zh-CN" sz="2400" b="1" dirty="0"/>
              <a:t>|b|&lt;5</a:t>
            </a:r>
            <a:r>
              <a:rPr kumimoji="1" lang="zh-CN" altLang="en-US" sz="2400" b="1" dirty="0"/>
              <a:t> </a:t>
            </a:r>
            <a:r>
              <a:rPr kumimoji="1" lang="en-US" altLang="zh-CN" sz="2400" b="1" dirty="0" smtClean="0"/>
              <a:t>region;</a:t>
            </a:r>
            <a:endParaRPr kumimoji="1" lang="en-US" altLang="zh-CN" sz="2400" b="1" dirty="0"/>
          </a:p>
          <a:p>
            <a:pPr marL="214313" indent="-214313">
              <a:buFont typeface="Arial" charset="0"/>
              <a:buChar char="•"/>
            </a:pPr>
            <a:endParaRPr kumimoji="1" lang="en-US" altLang="zh-CN" sz="2400" b="1" dirty="0" smtClean="0"/>
          </a:p>
          <a:p>
            <a:pPr marL="214313" indent="-214313">
              <a:buFont typeface="Arial" charset="0"/>
              <a:buChar char="•"/>
            </a:pPr>
            <a:r>
              <a:rPr kumimoji="1" lang="en-US" altLang="zh-CN" sz="2400" b="1" dirty="0" smtClean="0"/>
              <a:t>~45 % Source flux in |b|&lt;5</a:t>
            </a:r>
            <a:r>
              <a:rPr kumimoji="1" lang="zh-CN" altLang="en-US" sz="2400" b="1" dirty="0" smtClean="0"/>
              <a:t> </a:t>
            </a:r>
            <a:r>
              <a:rPr kumimoji="1" lang="en-US" altLang="zh-CN" sz="2400" b="1" dirty="0" smtClean="0"/>
              <a:t>region; </a:t>
            </a:r>
          </a:p>
          <a:p>
            <a:pPr marL="214313" indent="-214313">
              <a:buFont typeface="Arial" charset="0"/>
              <a:buChar char="•"/>
            </a:pPr>
            <a:endParaRPr kumimoji="1" lang="en-US" altLang="zh-CN" sz="2400" b="1" dirty="0" smtClean="0"/>
          </a:p>
          <a:p>
            <a:pPr marL="214313" indent="-214313">
              <a:buFont typeface="Arial" charset="0"/>
              <a:buChar char="•"/>
            </a:pPr>
            <a:endParaRPr kumimoji="1" lang="en-US" altLang="zh-CN" sz="2400" b="1" dirty="0"/>
          </a:p>
          <a:p>
            <a:pPr marL="214313" indent="-214313">
              <a:buFont typeface="Arial" charset="0"/>
              <a:buChar char="•"/>
            </a:pPr>
            <a:endParaRPr kumimoji="1" lang="en-US" altLang="zh-CN" sz="2400" b="1" dirty="0" smtClean="0"/>
          </a:p>
          <a:p>
            <a:pPr marL="214313" indent="-214313">
              <a:buFont typeface="Arial" charset="0"/>
              <a:buChar char="•"/>
            </a:pPr>
            <a:endParaRPr kumimoji="1" lang="en-US" altLang="zh-CN" sz="2400" b="1" dirty="0"/>
          </a:p>
          <a:p>
            <a:pPr marL="214313" indent="-214313">
              <a:buFont typeface="Arial" charset="0"/>
              <a:buChar char="•"/>
            </a:pPr>
            <a:endParaRPr kumimoji="1" lang="en-US" altLang="zh-CN" sz="2400" b="1" dirty="0" smtClean="0"/>
          </a:p>
          <a:p>
            <a:pPr marL="214313" indent="-214313">
              <a:buFont typeface="Arial" charset="0"/>
              <a:buChar char="•"/>
            </a:pPr>
            <a:endParaRPr kumimoji="1" lang="zh-CN" altLang="en-US" sz="2400" b="1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868" y="1059582"/>
            <a:ext cx="4171108" cy="3353567"/>
          </a:xfrm>
          <a:prstGeom prst="rect">
            <a:avLst/>
          </a:prstGeom>
        </p:spPr>
      </p:pic>
      <p:cxnSp>
        <p:nvCxnSpPr>
          <p:cNvPr id="5" name="直线连接符 4"/>
          <p:cNvCxnSpPr/>
          <p:nvPr/>
        </p:nvCxnSpPr>
        <p:spPr>
          <a:xfrm>
            <a:off x="755576" y="3939902"/>
            <a:ext cx="32403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线连接符 7"/>
          <p:cNvCxnSpPr/>
          <p:nvPr/>
        </p:nvCxnSpPr>
        <p:spPr>
          <a:xfrm>
            <a:off x="755576" y="3651870"/>
            <a:ext cx="32403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8166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en-US" altLang="zh-CN" b="1" dirty="0"/>
              <a:t>3</a:t>
            </a:r>
            <a:r>
              <a:rPr kumimoji="1" lang="en-US" altLang="zh-CN" b="1" dirty="0" smtClean="0"/>
              <a:t>.Events Distribution with l</a:t>
            </a:r>
            <a:endParaRPr kumimoji="1" lang="zh-CN" altLang="en-US" b="1" dirty="0"/>
          </a:p>
        </p:txBody>
      </p:sp>
      <p:sp>
        <p:nvSpPr>
          <p:cNvPr id="3" name="矩形 2"/>
          <p:cNvSpPr/>
          <p:nvPr/>
        </p:nvSpPr>
        <p:spPr>
          <a:xfrm>
            <a:off x="4531148" y="1277248"/>
            <a:ext cx="398420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>
              <a:buFont typeface="Arial" charset="0"/>
              <a:buChar char="•"/>
            </a:pPr>
            <a:endParaRPr kumimoji="1" lang="en-US" altLang="zh-CN" sz="2400" b="1" dirty="0" smtClean="0"/>
          </a:p>
          <a:p>
            <a:pPr marL="214313" indent="-214313">
              <a:buFont typeface="Arial" charset="0"/>
              <a:buChar char="•"/>
            </a:pPr>
            <a:endParaRPr kumimoji="1" lang="en-US" altLang="zh-CN" sz="2400" b="1" dirty="0"/>
          </a:p>
          <a:p>
            <a:pPr marL="214313" indent="-214313">
              <a:buFont typeface="Arial" charset="0"/>
              <a:buChar char="•"/>
            </a:pPr>
            <a:endParaRPr kumimoji="1" lang="en-US" altLang="zh-CN" sz="2400" b="1" dirty="0" smtClean="0"/>
          </a:p>
          <a:p>
            <a:pPr marL="214313" indent="-214313">
              <a:buFont typeface="Arial" charset="0"/>
              <a:buChar char="•"/>
            </a:pPr>
            <a:endParaRPr kumimoji="1" lang="en-US" altLang="zh-CN" sz="2400" b="1" dirty="0"/>
          </a:p>
          <a:p>
            <a:pPr marL="214313" indent="-214313">
              <a:buFont typeface="Arial" charset="0"/>
              <a:buChar char="•"/>
            </a:pPr>
            <a:endParaRPr kumimoji="1" lang="en-US" altLang="zh-CN" sz="2400" b="1" dirty="0" smtClean="0"/>
          </a:p>
          <a:p>
            <a:pPr marL="214313" indent="-214313">
              <a:buFont typeface="Arial" charset="0"/>
              <a:buChar char="•"/>
            </a:pPr>
            <a:endParaRPr kumimoji="1" lang="zh-CN" altLang="en-US" sz="2400" b="1" dirty="0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2"/>
          <a:srcRect t="5664"/>
          <a:stretch/>
        </p:blipFill>
        <p:spPr>
          <a:xfrm>
            <a:off x="282676" y="1264333"/>
            <a:ext cx="4248472" cy="3419564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512272" y="1355513"/>
            <a:ext cx="459578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kumimoji="1" lang="en-US" altLang="zh-CN" sz="2000" b="1" dirty="0" smtClean="0"/>
              <a:t>25&lt;l&lt;55 region: more sources and thus more regions are removed , the DGE is for region 2&lt;|b|&lt;5;</a:t>
            </a:r>
          </a:p>
          <a:p>
            <a:pPr marL="285750" indent="-285750">
              <a:buFont typeface="Arial" charset="0"/>
              <a:buChar char="•"/>
            </a:pPr>
            <a:endParaRPr kumimoji="1" lang="en-US" altLang="zh-CN" sz="2000" b="1" dirty="0" smtClean="0"/>
          </a:p>
          <a:p>
            <a:pPr marL="285750" indent="-285750">
              <a:buFont typeface="Arial" charset="0"/>
              <a:buChar char="•"/>
            </a:pPr>
            <a:r>
              <a:rPr kumimoji="1" lang="en-US" altLang="zh-CN" sz="2000" b="1" dirty="0" smtClean="0"/>
              <a:t>65&lt;l&lt;85 region: complex</a:t>
            </a:r>
            <a:r>
              <a:rPr kumimoji="1" lang="zh-CN" altLang="en-US" sz="2000" b="1" dirty="0" smtClean="0"/>
              <a:t> </a:t>
            </a:r>
            <a:r>
              <a:rPr kumimoji="1" lang="en-US" altLang="zh-CN" sz="2000" b="1" dirty="0" smtClean="0"/>
              <a:t>Cygnus</a:t>
            </a:r>
            <a:r>
              <a:rPr kumimoji="1" lang="zh-CN" altLang="en-US" sz="2000" b="1" dirty="0" smtClean="0"/>
              <a:t> </a:t>
            </a:r>
            <a:r>
              <a:rPr kumimoji="1" lang="en-US" altLang="zh-CN" sz="2000" b="1" dirty="0" smtClean="0"/>
              <a:t>Cocoon;</a:t>
            </a:r>
            <a:endParaRPr kumimoji="1" lang="en-US" altLang="zh-CN" sz="2000" b="1" dirty="0"/>
          </a:p>
          <a:p>
            <a:pPr marL="285750" indent="-285750">
              <a:buFont typeface="Arial" charset="0"/>
              <a:buChar char="•"/>
            </a:pPr>
            <a:endParaRPr kumimoji="1" lang="en-US" altLang="zh-CN" sz="2000" b="1" dirty="0" smtClean="0"/>
          </a:p>
          <a:p>
            <a:pPr marL="285750" indent="-285750">
              <a:buFont typeface="Arial" charset="0"/>
              <a:buChar char="•"/>
            </a:pPr>
            <a:r>
              <a:rPr kumimoji="1" lang="en-US" altLang="zh-CN" sz="2000" b="1" dirty="0" smtClean="0"/>
              <a:t>l ~ 110 region: G106.8 region contribution looks like to be removed well;</a:t>
            </a:r>
            <a:endParaRPr kumimoji="1" lang="zh-CN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11464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123478"/>
            <a:ext cx="7886700" cy="994172"/>
          </a:xfrm>
        </p:spPr>
        <p:txBody>
          <a:bodyPr/>
          <a:lstStyle/>
          <a:p>
            <a:pPr algn="ctr"/>
            <a:r>
              <a:rPr kumimoji="1" lang="en-US" altLang="zh-CN" b="1" dirty="0" smtClean="0"/>
              <a:t>     3. SED For Region  (25&lt;l&lt;220, |b|&lt;5) </a:t>
            </a:r>
            <a:endParaRPr kumimoji="1" lang="zh-CN" altLang="en-US" b="1" dirty="0"/>
          </a:p>
        </p:txBody>
      </p:sp>
      <p:sp>
        <p:nvSpPr>
          <p:cNvPr id="11" name="文本框 10"/>
          <p:cNvSpPr txBox="1"/>
          <p:nvPr/>
        </p:nvSpPr>
        <p:spPr>
          <a:xfrm>
            <a:off x="4627374" y="1656911"/>
            <a:ext cx="4864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The spectral index:</a:t>
            </a:r>
            <a:r>
              <a:rPr kumimoji="1" lang="zh-CN" altLang="en-US" dirty="0" smtClean="0"/>
              <a:t> ～</a:t>
            </a:r>
            <a:r>
              <a:rPr kumimoji="1" lang="en-US" altLang="zh-CN" dirty="0" smtClean="0"/>
              <a:t>2.83;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096103"/>
            <a:ext cx="4434393" cy="3550023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567603" y="2871114"/>
            <a:ext cx="427146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1. WCDA measurement for clearing low energy spectral index;</a:t>
            </a:r>
          </a:p>
          <a:p>
            <a:r>
              <a:rPr kumimoji="1" lang="en-US" altLang="zh-CN" dirty="0" smtClean="0"/>
              <a:t>2. More  sub-</a:t>
            </a:r>
            <a:r>
              <a:rPr kumimoji="1" lang="en-US" altLang="zh-CN" dirty="0" err="1" smtClean="0"/>
              <a:t>PeV</a:t>
            </a:r>
            <a:r>
              <a:rPr kumimoji="1" lang="en-US" altLang="zh-CN" dirty="0" smtClean="0"/>
              <a:t> to </a:t>
            </a:r>
            <a:r>
              <a:rPr kumimoji="1" lang="en-US" altLang="zh-CN" dirty="0" err="1" smtClean="0"/>
              <a:t>PeV</a:t>
            </a:r>
            <a:r>
              <a:rPr kumimoji="1" lang="en-US" altLang="zh-CN" dirty="0" smtClean="0"/>
              <a:t> data collection;</a:t>
            </a:r>
          </a:p>
          <a:p>
            <a:r>
              <a:rPr kumimoji="1" lang="en-US" altLang="zh-CN" dirty="0" smtClean="0"/>
              <a:t>3. Check to the 200-400 </a:t>
            </a:r>
            <a:r>
              <a:rPr kumimoji="1" lang="en-US" altLang="zh-CN" dirty="0" err="1" smtClean="0"/>
              <a:t>TeV</a:t>
            </a:r>
            <a:r>
              <a:rPr kumimoji="1" lang="en-US" altLang="zh-CN" dirty="0" smtClean="0"/>
              <a:t> SED point carefully;</a:t>
            </a:r>
            <a:endParaRPr kumimoji="1"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4627374" y="2380838"/>
            <a:ext cx="21852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dirty="0" smtClean="0"/>
              <a:t>Break or No </a:t>
            </a:r>
            <a:r>
              <a:rPr kumimoji="1" lang="en-US" altLang="zh-CN" dirty="0"/>
              <a:t>break?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315215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75656" y="47938"/>
            <a:ext cx="6883610" cy="857250"/>
          </a:xfrm>
        </p:spPr>
        <p:txBody>
          <a:bodyPr>
            <a:normAutofit/>
          </a:bodyPr>
          <a:lstStyle/>
          <a:p>
            <a:r>
              <a:rPr kumimoji="1" lang="en-US" altLang="zh-CN" b="1" dirty="0" smtClean="0"/>
              <a:t>3. SED for inner  region and outer region</a:t>
            </a:r>
            <a:endParaRPr kumimoji="1" lang="zh-CN" altLang="en-US" b="1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7614"/>
            <a:ext cx="4588482" cy="335974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984" y="1409242"/>
            <a:ext cx="4476699" cy="3056165"/>
          </a:xfrm>
          <a:prstGeom prst="rect">
            <a:avLst/>
          </a:prstGeom>
        </p:spPr>
      </p:pic>
      <p:sp>
        <p:nvSpPr>
          <p:cNvPr id="3" name="椭圆 2"/>
          <p:cNvSpPr/>
          <p:nvPr/>
        </p:nvSpPr>
        <p:spPr>
          <a:xfrm>
            <a:off x="7598612" y="2971535"/>
            <a:ext cx="792088" cy="67854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5" name="直线箭头连接符 4"/>
          <p:cNvCxnSpPr/>
          <p:nvPr/>
        </p:nvCxnSpPr>
        <p:spPr>
          <a:xfrm>
            <a:off x="2123728" y="1563638"/>
            <a:ext cx="936104" cy="10496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515194" y="834050"/>
            <a:ext cx="34807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dirty="0" smtClean="0">
                <a:solidFill>
                  <a:srgbClr val="020EFC"/>
                </a:solidFill>
              </a:rPr>
              <a:t>Obvious difference from </a:t>
            </a:r>
            <a:r>
              <a:rPr kumimoji="1" lang="en-US" altLang="zh-CN" sz="2000" dirty="0" err="1" smtClean="0">
                <a:solidFill>
                  <a:srgbClr val="020EFC"/>
                </a:solidFill>
              </a:rPr>
              <a:t>ASgamma</a:t>
            </a:r>
            <a:r>
              <a:rPr kumimoji="1" lang="en-US" altLang="zh-CN" sz="2000" dirty="0" smtClean="0">
                <a:solidFill>
                  <a:srgbClr val="020EFC"/>
                </a:solidFill>
              </a:rPr>
              <a:t> measurement.</a:t>
            </a:r>
            <a:endParaRPr kumimoji="1" lang="zh-CN" altLang="en-US" sz="2000" dirty="0">
              <a:solidFill>
                <a:srgbClr val="020EFC"/>
              </a:solidFill>
            </a:endParaRPr>
          </a:p>
        </p:txBody>
      </p:sp>
      <p:sp>
        <p:nvSpPr>
          <p:cNvPr id="10" name="椭圆 9"/>
          <p:cNvSpPr/>
          <p:nvPr/>
        </p:nvSpPr>
        <p:spPr>
          <a:xfrm>
            <a:off x="2627784" y="2469272"/>
            <a:ext cx="1152128" cy="7200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11" name="直线箭头连接符 10"/>
          <p:cNvCxnSpPr/>
          <p:nvPr/>
        </p:nvCxnSpPr>
        <p:spPr>
          <a:xfrm>
            <a:off x="6972622" y="1563638"/>
            <a:ext cx="936104" cy="13736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5174852" y="884215"/>
            <a:ext cx="32490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020EFC"/>
                </a:solidFill>
              </a:rPr>
              <a:t> </a:t>
            </a:r>
            <a:r>
              <a:rPr lang="en-US" altLang="zh-CN" sz="2000" dirty="0" smtClean="0">
                <a:solidFill>
                  <a:srgbClr val="020EFC"/>
                </a:solidFill>
              </a:rPr>
              <a:t>Statistical fluctuation</a:t>
            </a:r>
            <a:r>
              <a:rPr lang="zh-CN" altLang="en-US" sz="2000" dirty="0" smtClean="0">
                <a:solidFill>
                  <a:srgbClr val="020EFC"/>
                </a:solidFill>
              </a:rPr>
              <a:t> </a:t>
            </a:r>
            <a:r>
              <a:rPr lang="en-US" altLang="zh-CN" sz="2000" dirty="0" smtClean="0">
                <a:solidFill>
                  <a:srgbClr val="020EFC"/>
                </a:solidFill>
              </a:rPr>
              <a:t>or</a:t>
            </a:r>
            <a:r>
              <a:rPr lang="zh-CN" altLang="en-US" sz="2000" dirty="0" smtClean="0">
                <a:solidFill>
                  <a:srgbClr val="020EFC"/>
                </a:solidFill>
              </a:rPr>
              <a:t> </a:t>
            </a:r>
            <a:r>
              <a:rPr lang="en-US" altLang="zh-CN" sz="2000" dirty="0" smtClean="0">
                <a:solidFill>
                  <a:srgbClr val="020EFC"/>
                </a:solidFill>
              </a:rPr>
              <a:t>new</a:t>
            </a:r>
            <a:r>
              <a:rPr lang="zh-CN" altLang="en-US" sz="2000" dirty="0" smtClean="0">
                <a:solidFill>
                  <a:srgbClr val="020EFC"/>
                </a:solidFill>
              </a:rPr>
              <a:t> </a:t>
            </a:r>
            <a:r>
              <a:rPr lang="en-US" altLang="zh-CN" sz="2000" dirty="0" smtClean="0">
                <a:solidFill>
                  <a:srgbClr val="020EFC"/>
                </a:solidFill>
              </a:rPr>
              <a:t>component</a:t>
            </a:r>
            <a:r>
              <a:rPr lang="zh-CN" altLang="en-US" sz="2000" dirty="0" smtClean="0">
                <a:solidFill>
                  <a:srgbClr val="020EFC"/>
                </a:solidFill>
              </a:rPr>
              <a:t>？</a:t>
            </a:r>
            <a:endParaRPr kumimoji="1" lang="zh-CN" altLang="en-US" sz="2000" dirty="0">
              <a:solidFill>
                <a:srgbClr val="020EFC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166281" y="4659982"/>
            <a:ext cx="26084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b="1" dirty="0"/>
              <a:t>inner </a:t>
            </a:r>
            <a:r>
              <a:rPr kumimoji="1" lang="zh-CN" altLang="en-US" b="1" dirty="0" smtClean="0"/>
              <a:t> </a:t>
            </a:r>
            <a:r>
              <a:rPr kumimoji="1" lang="en-US" altLang="zh-CN" b="1" dirty="0" smtClean="0"/>
              <a:t>Galactic </a:t>
            </a:r>
            <a:r>
              <a:rPr kumimoji="1" lang="en-US" altLang="zh-CN" b="1" dirty="0"/>
              <a:t>region </a:t>
            </a:r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5796136" y="4587974"/>
            <a:ext cx="25571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b="1" smtClean="0"/>
              <a:t>outer Galactic </a:t>
            </a:r>
            <a:r>
              <a:rPr kumimoji="1" lang="en-US" altLang="zh-CN" b="1" dirty="0"/>
              <a:t>region </a:t>
            </a:r>
            <a:endParaRPr lang="zh-CN" altLang="en-US" dirty="0"/>
          </a:p>
        </p:txBody>
      </p:sp>
      <p:cxnSp>
        <p:nvCxnSpPr>
          <p:cNvPr id="17" name="直线连接符 16"/>
          <p:cNvCxnSpPr/>
          <p:nvPr/>
        </p:nvCxnSpPr>
        <p:spPr>
          <a:xfrm>
            <a:off x="971600" y="1923678"/>
            <a:ext cx="3168352" cy="1440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81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CN" b="1" dirty="0"/>
              <a:t>3</a:t>
            </a:r>
            <a:r>
              <a:rPr kumimoji="1" lang="en-US" altLang="zh-CN" b="1" dirty="0" smtClean="0"/>
              <a:t>. SED  Cygnus Cocoon Region and G106.8 Region</a:t>
            </a:r>
            <a:endParaRPr kumimoji="1" lang="zh-CN" altLang="en-US" b="1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5" y="1268016"/>
            <a:ext cx="4919070" cy="310393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0166" y="1235290"/>
            <a:ext cx="4494387" cy="3103934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068491" y="4515966"/>
            <a:ext cx="7712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Maybe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harder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around Cygnus Cocoon region comparing with other region!</a:t>
            </a:r>
          </a:p>
        </p:txBody>
      </p:sp>
      <p:cxnSp>
        <p:nvCxnSpPr>
          <p:cNvPr id="7" name="直线连接符 6"/>
          <p:cNvCxnSpPr/>
          <p:nvPr/>
        </p:nvCxnSpPr>
        <p:spPr>
          <a:xfrm>
            <a:off x="1331640" y="1779662"/>
            <a:ext cx="3096344" cy="13681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75527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3" y="641267"/>
            <a:ext cx="8220296" cy="1698575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570154" y="199145"/>
            <a:ext cx="77576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3200" b="1" dirty="0" smtClean="0">
                <a:latin typeface="+mj-lt"/>
              </a:rPr>
              <a:t>3. Comparing to 0.8 </a:t>
            </a:r>
            <a:r>
              <a:rPr kumimoji="1" lang="en-US" altLang="zh-CN" sz="3200" b="1" dirty="0" err="1" smtClean="0">
                <a:latin typeface="+mj-lt"/>
              </a:rPr>
              <a:t>TeV</a:t>
            </a:r>
            <a:r>
              <a:rPr kumimoji="1" lang="en-US" altLang="zh-CN" sz="3200" b="1" dirty="0" smtClean="0">
                <a:latin typeface="+mj-lt"/>
              </a:rPr>
              <a:t> DGE. </a:t>
            </a:r>
            <a:endParaRPr kumimoji="1" lang="zh-CN" altLang="en-US" sz="3200" b="1" dirty="0">
              <a:latin typeface="+mj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2477884"/>
            <a:ext cx="9180512" cy="1534026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71258" y="3312549"/>
            <a:ext cx="40777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600" dirty="0" smtClean="0">
                <a:solidFill>
                  <a:srgbClr val="FFFF00"/>
                </a:solidFill>
              </a:rPr>
              <a:t>Counts map removed the &gt;25 </a:t>
            </a:r>
            <a:r>
              <a:rPr kumimoji="1" lang="en-US" altLang="zh-CN" sz="1600" dirty="0" err="1" smtClean="0">
                <a:solidFill>
                  <a:srgbClr val="FFFF00"/>
                </a:solidFill>
              </a:rPr>
              <a:t>TeV</a:t>
            </a:r>
            <a:r>
              <a:rPr kumimoji="1" lang="en-US" altLang="zh-CN" sz="1600" dirty="0" smtClean="0">
                <a:solidFill>
                  <a:srgbClr val="FFFF00"/>
                </a:solidFill>
              </a:rPr>
              <a:t> sources</a:t>
            </a:r>
            <a:endParaRPr kumimoji="1" lang="zh-CN" altLang="en-US" sz="1600" dirty="0">
              <a:solidFill>
                <a:srgbClr val="FFFF00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395536" y="710800"/>
            <a:ext cx="15913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dirty="0" smtClean="0">
                <a:solidFill>
                  <a:srgbClr val="FFFF00"/>
                </a:solidFill>
              </a:rPr>
              <a:t>0.8 </a:t>
            </a:r>
            <a:r>
              <a:rPr kumimoji="1" lang="en-US" altLang="zh-CN" dirty="0" err="1">
                <a:solidFill>
                  <a:srgbClr val="FFFF00"/>
                </a:solidFill>
              </a:rPr>
              <a:t>TeV</a:t>
            </a:r>
            <a:r>
              <a:rPr kumimoji="1" lang="en-US" altLang="zh-CN" dirty="0">
                <a:solidFill>
                  <a:srgbClr val="FFFF00"/>
                </a:solidFill>
              </a:rPr>
              <a:t> </a:t>
            </a:r>
            <a:r>
              <a:rPr kumimoji="1" lang="en-US" altLang="zh-CN" dirty="0" smtClean="0">
                <a:solidFill>
                  <a:srgbClr val="FFFF00"/>
                </a:solidFill>
              </a:rPr>
              <a:t>DGE </a:t>
            </a:r>
            <a:endParaRPr lang="zh-CN" altLang="en-US" dirty="0">
              <a:solidFill>
                <a:srgbClr val="FFFF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31251" y="2181361"/>
            <a:ext cx="8435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The spatial distribution are  similar to the 0.8 </a:t>
            </a:r>
            <a:r>
              <a:rPr kumimoji="1" lang="en-US" altLang="zh-CN" dirty="0" err="1" smtClean="0"/>
              <a:t>TeV</a:t>
            </a:r>
            <a:r>
              <a:rPr kumimoji="1" lang="en-US" altLang="zh-CN" dirty="0" smtClean="0"/>
              <a:t> DGE measured by Fermi-LAT.</a:t>
            </a:r>
            <a:endParaRPr kumimoji="1"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371259" y="4120001"/>
            <a:ext cx="54248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>
                <a:solidFill>
                  <a:srgbClr val="FF0000"/>
                </a:solidFill>
              </a:rPr>
              <a:t>The region of |b|&lt;1 </a:t>
            </a:r>
            <a:r>
              <a:rPr kumimoji="1" lang="en-US" altLang="zh-CN" dirty="0" err="1" smtClean="0">
                <a:solidFill>
                  <a:srgbClr val="FF0000"/>
                </a:solidFill>
              </a:rPr>
              <a:t>deg</a:t>
            </a:r>
            <a:r>
              <a:rPr kumimoji="1" lang="en-US" altLang="zh-CN" dirty="0" smtClean="0">
                <a:solidFill>
                  <a:srgbClr val="FF0000"/>
                </a:solidFill>
              </a:rPr>
              <a:t> are almost removed!!!</a:t>
            </a:r>
          </a:p>
          <a:p>
            <a:r>
              <a:rPr kumimoji="1" lang="en-US" altLang="zh-CN" dirty="0" smtClean="0"/>
              <a:t>the spatial template should be used for the DEG emission measure.</a:t>
            </a:r>
          </a:p>
          <a:p>
            <a:r>
              <a:rPr kumimoji="1" lang="en-US" altLang="zh-CN" dirty="0"/>
              <a:t> </a:t>
            </a:r>
            <a:r>
              <a:rPr kumimoji="1" lang="en-US" altLang="zh-CN" dirty="0" smtClean="0"/>
              <a:t>                 </a:t>
            </a:r>
            <a:endParaRPr kumimoji="1"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5652120" y="2787774"/>
            <a:ext cx="2448271" cy="452767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FF0000"/>
              </a:solidFill>
            </a:endParaRPr>
          </a:p>
        </p:txBody>
      </p:sp>
      <p:cxnSp>
        <p:nvCxnSpPr>
          <p:cNvPr id="10" name="直线箭头连接符 9"/>
          <p:cNvCxnSpPr/>
          <p:nvPr/>
        </p:nvCxnSpPr>
        <p:spPr>
          <a:xfrm flipH="1">
            <a:off x="4644008" y="3240541"/>
            <a:ext cx="929431" cy="915385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4"/>
          <a:srcRect t="5664"/>
          <a:stretch/>
        </p:blipFill>
        <p:spPr>
          <a:xfrm>
            <a:off x="6222450" y="3879936"/>
            <a:ext cx="2272538" cy="1317326"/>
          </a:xfrm>
          <a:prstGeom prst="rect">
            <a:avLst/>
          </a:prstGeom>
        </p:spPr>
      </p:pic>
      <p:sp>
        <p:nvSpPr>
          <p:cNvPr id="15" name="椭圆 14"/>
          <p:cNvSpPr/>
          <p:nvPr/>
        </p:nvSpPr>
        <p:spPr>
          <a:xfrm>
            <a:off x="6372200" y="4457410"/>
            <a:ext cx="360040" cy="418596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FF0000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730899" y="4771858"/>
            <a:ext cx="1685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>
                <a:solidFill>
                  <a:srgbClr val="FFC000"/>
                </a:solidFill>
              </a:rPr>
              <a:t>Underestimate</a:t>
            </a:r>
            <a:endParaRPr kumimoji="1" lang="zh-CN" alt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79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55576" y="1851670"/>
            <a:ext cx="7886700" cy="994172"/>
          </a:xfrm>
        </p:spPr>
        <p:txBody>
          <a:bodyPr>
            <a:noAutofit/>
          </a:bodyPr>
          <a:lstStyle/>
          <a:p>
            <a:pPr algn="ctr"/>
            <a:r>
              <a:rPr kumimoji="1" lang="en-US" altLang="zh-CN" sz="3600" b="1" dirty="0"/>
              <a:t>4</a:t>
            </a:r>
            <a:r>
              <a:rPr kumimoji="1" lang="en-US" altLang="zh-CN" sz="3600" b="1" dirty="0" smtClean="0"/>
              <a:t>.</a:t>
            </a:r>
            <a:r>
              <a:rPr kumimoji="1" lang="zh-CN" altLang="en-US" sz="3600" b="1" dirty="0" smtClean="0"/>
              <a:t> </a:t>
            </a:r>
            <a:r>
              <a:rPr kumimoji="1" lang="en-US" altLang="zh-CN" sz="3600" b="1" dirty="0" smtClean="0"/>
              <a:t>UNCERTAINTY</a:t>
            </a:r>
            <a:r>
              <a:rPr kumimoji="1" lang="zh-CN" altLang="en-US" sz="3600" b="1" dirty="0" smtClean="0"/>
              <a:t> </a:t>
            </a:r>
            <a:r>
              <a:rPr kumimoji="1" lang="en-US" altLang="zh-CN" sz="3600" b="1" dirty="0" smtClean="0"/>
              <a:t>ESTIMATION</a:t>
            </a:r>
            <a:br>
              <a:rPr kumimoji="1" lang="en-US" altLang="zh-CN" sz="3600" b="1" dirty="0" smtClean="0"/>
            </a:br>
            <a:r>
              <a:rPr kumimoji="1" lang="zh-CN" altLang="en-US" sz="3600" b="1" dirty="0"/>
              <a:t> </a:t>
            </a:r>
            <a:r>
              <a:rPr kumimoji="1" lang="zh-CN" altLang="en-US" sz="3600" b="1" dirty="0" smtClean="0"/>
              <a:t>  </a:t>
            </a:r>
            <a:endParaRPr kumimoji="1" lang="zh-CN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87339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kumimoji="1" lang="en-US" altLang="zh-CN" b="1" dirty="0" smtClean="0"/>
              <a:t>Minimal Angular Distance (</a:t>
            </a:r>
            <a:r>
              <a:rPr kumimoji="1" lang="en-US" altLang="zh-CN" dirty="0" err="1"/>
              <a:t>d</a:t>
            </a:r>
            <a:r>
              <a:rPr kumimoji="1" lang="en-US" altLang="zh-CN" baseline="-25000" dirty="0" err="1"/>
              <a:t>min</a:t>
            </a:r>
            <a:r>
              <a:rPr kumimoji="1" lang="en-US" altLang="zh-CN" b="1" dirty="0" smtClean="0"/>
              <a:t>) for each photon separated with all sources</a:t>
            </a:r>
            <a:r>
              <a:rPr kumimoji="1" lang="zh-CN" altLang="en-US" b="1" dirty="0"/>
              <a:t/>
            </a:r>
            <a:br>
              <a:rPr kumimoji="1" lang="zh-CN" altLang="en-US" b="1" dirty="0"/>
            </a:br>
            <a:endParaRPr kumimoji="1" lang="zh-CN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本框 29"/>
              <p:cNvSpPr txBox="1"/>
              <p:nvPr/>
            </p:nvSpPr>
            <p:spPr>
              <a:xfrm>
                <a:off x="4420711" y="1846376"/>
                <a:ext cx="333726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kumimoji="1" lang="en-US" altLang="zh-CN" sz="2800" dirty="0" smtClean="0"/>
                  <a:t>d</a:t>
                </a:r>
                <a:r>
                  <a:rPr kumimoji="1" lang="en-US" altLang="zh-CN" sz="2800" baseline="-25000" dirty="0"/>
                  <a:t>m</a:t>
                </a:r>
                <a:r>
                  <a:rPr kumimoji="1" lang="en-US" altLang="zh-CN" sz="2800" baseline="-25000" dirty="0" smtClean="0"/>
                  <a:t>in</a:t>
                </a:r>
                <a14:m>
                  <m:oMath xmlns:m="http://schemas.openxmlformats.org/officeDocument/2006/math">
                    <m:r>
                      <a:rPr kumimoji="1" lang="mr-IN" altLang="zh-CN" sz="2800" i="1" smtClean="0">
                        <a:latin typeface="Cambria Math" charset="0"/>
                      </a:rPr>
                      <m:t>=</m:t>
                    </m:r>
                    <m:r>
                      <m:rPr>
                        <m:sty m:val="p"/>
                      </m:rPr>
                      <a:rPr kumimoji="1" lang="en-US" altLang="zh-CN" sz="2800" b="0" i="0" smtClean="0">
                        <a:latin typeface="Cambria Math" charset="0"/>
                      </a:rPr>
                      <m:t>min</m:t>
                    </m:r>
                    <m:r>
                      <a:rPr kumimoji="1" lang="en-US" altLang="zh-CN" sz="2800" b="0" i="1" smtClean="0">
                        <a:latin typeface="Cambria Math" charset="0"/>
                      </a:rPr>
                      <m:t>⁡(</m:t>
                    </m:r>
                    <m:r>
                      <a:rPr kumimoji="1" lang="en-US" altLang="zh-CN" sz="2800" b="0" i="1" smtClean="0">
                        <a:latin typeface="Cambria Math" charset="0"/>
                      </a:rPr>
                      <m:t>𝑑</m:t>
                    </m:r>
                    <m:r>
                      <a:rPr kumimoji="1" lang="en-US" altLang="zh-CN" sz="2800" b="0" i="1" smtClean="0">
                        <a:latin typeface="Cambria Math" charset="0"/>
                      </a:rPr>
                      <m:t>1, </m:t>
                    </m:r>
                    <m:r>
                      <a:rPr kumimoji="1" lang="en-US" altLang="zh-CN" sz="2800" b="0" i="1" smtClean="0">
                        <a:latin typeface="Cambria Math" charset="0"/>
                      </a:rPr>
                      <m:t>𝑑</m:t>
                    </m:r>
                    <m:r>
                      <a:rPr kumimoji="1" lang="en-US" altLang="zh-CN" sz="2800" b="0" i="1" smtClean="0">
                        <a:latin typeface="Cambria Math" charset="0"/>
                      </a:rPr>
                      <m:t>2,</m:t>
                    </m:r>
                    <m:r>
                      <a:rPr kumimoji="1" lang="en-US" altLang="zh-CN" sz="2800" b="0" i="1" smtClean="0">
                        <a:latin typeface="Cambria Math" charset="0"/>
                      </a:rPr>
                      <m:t>𝑑</m:t>
                    </m:r>
                    <m:r>
                      <a:rPr kumimoji="1" lang="en-US" altLang="zh-CN" sz="2800" b="0" i="1" smtClean="0">
                        <a:latin typeface="Cambria Math" charset="0"/>
                      </a:rPr>
                      <m:t>3)</m:t>
                    </m:r>
                  </m:oMath>
                </a14:m>
                <a:endParaRPr kumimoji="1" lang="zh-CN" altLang="en-US" sz="2800" dirty="0"/>
              </a:p>
            </p:txBody>
          </p:sp>
        </mc:Choice>
        <mc:Fallback xmlns="">
          <p:sp>
            <p:nvSpPr>
              <p:cNvPr id="30" name="文本框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0711" y="1846376"/>
                <a:ext cx="3337260" cy="430887"/>
              </a:xfrm>
              <a:prstGeom prst="rect">
                <a:avLst/>
              </a:prstGeom>
              <a:blipFill rotWithShape="0">
                <a:blip r:embed="rId2"/>
                <a:stretch>
                  <a:fillRect l="-6387" t="-25352" b="-4788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9" name="组 48"/>
          <p:cNvGrpSpPr/>
          <p:nvPr/>
        </p:nvGrpSpPr>
        <p:grpSpPr>
          <a:xfrm>
            <a:off x="629976" y="1372652"/>
            <a:ext cx="3210084" cy="3402550"/>
            <a:chOff x="629976" y="1372652"/>
            <a:chExt cx="2283787" cy="2525084"/>
          </a:xfrm>
        </p:grpSpPr>
        <p:sp>
          <p:nvSpPr>
            <p:cNvPr id="26" name="椭圆 25"/>
            <p:cNvSpPr/>
            <p:nvPr/>
          </p:nvSpPr>
          <p:spPr>
            <a:xfrm>
              <a:off x="1877758" y="3598477"/>
              <a:ext cx="122312" cy="122312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8" name="椭圆 27"/>
            <p:cNvSpPr/>
            <p:nvPr/>
          </p:nvSpPr>
          <p:spPr>
            <a:xfrm>
              <a:off x="668104" y="3545038"/>
              <a:ext cx="216024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924251" y="3538143"/>
              <a:ext cx="697038" cy="2740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 smtClean="0"/>
                <a:t> Source</a:t>
              </a:r>
              <a:endParaRPr kumimoji="1" lang="zh-CN" altLang="en-US" dirty="0"/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1998128" y="3528404"/>
              <a:ext cx="9156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 smtClean="0"/>
                <a:t>Photon</a:t>
              </a:r>
              <a:endParaRPr kumimoji="1" lang="zh-CN" altLang="en-US" dirty="0"/>
            </a:p>
          </p:txBody>
        </p:sp>
        <p:grpSp>
          <p:nvGrpSpPr>
            <p:cNvPr id="47" name="组 46"/>
            <p:cNvGrpSpPr/>
            <p:nvPr/>
          </p:nvGrpSpPr>
          <p:grpSpPr>
            <a:xfrm>
              <a:off x="629976" y="1372652"/>
              <a:ext cx="2138536" cy="1346448"/>
              <a:chOff x="1547664" y="1707654"/>
              <a:chExt cx="2138536" cy="1346448"/>
            </a:xfrm>
          </p:grpSpPr>
          <p:sp>
            <p:nvSpPr>
              <p:cNvPr id="4" name="椭圆 3"/>
              <p:cNvSpPr/>
              <p:nvPr/>
            </p:nvSpPr>
            <p:spPr>
              <a:xfrm>
                <a:off x="2411760" y="2652142"/>
                <a:ext cx="216024" cy="21602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7" name="椭圆 6"/>
              <p:cNvSpPr/>
              <p:nvPr/>
            </p:nvSpPr>
            <p:spPr>
              <a:xfrm>
                <a:off x="1835696" y="2404148"/>
                <a:ext cx="216024" cy="21602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9" name="椭圆 8"/>
              <p:cNvSpPr/>
              <p:nvPr/>
            </p:nvSpPr>
            <p:spPr>
              <a:xfrm>
                <a:off x="2915816" y="2436118"/>
                <a:ext cx="216024" cy="21602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5" name="椭圆 4"/>
              <p:cNvSpPr/>
              <p:nvPr/>
            </p:nvSpPr>
            <p:spPr>
              <a:xfrm>
                <a:off x="1785392" y="1707654"/>
                <a:ext cx="122312" cy="122312"/>
              </a:xfrm>
              <a:prstGeom prst="ellipse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11" name="椭圆 10"/>
              <p:cNvSpPr/>
              <p:nvPr/>
            </p:nvSpPr>
            <p:spPr>
              <a:xfrm>
                <a:off x="1547664" y="2809478"/>
                <a:ext cx="122312" cy="122312"/>
              </a:xfrm>
              <a:prstGeom prst="ellipse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12" name="椭圆 11"/>
              <p:cNvSpPr/>
              <p:nvPr/>
            </p:nvSpPr>
            <p:spPr>
              <a:xfrm>
                <a:off x="2195736" y="2139702"/>
                <a:ext cx="122312" cy="122312"/>
              </a:xfrm>
              <a:prstGeom prst="ellipse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13" name="椭圆 12"/>
              <p:cNvSpPr/>
              <p:nvPr/>
            </p:nvSpPr>
            <p:spPr>
              <a:xfrm>
                <a:off x="2195736" y="2893318"/>
                <a:ext cx="122312" cy="122312"/>
              </a:xfrm>
              <a:prstGeom prst="ellipse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15" name="椭圆 14"/>
              <p:cNvSpPr/>
              <p:nvPr/>
            </p:nvSpPr>
            <p:spPr>
              <a:xfrm>
                <a:off x="2597696" y="2787774"/>
                <a:ext cx="122312" cy="122312"/>
              </a:xfrm>
              <a:prstGeom prst="ellipse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16" name="椭圆 15"/>
              <p:cNvSpPr/>
              <p:nvPr/>
            </p:nvSpPr>
            <p:spPr>
              <a:xfrm>
                <a:off x="2750096" y="2499742"/>
                <a:ext cx="122312" cy="122312"/>
              </a:xfrm>
              <a:prstGeom prst="ellipse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17" name="椭圆 16"/>
              <p:cNvSpPr/>
              <p:nvPr/>
            </p:nvSpPr>
            <p:spPr>
              <a:xfrm>
                <a:off x="2195736" y="2499742"/>
                <a:ext cx="122312" cy="122312"/>
              </a:xfrm>
              <a:prstGeom prst="ellipse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18" name="椭圆 17"/>
              <p:cNvSpPr/>
              <p:nvPr/>
            </p:nvSpPr>
            <p:spPr>
              <a:xfrm>
                <a:off x="3054896" y="2211710"/>
                <a:ext cx="122312" cy="122312"/>
              </a:xfrm>
              <a:prstGeom prst="ellipse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19" name="椭圆 18"/>
              <p:cNvSpPr/>
              <p:nvPr/>
            </p:nvSpPr>
            <p:spPr>
              <a:xfrm>
                <a:off x="3207296" y="2931790"/>
                <a:ext cx="122312" cy="122312"/>
              </a:xfrm>
              <a:prstGeom prst="ellipse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20" name="椭圆 19"/>
              <p:cNvSpPr/>
              <p:nvPr/>
            </p:nvSpPr>
            <p:spPr>
              <a:xfrm>
                <a:off x="3359696" y="2571750"/>
                <a:ext cx="122312" cy="122312"/>
              </a:xfrm>
              <a:prstGeom prst="ellipse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21" name="椭圆 20"/>
              <p:cNvSpPr/>
              <p:nvPr/>
            </p:nvSpPr>
            <p:spPr>
              <a:xfrm>
                <a:off x="3512096" y="2859782"/>
                <a:ext cx="122312" cy="122312"/>
              </a:xfrm>
              <a:prstGeom prst="ellipse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22" name="椭圆 21"/>
              <p:cNvSpPr/>
              <p:nvPr/>
            </p:nvSpPr>
            <p:spPr>
              <a:xfrm>
                <a:off x="1907704" y="2139702"/>
                <a:ext cx="122312" cy="122312"/>
              </a:xfrm>
              <a:prstGeom prst="ellipse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23" name="椭圆 22"/>
              <p:cNvSpPr/>
              <p:nvPr/>
            </p:nvSpPr>
            <p:spPr>
              <a:xfrm>
                <a:off x="3563888" y="2283718"/>
                <a:ext cx="122312" cy="122312"/>
              </a:xfrm>
              <a:prstGeom prst="ellipse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cxnSp>
            <p:nvCxnSpPr>
              <p:cNvPr id="32" name="直线箭头连接符 31"/>
              <p:cNvCxnSpPr>
                <a:stCxn id="5" idx="4"/>
              </p:cNvCxnSpPr>
              <p:nvPr/>
            </p:nvCxnSpPr>
            <p:spPr>
              <a:xfrm>
                <a:off x="1846548" y="1829966"/>
                <a:ext cx="92225" cy="682194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线箭头连接符 34"/>
              <p:cNvCxnSpPr>
                <a:stCxn id="5" idx="5"/>
              </p:cNvCxnSpPr>
              <p:nvPr/>
            </p:nvCxnSpPr>
            <p:spPr>
              <a:xfrm>
                <a:off x="1889792" y="1812053"/>
                <a:ext cx="629980" cy="944168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线箭头连接符 35"/>
              <p:cNvCxnSpPr>
                <a:stCxn id="5" idx="5"/>
              </p:cNvCxnSpPr>
              <p:nvPr/>
            </p:nvCxnSpPr>
            <p:spPr>
              <a:xfrm>
                <a:off x="1889792" y="1812053"/>
                <a:ext cx="1134035" cy="740158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文本框 42"/>
              <p:cNvSpPr txBox="1"/>
              <p:nvPr/>
            </p:nvSpPr>
            <p:spPr>
              <a:xfrm>
                <a:off x="1547664" y="2067694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mtClean="0"/>
                  <a:t>d1</a:t>
                </a:r>
                <a:endParaRPr kumimoji="1" lang="zh-CN" altLang="en-US" dirty="0"/>
              </a:p>
            </p:txBody>
          </p:sp>
          <p:sp>
            <p:nvSpPr>
              <p:cNvPr id="44" name="文本框 43"/>
              <p:cNvSpPr txBox="1"/>
              <p:nvPr/>
            </p:nvSpPr>
            <p:spPr>
              <a:xfrm>
                <a:off x="2330654" y="2067694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dirty="0" smtClean="0"/>
                  <a:t>d3</a:t>
                </a:r>
                <a:endParaRPr kumimoji="1" lang="zh-CN" altLang="en-US" dirty="0"/>
              </a:p>
            </p:txBody>
          </p:sp>
          <p:sp>
            <p:nvSpPr>
              <p:cNvPr id="45" name="文本框 44"/>
              <p:cNvSpPr txBox="1"/>
              <p:nvPr/>
            </p:nvSpPr>
            <p:spPr>
              <a:xfrm>
                <a:off x="2195736" y="2355726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dirty="0" smtClean="0"/>
                  <a:t>d2</a:t>
                </a:r>
                <a:endParaRPr kumimoji="1" lang="zh-CN" altLang="en-US" dirty="0"/>
              </a:p>
            </p:txBody>
          </p:sp>
        </p:grpSp>
      </p:grpSp>
      <p:sp>
        <p:nvSpPr>
          <p:cNvPr id="58" name="文本框 57"/>
          <p:cNvSpPr txBox="1"/>
          <p:nvPr/>
        </p:nvSpPr>
        <p:spPr>
          <a:xfrm>
            <a:off x="4251412" y="2894346"/>
            <a:ext cx="43588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 smtClean="0">
                <a:solidFill>
                  <a:srgbClr val="FF0000"/>
                </a:solidFill>
              </a:rPr>
              <a:t>The</a:t>
            </a:r>
            <a:r>
              <a:rPr kumimoji="1" lang="zh-CN" altLang="en-US" sz="2400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sz="2400" dirty="0" smtClean="0">
                <a:solidFill>
                  <a:srgbClr val="FF0000"/>
                </a:solidFill>
              </a:rPr>
              <a:t>larger</a:t>
            </a:r>
            <a:r>
              <a:rPr kumimoji="1" lang="zh-CN" altLang="en-US" sz="2400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sz="2400" dirty="0" smtClean="0">
                <a:solidFill>
                  <a:srgbClr val="FF0000"/>
                </a:solidFill>
              </a:rPr>
              <a:t>the</a:t>
            </a:r>
            <a:r>
              <a:rPr kumimoji="1" lang="zh-CN" altLang="en-US" sz="2400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sz="2400" dirty="0" smtClean="0">
                <a:solidFill>
                  <a:srgbClr val="FF0000"/>
                </a:solidFill>
              </a:rPr>
              <a:t>less</a:t>
            </a:r>
            <a:r>
              <a:rPr kumimoji="1" lang="zh-CN" altLang="en-US" sz="2400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sz="2400" dirty="0" smtClean="0">
                <a:solidFill>
                  <a:srgbClr val="FF0000"/>
                </a:solidFill>
              </a:rPr>
              <a:t>possible</a:t>
            </a:r>
            <a:r>
              <a:rPr kumimoji="1" lang="zh-CN" altLang="en-US" sz="2400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sz="2400" dirty="0" smtClean="0">
                <a:solidFill>
                  <a:srgbClr val="FF0000"/>
                </a:solidFill>
              </a:rPr>
              <a:t>association</a:t>
            </a:r>
            <a:r>
              <a:rPr kumimoji="1" lang="zh-CN" altLang="en-US" sz="2400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sz="2400" dirty="0" smtClean="0">
                <a:solidFill>
                  <a:srgbClr val="FF0000"/>
                </a:solidFill>
              </a:rPr>
              <a:t>with</a:t>
            </a:r>
            <a:r>
              <a:rPr kumimoji="1" lang="zh-CN" altLang="en-US" sz="2400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sz="2400" dirty="0" smtClean="0">
                <a:solidFill>
                  <a:srgbClr val="FF0000"/>
                </a:solidFill>
              </a:rPr>
              <a:t>the source!</a:t>
            </a:r>
          </a:p>
        </p:txBody>
      </p:sp>
    </p:spTree>
    <p:extLst>
      <p:ext uri="{BB962C8B-B14F-4D97-AF65-F5344CB8AC3E}">
        <p14:creationId xmlns:p14="http://schemas.microsoft.com/office/powerpoint/2010/main" val="140946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kumimoji="1" lang="en-US" altLang="zh-CN" sz="3600" b="1" dirty="0" smtClean="0"/>
              <a:t>OUTLINE</a:t>
            </a:r>
            <a:endParaRPr kumimoji="1" lang="zh-CN" altLang="en-US" sz="3600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15616" y="1347614"/>
            <a:ext cx="7886700" cy="3263504"/>
          </a:xfrm>
        </p:spPr>
        <p:txBody>
          <a:bodyPr>
            <a:normAutofit/>
          </a:bodyPr>
          <a:lstStyle/>
          <a:p>
            <a:r>
              <a:rPr kumimoji="1" lang="en-US" altLang="zh-CN" sz="3600" dirty="0" smtClean="0"/>
              <a:t>1.  INTRODUCTION</a:t>
            </a:r>
          </a:p>
          <a:p>
            <a:r>
              <a:rPr kumimoji="1" lang="en-US" altLang="zh-CN" sz="3600" dirty="0" smtClean="0"/>
              <a:t>2.  DATA</a:t>
            </a:r>
            <a:r>
              <a:rPr kumimoji="1" lang="zh-CN" altLang="en-US" sz="3600" dirty="0" smtClean="0"/>
              <a:t> </a:t>
            </a:r>
            <a:r>
              <a:rPr kumimoji="1" lang="en-US" altLang="zh-CN" sz="3600" dirty="0" smtClean="0"/>
              <a:t>and</a:t>
            </a:r>
            <a:r>
              <a:rPr kumimoji="1" lang="zh-CN" altLang="en-US" sz="3600" dirty="0" smtClean="0"/>
              <a:t> </a:t>
            </a:r>
            <a:r>
              <a:rPr kumimoji="1" lang="en-US" altLang="zh-CN" sz="3600" dirty="0" smtClean="0"/>
              <a:t>MOTHOD</a:t>
            </a:r>
          </a:p>
          <a:p>
            <a:r>
              <a:rPr kumimoji="1" lang="en-US" altLang="zh-CN" sz="3600" dirty="0"/>
              <a:t>3</a:t>
            </a:r>
            <a:r>
              <a:rPr kumimoji="1" lang="en-US" altLang="zh-CN" sz="3600" dirty="0" smtClean="0"/>
              <a:t>.  DISTRIBUTION and SPECTRUM</a:t>
            </a:r>
          </a:p>
          <a:p>
            <a:r>
              <a:rPr kumimoji="1" lang="en-US" altLang="zh-CN" sz="3600" dirty="0" smtClean="0"/>
              <a:t>4.</a:t>
            </a:r>
            <a:r>
              <a:rPr kumimoji="1" lang="zh-CN" altLang="en-US" sz="3600" dirty="0" smtClean="0"/>
              <a:t> </a:t>
            </a:r>
            <a:r>
              <a:rPr kumimoji="1" lang="en-US" altLang="zh-CN" sz="3600" dirty="0" smtClean="0"/>
              <a:t> UNCERTAINTY</a:t>
            </a:r>
          </a:p>
          <a:p>
            <a:r>
              <a:rPr kumimoji="1" lang="en-US" altLang="zh-CN" sz="3600" dirty="0"/>
              <a:t>5</a:t>
            </a:r>
            <a:r>
              <a:rPr kumimoji="1" lang="en-US" altLang="zh-CN" sz="3600" dirty="0" smtClean="0"/>
              <a:t>.  SUMMARY</a:t>
            </a:r>
            <a:endParaRPr kumimoji="1"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79266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en-US" altLang="zh-CN" b="1" dirty="0" smtClean="0"/>
              <a:t>PSF and/or unresolved source uncertainty</a:t>
            </a:r>
            <a:endParaRPr kumimoji="1" lang="zh-CN" altLang="en-US" b="1" dirty="0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059582"/>
            <a:ext cx="4248472" cy="3756238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4572000" y="2445258"/>
            <a:ext cx="3621110" cy="98488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kumimoji="1" lang="en-US" altLang="zh-CN" dirty="0"/>
          </a:p>
          <a:p>
            <a:r>
              <a:rPr kumimoji="1" lang="en-US" altLang="zh-CN" sz="2000" dirty="0" smtClean="0"/>
              <a:t>The unresolved source can impact our results with &lt; </a:t>
            </a:r>
            <a:r>
              <a:rPr kumimoji="1" lang="en-US" altLang="zh-CN" sz="2000" dirty="0" smtClean="0">
                <a:solidFill>
                  <a:srgbClr val="FF0000"/>
                </a:solidFill>
              </a:rPr>
              <a:t>10%.</a:t>
            </a:r>
            <a:endParaRPr kumimoji="1"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4572000" y="1419622"/>
            <a:ext cx="2531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Uncertainty estimation: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097794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123478"/>
            <a:ext cx="7886700" cy="994172"/>
          </a:xfrm>
        </p:spPr>
        <p:txBody>
          <a:bodyPr/>
          <a:lstStyle/>
          <a:p>
            <a:pPr algn="ctr"/>
            <a:r>
              <a:rPr kumimoji="1" lang="en-US" altLang="zh-CN" b="1" dirty="0"/>
              <a:t>C</a:t>
            </a:r>
            <a:r>
              <a:rPr kumimoji="1" lang="en-US" altLang="zh-CN" b="1" dirty="0" smtClean="0"/>
              <a:t>ut condition impact</a:t>
            </a:r>
            <a:endParaRPr kumimoji="1" lang="zh-CN" altLang="en-US" b="1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43558"/>
            <a:ext cx="4255510" cy="309634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3743" y="843558"/>
            <a:ext cx="4558276" cy="2843906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2127755" y="4235658"/>
            <a:ext cx="4633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dirty="0" smtClean="0"/>
              <a:t>~ 20%  variation for SED measurement</a:t>
            </a:r>
          </a:p>
          <a:p>
            <a:endParaRPr kumimoji="1"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8221344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en-US" altLang="zh-CN" b="1" dirty="0" smtClean="0"/>
              <a:t>Summary</a:t>
            </a:r>
            <a:endParaRPr kumimoji="1"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58558" y="1268016"/>
            <a:ext cx="7478588" cy="3394472"/>
          </a:xfrm>
        </p:spPr>
        <p:txBody>
          <a:bodyPr>
            <a:normAutofit lnSpcReduction="10000"/>
          </a:bodyPr>
          <a:lstStyle/>
          <a:p>
            <a:r>
              <a:rPr kumimoji="1" lang="en-US" altLang="zh-CN" sz="2100" dirty="0"/>
              <a:t>1. </a:t>
            </a:r>
            <a:r>
              <a:rPr kumimoji="1" lang="en-US" altLang="zh-CN" dirty="0" smtClean="0"/>
              <a:t>We do the analysis of diffuse Emission form sub-</a:t>
            </a:r>
            <a:r>
              <a:rPr kumimoji="1" lang="en-US" altLang="zh-CN" dirty="0" err="1" smtClean="0"/>
              <a:t>PeV</a:t>
            </a:r>
            <a:r>
              <a:rPr kumimoji="1" lang="en-US" altLang="zh-CN" dirty="0" smtClean="0"/>
              <a:t> to </a:t>
            </a:r>
            <a:r>
              <a:rPr kumimoji="1" lang="en-US" altLang="zh-CN" dirty="0" err="1" smtClean="0"/>
              <a:t>PeV</a:t>
            </a:r>
            <a:r>
              <a:rPr kumimoji="1" lang="en-US" altLang="zh-CN" dirty="0" smtClean="0"/>
              <a:t> </a:t>
            </a:r>
            <a:r>
              <a:rPr kumimoji="1" lang="en-US" altLang="zh-CN" dirty="0" smtClean="0">
                <a:solidFill>
                  <a:srgbClr val="FF0000"/>
                </a:solidFill>
              </a:rPr>
              <a:t>preliminarily</a:t>
            </a:r>
            <a:r>
              <a:rPr kumimoji="1" lang="en-US" altLang="zh-CN" dirty="0" smtClean="0"/>
              <a:t>;</a:t>
            </a:r>
          </a:p>
          <a:p>
            <a:r>
              <a:rPr kumimoji="1" lang="en-US" altLang="zh-CN" sz="2100" dirty="0" smtClean="0"/>
              <a:t>2. </a:t>
            </a:r>
            <a:r>
              <a:rPr kumimoji="1" lang="en-US" altLang="zh-CN" dirty="0" smtClean="0"/>
              <a:t>&gt;100 </a:t>
            </a:r>
            <a:r>
              <a:rPr kumimoji="1" lang="en-US" altLang="zh-CN" dirty="0" err="1" smtClean="0"/>
              <a:t>TeV</a:t>
            </a:r>
            <a:r>
              <a:rPr kumimoji="1" lang="en-US" altLang="zh-CN" dirty="0" smtClean="0"/>
              <a:t> SED of DGE </a:t>
            </a:r>
            <a:r>
              <a:rPr kumimoji="1" lang="en-US" altLang="zh-CN" sz="2100" dirty="0" smtClean="0"/>
              <a:t>are lower than that reported by </a:t>
            </a:r>
            <a:r>
              <a:rPr kumimoji="1" lang="en-US" altLang="zh-CN" sz="2100" dirty="0" err="1" smtClean="0"/>
              <a:t>ASgamma</a:t>
            </a:r>
            <a:r>
              <a:rPr kumimoji="1" lang="en-US" altLang="zh-CN" dirty="0" smtClean="0"/>
              <a:t>. </a:t>
            </a:r>
            <a:endParaRPr kumimoji="1" lang="en-US" altLang="zh-CN" sz="2100" dirty="0" smtClean="0"/>
          </a:p>
          <a:p>
            <a:r>
              <a:rPr kumimoji="1" lang="en-US" altLang="zh-CN" dirty="0" smtClean="0"/>
              <a:t>3. No obvious SED break are found now. Concluding weather or not the break need to more data and WCDA measurement.</a:t>
            </a:r>
          </a:p>
          <a:p>
            <a:r>
              <a:rPr kumimoji="1" lang="en-US" altLang="zh-CN" dirty="0" smtClean="0"/>
              <a:t>4. The Spectral Index of Cygnus cocoon seems to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be harder than other  region.</a:t>
            </a:r>
          </a:p>
          <a:p>
            <a:r>
              <a:rPr kumimoji="1" lang="en-US" altLang="zh-CN" dirty="0"/>
              <a:t>5</a:t>
            </a:r>
            <a:r>
              <a:rPr kumimoji="1" lang="en-US" altLang="zh-CN" sz="2100" dirty="0" smtClean="0"/>
              <a:t>. The spatial distribution of &gt;100 </a:t>
            </a:r>
            <a:r>
              <a:rPr kumimoji="1" lang="en-US" altLang="zh-CN" sz="2100" dirty="0" err="1" smtClean="0"/>
              <a:t>TeV</a:t>
            </a:r>
            <a:r>
              <a:rPr kumimoji="1" lang="en-US" altLang="zh-CN" sz="2100" dirty="0" smtClean="0"/>
              <a:t> counts map are roughly similar to the 0.8 </a:t>
            </a:r>
            <a:r>
              <a:rPr kumimoji="1" lang="en-US" altLang="zh-CN" sz="2100" dirty="0" err="1" smtClean="0"/>
              <a:t>TeV</a:t>
            </a:r>
            <a:r>
              <a:rPr kumimoji="1" lang="en-US" altLang="zh-CN" sz="2100" dirty="0" smtClean="0"/>
              <a:t> DGE measured by Fermi-LAT.</a:t>
            </a:r>
            <a:r>
              <a:rPr kumimoji="1" lang="zh-CN" altLang="en-US" sz="2100" dirty="0" smtClean="0"/>
              <a:t> </a:t>
            </a:r>
            <a:r>
              <a:rPr kumimoji="1" lang="en-US" altLang="zh-CN" sz="2100" dirty="0" smtClean="0">
                <a:solidFill>
                  <a:srgbClr val="FF0000"/>
                </a:solidFill>
              </a:rPr>
              <a:t>A</a:t>
            </a:r>
            <a:r>
              <a:rPr kumimoji="1" lang="en-US" altLang="zh-CN" dirty="0" smtClean="0">
                <a:solidFill>
                  <a:srgbClr val="FF0000"/>
                </a:solidFill>
              </a:rPr>
              <a:t>n measure considering the spatial distribution will be done next step</a:t>
            </a:r>
            <a:r>
              <a:rPr kumimoji="1" lang="en-US" altLang="zh-CN" dirty="0" smtClean="0"/>
              <a:t>.</a:t>
            </a:r>
            <a:endParaRPr kumimoji="1" lang="en-US" altLang="zh-CN" sz="2100" dirty="0"/>
          </a:p>
        </p:txBody>
      </p:sp>
    </p:spTree>
    <p:extLst>
      <p:ext uri="{BB962C8B-B14F-4D97-AF65-F5344CB8AC3E}">
        <p14:creationId xmlns:p14="http://schemas.microsoft.com/office/powerpoint/2010/main" val="1406075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kumimoji="1" lang="en-US" altLang="zh-CN" dirty="0" smtClean="0"/>
              <a:t>Similar to the results of </a:t>
            </a:r>
            <a:r>
              <a:rPr kumimoji="1" lang="en-US" altLang="zh-CN" dirty="0" err="1" smtClean="0"/>
              <a:t>zsp’s</a:t>
            </a:r>
            <a:endParaRPr kumimoji="1"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2908724" y="4371950"/>
            <a:ext cx="3326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25&lt;l&lt;100 </a:t>
            </a:r>
            <a:r>
              <a:rPr kumimoji="1" lang="en-US" altLang="zh-CN" smtClean="0"/>
              <a:t>inner Galactic region</a:t>
            </a:r>
            <a:endParaRPr kumimoji="1"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1039705"/>
            <a:ext cx="4502894" cy="3080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826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kumimoji="1" lang="en-US" altLang="zh-CN" dirty="0" smtClean="0"/>
              <a:t>Comparing to the </a:t>
            </a:r>
            <a:r>
              <a:rPr kumimoji="1" lang="en-US" altLang="zh-CN" dirty="0" err="1" smtClean="0"/>
              <a:t>zsp’s</a:t>
            </a:r>
            <a:r>
              <a:rPr kumimoji="1" lang="en-US" altLang="zh-CN" dirty="0" smtClean="0"/>
              <a:t> results (Larger difference at low energy range)</a:t>
            </a:r>
            <a:endParaRPr kumimoji="1"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249433"/>
            <a:ext cx="4352528" cy="2819644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475656" y="4082783"/>
            <a:ext cx="2659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mtClean="0"/>
              <a:t>65&lt;L&lt;85 Cocoon </a:t>
            </a:r>
            <a:r>
              <a:rPr kumimoji="1" lang="en-US" altLang="zh-CN" dirty="0" smtClean="0"/>
              <a:t>region</a:t>
            </a:r>
            <a:endParaRPr kumimoji="1"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268016"/>
            <a:ext cx="4332427" cy="2878063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097280" y="4106876"/>
            <a:ext cx="1980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130&lt;l&lt;200 region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56679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55576" y="1851670"/>
            <a:ext cx="7886700" cy="994172"/>
          </a:xfrm>
        </p:spPr>
        <p:txBody>
          <a:bodyPr>
            <a:noAutofit/>
          </a:bodyPr>
          <a:lstStyle/>
          <a:p>
            <a:pPr algn="ctr"/>
            <a:r>
              <a:rPr kumimoji="1" lang="en-US" altLang="zh-CN" sz="3600" b="1" dirty="0"/>
              <a:t>1</a:t>
            </a:r>
            <a:r>
              <a:rPr kumimoji="1" lang="en-US" altLang="zh-CN" sz="3600" b="1" dirty="0" smtClean="0"/>
              <a:t>.</a:t>
            </a:r>
            <a:r>
              <a:rPr kumimoji="1" lang="zh-CN" altLang="en-US" sz="3600" b="1" dirty="0" smtClean="0"/>
              <a:t> </a:t>
            </a:r>
            <a:r>
              <a:rPr kumimoji="1" lang="en-US" altLang="zh-CN" sz="3600" b="1" dirty="0" smtClean="0"/>
              <a:t>INTRODUCTION</a:t>
            </a:r>
            <a:r>
              <a:rPr kumimoji="1" lang="zh-CN" altLang="en-US" sz="3600" b="1" dirty="0" smtClean="0"/>
              <a:t>   </a:t>
            </a:r>
            <a:endParaRPr kumimoji="1" lang="zh-CN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7521967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en-US" altLang="zh-CN" b="1" dirty="0" smtClean="0"/>
              <a:t>1. “Knee” CR Problem?</a:t>
            </a:r>
            <a:endParaRPr kumimoji="1" lang="zh-CN" altLang="en-US" b="1" dirty="0"/>
          </a:p>
        </p:txBody>
      </p:sp>
      <p:sp>
        <p:nvSpPr>
          <p:cNvPr id="20" name="内容占位符 2"/>
          <p:cNvSpPr>
            <a:spLocks noGrp="1"/>
          </p:cNvSpPr>
          <p:nvPr>
            <p:ph idx="1"/>
          </p:nvPr>
        </p:nvSpPr>
        <p:spPr>
          <a:xfrm>
            <a:off x="4894695" y="1873112"/>
            <a:ext cx="4500499" cy="1080120"/>
          </a:xfrm>
        </p:spPr>
        <p:txBody>
          <a:bodyPr/>
          <a:lstStyle/>
          <a:p>
            <a:r>
              <a:rPr kumimoji="1" lang="en-US" altLang="zh-CN" sz="2100" dirty="0"/>
              <a:t>1.What ? (YSC or SNR or PWN or </a:t>
            </a:r>
            <a:r>
              <a:rPr kumimoji="1" lang="en-US" altLang="zh-CN" sz="2100" dirty="0" err="1"/>
              <a:t>Extro</a:t>
            </a:r>
            <a:r>
              <a:rPr kumimoji="1" lang="en-US" altLang="zh-CN" sz="2100" dirty="0"/>
              <a:t>-Galactic Source</a:t>
            </a:r>
            <a:r>
              <a:rPr kumimoji="1" lang="mr-IN" altLang="zh-CN" sz="2100" dirty="0"/>
              <a:t>…</a:t>
            </a:r>
            <a:r>
              <a:rPr kumimoji="1" lang="en-US" altLang="zh-CN" sz="2100" dirty="0"/>
              <a:t>)</a:t>
            </a:r>
          </a:p>
          <a:p>
            <a:endParaRPr kumimoji="1" lang="zh-CN" altLang="en-US" sz="21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36" y="1145724"/>
            <a:ext cx="3417695" cy="3584414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374360" y="4686927"/>
            <a:ext cx="2608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Local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Measurement</a:t>
            </a:r>
            <a:endParaRPr kumimoji="1" lang="zh-CN" altLang="en-US" dirty="0"/>
          </a:p>
        </p:txBody>
      </p:sp>
      <p:sp>
        <p:nvSpPr>
          <p:cNvPr id="17" name="椭圆 16"/>
          <p:cNvSpPr/>
          <p:nvPr/>
        </p:nvSpPr>
        <p:spPr>
          <a:xfrm>
            <a:off x="2897814" y="2463738"/>
            <a:ext cx="1080120" cy="102611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3005827" y="3003798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>
                <a:solidFill>
                  <a:srgbClr val="FF0000"/>
                </a:solidFill>
              </a:rPr>
              <a:t>Knee</a:t>
            </a:r>
            <a:endParaRPr kumimoji="1" lang="zh-CN" altLang="en-US" dirty="0">
              <a:solidFill>
                <a:srgbClr val="FF0000"/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680012" y="1186965"/>
            <a:ext cx="2204450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700" b="1" dirty="0"/>
              <a:t>Accelerator:</a:t>
            </a:r>
            <a:endParaRPr kumimoji="1" lang="zh-CN" altLang="en-US" sz="2700" b="1" dirty="0"/>
          </a:p>
        </p:txBody>
      </p:sp>
      <p:sp>
        <p:nvSpPr>
          <p:cNvPr id="21" name="文本框 20"/>
          <p:cNvSpPr txBox="1"/>
          <p:nvPr/>
        </p:nvSpPr>
        <p:spPr>
          <a:xfrm>
            <a:off x="4692112" y="2814951"/>
            <a:ext cx="253828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700" b="1" dirty="0"/>
              <a:t>Propagating:</a:t>
            </a:r>
            <a:endParaRPr kumimoji="1" lang="zh-CN" altLang="en-US" sz="2700" b="1" dirty="0"/>
          </a:p>
        </p:txBody>
      </p:sp>
      <p:sp>
        <p:nvSpPr>
          <p:cNvPr id="22" name="内容占位符 2"/>
          <p:cNvSpPr txBox="1">
            <a:spLocks/>
          </p:cNvSpPr>
          <p:nvPr/>
        </p:nvSpPr>
        <p:spPr>
          <a:xfrm>
            <a:off x="4692112" y="3558328"/>
            <a:ext cx="4410189" cy="108012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sz="2100" dirty="0"/>
              <a:t>2.</a:t>
            </a:r>
            <a:r>
              <a:rPr kumimoji="1" lang="zh-CN" altLang="en-US" sz="2100" dirty="0"/>
              <a:t> </a:t>
            </a:r>
            <a:r>
              <a:rPr kumimoji="1" lang="en-US" altLang="zh-CN" sz="2100" dirty="0"/>
              <a:t>How</a:t>
            </a:r>
            <a:r>
              <a:rPr kumimoji="1" lang="zh-CN" altLang="en-US" sz="2100" dirty="0"/>
              <a:t>？</a:t>
            </a:r>
            <a:r>
              <a:rPr kumimoji="1" lang="en-US" altLang="zh-CN" sz="2100" dirty="0"/>
              <a:t>(</a:t>
            </a:r>
            <a:r>
              <a:rPr kumimoji="1" lang="en-US" altLang="zh-CN" sz="1800" dirty="0"/>
              <a:t>Normal Diffusion?</a:t>
            </a:r>
            <a:r>
              <a:rPr kumimoji="1" lang="en-US" altLang="zh-CN" sz="2100" dirty="0"/>
              <a:t> </a:t>
            </a:r>
            <a:r>
              <a:rPr kumimoji="1" lang="en-US" altLang="zh-CN" sz="1800" dirty="0"/>
              <a:t>Slow Diffusion</a:t>
            </a:r>
            <a:r>
              <a:rPr kumimoji="1" lang="zh-CN" altLang="en-US" sz="1800" dirty="0"/>
              <a:t>？</a:t>
            </a:r>
            <a:r>
              <a:rPr kumimoji="1" lang="en-US" altLang="zh-CN" sz="1800" dirty="0"/>
              <a:t> </a:t>
            </a:r>
            <a:r>
              <a:rPr kumimoji="1" lang="mr-IN" altLang="zh-CN" sz="2100" dirty="0"/>
              <a:t>…</a:t>
            </a:r>
            <a:r>
              <a:rPr kumimoji="1" lang="en-US" altLang="zh-CN" sz="21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9984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en-US" altLang="zh-CN" b="1" dirty="0" smtClean="0"/>
              <a:t>1. &gt;100 </a:t>
            </a:r>
            <a:r>
              <a:rPr kumimoji="1" lang="en-US" altLang="zh-CN" b="1" dirty="0" err="1" smtClean="0"/>
              <a:t>TeV</a:t>
            </a:r>
            <a:r>
              <a:rPr kumimoji="1" lang="en-US" altLang="zh-CN" b="1" dirty="0" smtClean="0"/>
              <a:t> Gamma probe</a:t>
            </a:r>
            <a:endParaRPr kumimoji="1" lang="zh-CN" altLang="en-US" b="1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488" y="1222766"/>
            <a:ext cx="3158121" cy="3348371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239297" y="1026558"/>
            <a:ext cx="166263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100" b="1" dirty="0">
                <a:solidFill>
                  <a:srgbClr val="FF0000"/>
                </a:solidFill>
              </a:rPr>
              <a:t>Accelerator</a:t>
            </a:r>
            <a:endParaRPr kumimoji="1" lang="zh-CN" altLang="en-US" sz="2100" b="1" dirty="0">
              <a:solidFill>
                <a:srgbClr val="FF0000"/>
              </a:solidFill>
            </a:endParaRPr>
          </a:p>
        </p:txBody>
      </p:sp>
      <p:cxnSp>
        <p:nvCxnSpPr>
          <p:cNvPr id="10" name="直线箭头连接符 9"/>
          <p:cNvCxnSpPr/>
          <p:nvPr/>
        </p:nvCxnSpPr>
        <p:spPr>
          <a:xfrm flipH="1">
            <a:off x="1620622" y="1387212"/>
            <a:ext cx="1199762" cy="75885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1366074" y="3267949"/>
            <a:ext cx="175721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100" b="1" dirty="0">
                <a:solidFill>
                  <a:srgbClr val="FF0000"/>
                </a:solidFill>
              </a:rPr>
              <a:t>Propagating</a:t>
            </a:r>
            <a:endParaRPr kumimoji="1" lang="zh-CN" altLang="en-US" sz="2100" b="1" dirty="0">
              <a:solidFill>
                <a:srgbClr val="FF0000"/>
              </a:solidFill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1803" y="1091913"/>
            <a:ext cx="3933410" cy="2005843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422073" y="3127338"/>
            <a:ext cx="47119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b="1" dirty="0" smtClean="0"/>
              <a:t>Points </a:t>
            </a:r>
            <a:r>
              <a:rPr kumimoji="1" lang="en-US" altLang="zh-CN" sz="2000" b="1" dirty="0"/>
              <a:t>or Extended</a:t>
            </a:r>
            <a:r>
              <a:rPr kumimoji="1" lang="zh-CN" altLang="en-US" sz="2000" b="1" dirty="0"/>
              <a:t> </a:t>
            </a:r>
            <a:r>
              <a:rPr kumimoji="1" lang="en-US" altLang="zh-CN" sz="2000" b="1" dirty="0" smtClean="0"/>
              <a:t>Source:</a:t>
            </a:r>
          </a:p>
          <a:p>
            <a:r>
              <a:rPr kumimoji="1" lang="en-US" altLang="zh-CN" sz="2000" dirty="0"/>
              <a:t> </a:t>
            </a:r>
            <a:r>
              <a:rPr kumimoji="1" lang="en-US" altLang="zh-CN" sz="2000" dirty="0" smtClean="0"/>
              <a:t>             Probe of accelerator;</a:t>
            </a:r>
            <a:endParaRPr kumimoji="1" lang="en-US" altLang="zh-CN" sz="2000" dirty="0"/>
          </a:p>
          <a:p>
            <a:r>
              <a:rPr kumimoji="1" lang="en-US" altLang="zh-CN" sz="1600" dirty="0"/>
              <a:t>   </a:t>
            </a:r>
          </a:p>
          <a:p>
            <a:endParaRPr kumimoji="1" lang="zh-CN" altLang="en-US" sz="1600" dirty="0"/>
          </a:p>
        </p:txBody>
      </p:sp>
      <p:sp>
        <p:nvSpPr>
          <p:cNvPr id="14" name="文本框 13"/>
          <p:cNvSpPr txBox="1"/>
          <p:nvPr/>
        </p:nvSpPr>
        <p:spPr>
          <a:xfrm>
            <a:off x="4481803" y="3876983"/>
            <a:ext cx="419465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b="1" dirty="0" smtClean="0"/>
              <a:t>Diffuse Emission:</a:t>
            </a:r>
          </a:p>
          <a:p>
            <a:r>
              <a:rPr kumimoji="1" lang="en-US" altLang="zh-CN" sz="2000" dirty="0"/>
              <a:t> </a:t>
            </a:r>
            <a:r>
              <a:rPr kumimoji="1" lang="en-US" altLang="zh-CN" sz="2000" dirty="0" smtClean="0"/>
              <a:t>             Probe of propagating, </a:t>
            </a:r>
          </a:p>
          <a:p>
            <a:r>
              <a:rPr kumimoji="1" lang="en-US" altLang="zh-CN" sz="2000" dirty="0" smtClean="0"/>
              <a:t>              accelerator distribution,</a:t>
            </a:r>
          </a:p>
          <a:p>
            <a:r>
              <a:rPr kumimoji="1" lang="en-US" altLang="zh-CN" sz="2000" dirty="0" smtClean="0"/>
              <a:t>              ISM</a:t>
            </a:r>
            <a:r>
              <a:rPr kumimoji="1" lang="mr-IN" altLang="zh-CN" sz="2000" dirty="0" smtClean="0"/>
              <a:t>…</a:t>
            </a:r>
            <a:endParaRPr kumimoji="1" lang="en-US" altLang="zh-CN" sz="2000" dirty="0"/>
          </a:p>
          <a:p>
            <a:r>
              <a:rPr kumimoji="1" lang="zh-CN" altLang="en-US" sz="2400" dirty="0"/>
              <a:t>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5482204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195486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kumimoji="1" lang="en-US" altLang="zh-CN" b="1" dirty="0" smtClean="0"/>
              <a:t>1: </a:t>
            </a:r>
            <a:r>
              <a:rPr kumimoji="1" lang="en-US" altLang="zh-CN" b="1" dirty="0" err="1" smtClean="0"/>
              <a:t>Asgamma</a:t>
            </a:r>
            <a:r>
              <a:rPr kumimoji="1" lang="zh-CN" altLang="en-US" b="1" dirty="0" smtClean="0"/>
              <a:t>  </a:t>
            </a:r>
            <a:r>
              <a:rPr kumimoji="1" lang="en-US" altLang="zh-CN" b="1" dirty="0" smtClean="0"/>
              <a:t>&gt;100 </a:t>
            </a:r>
            <a:r>
              <a:rPr kumimoji="1" lang="en-US" altLang="zh-CN" b="1" dirty="0" err="1" smtClean="0"/>
              <a:t>TeV</a:t>
            </a:r>
            <a:r>
              <a:rPr kumimoji="1" lang="en-US" altLang="zh-CN" b="1" dirty="0" smtClean="0"/>
              <a:t> DGE Measure?</a:t>
            </a:r>
            <a:endParaRPr kumimoji="1" lang="zh-CN" altLang="en-US" b="1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915566"/>
            <a:ext cx="3637260" cy="383699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131590"/>
            <a:ext cx="3512777" cy="244093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4788024" y="3759661"/>
            <a:ext cx="3906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Neutrino observation require contribution of  Extra-source!</a:t>
            </a:r>
            <a:endParaRPr kumimoji="1"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5220072" y="4574108"/>
            <a:ext cx="24208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100" dirty="0" err="1" smtClean="0"/>
              <a:t>Ruo</a:t>
            </a:r>
            <a:r>
              <a:rPr kumimoji="1" lang="en-US" altLang="zh-CN" sz="1100" dirty="0" smtClean="0"/>
              <a:t>-Yu </a:t>
            </a:r>
            <a:r>
              <a:rPr kumimoji="1" lang="en-US" altLang="zh-CN" sz="1100" dirty="0" err="1" smtClean="0"/>
              <a:t>Liu&amp;Xiang-Yu</a:t>
            </a:r>
            <a:r>
              <a:rPr kumimoji="1" lang="en-US" altLang="zh-CN" sz="1100" dirty="0" smtClean="0"/>
              <a:t> Wang (2021)</a:t>
            </a:r>
            <a:endParaRPr kumimoji="1" lang="zh-CN" altLang="en-US" sz="1100" dirty="0"/>
          </a:p>
        </p:txBody>
      </p:sp>
      <p:sp>
        <p:nvSpPr>
          <p:cNvPr id="11" name="文本框 10"/>
          <p:cNvSpPr txBox="1"/>
          <p:nvPr/>
        </p:nvSpPr>
        <p:spPr>
          <a:xfrm>
            <a:off x="1746857" y="4659982"/>
            <a:ext cx="21050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100" dirty="0" err="1" smtClean="0"/>
              <a:t>Asgamma</a:t>
            </a:r>
            <a:r>
              <a:rPr kumimoji="1" lang="en-US" altLang="zh-CN" sz="1100" dirty="0" smtClean="0"/>
              <a:t> collaboration (2021)</a:t>
            </a:r>
            <a:endParaRPr kumimoji="1" lang="zh-CN" altLang="en-US" sz="1100" dirty="0"/>
          </a:p>
        </p:txBody>
      </p:sp>
    </p:spTree>
    <p:extLst>
      <p:ext uri="{BB962C8B-B14F-4D97-AF65-F5344CB8AC3E}">
        <p14:creationId xmlns:p14="http://schemas.microsoft.com/office/powerpoint/2010/main" val="6290598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55576" y="1851670"/>
            <a:ext cx="7886700" cy="994172"/>
          </a:xfrm>
        </p:spPr>
        <p:txBody>
          <a:bodyPr>
            <a:noAutofit/>
          </a:bodyPr>
          <a:lstStyle/>
          <a:p>
            <a:pPr algn="ctr"/>
            <a:r>
              <a:rPr kumimoji="1" lang="en-US" altLang="zh-CN" sz="3600" b="1" dirty="0" smtClean="0"/>
              <a:t>2.</a:t>
            </a:r>
            <a:r>
              <a:rPr kumimoji="1" lang="zh-CN" altLang="en-US" sz="3600" b="1" dirty="0" smtClean="0"/>
              <a:t> </a:t>
            </a:r>
            <a:r>
              <a:rPr kumimoji="1" lang="en-US" altLang="zh-CN" sz="3600" b="1" dirty="0" smtClean="0"/>
              <a:t>DATA and METHOD</a:t>
            </a:r>
            <a:br>
              <a:rPr kumimoji="1" lang="en-US" altLang="zh-CN" sz="3600" b="1" dirty="0" smtClean="0"/>
            </a:br>
            <a:r>
              <a:rPr kumimoji="1" lang="zh-CN" altLang="en-US" sz="3600" b="1" dirty="0"/>
              <a:t> </a:t>
            </a:r>
            <a:r>
              <a:rPr kumimoji="1" lang="zh-CN" altLang="en-US" sz="3600" b="1" dirty="0" smtClean="0"/>
              <a:t>  </a:t>
            </a:r>
            <a:endParaRPr kumimoji="1" lang="zh-CN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095701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en-US" altLang="zh-CN" b="1" dirty="0" smtClean="0"/>
              <a:t>2.Data Selection</a:t>
            </a:r>
            <a:endParaRPr kumimoji="1" lang="zh-CN" altLang="en-US" b="1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543" y="1059582"/>
            <a:ext cx="2643131" cy="2385961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115616" y="3455356"/>
            <a:ext cx="3288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Time</a:t>
            </a:r>
            <a:r>
              <a:rPr kumimoji="1" lang="zh-CN" altLang="en-US" dirty="0" smtClean="0"/>
              <a:t>：</a:t>
            </a:r>
            <a:r>
              <a:rPr kumimoji="1" lang="en-US" altLang="zh-CN" dirty="0" smtClean="0"/>
              <a:t>2019.12.27-2020.11.30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860032" y="3455356"/>
            <a:ext cx="3305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Time</a:t>
            </a:r>
            <a:r>
              <a:rPr kumimoji="1" lang="zh-CN" altLang="en-US" dirty="0" smtClean="0"/>
              <a:t>：</a:t>
            </a:r>
            <a:r>
              <a:rPr kumimoji="1" lang="en-US" altLang="zh-CN" dirty="0" smtClean="0"/>
              <a:t>2020.12.01-2021.07.19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8188" y="1059581"/>
            <a:ext cx="2436018" cy="238596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/>
              <p:cNvSpPr txBox="1"/>
              <p:nvPr/>
            </p:nvSpPr>
            <p:spPr>
              <a:xfrm>
                <a:off x="2883252" y="3834501"/>
                <a:ext cx="2174953" cy="44723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400" b="0" i="1" smtClean="0">
                          <a:latin typeface="Cambria Math" charset="0"/>
                        </a:rPr>
                        <m:t>𝑅</m:t>
                      </m:r>
                      <m:r>
                        <a:rPr kumimoji="1" lang="en-US" altLang="zh-CN" sz="1400" b="0" i="1" smtClean="0">
                          <a:latin typeface="Cambria Math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kumimoji="1" lang="en-US" altLang="zh-CN" sz="1400" b="0" i="0" smtClean="0">
                          <a:latin typeface="Cambria Math" charset="0"/>
                        </a:rPr>
                        <m:t>log</m:t>
                      </m:r>
                      <m:r>
                        <a:rPr kumimoji="1" lang="en-US" altLang="zh-CN" sz="1400" b="0" i="1" smtClean="0">
                          <a:latin typeface="Cambria Math" charset="0"/>
                        </a:rPr>
                        <m:t>⁡(</m:t>
                      </m:r>
                      <m:f>
                        <m:fPr>
                          <m:ctrlPr>
                            <a:rPr kumimoji="1" lang="mr-IN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1" lang="en-US" altLang="zh-C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1400" b="0" i="1" smtClean="0">
                                  <a:latin typeface="Cambria Math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kumimoji="1" lang="en-US" altLang="zh-CN" sz="1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𝜇</m:t>
                              </m:r>
                            </m:sub>
                          </m:sSub>
                          <m:r>
                            <a:rPr kumimoji="1" lang="en-US" altLang="zh-CN" sz="1400" b="0" i="1" smtClean="0">
                              <a:latin typeface="Cambria Math" charset="0"/>
                            </a:rPr>
                            <m:t>+0.0001</m:t>
                          </m:r>
                        </m:num>
                        <m:den>
                          <m:sSub>
                            <m:sSubPr>
                              <m:ctrlPr>
                                <a:rPr kumimoji="1" lang="en-US" altLang="zh-C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1400" b="0" i="1" smtClean="0">
                                  <a:latin typeface="Cambria Math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kumimoji="1" lang="en-US" altLang="zh-CN" sz="1400" b="0" i="1" smtClean="0">
                                  <a:latin typeface="Cambria Math" charset="0"/>
                                </a:rPr>
                                <m:t>𝑒</m:t>
                              </m:r>
                            </m:sub>
                          </m:sSub>
                        </m:den>
                      </m:f>
                      <m:r>
                        <a:rPr kumimoji="1" lang="en-US" altLang="zh-CN" sz="1400" b="0" i="1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kumimoji="1" lang="zh-CN" altLang="en-US" sz="1400" dirty="0"/>
              </a:p>
            </p:txBody>
          </p:sp>
        </mc:Choice>
        <mc:Fallback xmlns=""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3252" y="3834501"/>
                <a:ext cx="2174953" cy="447238"/>
              </a:xfrm>
              <a:prstGeom prst="rect">
                <a:avLst/>
              </a:prstGeom>
              <a:blipFill>
                <a:blip r:embed="rId4"/>
                <a:stretch>
                  <a:fillRect b="-684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本框 9"/>
          <p:cNvSpPr txBox="1"/>
          <p:nvPr/>
        </p:nvSpPr>
        <p:spPr>
          <a:xfrm>
            <a:off x="1187624" y="4119486"/>
            <a:ext cx="770485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rgbClr val="020EFC"/>
                </a:solidFill>
              </a:rPr>
              <a:t> 70%</a:t>
            </a:r>
            <a:r>
              <a:rPr lang="zh-CN" altLang="en-US" sz="1600" dirty="0" smtClean="0">
                <a:solidFill>
                  <a:srgbClr val="020EFC"/>
                </a:solidFill>
              </a:rPr>
              <a:t> </a:t>
            </a:r>
            <a:r>
              <a:rPr lang="en-US" altLang="zh-CN" sz="1600" dirty="0" smtClean="0">
                <a:solidFill>
                  <a:srgbClr val="020EFC"/>
                </a:solidFill>
              </a:rPr>
              <a:t>cut.  -5.46</a:t>
            </a:r>
            <a:r>
              <a:rPr lang="zh-CN" altLang="en-US" sz="1600" dirty="0" smtClean="0">
                <a:solidFill>
                  <a:srgbClr val="020EFC"/>
                </a:solidFill>
              </a:rPr>
              <a:t>，</a:t>
            </a:r>
            <a:r>
              <a:rPr lang="en-US" altLang="zh-CN" sz="1600" dirty="0" smtClean="0">
                <a:solidFill>
                  <a:srgbClr val="020EFC"/>
                </a:solidFill>
              </a:rPr>
              <a:t>-5.49</a:t>
            </a:r>
            <a:r>
              <a:rPr lang="zh-CN" altLang="en-US" sz="1600" dirty="0" smtClean="0">
                <a:solidFill>
                  <a:srgbClr val="020EFC"/>
                </a:solidFill>
              </a:rPr>
              <a:t>，</a:t>
            </a:r>
            <a:r>
              <a:rPr lang="en-US" altLang="zh-CN" sz="1600" dirty="0" smtClean="0">
                <a:solidFill>
                  <a:srgbClr val="020EFC"/>
                </a:solidFill>
              </a:rPr>
              <a:t>-2.31</a:t>
            </a:r>
            <a:r>
              <a:rPr lang="zh-CN" altLang="en-US" sz="1600" dirty="0" smtClean="0">
                <a:solidFill>
                  <a:srgbClr val="020EFC"/>
                </a:solidFill>
              </a:rPr>
              <a:t>，</a:t>
            </a:r>
            <a:r>
              <a:rPr lang="en-US" altLang="zh-CN" sz="1600" dirty="0" smtClean="0">
                <a:solidFill>
                  <a:srgbClr val="020EFC"/>
                </a:solidFill>
              </a:rPr>
              <a:t>-2.36</a:t>
            </a:r>
            <a:r>
              <a:rPr lang="zh-CN" altLang="en-US" sz="1600" dirty="0" smtClean="0">
                <a:solidFill>
                  <a:srgbClr val="020EFC"/>
                </a:solidFill>
              </a:rPr>
              <a:t>，</a:t>
            </a:r>
            <a:r>
              <a:rPr lang="en-US" altLang="zh-CN" sz="1600" dirty="0" smtClean="0">
                <a:solidFill>
                  <a:srgbClr val="020EFC"/>
                </a:solidFill>
              </a:rPr>
              <a:t>-2.43</a:t>
            </a:r>
            <a:r>
              <a:rPr lang="zh-CN" altLang="en-US" sz="1600" dirty="0" smtClean="0">
                <a:solidFill>
                  <a:srgbClr val="020EFC"/>
                </a:solidFill>
              </a:rPr>
              <a:t>，</a:t>
            </a:r>
            <a:r>
              <a:rPr lang="en-US" altLang="zh-CN" sz="1600" dirty="0" smtClean="0">
                <a:solidFill>
                  <a:srgbClr val="020EFC"/>
                </a:solidFill>
              </a:rPr>
              <a:t>-2.50</a:t>
            </a:r>
            <a:r>
              <a:rPr lang="zh-CN" altLang="en-US" sz="1600" dirty="0" smtClean="0">
                <a:solidFill>
                  <a:srgbClr val="020EFC"/>
                </a:solidFill>
              </a:rPr>
              <a:t>，</a:t>
            </a:r>
            <a:r>
              <a:rPr lang="en-US" altLang="zh-CN" sz="1600" dirty="0" smtClean="0">
                <a:solidFill>
                  <a:srgbClr val="020EFC"/>
                </a:solidFill>
              </a:rPr>
              <a:t>-2.55</a:t>
            </a:r>
            <a:r>
              <a:rPr lang="zh-CN" altLang="en-US" sz="1600" dirty="0" smtClean="0">
                <a:solidFill>
                  <a:srgbClr val="020EFC"/>
                </a:solidFill>
              </a:rPr>
              <a:t>，</a:t>
            </a:r>
            <a:r>
              <a:rPr lang="en-US" altLang="zh-CN" sz="1600" dirty="0" smtClean="0">
                <a:solidFill>
                  <a:srgbClr val="020EFC"/>
                </a:solidFill>
              </a:rPr>
              <a:t>-2.58</a:t>
            </a:r>
            <a:r>
              <a:rPr lang="zh-CN" altLang="en-US" sz="1600" dirty="0" smtClean="0">
                <a:solidFill>
                  <a:srgbClr val="020EFC"/>
                </a:solidFill>
              </a:rPr>
              <a:t>，</a:t>
            </a:r>
            <a:r>
              <a:rPr lang="en-US" altLang="zh-CN" sz="1600" dirty="0" smtClean="0">
                <a:solidFill>
                  <a:srgbClr val="020EFC"/>
                </a:solidFill>
              </a:rPr>
              <a:t>-2.60</a:t>
            </a:r>
            <a:r>
              <a:rPr lang="zh-CN" altLang="en-US" sz="1600" dirty="0" smtClean="0">
                <a:solidFill>
                  <a:srgbClr val="020EFC"/>
                </a:solidFill>
              </a:rPr>
              <a:t>，</a:t>
            </a:r>
            <a:r>
              <a:rPr lang="en-US" altLang="zh-CN" sz="1600" dirty="0" smtClean="0">
                <a:solidFill>
                  <a:srgbClr val="020EFC"/>
                </a:solidFill>
              </a:rPr>
              <a:t>-2.61</a:t>
            </a:r>
            <a:r>
              <a:rPr lang="zh-CN" altLang="en-US" sz="1600" dirty="0" smtClean="0">
                <a:solidFill>
                  <a:srgbClr val="020EFC"/>
                </a:solidFill>
              </a:rPr>
              <a:t>，</a:t>
            </a:r>
            <a:r>
              <a:rPr lang="en-US" altLang="zh-CN" sz="1600" dirty="0" smtClean="0">
                <a:solidFill>
                  <a:srgbClr val="020EFC"/>
                </a:solidFill>
              </a:rPr>
              <a:t>-2.63</a:t>
            </a:r>
            <a:r>
              <a:rPr lang="zh-CN" altLang="en-US" sz="1600" dirty="0" smtClean="0">
                <a:solidFill>
                  <a:srgbClr val="020EFC"/>
                </a:solidFill>
              </a:rPr>
              <a:t>，</a:t>
            </a:r>
            <a:r>
              <a:rPr lang="en-US" altLang="zh-CN" sz="1600" dirty="0" smtClean="0">
                <a:solidFill>
                  <a:srgbClr val="020EFC"/>
                </a:solidFill>
              </a:rPr>
              <a:t>-2.61 </a:t>
            </a:r>
            <a:endParaRPr lang="en-US" altLang="zh-CN" sz="1600" dirty="0">
              <a:solidFill>
                <a:srgbClr val="020EFC"/>
              </a:solidFill>
            </a:endParaRPr>
          </a:p>
          <a:p>
            <a:pPr marL="257175" indent="-257175">
              <a:buFont typeface="Arial" charset="0"/>
              <a:buChar char="•"/>
            </a:pPr>
            <a:endParaRPr lang="en-US" altLang="zh-CN" dirty="0">
              <a:solidFill>
                <a:srgbClr val="020EFC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971600" y="3861949"/>
            <a:ext cx="2016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sz="1600" dirty="0" smtClean="0"/>
              <a:t>Cut</a:t>
            </a:r>
            <a:r>
              <a:rPr kumimoji="1" lang="zh-CN" altLang="en-US" sz="1600" dirty="0" smtClean="0"/>
              <a:t> </a:t>
            </a:r>
            <a:r>
              <a:rPr kumimoji="1" lang="en-US" altLang="zh-CN" sz="1600" dirty="0" smtClean="0"/>
              <a:t>parameter</a:t>
            </a:r>
            <a:r>
              <a:rPr kumimoji="1" lang="zh-CN" altLang="en-US" dirty="0" smtClean="0"/>
              <a:t>：</a:t>
            </a:r>
            <a:endParaRPr kumimoji="1"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971600" y="4731990"/>
            <a:ext cx="33123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 smtClean="0"/>
              <a:t>Zen&lt;40°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69595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01670" y="337910"/>
            <a:ext cx="6172200" cy="857250"/>
          </a:xfrm>
        </p:spPr>
        <p:txBody>
          <a:bodyPr>
            <a:normAutofit/>
          </a:bodyPr>
          <a:lstStyle/>
          <a:p>
            <a:pPr algn="ctr"/>
            <a:r>
              <a:rPr kumimoji="1" lang="en-US" altLang="zh-CN" b="1" dirty="0"/>
              <a:t>2</a:t>
            </a:r>
            <a:r>
              <a:rPr kumimoji="1" lang="en-US" altLang="zh-CN" b="1" dirty="0" smtClean="0"/>
              <a:t>. Search and Mask the Source</a:t>
            </a:r>
            <a:endParaRPr kumimoji="1" lang="zh-CN" altLang="en-US" b="1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567" y="2931790"/>
            <a:ext cx="8989040" cy="1857102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577798" y="4676234"/>
            <a:ext cx="6192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Circle size</a:t>
            </a:r>
            <a:r>
              <a:rPr kumimoji="1" lang="en-US" altLang="zh-CN" dirty="0"/>
              <a:t> </a:t>
            </a:r>
            <a:r>
              <a:rPr kumimoji="1" lang="en-US" altLang="zh-CN" dirty="0" smtClean="0"/>
              <a:t>is mask region (size are between ~0.8-1.5 </a:t>
            </a:r>
            <a:r>
              <a:rPr kumimoji="1" lang="en-US" altLang="zh-CN" dirty="0" err="1" smtClean="0"/>
              <a:t>deg</a:t>
            </a:r>
            <a:r>
              <a:rPr kumimoji="1" lang="en-US" altLang="zh-CN" dirty="0"/>
              <a:t>)</a:t>
            </a:r>
            <a:r>
              <a:rPr kumimoji="1" lang="en-US" altLang="zh-CN" dirty="0" smtClean="0"/>
              <a:t>.</a:t>
            </a:r>
          </a:p>
        </p:txBody>
      </p:sp>
      <p:cxnSp>
        <p:nvCxnSpPr>
          <p:cNvPr id="10" name="直线箭头连接符 9"/>
          <p:cNvCxnSpPr/>
          <p:nvPr/>
        </p:nvCxnSpPr>
        <p:spPr>
          <a:xfrm>
            <a:off x="958568" y="2845876"/>
            <a:ext cx="630070" cy="432048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398158" y="2559431"/>
            <a:ext cx="1986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err="1" smtClean="0">
                <a:solidFill>
                  <a:srgbClr val="00B0F0"/>
                </a:solidFill>
              </a:rPr>
              <a:t>Geminga</a:t>
            </a:r>
            <a:r>
              <a:rPr kumimoji="1" lang="en-US" altLang="zh-CN" dirty="0" smtClean="0">
                <a:solidFill>
                  <a:srgbClr val="00B0F0"/>
                </a:solidFill>
              </a:rPr>
              <a:t>(~5 </a:t>
            </a:r>
            <a:r>
              <a:rPr kumimoji="1" lang="en-US" altLang="zh-CN" dirty="0" err="1" smtClean="0">
                <a:solidFill>
                  <a:srgbClr val="00B0F0"/>
                </a:solidFill>
              </a:rPr>
              <a:t>deg</a:t>
            </a:r>
            <a:r>
              <a:rPr kumimoji="1" lang="en-US" altLang="zh-CN" dirty="0" smtClean="0">
                <a:solidFill>
                  <a:srgbClr val="00B0F0"/>
                </a:solidFill>
              </a:rPr>
              <a:t>)</a:t>
            </a:r>
            <a:endParaRPr kumimoji="1" lang="zh-CN" altLang="en-US" dirty="0">
              <a:solidFill>
                <a:srgbClr val="00B0F0"/>
              </a:solidFill>
            </a:endParaRPr>
          </a:p>
        </p:txBody>
      </p:sp>
      <p:cxnSp>
        <p:nvCxnSpPr>
          <p:cNvPr id="12" name="直线箭头连接符 11"/>
          <p:cNvCxnSpPr/>
          <p:nvPr/>
        </p:nvCxnSpPr>
        <p:spPr>
          <a:xfrm>
            <a:off x="5564458" y="2947655"/>
            <a:ext cx="630070" cy="432048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4860032" y="2588692"/>
            <a:ext cx="2691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>
                <a:solidFill>
                  <a:srgbClr val="00B0F0"/>
                </a:solidFill>
              </a:rPr>
              <a:t>Cygnus Cocoon(~5 </a:t>
            </a:r>
            <a:r>
              <a:rPr kumimoji="1" lang="en-US" altLang="zh-CN" dirty="0" err="1" smtClean="0">
                <a:solidFill>
                  <a:srgbClr val="00B0F0"/>
                </a:solidFill>
              </a:rPr>
              <a:t>deg</a:t>
            </a:r>
            <a:r>
              <a:rPr kumimoji="1" lang="en-US" altLang="zh-CN" dirty="0" smtClean="0">
                <a:solidFill>
                  <a:srgbClr val="00B0F0"/>
                </a:solidFill>
              </a:rPr>
              <a:t>)</a:t>
            </a:r>
            <a:endParaRPr kumimoji="1" lang="zh-CN" altLang="en-US" dirty="0">
              <a:solidFill>
                <a:srgbClr val="00B0F0"/>
              </a:solidFill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13249"/>
            <a:ext cx="9144000" cy="1494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482260"/>
      </p:ext>
    </p:extLst>
  </p:cSld>
  <p:clrMapOvr>
    <a:masterClrMapping/>
  </p:clrMapOvr>
</p:sld>
</file>

<file path=ppt/theme/theme1.xml><?xml version="1.0" encoding="utf-8"?>
<a:theme xmlns:a="http://schemas.openxmlformats.org/drawingml/2006/main" name="默认设计模板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7542</TotalTime>
  <Words>715</Words>
  <Application>Microsoft Office PowerPoint</Application>
  <PresentationFormat>全屏显示(16:9)</PresentationFormat>
  <Paragraphs>112</Paragraphs>
  <Slides>24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4" baseType="lpstr">
      <vt:lpstr>Mangal</vt:lpstr>
      <vt:lpstr>DengXian</vt:lpstr>
      <vt:lpstr>DengXian</vt:lpstr>
      <vt:lpstr>等线 Light</vt:lpstr>
      <vt:lpstr>宋体</vt:lpstr>
      <vt:lpstr>Arial</vt:lpstr>
      <vt:lpstr>Calibri</vt:lpstr>
      <vt:lpstr>Calibri Light</vt:lpstr>
      <vt:lpstr>Cambria Math</vt:lpstr>
      <vt:lpstr>默认设计模板</vt:lpstr>
      <vt:lpstr>Preliminary Analysis of Diffuse Emission from PeV to Sub-PeV</vt:lpstr>
      <vt:lpstr>OUTLINE</vt:lpstr>
      <vt:lpstr>1. INTRODUCTION   </vt:lpstr>
      <vt:lpstr>1. “Knee” CR Problem?</vt:lpstr>
      <vt:lpstr>1. &gt;100 TeV Gamma probe</vt:lpstr>
      <vt:lpstr>1: Asgamma  &gt;100 TeV DGE Measure?</vt:lpstr>
      <vt:lpstr>2. DATA and METHOD    </vt:lpstr>
      <vt:lpstr>2.Data Selection</vt:lpstr>
      <vt:lpstr>2. Search and Mask the Source</vt:lpstr>
      <vt:lpstr>3. SPECIAL and SPECTRAL  DISTRIBUTION    </vt:lpstr>
      <vt:lpstr>3. &gt;100 TeV Counts Map after masking Source</vt:lpstr>
      <vt:lpstr>3.Events Distribution with b</vt:lpstr>
      <vt:lpstr>3.Events Distribution with l</vt:lpstr>
      <vt:lpstr>     3. SED For Region  (25&lt;l&lt;220, |b|&lt;5) </vt:lpstr>
      <vt:lpstr>3. SED for inner  region and outer region</vt:lpstr>
      <vt:lpstr>3. SED  Cygnus Cocoon Region and G106.8 Region</vt:lpstr>
      <vt:lpstr>PowerPoint 演示文稿</vt:lpstr>
      <vt:lpstr>4. UNCERTAINTY ESTIMATION    </vt:lpstr>
      <vt:lpstr>Minimal Angular Distance (dmin) for each photon separated with all sources </vt:lpstr>
      <vt:lpstr>PSF and/or unresolved source uncertainty</vt:lpstr>
      <vt:lpstr>Cut condition impact</vt:lpstr>
      <vt:lpstr>Summary</vt:lpstr>
      <vt:lpstr>Similar to the results of zsp’s</vt:lpstr>
      <vt:lpstr>Comparing to the zsp’s results (Larger difference at low energy range)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Diffuse gamma-ray of KM2A</dc:title>
  <dc:creator>csz</dc:creator>
  <cp:lastModifiedBy>艳红 于</cp:lastModifiedBy>
  <cp:revision>235</cp:revision>
  <dcterms:created xsi:type="dcterms:W3CDTF">2021-03-20T05:59:00Z</dcterms:created>
  <dcterms:modified xsi:type="dcterms:W3CDTF">2021-10-14T00:19:12Z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2052-11.1.0.10356</vt:lpwstr>
  </property>
  <property fmtid="{D5CDD505-2E9C-101B-9397-08002B2CF9AE}" pid="3" name="ICV">
    <vt:lpwstr>3D9DD50A25754F79AA031B72824E15AB</vt:lpwstr>
  </property>
</Properties>
</file>