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69" r:id="rId2"/>
    <p:sldId id="522" r:id="rId3"/>
    <p:sldId id="577" r:id="rId4"/>
    <p:sldId id="472" r:id="rId5"/>
    <p:sldId id="579" r:id="rId6"/>
    <p:sldId id="576" r:id="rId7"/>
    <p:sldId id="517" r:id="rId8"/>
    <p:sldId id="585" r:id="rId9"/>
    <p:sldId id="496" r:id="rId10"/>
    <p:sldId id="581" r:id="rId11"/>
    <p:sldId id="578" r:id="rId12"/>
    <p:sldId id="582" r:id="rId13"/>
    <p:sldId id="565" r:id="rId14"/>
    <p:sldId id="566" r:id="rId15"/>
    <p:sldId id="523" r:id="rId16"/>
    <p:sldId id="538" r:id="rId17"/>
    <p:sldId id="516" r:id="rId18"/>
    <p:sldId id="560" r:id="rId19"/>
    <p:sldId id="561" r:id="rId20"/>
    <p:sldId id="562" r:id="rId21"/>
    <p:sldId id="552" r:id="rId22"/>
    <p:sldId id="583" r:id="rId23"/>
    <p:sldId id="570" r:id="rId24"/>
    <p:sldId id="542" r:id="rId25"/>
    <p:sldId id="545" r:id="rId26"/>
    <p:sldId id="546" r:id="rId27"/>
    <p:sldId id="52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游 智勇" initials="游" lastIdx="1" clrIdx="0">
    <p:extLst>
      <p:ext uri="{19B8F6BF-5375-455C-9EA6-DF929625EA0E}">
        <p15:presenceInfo xmlns:p15="http://schemas.microsoft.com/office/powerpoint/2012/main" userId="3e049c5cbd00d1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4" autoAdjust="0"/>
    <p:restoredTop sz="94660"/>
  </p:normalViewPr>
  <p:slideViewPr>
    <p:cSldViewPr>
      <p:cViewPr varScale="1">
        <p:scale>
          <a:sx n="82" d="100"/>
          <a:sy n="82" d="100"/>
        </p:scale>
        <p:origin x="895" y="7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0D6A8-88CB-498B-8703-41A4C8C7E07E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1AA02-A109-4772-9426-3F138F97A3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60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AA02-A109-4772-9426-3F138F97A3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8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AA02-A109-4772-9426-3F138F97A36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10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BB8C-B802-4E56-9EA0-2B30CCAA2B3F}" type="datetime1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B5F4-6D4D-43BF-872C-F59BD7969B60}" type="datetime1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608A-98F2-4A5E-81CF-ACBE0FA81A06}" type="datetime1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7F15-EBF9-4389-B2FA-662242487BCE}" type="datetime1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6DB2-590B-4C11-894F-A6223D692A41}" type="datetime1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109E-E55E-4DE0-A05A-8854CFD20330}" type="datetime1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766-FDE8-48EA-A001-E307E2F97D83}" type="datetime1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718B-5ECB-4130-A3EA-2F93E35A4859}" type="datetime1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1C5C-F43C-4927-9651-46F6CED104F9}" type="datetime1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3DB6-0F4E-40F3-93FF-80A7772D7973}" type="datetime1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AF8-A108-49A1-A9D4-49481F4E599D}" type="datetime1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8F6B-B6A0-4836-BE3A-55CE02CD6BDE}" type="datetime1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41.png"/><Relationship Id="rId7" Type="http://schemas.openxmlformats.org/officeDocument/2006/relationships/image" Target="../media/image37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1.png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3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1.png"/><Relationship Id="rId7" Type="http://schemas.openxmlformats.org/officeDocument/2006/relationships/image" Target="../media/image6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1" Type="http://schemas.openxmlformats.org/officeDocument/2006/relationships/image" Target="../media/image65.png"/><Relationship Id="rId5" Type="http://schemas.openxmlformats.org/officeDocument/2006/relationships/image" Target="../media/image43.png"/><Relationship Id="rId10" Type="http://schemas.openxmlformats.org/officeDocument/2006/relationships/image" Target="../media/image64.png"/><Relationship Id="rId4" Type="http://schemas.openxmlformats.org/officeDocument/2006/relationships/image" Target="../media/image42.png"/><Relationship Id="rId9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10.png"/><Relationship Id="rId7" Type="http://schemas.openxmlformats.org/officeDocument/2006/relationships/image" Target="../media/image4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1751617"/>
            <a:ext cx="118093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+mj-lt"/>
                <a:cs typeface="Times New Roman" pitchFamily="18" charset="0"/>
              </a:rPr>
              <a:t>Progress of Measurement of Cosmic Ray Spectrum of Proton by LHAASO Experiment </a:t>
            </a:r>
            <a:endParaRPr lang="zh-CN" altLang="en-US" sz="4000" b="1" dirty="0">
              <a:latin typeface="+mj-lt"/>
              <a:cs typeface="Times New Roman" pitchFamily="18" charset="0"/>
            </a:endParaRP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dirty="0" err="1">
                <a:latin typeface="+mj-lt"/>
                <a:cs typeface="Times New Roman" pitchFamily="18" charset="0"/>
              </a:rPr>
              <a:t>Zhiyong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 You, </a:t>
            </a:r>
            <a:r>
              <a:rPr lang="en-US" altLang="zh-CN" sz="2400" dirty="0" err="1">
                <a:latin typeface="+mj-lt"/>
                <a:cs typeface="Times New Roman" pitchFamily="18" charset="0"/>
              </a:rPr>
              <a:t>Shoushan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 Zhang, </a:t>
            </a:r>
            <a:r>
              <a:rPr lang="en-US" altLang="zh-CN" sz="2400" dirty="0" err="1">
                <a:latin typeface="+mj-lt"/>
                <a:cs typeface="Times New Roman" pitchFamily="18" charset="0"/>
              </a:rPr>
              <a:t>Linlin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 Ma, </a:t>
            </a:r>
            <a:r>
              <a:rPr lang="en-US" altLang="zh-CN" sz="2400" dirty="0" err="1">
                <a:latin typeface="+mj-lt"/>
                <a:cs typeface="Times New Roman" pitchFamily="18" charset="0"/>
              </a:rPr>
              <a:t>Liqiao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 Yin, </a:t>
            </a:r>
            <a:r>
              <a:rPr lang="en-US" altLang="zh-CN" sz="2400" dirty="0" err="1">
                <a:latin typeface="+mj-lt"/>
                <a:cs typeface="Times New Roman" pitchFamily="18" charset="0"/>
              </a:rPr>
              <a:t>Yudong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 Wang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dirty="0">
                <a:latin typeface="+mj-lt"/>
                <a:cs typeface="Times New Roman" pitchFamily="18" charset="0"/>
              </a:rPr>
              <a:t>IHEP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altLang="zh-CN" sz="2000" dirty="0">
                <a:latin typeface="+mj-lt"/>
                <a:cs typeface="Times New Roman" pitchFamily="18" charset="0"/>
              </a:rPr>
              <a:t>14 Oct. 2021 Shanghai, China</a:t>
            </a:r>
            <a:endParaRPr lang="zh-CN" alt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7134AAB-3AFE-4F7C-914A-56E67D90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93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46157" y="41215"/>
            <a:ext cx="3522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cs typeface="Times New Roman" pitchFamily="18" charset="0"/>
              </a:rPr>
              <a:t>Energy Reconstruction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7" y="3893613"/>
            <a:ext cx="397222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A654F1C-6907-439F-BB9C-64B5480ADA76}"/>
              </a:ext>
            </a:extLst>
          </p:cNvPr>
          <p:cNvSpPr txBox="1"/>
          <p:nvPr/>
        </p:nvSpPr>
        <p:spPr>
          <a:xfrm>
            <a:off x="6102979" y="2608659"/>
            <a:ext cx="87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300TeV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9B43713-3420-48B2-BBC6-ABAA6FE87E53}"/>
              </a:ext>
            </a:extLst>
          </p:cNvPr>
          <p:cNvSpPr txBox="1"/>
          <p:nvPr/>
        </p:nvSpPr>
        <p:spPr>
          <a:xfrm>
            <a:off x="9610179" y="2606009"/>
            <a:ext cx="66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3PeV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8651529-25C9-42A8-B8AF-45F7231ACD58}"/>
              </a:ext>
            </a:extLst>
          </p:cNvPr>
          <p:cNvGrpSpPr>
            <a:grpSpLocks noChangeAspect="1"/>
          </p:cNvGrpSpPr>
          <p:nvPr/>
        </p:nvGrpSpPr>
        <p:grpSpPr>
          <a:xfrm>
            <a:off x="4971213" y="4542932"/>
            <a:ext cx="6237355" cy="2094929"/>
            <a:chOff x="5073922" y="4797152"/>
            <a:chExt cx="5303025" cy="1781118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1348582-0776-46F5-B568-5238C810C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922" y="4797152"/>
              <a:ext cx="2520000" cy="1597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85C5CF27-4CE5-4DB7-9E76-2E5EB99C0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947" y="4797153"/>
              <a:ext cx="2520000" cy="1551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3D31E43-7DEB-48BD-847C-8A94422B570E}"/>
                </a:ext>
              </a:extLst>
            </p:cNvPr>
            <p:cNvSpPr txBox="1"/>
            <p:nvPr/>
          </p:nvSpPr>
          <p:spPr>
            <a:xfrm>
              <a:off x="5458103" y="6264262"/>
              <a:ext cx="2014663" cy="314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err="1"/>
                <a:t>FoV</a:t>
              </a:r>
              <a:r>
                <a:rPr lang="en-US" altLang="zh-CN" dirty="0"/>
                <a:t> of Single Telescope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B2B7D46-998D-4E61-BA13-35BB27F9CD3D}"/>
                </a:ext>
              </a:extLst>
            </p:cNvPr>
            <p:cNvSpPr txBox="1"/>
            <p:nvPr/>
          </p:nvSpPr>
          <p:spPr>
            <a:xfrm>
              <a:off x="8022648" y="6225385"/>
              <a:ext cx="2289965" cy="314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err="1"/>
                <a:t>FoV</a:t>
              </a:r>
              <a:r>
                <a:rPr lang="en-US" altLang="zh-CN" dirty="0"/>
                <a:t> of Multiple Telescopes</a:t>
              </a:r>
              <a:endParaRPr lang="zh-CN" altLang="en-US" dirty="0"/>
            </a:p>
          </p:txBody>
        </p:sp>
      </p:grp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DE02717B-B46D-41E6-AC11-F6388F5AF8C2}"/>
              </a:ext>
            </a:extLst>
          </p:cNvPr>
          <p:cNvSpPr txBox="1">
            <a:spLocks/>
          </p:cNvSpPr>
          <p:nvPr/>
        </p:nvSpPr>
        <p:spPr>
          <a:xfrm>
            <a:off x="1595406" y="1357299"/>
            <a:ext cx="478862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F8D5B7C-FFA2-4D47-A325-C1C85F579B39}"/>
              </a:ext>
            </a:extLst>
          </p:cNvPr>
          <p:cNvSpPr txBox="1"/>
          <p:nvPr/>
        </p:nvSpPr>
        <p:spPr>
          <a:xfrm>
            <a:off x="5575835" y="3000960"/>
            <a:ext cx="48958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Systematic bias: &lt;3%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Resolution: &lt;15% above 300TeV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Gaussian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Aperture: 30% more than single telescope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06295CD-797A-4E3D-B592-F92653E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78306C-84CF-4FD8-A619-9AA3B5877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59" y="532545"/>
            <a:ext cx="4013384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EBD122-2E4E-48D8-9FE5-394486B79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210" y="631279"/>
            <a:ext cx="2880000" cy="18970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307AE49-8885-467E-9698-407D62E79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456" y="597168"/>
            <a:ext cx="2880000" cy="18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8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0C8D4D7-8DC3-490E-877C-769CB00E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43D92372-6BC7-4488-AA6C-264C728D004B}"/>
              </a:ext>
            </a:extLst>
          </p:cNvPr>
          <p:cNvSpPr/>
          <p:nvPr/>
        </p:nvSpPr>
        <p:spPr>
          <a:xfrm>
            <a:off x="57293" y="2096852"/>
            <a:ext cx="10287179" cy="2664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cs typeface="Times New Roman" panose="02020603050405020304" pitchFamily="18" charset="0"/>
              </a:rPr>
              <a:t>Parameters Sensitive to the Mass Compositions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452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7BC9AC57-A67B-48B9-9CEF-097D3801E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13956" r="3193" b="5702"/>
          <a:stretch/>
        </p:blipFill>
        <p:spPr>
          <a:xfrm>
            <a:off x="2828878" y="3773442"/>
            <a:ext cx="2980112" cy="252000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4E5C75A-F96D-4872-9A54-EE5D808CAAF7}"/>
              </a:ext>
            </a:extLst>
          </p:cNvPr>
          <p:cNvCxnSpPr/>
          <p:nvPr/>
        </p:nvCxnSpPr>
        <p:spPr>
          <a:xfrm>
            <a:off x="3729072" y="4690392"/>
            <a:ext cx="1008112" cy="427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5C14EC7-E274-43EC-96D6-A47CA6FA987E}"/>
              </a:ext>
            </a:extLst>
          </p:cNvPr>
          <p:cNvCxnSpPr/>
          <p:nvPr/>
        </p:nvCxnSpPr>
        <p:spPr>
          <a:xfrm>
            <a:off x="3686549" y="4798570"/>
            <a:ext cx="1008112" cy="427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FFFE71E-7887-4BBA-9725-B66E5AE6F463}"/>
              </a:ext>
            </a:extLst>
          </p:cNvPr>
          <p:cNvCxnSpPr/>
          <p:nvPr/>
        </p:nvCxnSpPr>
        <p:spPr>
          <a:xfrm>
            <a:off x="3654891" y="4898326"/>
            <a:ext cx="1008112" cy="427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A85A026-5101-48CA-976E-94181EE10B2A}"/>
              </a:ext>
            </a:extLst>
          </p:cNvPr>
          <p:cNvCxnSpPr/>
          <p:nvPr/>
        </p:nvCxnSpPr>
        <p:spPr>
          <a:xfrm>
            <a:off x="3612368" y="5006504"/>
            <a:ext cx="1008112" cy="427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56EEDD2-5427-4BA6-8B1A-AAEDDE4AF561}"/>
              </a:ext>
            </a:extLst>
          </p:cNvPr>
          <p:cNvCxnSpPr/>
          <p:nvPr/>
        </p:nvCxnSpPr>
        <p:spPr>
          <a:xfrm>
            <a:off x="3549200" y="5109865"/>
            <a:ext cx="1008112" cy="427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0107498-2FB6-404B-8BBC-442A591C014E}"/>
              </a:ext>
            </a:extLst>
          </p:cNvPr>
          <p:cNvCxnSpPr/>
          <p:nvPr/>
        </p:nvCxnSpPr>
        <p:spPr>
          <a:xfrm>
            <a:off x="3506677" y="5218043"/>
            <a:ext cx="1008112" cy="427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986E7CE2-58C4-4AC4-94A7-E0868B847FEF}"/>
              </a:ext>
            </a:extLst>
          </p:cNvPr>
          <p:cNvCxnSpPr/>
          <p:nvPr/>
        </p:nvCxnSpPr>
        <p:spPr>
          <a:xfrm>
            <a:off x="3475019" y="5317798"/>
            <a:ext cx="1008112" cy="427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300BB50-F012-49B8-B492-066EF9C58CC6}"/>
              </a:ext>
            </a:extLst>
          </p:cNvPr>
          <p:cNvCxnSpPr/>
          <p:nvPr/>
        </p:nvCxnSpPr>
        <p:spPr>
          <a:xfrm>
            <a:off x="3432496" y="5425976"/>
            <a:ext cx="1008112" cy="427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468327D-2F1A-4944-B15B-01E313DD592C}"/>
              </a:ext>
            </a:extLst>
          </p:cNvPr>
          <p:cNvCxnSpPr/>
          <p:nvPr/>
        </p:nvCxnSpPr>
        <p:spPr>
          <a:xfrm flipH="1">
            <a:off x="4521048" y="4642753"/>
            <a:ext cx="617699" cy="157829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右箭头 28">
            <a:extLst>
              <a:ext uri="{FF2B5EF4-FFF2-40B4-BE49-F238E27FC236}">
                <a16:creationId xmlns:a16="http://schemas.microsoft.com/office/drawing/2014/main" id="{8136FE0B-107A-4EAC-A3A2-278262367D68}"/>
              </a:ext>
            </a:extLst>
          </p:cNvPr>
          <p:cNvSpPr/>
          <p:nvPr/>
        </p:nvSpPr>
        <p:spPr>
          <a:xfrm rot="1255159">
            <a:off x="4176248" y="4615320"/>
            <a:ext cx="767937" cy="15014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537123F-1C22-419E-AF1B-16BAC34B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3C209-F88F-42AD-992B-C9650156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47" y="3726525"/>
            <a:ext cx="298112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B120F042-6C77-4ADF-BEAA-A5679DCA9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/>
          <a:stretch/>
        </p:blipFill>
        <p:spPr bwMode="auto">
          <a:xfrm>
            <a:off x="3141118" y="661853"/>
            <a:ext cx="249178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A8091BF-03F2-40ED-AC8A-04010F1C9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/>
          <a:stretch/>
        </p:blipFill>
        <p:spPr bwMode="auto">
          <a:xfrm>
            <a:off x="5636383" y="641586"/>
            <a:ext cx="253155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4BB30BEB-0EAC-4B93-8ADE-6EE02B363B2D}"/>
              </a:ext>
            </a:extLst>
          </p:cNvPr>
          <p:cNvSpPr txBox="1"/>
          <p:nvPr/>
        </p:nvSpPr>
        <p:spPr>
          <a:xfrm>
            <a:off x="3663055" y="25460"/>
            <a:ext cx="5129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cs typeface="Times New Roman" pitchFamily="18" charset="0"/>
              </a:rPr>
              <a:t>Component Sensitive Parameters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F073EB0-22EC-4061-BE77-804BEDDB6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8" y="1319837"/>
            <a:ext cx="2917334" cy="4320000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FF6A3502-5FA6-4259-871A-D36A4BD5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60" y="2957243"/>
            <a:ext cx="184785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676DF7F2-77B8-4AC2-AD38-5771EAFA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834" y="3949862"/>
            <a:ext cx="264566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944E266E-860C-488C-AB69-EFA8DEBC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664" y="5805003"/>
            <a:ext cx="3240000" cy="36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0D2C62D0-985F-461A-8ED0-C7156158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636" y="573594"/>
            <a:ext cx="273272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9C3AC70-7699-4A7A-A7CA-6D7F782DF70F}"/>
              </a:ext>
            </a:extLst>
          </p:cNvPr>
          <p:cNvSpPr txBox="1"/>
          <p:nvPr/>
        </p:nvSpPr>
        <p:spPr>
          <a:xfrm>
            <a:off x="8963198" y="3059668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Muon number in KM2A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D1E8668-D49A-4270-AC91-76CC23AD0E88}"/>
              </a:ext>
            </a:extLst>
          </p:cNvPr>
          <p:cNvCxnSpPr/>
          <p:nvPr/>
        </p:nvCxnSpPr>
        <p:spPr>
          <a:xfrm flipH="1">
            <a:off x="10200456" y="1124744"/>
            <a:ext cx="7200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52521BEC-CFD7-437C-8A1F-1E84897D2956}"/>
              </a:ext>
            </a:extLst>
          </p:cNvPr>
          <p:cNvSpPr txBox="1"/>
          <p:nvPr/>
        </p:nvSpPr>
        <p:spPr>
          <a:xfrm>
            <a:off x="9594971" y="814480"/>
            <a:ext cx="135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Shower core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A93E517-E213-4327-99EF-3D569A0B0AF5}"/>
              </a:ext>
            </a:extLst>
          </p:cNvPr>
          <p:cNvSpPr txBox="1"/>
          <p:nvPr/>
        </p:nvSpPr>
        <p:spPr>
          <a:xfrm>
            <a:off x="4051597" y="2721124"/>
            <a:ext cx="83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Proton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2ED4348-BC23-4E1D-A5CD-D29D85C29E1B}"/>
              </a:ext>
            </a:extLst>
          </p:cNvPr>
          <p:cNvSpPr txBox="1"/>
          <p:nvPr/>
        </p:nvSpPr>
        <p:spPr>
          <a:xfrm>
            <a:off x="6616471" y="2713921"/>
            <a:ext cx="57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Iron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193349D-9380-4B0A-9518-727F86759CD7}"/>
              </a:ext>
            </a:extLst>
          </p:cNvPr>
          <p:cNvSpPr txBox="1"/>
          <p:nvPr/>
        </p:nvSpPr>
        <p:spPr>
          <a:xfrm>
            <a:off x="3859432" y="6197430"/>
            <a:ext cx="83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Proton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48C8DE2-615A-4C6F-B5DB-2A1B1D52EA65}"/>
              </a:ext>
            </a:extLst>
          </p:cNvPr>
          <p:cNvSpPr txBox="1"/>
          <p:nvPr/>
        </p:nvSpPr>
        <p:spPr>
          <a:xfrm>
            <a:off x="7097786" y="6166292"/>
            <a:ext cx="57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Iron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3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043" y="3343854"/>
            <a:ext cx="3060000" cy="226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A9C5A8-0ACA-464B-9ACE-64E6DADE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20" y="1054303"/>
            <a:ext cx="3060000" cy="221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600" y="3284984"/>
            <a:ext cx="3060000" cy="22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903396" y="25460"/>
            <a:ext cx="2648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cs typeface="Times New Roman" pitchFamily="18" charset="0"/>
              </a:rPr>
              <a:t>Proton Selection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4E712D3-8E9A-4D18-947C-0329E8706ADE}"/>
              </a:ext>
            </a:extLst>
          </p:cNvPr>
          <p:cNvGrpSpPr/>
          <p:nvPr/>
        </p:nvGrpSpPr>
        <p:grpSpPr>
          <a:xfrm>
            <a:off x="306755" y="1827339"/>
            <a:ext cx="5030719" cy="2309844"/>
            <a:chOff x="272116" y="4388158"/>
            <a:chExt cx="5030719" cy="2309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3402699" y="4477579"/>
                  <a:ext cx="1900136" cy="492699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/>
                          </a:rPr>
                          <m:t>= &lt;</m:t>
                        </m:r>
                        <m:r>
                          <a:rPr lang="en-US" altLang="zh-CN" sz="1600" i="1">
                            <a:latin typeface="Cambria Math"/>
                          </a:rPr>
                          <m:t>𝐸𝑅</m:t>
                        </m:r>
                        <m:r>
                          <a:rPr lang="en-US" altLang="zh-CN" sz="1600" i="1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𝑆𝑖𝑧𝑒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699" y="4477579"/>
                  <a:ext cx="1900136" cy="492699"/>
                </a:xfrm>
                <a:prstGeom prst="rect">
                  <a:avLst/>
                </a:prstGeom>
                <a:blipFill>
                  <a:blip r:embed="rId5"/>
                  <a:stretch>
                    <a:fillRect t="-148193" r="-7006" b="-216867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3403981" y="5056974"/>
                  <a:ext cx="1897571" cy="492699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𝑆𝑖𝑧𝑒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3981" y="5056974"/>
                  <a:ext cx="1897571" cy="492699"/>
                </a:xfrm>
                <a:prstGeom prst="rect">
                  <a:avLst/>
                </a:prstGeom>
                <a:blipFill>
                  <a:blip r:embed="rId6"/>
                  <a:stretch>
                    <a:fillRect t="-148193" r="-6709" b="-216867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402699" y="5599169"/>
                  <a:ext cx="1584174" cy="519438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 dirty="0">
                                <a:latin typeface="Cambria Math"/>
                              </a:rPr>
                              <m:t>Δ</m:t>
                            </m:r>
                          </m:sub>
                        </m:sSub>
                        <m:r>
                          <a:rPr lang="en-US" altLang="zh-CN" sz="1600" i="1" dirty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6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𝑅𝑝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𝑆𝑖𝑧𝑒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699" y="5599169"/>
                  <a:ext cx="1584174" cy="519438"/>
                </a:xfrm>
                <a:prstGeom prst="rect">
                  <a:avLst/>
                </a:prstGeom>
                <a:blipFill>
                  <a:blip r:embed="rId7"/>
                  <a:stretch>
                    <a:fillRect t="-141379" b="-202299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3402699" y="6178564"/>
                  <a:ext cx="1891971" cy="519438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altLang="zh-CN" sz="1600" i="1" dirty="0">
                            <a:latin typeface="Cambria Math"/>
                          </a:rPr>
                          <m:t>=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𝑅𝑝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𝑆𝑖𝑧𝑒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699" y="6178564"/>
                  <a:ext cx="1891971" cy="519438"/>
                </a:xfrm>
                <a:prstGeom prst="rect">
                  <a:avLst/>
                </a:prstGeom>
                <a:blipFill>
                  <a:blip r:embed="rId8"/>
                  <a:stretch>
                    <a:fillRect t="-141379" b="-202299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272116" y="4388158"/>
                  <a:ext cx="3177319" cy="22812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80000"/>
                    </a:lnSpc>
                  </a:pPr>
                  <a:r>
                    <a:rPr lang="en-US" altLang="zh-CN" sz="2000" dirty="0"/>
                    <a:t>WCDA 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 (extension rate)</a:t>
                  </a:r>
                </a:p>
                <a:p>
                  <a:pPr>
                    <a:lnSpc>
                      <a:spcPct val="180000"/>
                    </a:lnSpc>
                  </a:pPr>
                  <a:r>
                    <a:rPr lang="en-US" altLang="zh-CN" sz="2000" dirty="0"/>
                    <a:t>KM2A 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𝜇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  (</a:t>
                  </a:r>
                  <a:r>
                    <a:rPr lang="en-US" altLang="zh-CN" sz="2000" dirty="0" err="1"/>
                    <a:t>muon</a:t>
                  </a:r>
                  <a:r>
                    <a:rPr lang="en-US" altLang="zh-CN" sz="2000" dirty="0"/>
                    <a:t>)</a:t>
                  </a:r>
                </a:p>
                <a:p>
                  <a:pPr>
                    <a:lnSpc>
                      <a:spcPct val="180000"/>
                    </a:lnSpc>
                  </a:pPr>
                  <a:r>
                    <a:rPr lang="en-US" altLang="zh-CN" sz="2000" dirty="0"/>
                    <a:t>WFCTA: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/>
                            </a:rPr>
                            <m:t>Δ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  (Fit Width)</a:t>
                  </a:r>
                </a:p>
                <a:p>
                  <a:pPr>
                    <a:lnSpc>
                      <a:spcPct val="180000"/>
                    </a:lnSpc>
                  </a:pPr>
                  <a:r>
                    <a:rPr lang="en-US" altLang="zh-CN" sz="2000" dirty="0"/>
                    <a:t>WFCTA: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  (Length/Width)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16" y="4388158"/>
                  <a:ext cx="3177319" cy="2281202"/>
                </a:xfrm>
                <a:prstGeom prst="rect">
                  <a:avLst/>
                </a:prstGeom>
                <a:blipFill>
                  <a:blip r:embed="rId9"/>
                  <a:stretch>
                    <a:fillRect l="-2111" b="-40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42FC07AB-D7B9-46F9-B855-797AF21D40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0043" y="1038045"/>
            <a:ext cx="3060000" cy="223455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17614DA-C49E-4DF6-BCA7-DF4434D7BA48}"/>
              </a:ext>
            </a:extLst>
          </p:cNvPr>
          <p:cNvSpPr txBox="1"/>
          <p:nvPr/>
        </p:nvSpPr>
        <p:spPr>
          <a:xfrm>
            <a:off x="6266593" y="5579899"/>
            <a:ext cx="5044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Red: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Proton</a:t>
            </a:r>
          </a:p>
          <a:p>
            <a:r>
              <a:rPr lang="en-US" altLang="zh-CN" dirty="0">
                <a:solidFill>
                  <a:srgbClr val="00B0F0"/>
                </a:solidFill>
              </a:rPr>
              <a:t>Blue: Helium + CNO + </a:t>
            </a:r>
            <a:r>
              <a:rPr lang="en-US" altLang="zh-CN" dirty="0" err="1">
                <a:solidFill>
                  <a:srgbClr val="00B0F0"/>
                </a:solidFill>
              </a:rPr>
              <a:t>MgAlSi</a:t>
            </a:r>
            <a:r>
              <a:rPr lang="en-US" altLang="zh-CN" dirty="0">
                <a:solidFill>
                  <a:srgbClr val="00B0F0"/>
                </a:solidFill>
              </a:rPr>
              <a:t> + Iron (Gassier Model)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1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46" y="3111173"/>
            <a:ext cx="357896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91119" y="25460"/>
            <a:ext cx="567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cs typeface="Times New Roman" pitchFamily="18" charset="0"/>
              </a:rPr>
              <a:t>The Correlation between Parameters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A9C5A8-0ACA-464B-9ACE-64E6DADE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45" y="591173"/>
            <a:ext cx="362857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976065" y="5842644"/>
                <a:ext cx="6840760" cy="735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𝐿𝑊</m:t>
                        </m:r>
                      </m:sub>
                    </m:sSub>
                  </m:oMath>
                </a14:m>
                <a:r>
                  <a:rPr lang="en-US" altLang="zh-CN" sz="2000" dirty="0"/>
                  <a:t> is related to the longitudinal development of EAS, and there are strong correlations between these variables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65" y="5842644"/>
                <a:ext cx="6840760" cy="735394"/>
              </a:xfrm>
              <a:prstGeom prst="rect">
                <a:avLst/>
              </a:prstGeom>
              <a:blipFill>
                <a:blip r:embed="rId4"/>
                <a:stretch>
                  <a:fillRect l="-891" t="-4132" b="-9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9DBEB2F-D892-469A-84B3-DBC9615C7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446" y="591173"/>
            <a:ext cx="3674763" cy="252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F7A207-863C-4FE2-9706-76DDCE615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032" y="3129513"/>
            <a:ext cx="360895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4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360" y="781299"/>
                <a:ext cx="11665296" cy="5575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cs typeface="Times New Roman" pitchFamily="18" charset="0"/>
                  </a:rPr>
                  <a:t>For events fall on WCDA</a:t>
                </a:r>
                <a:r>
                  <a:rPr lang="en-US" altLang="zh-CN" sz="2400" kern="0" dirty="0">
                    <a:cs typeface="Times New Roman" pitchFamily="18" charset="0"/>
                  </a:rPr>
                  <a:t>, the observation time and events: </a:t>
                </a:r>
                <a:r>
                  <a:rPr lang="en-US" altLang="zh-CN" sz="2400" kern="0" dirty="0">
                    <a:solidFill>
                      <a:srgbClr val="FF0000"/>
                    </a:solidFill>
                    <a:cs typeface="Times New Roman" pitchFamily="18" charset="0"/>
                  </a:rPr>
                  <a:t>750 hours, 0.7 million events</a:t>
                </a:r>
                <a:r>
                  <a:rPr lang="en-US" altLang="zh-CN" sz="2400" kern="0" dirty="0">
                    <a:cs typeface="Times New Roman" pitchFamily="18" charset="0"/>
                  </a:rPr>
                  <a:t>.</a:t>
                </a:r>
                <a:r>
                  <a:rPr lang="en-US" altLang="zh-CN" sz="2400" dirty="0">
                    <a:cs typeface="Times New Roman" pitchFamily="18" charset="0"/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/>
                  <a:t>The combined reconstruction of multiple telescopes is completed and can significantly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improve the effective area of WFCTA: ~30%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sz="2400" dirty="0">
                  <a:cs typeface="Times New Roman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cs typeface="Times New Roman" pitchFamily="18" charset="0"/>
                  </a:rPr>
                  <a:t>With the core resolution better than 3m and angular resolution better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0.3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dirty="0">
                    <a:cs typeface="Times New Roman" pitchFamily="18" charset="0"/>
                  </a:rPr>
                  <a:t> above 100 </a:t>
                </a:r>
                <a:r>
                  <a:rPr lang="en-US" altLang="zh-CN" sz="2400" dirty="0" err="1">
                    <a:cs typeface="Times New Roman" pitchFamily="18" charset="0"/>
                  </a:rPr>
                  <a:t>TeV</a:t>
                </a:r>
                <a:r>
                  <a:rPr lang="en-US" altLang="zh-CN" sz="2400" dirty="0">
                    <a:cs typeface="Times New Roman" pitchFamily="18" charset="0"/>
                  </a:rPr>
                  <a:t>,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Energy resolution of WFCTA less than 15% </a:t>
                </a:r>
                <a:r>
                  <a:rPr lang="en-US" altLang="zh-CN" sz="2400" dirty="0"/>
                  <a:t>above 300TeV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/>
                  <a:t>Next work: Parameters sensitive to the composition will be used in combination to select proton components and more </a:t>
                </a:r>
                <a:r>
                  <a:rPr lang="en-US" altLang="zh-CN" sz="2400" dirty="0">
                    <a:cs typeface="Times New Roman" pitchFamily="18" charset="0"/>
                  </a:rPr>
                  <a:t>simulation events based on EPOS+FLUKA is being created.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781299"/>
                <a:ext cx="11665296" cy="5575052"/>
              </a:xfrm>
              <a:prstGeom prst="rect">
                <a:avLst/>
              </a:prstGeom>
              <a:blipFill>
                <a:blip r:embed="rId2"/>
                <a:stretch>
                  <a:fillRect l="-836" r="-104" b="-1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409E915-3768-43EC-81A5-BB2BEC68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079776" y="116632"/>
            <a:ext cx="3924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cs typeface="Times New Roman" pitchFamily="18" charset="0"/>
              </a:rPr>
              <a:t>Summary and Next Work</a:t>
            </a:r>
            <a:endParaRPr lang="zh-CN" altLang="en-US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7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AC4130-E218-4769-87B5-65F02727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9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5881" y="2996953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cs typeface="Times New Roman" pitchFamily="18" charset="0"/>
              </a:rPr>
              <a:t>Back up</a:t>
            </a:r>
            <a:endParaRPr lang="zh-CN" altLang="en-US" sz="3600" dirty="0">
              <a:cs typeface="Times New Roman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C9B36FF-BA10-42C4-844E-C507C31E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52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9BCF92C-07CB-423D-9346-07771D974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620688"/>
            <a:ext cx="4469864" cy="2880000"/>
          </a:xfrm>
          <a:prstGeom prst="rect">
            <a:avLst/>
          </a:prstGeom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id="{05ED72DB-4520-4AFA-9048-AF96AFE15177}"/>
              </a:ext>
            </a:extLst>
          </p:cNvPr>
          <p:cNvSpPr txBox="1"/>
          <p:nvPr/>
        </p:nvSpPr>
        <p:spPr>
          <a:xfrm>
            <a:off x="3910492" y="32657"/>
            <a:ext cx="432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j-lt"/>
                <a:cs typeface="Times New Roman" pitchFamily="18" charset="0"/>
              </a:rPr>
              <a:t>Size vs. </a:t>
            </a:r>
            <a:r>
              <a:rPr lang="en-US" altLang="zh-CN" sz="2400" dirty="0" err="1">
                <a:latin typeface="+mj-lt"/>
                <a:cs typeface="Times New Roman" pitchFamily="18" charset="0"/>
              </a:rPr>
              <a:t>Rp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 at different energy bin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3">
                <a:extLst>
                  <a:ext uri="{FF2B5EF4-FFF2-40B4-BE49-F238E27FC236}">
                    <a16:creationId xmlns:a16="http://schemas.microsoft.com/office/drawing/2014/main" id="{551E1076-B21A-441F-B314-35EC83D93625}"/>
                  </a:ext>
                </a:extLst>
              </p:cNvPr>
              <p:cNvSpPr txBox="1"/>
              <p:nvPr/>
            </p:nvSpPr>
            <p:spPr>
              <a:xfrm>
                <a:off x="1559495" y="4077073"/>
                <a:ext cx="4680520" cy="1944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j-lt"/>
                    <a:cs typeface="Times New Roman" pitchFamily="18" charset="0"/>
                  </a:rPr>
                  <a:t>The relationship of Size and </a:t>
                </a:r>
                <a:r>
                  <a:rPr lang="en-US" altLang="zh-CN" dirty="0" err="1">
                    <a:latin typeface="+mj-lt"/>
                    <a:cs typeface="Times New Roman" pitchFamily="18" charset="0"/>
                  </a:rPr>
                  <a:t>Rp</a:t>
                </a:r>
                <a:r>
                  <a:rPr lang="en-US" altLang="zh-CN" dirty="0">
                    <a:latin typeface="+mj-lt"/>
                    <a:cs typeface="Times New Roman" pitchFamily="18" charset="0"/>
                  </a:rPr>
                  <a:t> is same in different energy bins, a common NKG-like formula is used to fit this </a:t>
                </a:r>
                <a:r>
                  <a:rPr lang="en-US" altLang="zh-CN" dirty="0" err="1">
                    <a:latin typeface="+mj-lt"/>
                    <a:cs typeface="Times New Roman" pitchFamily="18" charset="0"/>
                  </a:rPr>
                  <a:t>relatonship</a:t>
                </a:r>
                <a:r>
                  <a:rPr lang="en-US" altLang="zh-CN" dirty="0">
                    <a:latin typeface="+mj-lt"/>
                    <a:cs typeface="Times New Roman" pitchFamily="18" charset="0"/>
                  </a:rPr>
                  <a:t>.</a:t>
                </a:r>
                <a:endParaRPr lang="en-US" altLang="zh-CN" dirty="0">
                  <a:latin typeface="+mj-lt"/>
                  <a:ea typeface="宋体" panose="02010600030101010101" pitchFamily="2" charset="-122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  <a:ea typeface="宋体" panose="02010600030101010101" pitchFamily="2" charset="-122"/>
                        </a:rPr>
                        <m:t>𝜂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𝑅𝑝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−1.3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𝑅𝑝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3">
                <a:extLst>
                  <a:ext uri="{FF2B5EF4-FFF2-40B4-BE49-F238E27FC236}">
                    <a16:creationId xmlns:a16="http://schemas.microsoft.com/office/drawing/2014/main" id="{551E1076-B21A-441F-B314-35EC83D93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5" y="4077073"/>
                <a:ext cx="4680520" cy="1944763"/>
              </a:xfrm>
              <a:prstGeom prst="rect">
                <a:avLst/>
              </a:prstGeom>
              <a:blipFill>
                <a:blip r:embed="rId3"/>
                <a:stretch>
                  <a:fillRect l="-1172" t="-1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68" y="3736576"/>
            <a:ext cx="421877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69" y="555876"/>
            <a:ext cx="438318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6CAF33-5164-40D7-BAF8-F121F895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41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913" y="4386869"/>
            <a:ext cx="3240000" cy="225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2983716" y="116633"/>
            <a:ext cx="610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cs typeface="Times New Roman" pitchFamily="18" charset="0"/>
              </a:rPr>
              <a:t>Change pointing from one telescope to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44561" y="5522589"/>
                <a:ext cx="1491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zh-CN" b="1">
                          <a:solidFill>
                            <a:srgbClr val="FF0000"/>
                          </a:solidFill>
                          <a:latin typeface="Cambria Math"/>
                        </a:rPr>
                        <m:t>𝚫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</a:rPr>
                        <m:t>𝑹𝒑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</a:rPr>
                        <m:t>|&lt;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561" y="5522589"/>
                <a:ext cx="1491113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18" y="4425980"/>
            <a:ext cx="3240000" cy="219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1660866" y="4292403"/>
            <a:ext cx="2376264" cy="2462934"/>
            <a:chOff x="6012160" y="4149080"/>
            <a:chExt cx="2376264" cy="2462934"/>
          </a:xfrm>
        </p:grpSpPr>
        <p:sp>
          <p:nvSpPr>
            <p:cNvPr id="29" name="椭圆 28"/>
            <p:cNvSpPr/>
            <p:nvPr/>
          </p:nvSpPr>
          <p:spPr>
            <a:xfrm>
              <a:off x="6012160" y="5193056"/>
              <a:ext cx="2376264" cy="1418958"/>
            </a:xfrm>
            <a:prstGeom prst="ellipse">
              <a:avLst/>
            </a:prstGeom>
            <a:solidFill>
              <a:schemeClr val="accent3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0" name="矩形 29"/>
            <p:cNvSpPr>
              <a:spLocks noChangeAspect="1"/>
            </p:cNvSpPr>
            <p:nvPr/>
          </p:nvSpPr>
          <p:spPr>
            <a:xfrm>
              <a:off x="6866732" y="6315913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>
              <a:spLocks noChangeAspect="1"/>
            </p:cNvSpPr>
            <p:nvPr/>
          </p:nvSpPr>
          <p:spPr>
            <a:xfrm>
              <a:off x="7226772" y="6315913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箭头连接符 31"/>
            <p:cNvCxnSpPr/>
            <p:nvPr/>
          </p:nvCxnSpPr>
          <p:spPr>
            <a:xfrm flipH="1">
              <a:off x="6991684" y="4149080"/>
              <a:ext cx="886142" cy="15055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endCxn id="30" idx="0"/>
            </p:cNvCxnSpPr>
            <p:nvPr/>
          </p:nvCxnSpPr>
          <p:spPr>
            <a:xfrm flipH="1">
              <a:off x="6902732" y="4581128"/>
              <a:ext cx="738528" cy="1734785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endCxn id="31" idx="0"/>
            </p:cNvCxnSpPr>
            <p:nvPr/>
          </p:nvCxnSpPr>
          <p:spPr>
            <a:xfrm flipH="1">
              <a:off x="7262772" y="4581128"/>
              <a:ext cx="378488" cy="1734785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68" y="895536"/>
            <a:ext cx="234383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19" y="842674"/>
            <a:ext cx="238167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72" y="994262"/>
            <a:ext cx="1994199" cy="193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3352752" y="3140968"/>
          <a:ext cx="577014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Tel1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Tel3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Tel3</a:t>
                      </a:r>
                      <a:r>
                        <a:rPr lang="en-US" altLang="zh-CN" sz="1600" baseline="0" dirty="0"/>
                        <a:t> to Tel1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Size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103843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116216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103971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SDP angle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36.90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41.97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35.30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3512074" y="574988"/>
            <a:ext cx="561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Tel1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5859922" y="574988"/>
            <a:ext cx="561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Tel3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831831" y="62493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Tel3 to Tel1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2AAEDA-A6DF-4F0D-A061-36FC87C5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42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7508" y="980728"/>
            <a:ext cx="88569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+mj-lt"/>
                <a:cs typeface="Times New Roman" pitchFamily="18" charset="0"/>
              </a:rPr>
              <a:t>Outline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/>
              <a:t>Cosmic</a:t>
            </a:r>
            <a:r>
              <a:rPr lang="zh-CN" altLang="en-US" sz="2800" dirty="0"/>
              <a:t> </a:t>
            </a:r>
            <a:r>
              <a:rPr lang="en-US" altLang="zh-CN" sz="2800" dirty="0"/>
              <a:t>Ray Spectrum and LHAASO Experiment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2800" dirty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cs typeface="Times New Roman" pitchFamily="18" charset="0"/>
              </a:rPr>
              <a:t>Combined Observation of Multiple Telescopes and Energy Reconstruction</a:t>
            </a:r>
            <a:endParaRPr lang="zh-CN" altLang="en-US" sz="2800" dirty="0"/>
          </a:p>
          <a:p>
            <a:pPr marL="514350" indent="-514350">
              <a:buFont typeface="+mj-lt"/>
              <a:buAutoNum type="arabicPeriod"/>
            </a:pPr>
            <a:endParaRPr lang="en-US" altLang="zh-CN" sz="2800" dirty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cs typeface="Times New Roman" panose="02020603050405020304" pitchFamily="18" charset="0"/>
              </a:rPr>
              <a:t>Parameters Sensitive to the Mass Compositions</a:t>
            </a:r>
            <a:endParaRPr lang="en-US" altLang="zh-CN" sz="2800" dirty="0"/>
          </a:p>
          <a:p>
            <a:pPr marL="514350" indent="-514350">
              <a:buFont typeface="+mj-lt"/>
              <a:buAutoNum type="arabicPeriod"/>
            </a:pPr>
            <a:endParaRPr lang="en-US" altLang="zh-CN" sz="2800" dirty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+mj-lt"/>
                <a:cs typeface="Times New Roman" pitchFamily="18" charset="0"/>
              </a:rPr>
              <a:t>Summary and Next Work</a:t>
            </a:r>
            <a:endParaRPr lang="zh-CN" alt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7C71B36-0F40-4F8C-899C-F60C3D49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083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">
            <a:extLst>
              <a:ext uri="{FF2B5EF4-FFF2-40B4-BE49-F238E27FC236}">
                <a16:creationId xmlns:a16="http://schemas.microsoft.com/office/drawing/2014/main" id="{C86C9613-2B9D-45E6-9BBB-3EFE7CDF1221}"/>
              </a:ext>
            </a:extLst>
          </p:cNvPr>
          <p:cNvSpPr txBox="1"/>
          <p:nvPr/>
        </p:nvSpPr>
        <p:spPr>
          <a:xfrm>
            <a:off x="3431705" y="116632"/>
            <a:ext cx="5146537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The processing of field-of-view overlaps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/>
          <a:stretch/>
        </p:blipFill>
        <p:spPr bwMode="auto">
          <a:xfrm>
            <a:off x="1575719" y="1118832"/>
            <a:ext cx="5760000" cy="252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"/>
          <a:stretch/>
        </p:blipFill>
        <p:spPr bwMode="auto">
          <a:xfrm>
            <a:off x="1575719" y="3645025"/>
            <a:ext cx="5760000" cy="247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3">
            <a:extLst>
              <a:ext uri="{FF2B5EF4-FFF2-40B4-BE49-F238E27FC236}">
                <a16:creationId xmlns:a16="http://schemas.microsoft.com/office/drawing/2014/main" id="{BDB0AEF5-2572-4624-BCAD-4F7AA943D367}"/>
              </a:ext>
            </a:extLst>
          </p:cNvPr>
          <p:cNvSpPr txBox="1"/>
          <p:nvPr/>
        </p:nvSpPr>
        <p:spPr>
          <a:xfrm>
            <a:off x="7284700" y="4871034"/>
            <a:ext cx="3358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weight of the field of view overlap is </a:t>
            </a:r>
            <a:r>
              <a:rPr lang="en-US" altLang="zh-CN" dirty="0" err="1"/>
              <a:t>Npe</a:t>
            </a:r>
            <a:r>
              <a:rPr lang="en-US" altLang="zh-CN" dirty="0"/>
              <a:t>/2, the weight of the other parts is </a:t>
            </a:r>
            <a:r>
              <a:rPr lang="en-US" altLang="zh-CN" dirty="0" err="1"/>
              <a:t>Npe</a:t>
            </a:r>
            <a:endParaRPr lang="en-US" altLang="zh-CN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13" y="1118832"/>
            <a:ext cx="300314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5600" y="2996952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Weight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7928" y="2996952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Weight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5600" y="551723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Npe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47928" y="551723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Npe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E5F1DAC-2765-4009-999F-4905F942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058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956" y="87016"/>
            <a:ext cx="894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Comparison of the results of two simulations of virtual telescopes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991544" y="620688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Event selection: </a:t>
            </a:r>
            <a:r>
              <a:rPr lang="en-US" altLang="zh-CN" sz="1600" dirty="0" err="1">
                <a:solidFill>
                  <a:srgbClr val="FF0000"/>
                </a:solidFill>
              </a:rPr>
              <a:t>Npix</a:t>
            </a:r>
            <a:r>
              <a:rPr lang="en-US" altLang="zh-CN" sz="1600" dirty="0">
                <a:solidFill>
                  <a:srgbClr val="FF0000"/>
                </a:solidFill>
              </a:rPr>
              <a:t>&gt;10 &amp;&amp; </a:t>
            </a:r>
            <a:r>
              <a:rPr lang="en-US" altLang="zh-CN" sz="1600" dirty="0" err="1">
                <a:solidFill>
                  <a:srgbClr val="FF0000"/>
                </a:solidFill>
              </a:rPr>
              <a:t>NedgeSiPMs</a:t>
            </a:r>
            <a:r>
              <a:rPr lang="en-US" altLang="zh-CN" sz="1600" dirty="0">
                <a:solidFill>
                  <a:srgbClr val="FF0000"/>
                </a:solidFill>
              </a:rPr>
              <a:t>==0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40" y="1067108"/>
            <a:ext cx="434571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43" y="1096740"/>
            <a:ext cx="426666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03904" y="1702696"/>
            <a:ext cx="6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DSize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72656" y="1268760"/>
            <a:ext cx="6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DSize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192906"/>
            <a:ext cx="3600000" cy="242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495535" y="4043524"/>
            <a:ext cx="5068984" cy="26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dirty="0"/>
              <a:t>For the same event, the results of the two simulations will differ due to random sampling in the simulation, the difference is about 3%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dirty="0"/>
              <a:t>The difference between the combined reconstruction results and the complete observational reconstruction results of a single telescope is less than 5%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1400" dirty="0"/>
              <a:t>移到上一页去，这一页只讲模拟中随机抽样引起的差别</a:t>
            </a:r>
            <a:endParaRPr lang="en-US" altLang="zh-CN" sz="1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71B1C6-7D6B-4978-AFC0-13E4CFBA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657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4006617"/>
            <a:ext cx="3060000" cy="226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A9C5A8-0ACA-464B-9ACE-64E6DADE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57" y="1717066"/>
            <a:ext cx="3060000" cy="221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37" y="3947747"/>
            <a:ext cx="3060000" cy="22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903396" y="25460"/>
            <a:ext cx="2648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cs typeface="Times New Roman" pitchFamily="18" charset="0"/>
              </a:rPr>
              <a:t>Proton Selection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FC07AB-D7B9-46F9-B855-797AF21D4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280" y="1700808"/>
            <a:ext cx="3060000" cy="2234551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24E712D3-8E9A-4D18-947C-0329E8706ADE}"/>
              </a:ext>
            </a:extLst>
          </p:cNvPr>
          <p:cNvGrpSpPr/>
          <p:nvPr/>
        </p:nvGrpSpPr>
        <p:grpSpPr>
          <a:xfrm>
            <a:off x="82965" y="668790"/>
            <a:ext cx="5030719" cy="2309844"/>
            <a:chOff x="272116" y="4388158"/>
            <a:chExt cx="5030719" cy="2309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E1F2307F-86FB-4796-9AA4-0AE6D97C0BF5}"/>
                    </a:ext>
                  </a:extLst>
                </p:cNvPr>
                <p:cNvSpPr/>
                <p:nvPr/>
              </p:nvSpPr>
              <p:spPr>
                <a:xfrm>
                  <a:off x="3402699" y="4477579"/>
                  <a:ext cx="1900136" cy="492699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/>
                          </a:rPr>
                          <m:t>= &lt;</m:t>
                        </m:r>
                        <m:r>
                          <a:rPr lang="en-US" altLang="zh-CN" sz="1600" i="1">
                            <a:latin typeface="Cambria Math"/>
                          </a:rPr>
                          <m:t>𝐸𝑅</m:t>
                        </m:r>
                        <m:r>
                          <a:rPr lang="en-US" altLang="zh-CN" sz="1600" i="1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𝑆𝑖𝑧𝑒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E1F2307F-86FB-4796-9AA4-0AE6D97C0B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699" y="4477579"/>
                  <a:ext cx="1900136" cy="492699"/>
                </a:xfrm>
                <a:prstGeom prst="rect">
                  <a:avLst/>
                </a:prstGeom>
                <a:blipFill>
                  <a:blip r:embed="rId6"/>
                  <a:stretch>
                    <a:fillRect t="-148193" r="-7006" b="-216867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67A54AD4-CBB0-4E9A-B7C9-C5C85B83B695}"/>
                    </a:ext>
                  </a:extLst>
                </p:cNvPr>
                <p:cNvSpPr/>
                <p:nvPr/>
              </p:nvSpPr>
              <p:spPr>
                <a:xfrm>
                  <a:off x="3403981" y="5056974"/>
                  <a:ext cx="1897571" cy="492699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</m:func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𝑆𝑖𝑧𝑒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67A54AD4-CBB0-4E9A-B7C9-C5C85B83B6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3981" y="5056974"/>
                  <a:ext cx="1897571" cy="492699"/>
                </a:xfrm>
                <a:prstGeom prst="rect">
                  <a:avLst/>
                </a:prstGeom>
                <a:blipFill>
                  <a:blip r:embed="rId7"/>
                  <a:stretch>
                    <a:fillRect t="-148193" r="-6688" b="-216867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37245F5D-A15F-4BE6-944E-5F0A52D4777D}"/>
                    </a:ext>
                  </a:extLst>
                </p:cNvPr>
                <p:cNvSpPr/>
                <p:nvPr/>
              </p:nvSpPr>
              <p:spPr>
                <a:xfrm>
                  <a:off x="3402699" y="5599169"/>
                  <a:ext cx="1584174" cy="519438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 dirty="0">
                                <a:latin typeface="Cambria Math"/>
                              </a:rPr>
                              <m:t>Δ</m:t>
                            </m:r>
                          </m:sub>
                        </m:sSub>
                        <m:r>
                          <a:rPr lang="en-US" altLang="zh-CN" sz="1600" i="1" dirty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6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𝑅𝑝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𝑆𝑖𝑧𝑒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37245F5D-A15F-4BE6-944E-5F0A52D477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699" y="5599169"/>
                  <a:ext cx="1584174" cy="519438"/>
                </a:xfrm>
                <a:prstGeom prst="rect">
                  <a:avLst/>
                </a:prstGeom>
                <a:blipFill>
                  <a:blip r:embed="rId8"/>
                  <a:stretch>
                    <a:fillRect t="-139773" b="-198864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711D7791-371E-47E3-9300-EF2B3C958150}"/>
                    </a:ext>
                  </a:extLst>
                </p:cNvPr>
                <p:cNvSpPr/>
                <p:nvPr/>
              </p:nvSpPr>
              <p:spPr>
                <a:xfrm>
                  <a:off x="3402699" y="6178564"/>
                  <a:ext cx="1891971" cy="519438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600" i="1" dirty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altLang="zh-CN" sz="1600" i="1" dirty="0">
                            <a:latin typeface="Cambria Math"/>
                          </a:rPr>
                          <m:t>=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𝑅𝑝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𝑆𝑖𝑧𝑒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711D7791-371E-47E3-9300-EF2B3C9581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699" y="6178564"/>
                  <a:ext cx="1891971" cy="519438"/>
                </a:xfrm>
                <a:prstGeom prst="rect">
                  <a:avLst/>
                </a:prstGeom>
                <a:blipFill>
                  <a:blip r:embed="rId9"/>
                  <a:stretch>
                    <a:fillRect t="-139773" b="-198864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A4B81383-DF79-4C46-BC37-986265C1C4F7}"/>
                    </a:ext>
                  </a:extLst>
                </p:cNvPr>
                <p:cNvSpPr/>
                <p:nvPr/>
              </p:nvSpPr>
              <p:spPr>
                <a:xfrm>
                  <a:off x="272116" y="4388158"/>
                  <a:ext cx="3177319" cy="22812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80000"/>
                    </a:lnSpc>
                  </a:pPr>
                  <a:r>
                    <a:rPr lang="en-US" altLang="zh-CN" sz="2000" dirty="0"/>
                    <a:t>WCDA 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 (extension rate)</a:t>
                  </a:r>
                </a:p>
                <a:p>
                  <a:pPr>
                    <a:lnSpc>
                      <a:spcPct val="180000"/>
                    </a:lnSpc>
                  </a:pPr>
                  <a:r>
                    <a:rPr lang="en-US" altLang="zh-CN" sz="2000" dirty="0"/>
                    <a:t>KM2A 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𝜇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  (</a:t>
                  </a:r>
                  <a:r>
                    <a:rPr lang="en-US" altLang="zh-CN" sz="2000" dirty="0" err="1"/>
                    <a:t>muon</a:t>
                  </a:r>
                  <a:r>
                    <a:rPr lang="en-US" altLang="zh-CN" sz="2000" dirty="0"/>
                    <a:t>)</a:t>
                  </a:r>
                </a:p>
                <a:p>
                  <a:pPr>
                    <a:lnSpc>
                      <a:spcPct val="180000"/>
                    </a:lnSpc>
                  </a:pPr>
                  <a:r>
                    <a:rPr lang="en-US" altLang="zh-CN" sz="2000" dirty="0"/>
                    <a:t>WFCTA: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/>
                            </a:rPr>
                            <m:t>Δ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  (Fit Width)</a:t>
                  </a:r>
                </a:p>
                <a:p>
                  <a:pPr>
                    <a:lnSpc>
                      <a:spcPct val="180000"/>
                    </a:lnSpc>
                  </a:pPr>
                  <a:r>
                    <a:rPr lang="en-US" altLang="zh-CN" sz="2000" dirty="0"/>
                    <a:t>WFCTA: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  (Length/Width)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A4B81383-DF79-4C46-BC37-986265C1C4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16" y="4388158"/>
                  <a:ext cx="3177319" cy="2281202"/>
                </a:xfrm>
                <a:prstGeom prst="rect">
                  <a:avLst/>
                </a:prstGeom>
                <a:blipFill>
                  <a:blip r:embed="rId10"/>
                  <a:stretch>
                    <a:fillRect l="-2111" b="-40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477658-2B46-445C-889E-4DD7D0B3DC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360" y="3396534"/>
            <a:ext cx="4125767" cy="288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4B997E-92A0-44E8-9A24-8CBB046CCF86}"/>
              </a:ext>
            </a:extLst>
          </p:cNvPr>
          <p:cNvSpPr txBox="1"/>
          <p:nvPr/>
        </p:nvSpPr>
        <p:spPr>
          <a:xfrm>
            <a:off x="1392999" y="6282672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0~400</a:t>
            </a:r>
            <a:r>
              <a:rPr lang="zh-CN" altLang="en-US" dirty="0"/>
              <a:t>米环带</a:t>
            </a:r>
            <a:r>
              <a:rPr lang="en-US" altLang="zh-CN" dirty="0"/>
              <a:t>muon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7913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99" y="620688"/>
            <a:ext cx="321567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A9C5A8-0ACA-464B-9ACE-64E6DADE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19">
                <a:extLst>
                  <a:ext uri="{FF2B5EF4-FFF2-40B4-BE49-F238E27FC236}">
                    <a16:creationId xmlns:a16="http://schemas.microsoft.com/office/drawing/2014/main" id="{8C2E1DE8-7A25-4AE0-9172-9C76139B2719}"/>
                  </a:ext>
                </a:extLst>
              </p:cNvPr>
              <p:cNvSpPr txBox="1"/>
              <p:nvPr/>
            </p:nvSpPr>
            <p:spPr>
              <a:xfrm>
                <a:off x="1847528" y="2780688"/>
                <a:ext cx="2851472" cy="291298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200" dirty="0">
                              <a:latin typeface="Cambria Math"/>
                            </a:rPr>
                            <m:t>log</m:t>
                          </m:r>
                        </m:e>
                        <m:sub>
                          <m:r>
                            <a:rPr lang="en-US" altLang="zh-CN" sz="1200" i="1" dirty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altLang="zh-CN" sz="1200" i="1" dirty="0">
                          <a:latin typeface="Cambria Math" panose="02040503050406030204" pitchFamily="18" charset="0"/>
                        </a:rPr>
                        <m:t>𝑆𝑖𝑧𝑒</m:t>
                      </m:r>
                      <m:r>
                        <a:rPr lang="en-US" altLang="zh-CN" sz="1200" i="1" dirty="0">
                          <a:latin typeface="Cambria Math" panose="02040503050406030204" pitchFamily="18" charset="0"/>
                        </a:rPr>
                        <m:t>0=</m:t>
                      </m:r>
                      <m:func>
                        <m:funcPr>
                          <m:ctrlP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20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  <m:t>𝑆𝑖𝑧𝑒</m:t>
                          </m:r>
                        </m:e>
                      </m:func>
                      <m:r>
                        <a:rPr lang="en-US" altLang="zh-CN" sz="1200" i="1" dirty="0">
                          <a:latin typeface="Cambria Math"/>
                        </a:rPr>
                        <m:t>+0.00914×</m:t>
                      </m:r>
                      <m:sSub>
                        <m:sSubPr>
                          <m:ctrlP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 dirty="0" err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200" i="1" dirty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7" name="文本框 19">
                <a:extLst>
                  <a:ext uri="{FF2B5EF4-FFF2-40B4-BE49-F238E27FC236}">
                    <a16:creationId xmlns:a16="http://schemas.microsoft.com/office/drawing/2014/main" id="{8C2E1DE8-7A25-4AE0-9172-9C76139B2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2780688"/>
                <a:ext cx="2851472" cy="291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9" y="4001040"/>
            <a:ext cx="2880000" cy="21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63055" y="25460"/>
            <a:ext cx="5129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cs typeface="Times New Roman" pitchFamily="18" charset="0"/>
              </a:rPr>
              <a:t>Component Sensitive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159896" y="1254156"/>
                <a:ext cx="4968551" cy="304507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 dirty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200" dirty="0">
                              <a:latin typeface="Cambria Math"/>
                            </a:rPr>
                            <m:t>Δ</m:t>
                          </m:r>
                        </m:sub>
                      </m:sSub>
                      <m:r>
                        <a:rPr lang="en-US" altLang="zh-CN" sz="1200" i="1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200" dirty="0">
                              <a:latin typeface="Cambria Math"/>
                            </a:rPr>
                            <m:t>Δ</m:t>
                          </m:r>
                          <m:r>
                            <a:rPr lang="en-US" altLang="zh-CN" sz="1200" i="1" dirty="0">
                              <a:latin typeface="Cambria Math"/>
                            </a:rPr>
                            <m:t>−0.002×</m:t>
                          </m:r>
                          <m:sSub>
                            <m:sSubPr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 dirty="0" err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200" i="1" dirty="0" err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altLang="zh-CN" sz="1200" i="1" dirty="0">
                          <a:latin typeface="Cambria Math"/>
                        </a:rPr>
                        <m:t>+0.0288×</m:t>
                      </m:r>
                      <m:sSup>
                        <m:sSupPr>
                          <m:ctrlP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200" dirty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1200" i="1" dirty="0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</a:rPr>
                                <m:t>𝑆𝑖𝑧𝑒</m:t>
                              </m:r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US" altLang="zh-CN" sz="12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1200" i="1" dirty="0">
                          <a:latin typeface="Cambria Math"/>
                        </a:rPr>
                        <m:t>−0.184×(</m:t>
                      </m:r>
                      <m:sSub>
                        <m:sSubPr>
                          <m:ctrlP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200" dirty="0">
                              <a:latin typeface="Cambria Math"/>
                            </a:rPr>
                            <m:t>log</m:t>
                          </m:r>
                        </m:e>
                        <m:sub>
                          <m:r>
                            <a:rPr lang="en-US" altLang="zh-CN" sz="1200" i="1" dirty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altLang="zh-CN" sz="1200" i="1" dirty="0">
                          <a:latin typeface="Cambria Math" panose="02040503050406030204" pitchFamily="18" charset="0"/>
                        </a:rPr>
                        <m:t>𝑆𝑖𝑧𝑒</m:t>
                      </m:r>
                      <m:r>
                        <a:rPr lang="en-US" altLang="zh-CN" sz="1200" i="1" dirty="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1254156"/>
                <a:ext cx="4968551" cy="304507"/>
              </a:xfrm>
              <a:prstGeom prst="rect">
                <a:avLst/>
              </a:prstGeom>
              <a:blipFill>
                <a:blip r:embed="rId5"/>
                <a:stretch>
                  <a:fillRect b="-19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159896" y="1766101"/>
                <a:ext cx="5048026" cy="304507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 dirty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200" i="1" dirty="0">
                              <a:latin typeface="Cambria Math"/>
                            </a:rPr>
                            <m:t>𝐷𝑖𝑠𝑡</m:t>
                          </m:r>
                        </m:sub>
                      </m:sSub>
                      <m:r>
                        <a:rPr lang="en-US" altLang="zh-CN" sz="1200" i="1" dirty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i="1" dirty="0">
                              <a:latin typeface="Cambria Math"/>
                            </a:rPr>
                            <m:t>𝐷𝑖𝑠𝑡</m:t>
                          </m:r>
                          <m:r>
                            <a:rPr lang="en-US" altLang="zh-CN" sz="1200" i="1" dirty="0">
                              <a:latin typeface="Cambria Math"/>
                            </a:rPr>
                            <m:t>+7.57</m:t>
                          </m:r>
                          <m:r>
                            <a:rPr lang="en-US" altLang="zh-CN" sz="1200" i="1" dirty="0">
                              <a:latin typeface="Cambria Math"/>
                            </a:rPr>
                            <m:t>𝑒</m:t>
                          </m:r>
                          <m:r>
                            <a:rPr lang="en-US" altLang="zh-CN" sz="1200" i="1" dirty="0">
                              <a:latin typeface="Cambria Math"/>
                            </a:rPr>
                            <m:t>−05×</m:t>
                          </m:r>
                          <m:sSubSup>
                            <m:sSubSupPr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200" i="1" dirty="0" err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200" i="1" dirty="0" err="1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zh-CN" sz="12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1200" i="1" dirty="0">
                              <a:latin typeface="Cambria Math"/>
                            </a:rPr>
                            <m:t>−0.0063∗</m:t>
                          </m:r>
                          <m:sSub>
                            <m:sSubPr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200" i="1" dirty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altLang="zh-CN" sz="1200" i="1" dirty="0">
                          <a:latin typeface="Cambria Math"/>
                        </a:rPr>
                        <m:t>−754883×(</m:t>
                      </m:r>
                      <m:sSub>
                        <m:sSubPr>
                          <m:ctrlP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200" dirty="0">
                              <a:latin typeface="Cambria Math"/>
                            </a:rPr>
                            <m:t>log</m:t>
                          </m:r>
                        </m:e>
                        <m:sub>
                          <m:r>
                            <a:rPr lang="en-US" altLang="zh-CN" sz="1200" i="1" dirty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altLang="zh-CN" sz="1200" i="1" dirty="0">
                          <a:latin typeface="Cambria Math" panose="02040503050406030204" pitchFamily="18" charset="0"/>
                        </a:rPr>
                        <m:t>𝑆𝑖𝑧𝑒</m:t>
                      </m:r>
                      <m:r>
                        <a:rPr lang="en-US" altLang="zh-CN" sz="1200" i="1" dirty="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1766101"/>
                <a:ext cx="5048026" cy="304507"/>
              </a:xfrm>
              <a:prstGeom prst="rect">
                <a:avLst/>
              </a:prstGeom>
              <a:blipFill>
                <a:blip r:embed="rId6"/>
                <a:stretch>
                  <a:fillRect b="-19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92" y="3965842"/>
            <a:ext cx="2880000" cy="21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02" y="4104482"/>
            <a:ext cx="2880000" cy="20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513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22" y="3789040"/>
            <a:ext cx="452199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3448" y="35084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cs typeface="Times New Roman" pitchFamily="18" charset="0"/>
              </a:rPr>
              <a:t>Energy Reconstruction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13" y="620688"/>
            <a:ext cx="377333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620688"/>
            <a:ext cx="3568142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32105" y="3122670"/>
                <a:ext cx="2572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altLang="zh-CN" i="1">
                              <a:latin typeface="Cambria Math"/>
                            </a:rPr>
                            <m:t>𝐸</m:t>
                          </m:r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/>
                            </a:rPr>
                            <m:t>1×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𝑅𝑝</m:t>
                          </m:r>
                          <m:r>
                            <a:rPr lang="en-US" altLang="zh-CN" i="1">
                              <a:latin typeface="Cambria Math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5" y="3122670"/>
                <a:ext cx="257262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72065" y="5044374"/>
                <a:ext cx="2563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𝑅𝑒𝑐𝐸</m:t>
                      </m:r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</a:rPr>
                        <m:t>𝑅𝑒𝑐𝐸</m:t>
                      </m:r>
                      <m:r>
                        <a:rPr lang="en-US" altLang="zh-CN" i="1">
                          <a:latin typeface="Cambria Math"/>
                        </a:rPr>
                        <m:t>(</m:t>
                      </m:r>
                      <m:r>
                        <a:rPr lang="en-US" altLang="zh-CN" i="1">
                          <a:latin typeface="Cambria Math"/>
                        </a:rPr>
                        <m:t>𝑆𝑖𝑧𝑒</m:t>
                      </m:r>
                      <m:r>
                        <a:rPr lang="en-US" altLang="zh-CN" i="1">
                          <a:latin typeface="Cambria Math"/>
                        </a:rPr>
                        <m:t>,</m:t>
                      </m:r>
                      <m:r>
                        <a:rPr lang="en-US" altLang="zh-CN" i="1">
                          <a:latin typeface="Cambria Math"/>
                        </a:rPr>
                        <m:t>𝑅𝑝</m:t>
                      </m:r>
                      <m:r>
                        <a:rPr lang="en-US" altLang="zh-CN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5" y="5044374"/>
                <a:ext cx="2563843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E787CE-F46C-42FD-B51B-3DC38998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809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340769"/>
            <a:ext cx="8640000" cy="454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05536" y="1449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能量重建（多台望远镜</a:t>
            </a:r>
            <a:r>
              <a:rPr lang="en-US" altLang="zh-CN" dirty="0"/>
              <a:t>|</a:t>
            </a:r>
            <a:r>
              <a:rPr lang="en-US" altLang="zh-CN" dirty="0" err="1"/>
              <a:t>MeanX</a:t>
            </a:r>
            <a:r>
              <a:rPr lang="en-US" altLang="zh-CN" dirty="0"/>
              <a:t>|&gt;5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1559496" y="524581"/>
            <a:ext cx="9108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训练事例：</a:t>
            </a:r>
            <a:r>
              <a:rPr lang="en-US" altLang="zh-CN" sz="1100" dirty="0" err="1"/>
              <a:t>Npix</a:t>
            </a:r>
            <a:r>
              <a:rPr lang="en-US" altLang="zh-CN" sz="1100" dirty="0"/>
              <a:t>&gt;10&amp;&amp;abs(</a:t>
            </a:r>
            <a:r>
              <a:rPr lang="en-US" altLang="zh-CN" sz="1100" dirty="0" err="1"/>
              <a:t>DMeanX</a:t>
            </a:r>
            <a:r>
              <a:rPr lang="en-US" altLang="zh-CN" sz="1100" dirty="0"/>
              <a:t>)&lt;5&amp;&amp;abs(</a:t>
            </a:r>
            <a:r>
              <a:rPr lang="en-US" altLang="zh-CN" sz="1100" dirty="0" err="1"/>
              <a:t>DMeanY</a:t>
            </a:r>
            <a:r>
              <a:rPr lang="en-US" altLang="zh-CN" sz="1100" dirty="0"/>
              <a:t>)&lt;5</a:t>
            </a:r>
          </a:p>
          <a:p>
            <a:endParaRPr lang="en-US" altLang="zh-CN" sz="1100" dirty="0"/>
          </a:p>
          <a:p>
            <a:r>
              <a:rPr lang="zh-CN" altLang="en-US" sz="1100" dirty="0"/>
              <a:t>重建事例：</a:t>
            </a:r>
            <a:r>
              <a:rPr lang="en-US" altLang="zh-CN" sz="1100" dirty="0" err="1"/>
              <a:t>Npix</a:t>
            </a:r>
            <a:r>
              <a:rPr lang="en-US" altLang="zh-CN" sz="1100" dirty="0"/>
              <a:t>&gt;10&amp;&amp;abs(</a:t>
            </a:r>
            <a:r>
              <a:rPr lang="en-US" altLang="zh-CN" sz="1100" dirty="0" err="1"/>
              <a:t>DMeanY</a:t>
            </a:r>
            <a:r>
              <a:rPr lang="en-US" altLang="zh-CN" sz="1100" dirty="0"/>
              <a:t>)&lt;5&amp;&amp;abs(</a:t>
            </a:r>
            <a:r>
              <a:rPr lang="en-US" altLang="zh-CN" sz="1100" dirty="0" err="1"/>
              <a:t>DMeanX</a:t>
            </a:r>
            <a:r>
              <a:rPr lang="en-US" altLang="zh-CN" sz="1100" dirty="0"/>
              <a:t>)&gt;5 (Tel: 1,3,4,5)   </a:t>
            </a:r>
            <a:r>
              <a:rPr lang="en-US" altLang="zh-CN" sz="1100" dirty="0" err="1"/>
              <a:t>Npix</a:t>
            </a:r>
            <a:r>
              <a:rPr lang="en-US" altLang="zh-CN" sz="1100" dirty="0"/>
              <a:t>&gt;10&amp;&amp;abs(</a:t>
            </a:r>
            <a:r>
              <a:rPr lang="en-US" altLang="zh-CN" sz="1100" dirty="0" err="1"/>
              <a:t>DMeanY</a:t>
            </a:r>
            <a:r>
              <a:rPr lang="en-US" altLang="zh-CN" sz="1100" dirty="0"/>
              <a:t>)&lt;5&amp;&amp;</a:t>
            </a:r>
            <a:r>
              <a:rPr lang="en-US" altLang="zh-CN" sz="1100" dirty="0" err="1"/>
              <a:t>DMeanX</a:t>
            </a:r>
            <a:r>
              <a:rPr lang="en-US" altLang="zh-CN" sz="1100" dirty="0"/>
              <a:t>&gt;5 (Tel: 2)   </a:t>
            </a:r>
            <a:r>
              <a:rPr lang="en-US" altLang="zh-CN" sz="1100" dirty="0" err="1"/>
              <a:t>Npix</a:t>
            </a:r>
            <a:r>
              <a:rPr lang="en-US" altLang="zh-CN" sz="1100" dirty="0"/>
              <a:t>&gt;10&amp;&amp;abs(</a:t>
            </a:r>
            <a:r>
              <a:rPr lang="en-US" altLang="zh-CN" sz="1100" dirty="0" err="1"/>
              <a:t>DMeanY</a:t>
            </a:r>
            <a:r>
              <a:rPr lang="en-US" altLang="zh-CN" sz="1100" dirty="0"/>
              <a:t>)&lt;5&amp;&amp;</a:t>
            </a:r>
            <a:r>
              <a:rPr lang="en-US" altLang="zh-CN" sz="1100" dirty="0" err="1"/>
              <a:t>DMeanX</a:t>
            </a:r>
            <a:r>
              <a:rPr lang="en-US" altLang="zh-CN" sz="1100" dirty="0"/>
              <a:t>&lt;-5 (Tel: 6)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3218EB-7B7A-4A60-BFB7-B0913533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384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84784"/>
            <a:ext cx="8640000" cy="456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9496" y="524580"/>
            <a:ext cx="91085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训练事例：</a:t>
            </a:r>
            <a:r>
              <a:rPr lang="en-US" altLang="zh-CN" sz="1100" dirty="0" err="1"/>
              <a:t>Npix</a:t>
            </a:r>
            <a:r>
              <a:rPr lang="en-US" altLang="zh-CN" sz="1100" dirty="0"/>
              <a:t>&gt;10&amp;&amp;abs(</a:t>
            </a:r>
            <a:r>
              <a:rPr lang="en-US" altLang="zh-CN" sz="1100" dirty="0" err="1"/>
              <a:t>DMeanX</a:t>
            </a:r>
            <a:r>
              <a:rPr lang="en-US" altLang="zh-CN" sz="1100" dirty="0"/>
              <a:t>)&lt;5&amp;&amp;abs(</a:t>
            </a:r>
            <a:r>
              <a:rPr lang="en-US" altLang="zh-CN" sz="1100" dirty="0" err="1"/>
              <a:t>DMeanY</a:t>
            </a:r>
            <a:r>
              <a:rPr lang="en-US" altLang="zh-CN" sz="1100" dirty="0"/>
              <a:t>)&lt;5</a:t>
            </a:r>
          </a:p>
          <a:p>
            <a:endParaRPr lang="en-US" altLang="zh-CN" sz="1100" dirty="0"/>
          </a:p>
          <a:p>
            <a:r>
              <a:rPr lang="zh-CN" altLang="en-US" sz="1100" dirty="0"/>
              <a:t>重建事例：</a:t>
            </a:r>
            <a:r>
              <a:rPr lang="en-US" altLang="zh-CN" sz="1100" dirty="0" err="1"/>
              <a:t>Npix</a:t>
            </a:r>
            <a:r>
              <a:rPr lang="en-US" altLang="zh-CN" sz="1100" dirty="0"/>
              <a:t>&gt;10&amp;&amp;abs(</a:t>
            </a:r>
            <a:r>
              <a:rPr lang="en-US" altLang="zh-CN" sz="1100" dirty="0" err="1"/>
              <a:t>DMeanY</a:t>
            </a:r>
            <a:r>
              <a:rPr lang="en-US" altLang="zh-CN" sz="1100" dirty="0"/>
              <a:t>)&lt;5&amp;&amp;abs(</a:t>
            </a:r>
            <a:r>
              <a:rPr lang="en-US" altLang="zh-CN" sz="1100" dirty="0" err="1"/>
              <a:t>DMeanX</a:t>
            </a:r>
            <a:r>
              <a:rPr lang="en-US" altLang="zh-CN" sz="1100" dirty="0"/>
              <a:t>)&lt;5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5536" y="1449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能量重建（多台望远镜</a:t>
            </a:r>
            <a:r>
              <a:rPr lang="en-US" altLang="zh-CN" dirty="0"/>
              <a:t>|</a:t>
            </a:r>
            <a:r>
              <a:rPr lang="en-US" altLang="zh-CN" dirty="0" err="1"/>
              <a:t>MeanX</a:t>
            </a:r>
            <a:r>
              <a:rPr lang="en-US" altLang="zh-CN" dirty="0"/>
              <a:t>|&lt;5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1559496" y="6309321"/>
            <a:ext cx="9073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/>
              <a:t>程序：</a:t>
            </a:r>
            <a:r>
              <a:rPr lang="en-US" altLang="zh-CN" sz="1000" dirty="0"/>
              <a:t>/</a:t>
            </a:r>
            <a:r>
              <a:rPr lang="en-US" altLang="zh-CN" sz="1000" dirty="0" err="1"/>
              <a:t>eos</a:t>
            </a:r>
            <a:r>
              <a:rPr lang="en-US" altLang="zh-CN" sz="1000" dirty="0"/>
              <a:t>/user/y/</a:t>
            </a:r>
            <a:r>
              <a:rPr lang="en-US" altLang="zh-CN" sz="1000" dirty="0" err="1"/>
              <a:t>youzhiyong</a:t>
            </a:r>
            <a:r>
              <a:rPr lang="en-US" altLang="zh-CN" sz="1000" dirty="0"/>
              <a:t>/MC-Match/</a:t>
            </a:r>
            <a:r>
              <a:rPr lang="en-US" altLang="zh-CN" sz="1000" dirty="0" err="1"/>
              <a:t>LHAASOREC_Multi</a:t>
            </a:r>
            <a:r>
              <a:rPr lang="en-US" altLang="zh-CN" sz="1000" dirty="0"/>
              <a:t>/Sim_Stage2/</a:t>
            </a:r>
            <a:r>
              <a:rPr lang="en-US" altLang="zh-CN" sz="1000" dirty="0" err="1"/>
              <a:t>FirstRec</a:t>
            </a:r>
            <a:r>
              <a:rPr lang="en-US" altLang="zh-CN" sz="1000" dirty="0"/>
              <a:t>/LHAASO_2020_V2/WFCTAMC-v5.1.3.1/QGSJET_FLUKA/rec-v2/software</a:t>
            </a:r>
            <a:endParaRPr lang="zh-CN" altLang="en-US" sz="1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B71F87-EDF1-4720-9E09-8CD8BD85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36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43" y="764704"/>
            <a:ext cx="438575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6072" y="1107"/>
            <a:ext cx="452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补充：单台重建与</a:t>
            </a:r>
            <a:r>
              <a:rPr lang="en-US" altLang="zh-CN" b="1" dirty="0">
                <a:solidFill>
                  <a:srgbClr val="FF0000"/>
                </a:solidFill>
              </a:rPr>
              <a:t>virtual</a:t>
            </a:r>
            <a:r>
              <a:rPr lang="zh-CN" altLang="en-US" b="1" dirty="0">
                <a:solidFill>
                  <a:srgbClr val="FF0000"/>
                </a:solidFill>
              </a:rPr>
              <a:t>望远镜重建的对比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5560" y="355328"/>
            <a:ext cx="783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core_in_km2a &amp;&amp; </a:t>
            </a:r>
            <a:r>
              <a:rPr lang="en-US" altLang="zh-CN" sz="1400" dirty="0" err="1">
                <a:solidFill>
                  <a:srgbClr val="FF0000"/>
                </a:solidFill>
              </a:rPr>
              <a:t>Npix</a:t>
            </a:r>
            <a:r>
              <a:rPr lang="en-US" altLang="zh-CN" sz="1400" dirty="0">
                <a:solidFill>
                  <a:srgbClr val="FF0000"/>
                </a:solidFill>
              </a:rPr>
              <a:t>&gt;10 &amp;&amp; |</a:t>
            </a:r>
            <a:r>
              <a:rPr lang="en-US" altLang="zh-CN" sz="1400" dirty="0" err="1">
                <a:solidFill>
                  <a:srgbClr val="FF0000"/>
                </a:solidFill>
              </a:rPr>
              <a:t>MeanY</a:t>
            </a:r>
            <a:r>
              <a:rPr lang="en-US" altLang="zh-CN" sz="1400" dirty="0">
                <a:solidFill>
                  <a:srgbClr val="FF0000"/>
                </a:solidFill>
              </a:rPr>
              <a:t>|&lt;5 </a:t>
            </a:r>
            <a:r>
              <a:rPr lang="en-US" altLang="zh-CN" sz="1400" dirty="0"/>
              <a:t>&amp;&amp; </a:t>
            </a:r>
            <a:r>
              <a:rPr lang="en-US" altLang="zh-CN" sz="1400" dirty="0" err="1">
                <a:solidFill>
                  <a:srgbClr val="00B0F0"/>
                </a:solidFill>
              </a:rPr>
              <a:t>VirtualRecEdgeSiPMS</a:t>
            </a:r>
            <a:r>
              <a:rPr lang="en-US" altLang="zh-CN" sz="1400" dirty="0">
                <a:solidFill>
                  <a:srgbClr val="00B0F0"/>
                </a:solidFill>
              </a:rPr>
              <a:t>==0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16909" y="1196752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|</a:t>
            </a:r>
            <a:r>
              <a:rPr lang="en-US" altLang="zh-CN" dirty="0" err="1">
                <a:solidFill>
                  <a:srgbClr val="FF0000"/>
                </a:solidFill>
              </a:rPr>
              <a:t>MeanX</a:t>
            </a:r>
            <a:r>
              <a:rPr lang="en-US" altLang="zh-CN" dirty="0">
                <a:solidFill>
                  <a:srgbClr val="FF0000"/>
                </a:solidFill>
              </a:rPr>
              <a:t>|&lt;5</a:t>
            </a:r>
            <a:endParaRPr lang="zh-CN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80" y="764704"/>
            <a:ext cx="42688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831308" y="1213436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|</a:t>
            </a:r>
            <a:r>
              <a:rPr lang="en-US" altLang="zh-CN" dirty="0" err="1">
                <a:solidFill>
                  <a:srgbClr val="FF0000"/>
                </a:solidFill>
              </a:rPr>
              <a:t>MeanX</a:t>
            </a:r>
            <a:r>
              <a:rPr lang="en-US" altLang="zh-CN" dirty="0">
                <a:solidFill>
                  <a:srgbClr val="FF0000"/>
                </a:solidFill>
              </a:rPr>
              <a:t>|&gt;5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95600" y="1628800"/>
            <a:ext cx="6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DSize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8208" y="1608416"/>
            <a:ext cx="6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DSize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E88790A-2338-4279-A44E-151F9005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301BBB6-7B85-4F35-A481-FB0B0A8B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95" y="3771688"/>
            <a:ext cx="434583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21BD767-345D-4291-AF3A-77CCC3CF6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31" y="3789200"/>
            <a:ext cx="431033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86AAC656-3A54-425C-9E1E-6846D9D2BCBE}"/>
              </a:ext>
            </a:extLst>
          </p:cNvPr>
          <p:cNvSpPr/>
          <p:nvPr/>
        </p:nvSpPr>
        <p:spPr>
          <a:xfrm>
            <a:off x="2384336" y="4340112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|</a:t>
            </a:r>
            <a:r>
              <a:rPr lang="en-US" altLang="zh-CN" dirty="0" err="1">
                <a:solidFill>
                  <a:srgbClr val="FF0000"/>
                </a:solidFill>
              </a:rPr>
              <a:t>MeanX</a:t>
            </a:r>
            <a:r>
              <a:rPr lang="en-US" altLang="zh-CN" dirty="0">
                <a:solidFill>
                  <a:srgbClr val="FF0000"/>
                </a:solidFill>
              </a:rPr>
              <a:t>|&lt;5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DAAE688-AB5F-4A46-9994-9700926C1408}"/>
              </a:ext>
            </a:extLst>
          </p:cNvPr>
          <p:cNvSpPr/>
          <p:nvPr/>
        </p:nvSpPr>
        <p:spPr>
          <a:xfrm>
            <a:off x="6739491" y="4172130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|</a:t>
            </a:r>
            <a:r>
              <a:rPr lang="en-US" altLang="zh-CN" dirty="0" err="1">
                <a:solidFill>
                  <a:srgbClr val="FF0000"/>
                </a:solidFill>
              </a:rPr>
              <a:t>MeanX</a:t>
            </a:r>
            <a:r>
              <a:rPr lang="en-US" altLang="zh-CN" dirty="0">
                <a:solidFill>
                  <a:srgbClr val="FF0000"/>
                </a:solidFill>
              </a:rPr>
              <a:t>|&gt;5</a:t>
            </a:r>
            <a:endParaRPr lang="zh-CN" altLang="en-US" dirty="0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8E41DE4A-0392-4FBE-9F48-CB944F68D42B}"/>
              </a:ext>
            </a:extLst>
          </p:cNvPr>
          <p:cNvSpPr txBox="1"/>
          <p:nvPr/>
        </p:nvSpPr>
        <p:spPr>
          <a:xfrm>
            <a:off x="2563027" y="4772160"/>
            <a:ext cx="9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DLength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D9526AC5-57A0-4374-8119-929FD4C45DE9}"/>
              </a:ext>
            </a:extLst>
          </p:cNvPr>
          <p:cNvSpPr txBox="1"/>
          <p:nvPr/>
        </p:nvSpPr>
        <p:spPr>
          <a:xfrm>
            <a:off x="6811499" y="4552044"/>
            <a:ext cx="9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DLength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1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0C8D4D7-8DC3-490E-877C-769CB00E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D3AE361D-3941-4BAC-97EC-1F024621C596}"/>
              </a:ext>
            </a:extLst>
          </p:cNvPr>
          <p:cNvSpPr/>
          <p:nvPr/>
        </p:nvSpPr>
        <p:spPr>
          <a:xfrm>
            <a:off x="57293" y="2096852"/>
            <a:ext cx="10719227" cy="2664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/>
              <a:t>Cosmic</a:t>
            </a:r>
            <a:r>
              <a:rPr lang="zh-CN" altLang="en-US" sz="3600" dirty="0"/>
              <a:t> </a:t>
            </a:r>
            <a:r>
              <a:rPr lang="en-US" altLang="zh-CN" sz="3600" dirty="0"/>
              <a:t>Ray</a:t>
            </a:r>
            <a:r>
              <a:rPr lang="zh-CN" altLang="en-US" sz="3600" dirty="0"/>
              <a:t> </a:t>
            </a:r>
            <a:r>
              <a:rPr lang="en-US" altLang="zh-CN" sz="3600" dirty="0"/>
              <a:t>Spectrum and LHAASO Experiment</a:t>
            </a:r>
          </a:p>
        </p:txBody>
      </p:sp>
    </p:spTree>
    <p:extLst>
      <p:ext uri="{BB962C8B-B14F-4D97-AF65-F5344CB8AC3E}">
        <p14:creationId xmlns:p14="http://schemas.microsoft.com/office/powerpoint/2010/main" val="176560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3792" y="59224"/>
            <a:ext cx="3995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Cosmic Ray Spectrum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AF1EB4E-83CB-4FAD-91B7-938D4B53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7DF0AE3-7A0E-4384-AB27-242C3CE62F3F}"/>
              </a:ext>
            </a:extLst>
          </p:cNvPr>
          <p:cNvGrpSpPr>
            <a:grpSpLocks noChangeAspect="1"/>
          </p:cNvGrpSpPr>
          <p:nvPr/>
        </p:nvGrpSpPr>
        <p:grpSpPr>
          <a:xfrm>
            <a:off x="135051" y="3501368"/>
            <a:ext cx="4033946" cy="3240000"/>
            <a:chOff x="6971621" y="740701"/>
            <a:chExt cx="4068252" cy="3267554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1F5E35D0-07BA-422A-ABEB-D4AD7E12B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621" y="740701"/>
              <a:ext cx="4068252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342276D9-05A3-4FD2-9159-FE34117E9E6D}"/>
                </a:ext>
              </a:extLst>
            </p:cNvPr>
            <p:cNvSpPr txBox="1"/>
            <p:nvPr/>
          </p:nvSpPr>
          <p:spPr>
            <a:xfrm>
              <a:off x="7642684" y="3587691"/>
              <a:ext cx="3170621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3" b="1" dirty="0">
                  <a:solidFill>
                    <a:srgbClr val="FF0000"/>
                  </a:solidFill>
                </a:rPr>
                <a:t>ARGO + WFCTA prototype</a:t>
              </a:r>
              <a:endParaRPr lang="zh-CN" altLang="en-US" sz="2133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DF868BE-046C-4E9A-B256-F11273E4C93A}"/>
                </a:ext>
              </a:extLst>
            </p:cNvPr>
            <p:cNvCxnSpPr/>
            <p:nvPr/>
          </p:nvCxnSpPr>
          <p:spPr>
            <a:xfrm flipV="1">
              <a:off x="9655168" y="740702"/>
              <a:ext cx="0" cy="255828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6B4A514-FCF5-42DA-BADD-FC73BF2D9C96}"/>
              </a:ext>
            </a:extLst>
          </p:cNvPr>
          <p:cNvSpPr txBox="1"/>
          <p:nvPr/>
        </p:nvSpPr>
        <p:spPr>
          <a:xfrm>
            <a:off x="10475745" y="3529350"/>
            <a:ext cx="1041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Direct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2763C72-CC56-4A9E-B158-9B891EFA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8997" y="3573376"/>
            <a:ext cx="374196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2270AC-C1A7-4F89-AADF-0A470266B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427" y="549000"/>
            <a:ext cx="3764409" cy="28800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DA050EC9-03BB-40DE-9F82-8D3FA20B58CC}"/>
              </a:ext>
            </a:extLst>
          </p:cNvPr>
          <p:cNvSpPr txBox="1"/>
          <p:nvPr/>
        </p:nvSpPr>
        <p:spPr>
          <a:xfrm>
            <a:off x="7003330" y="1428179"/>
            <a:ext cx="951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</a:rPr>
              <a:t>DAMPE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35A5729-4265-4E34-BB38-AD561E54D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4" y="538570"/>
            <a:ext cx="4092067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84F374C-48E1-4643-805A-84BE01E52CCE}"/>
                  </a:ext>
                </a:extLst>
              </p:cNvPr>
              <p:cNvSpPr txBox="1"/>
              <p:nvPr/>
            </p:nvSpPr>
            <p:spPr>
              <a:xfrm>
                <a:off x="7924481" y="920348"/>
                <a:ext cx="4199166" cy="1758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solidFill>
                      <a:srgbClr val="FF0000"/>
                    </a:solidFill>
                  </a:rPr>
                  <a:t>Key structure</a:t>
                </a:r>
                <a:r>
                  <a:rPr lang="en-US" altLang="zh-CN" sz="2400" dirty="0"/>
                  <a:t>: Knee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endParaRPr lang="en-US" altLang="zh-CN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solidFill>
                      <a:srgbClr val="FF0000"/>
                    </a:solidFill>
                  </a:rPr>
                  <a:t>Main Point</a:t>
                </a:r>
                <a:r>
                  <a:rPr lang="en-US" altLang="zh-CN" sz="2400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Energy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Composition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Statistics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84F374C-48E1-4643-805A-84BE01E52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481" y="920348"/>
                <a:ext cx="4199166" cy="1758495"/>
              </a:xfrm>
              <a:prstGeom prst="rect">
                <a:avLst/>
              </a:prstGeom>
              <a:blipFill>
                <a:blip r:embed="rId7"/>
                <a:stretch>
                  <a:fillRect l="-2032" t="-2431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D57A4B72-C111-4FEC-B644-EAAF9F7F9298}"/>
              </a:ext>
            </a:extLst>
          </p:cNvPr>
          <p:cNvSpPr txBox="1"/>
          <p:nvPr/>
        </p:nvSpPr>
        <p:spPr>
          <a:xfrm>
            <a:off x="8399812" y="5229200"/>
            <a:ext cx="1439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Aperture</a:t>
            </a:r>
            <a:endParaRPr lang="zh-CN" altLang="en-US" sz="2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6697FB3-510D-48FF-B147-894CCA81162A}"/>
              </a:ext>
            </a:extLst>
          </p:cNvPr>
          <p:cNvSpPr txBox="1"/>
          <p:nvPr/>
        </p:nvSpPr>
        <p:spPr>
          <a:xfrm>
            <a:off x="10203205" y="5229200"/>
            <a:ext cx="1586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Particle ID</a:t>
            </a:r>
            <a:endParaRPr lang="zh-CN" altLang="en-US" sz="2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6172D8-EB42-4777-8C3B-CCA93CF90015}"/>
              </a:ext>
            </a:extLst>
          </p:cNvPr>
          <p:cNvSpPr txBox="1"/>
          <p:nvPr/>
        </p:nvSpPr>
        <p:spPr>
          <a:xfrm>
            <a:off x="8477806" y="3529351"/>
            <a:ext cx="1279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Indirect</a:t>
            </a:r>
            <a:endParaRPr lang="zh-CN" altLang="en-US" sz="2400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1FB0ABA-A49E-43B8-BB12-0FC5C18A20AA}"/>
              </a:ext>
            </a:extLst>
          </p:cNvPr>
          <p:cNvCxnSpPr>
            <a:cxnSpLocks/>
          </p:cNvCxnSpPr>
          <p:nvPr/>
        </p:nvCxnSpPr>
        <p:spPr>
          <a:xfrm>
            <a:off x="11064552" y="3991015"/>
            <a:ext cx="0" cy="1238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8792B45-4291-46CB-90E3-721C54772A5F}"/>
              </a:ext>
            </a:extLst>
          </p:cNvPr>
          <p:cNvCxnSpPr>
            <a:cxnSpLocks/>
          </p:cNvCxnSpPr>
          <p:nvPr/>
        </p:nvCxnSpPr>
        <p:spPr>
          <a:xfrm>
            <a:off x="9048328" y="3991016"/>
            <a:ext cx="1947" cy="1238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EEBEBBF-CF1A-4409-BBED-281F09E2FAFE}"/>
              </a:ext>
            </a:extLst>
          </p:cNvPr>
          <p:cNvCxnSpPr>
            <a:stCxn id="28" idx="2"/>
            <a:endCxn id="15" idx="0"/>
          </p:cNvCxnSpPr>
          <p:nvPr/>
        </p:nvCxnSpPr>
        <p:spPr>
          <a:xfrm flipH="1">
            <a:off x="9119336" y="3991015"/>
            <a:ext cx="1876976" cy="1238185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36384C5-3A3D-4266-83DD-1939E310231D}"/>
              </a:ext>
            </a:extLst>
          </p:cNvPr>
          <p:cNvCxnSpPr>
            <a:stCxn id="20" idx="2"/>
            <a:endCxn id="18" idx="0"/>
          </p:cNvCxnSpPr>
          <p:nvPr/>
        </p:nvCxnSpPr>
        <p:spPr>
          <a:xfrm>
            <a:off x="9117389" y="3991016"/>
            <a:ext cx="1878923" cy="1238184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2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35A94A3-A307-4E6F-840D-9B418149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B6724C8-2F17-478C-85D8-7BEC72C963DF}"/>
              </a:ext>
            </a:extLst>
          </p:cNvPr>
          <p:cNvGrpSpPr>
            <a:grpSpLocks noChangeAspect="1"/>
          </p:cNvGrpSpPr>
          <p:nvPr/>
        </p:nvGrpSpPr>
        <p:grpSpPr>
          <a:xfrm>
            <a:off x="128189" y="448087"/>
            <a:ext cx="3713036" cy="3600000"/>
            <a:chOff x="5508104" y="1333332"/>
            <a:chExt cx="3341732" cy="3240000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D7FC26C1-0842-4A4E-B0DE-8F9D866A9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333332"/>
              <a:ext cx="3341732" cy="32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88F89550-34BB-4680-A25E-6C70982818F0}"/>
                </a:ext>
              </a:extLst>
            </p:cNvPr>
            <p:cNvSpPr txBox="1"/>
            <p:nvPr/>
          </p:nvSpPr>
          <p:spPr>
            <a:xfrm>
              <a:off x="6228184" y="2571750"/>
              <a:ext cx="633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WFCTA</a:t>
              </a:r>
              <a:endParaRPr lang="zh-CN" altLang="en-US" sz="1200" b="1" dirty="0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92AFB1EA-6820-459A-B31D-0259CF0D1AD9}"/>
                </a:ext>
              </a:extLst>
            </p:cNvPr>
            <p:cNvSpPr txBox="1"/>
            <p:nvPr/>
          </p:nvSpPr>
          <p:spPr>
            <a:xfrm>
              <a:off x="6948264" y="2571749"/>
              <a:ext cx="591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WCDA</a:t>
              </a:r>
              <a:endParaRPr lang="zh-CN" altLang="en-US" sz="1200" b="1" dirty="0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2A517B41-4EF9-437A-B049-31BFE8A9F8D0}"/>
                </a:ext>
              </a:extLst>
            </p:cNvPr>
            <p:cNvSpPr txBox="1"/>
            <p:nvPr/>
          </p:nvSpPr>
          <p:spPr>
            <a:xfrm>
              <a:off x="6730078" y="3579862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/>
                <a:t>KM2A</a:t>
              </a:r>
              <a:endParaRPr lang="zh-CN" altLang="en-US" sz="1200" b="1" dirty="0"/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572EEA96-C98A-404F-B641-3944121B7DF0}"/>
                </a:ext>
              </a:extLst>
            </p:cNvPr>
            <p:cNvCxnSpPr/>
            <p:nvPr/>
          </p:nvCxnSpPr>
          <p:spPr>
            <a:xfrm>
              <a:off x="6681187" y="2823969"/>
              <a:ext cx="365408" cy="36004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83214B75-424F-4430-AB27-E21B724D7028}"/>
              </a:ext>
            </a:extLst>
          </p:cNvPr>
          <p:cNvSpPr/>
          <p:nvPr/>
        </p:nvSpPr>
        <p:spPr>
          <a:xfrm>
            <a:off x="2836568" y="59224"/>
            <a:ext cx="6769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LHAASO Experiment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7">
                <a:extLst>
                  <a:ext uri="{FF2B5EF4-FFF2-40B4-BE49-F238E27FC236}">
                    <a16:creationId xmlns:a16="http://schemas.microsoft.com/office/drawing/2014/main" id="{FA6D6646-09E4-4F71-BCC0-6AF384C8E1F6}"/>
                  </a:ext>
                </a:extLst>
              </p:cNvPr>
              <p:cNvSpPr txBox="1"/>
              <p:nvPr/>
            </p:nvSpPr>
            <p:spPr>
              <a:xfrm>
                <a:off x="6691548" y="3211743"/>
                <a:ext cx="3840811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CN" sz="2000" dirty="0">
                    <a:cs typeface="Times New Roman" pitchFamily="18" charset="0"/>
                  </a:rPr>
                  <a:t>Geometry Reconstruction:</a:t>
                </a: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cs typeface="Times New Roman" pitchFamily="18" charset="0"/>
                  </a:rPr>
                  <a:t>Core resolution: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Times New Roman" pitchFamily="18" charset="0"/>
                  </a:rPr>
                  <a:t>&lt;3m above 100TeV (WCDA)</a:t>
                </a: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cs typeface="Times New Roman" pitchFamily="18" charset="0"/>
                  </a:rPr>
                  <a:t>Angular resolution:</a:t>
                </a:r>
              </a:p>
              <a:p>
                <a:pPr marL="742950" lvl="1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Times New Roman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0.</m:t>
                        </m:r>
                        <m:r>
                          <a:rPr lang="en-US" altLang="zh-CN" sz="20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000" dirty="0">
                    <a:cs typeface="Times New Roman" pitchFamily="18" charset="0"/>
                  </a:rPr>
                  <a:t> above 100TeV (WCDA)</a:t>
                </a:r>
              </a:p>
            </p:txBody>
          </p:sp>
        </mc:Choice>
        <mc:Fallback xmlns="">
          <p:sp>
            <p:nvSpPr>
              <p:cNvPr id="11" name="文本框 17">
                <a:extLst>
                  <a:ext uri="{FF2B5EF4-FFF2-40B4-BE49-F238E27FC236}">
                    <a16:creationId xmlns:a16="http://schemas.microsoft.com/office/drawing/2014/main" id="{FA6D6646-09E4-4F71-BCC0-6AF384C8E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548" y="3211743"/>
                <a:ext cx="3840811" cy="1938992"/>
              </a:xfrm>
              <a:prstGeom prst="rect">
                <a:avLst/>
              </a:prstGeom>
              <a:blipFill>
                <a:blip r:embed="rId3"/>
                <a:stretch>
                  <a:fillRect l="-1746" t="-1887" r="-3492" b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DE832A4-30D9-40A3-9070-25F6D33791FA}"/>
                  </a:ext>
                </a:extLst>
              </p:cNvPr>
              <p:cNvSpPr/>
              <p:nvPr/>
            </p:nvSpPr>
            <p:spPr>
              <a:xfrm>
                <a:off x="713548" y="3996917"/>
                <a:ext cx="5535763" cy="2709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000">
                    <a:cs typeface="Times New Roman" pitchFamily="18" charset="0"/>
                  </a:rPr>
                  <a:t>Select events in WCDA</a:t>
                </a:r>
                <a:r>
                  <a:rPr lang="en-US" altLang="zh-CN" sz="2000" dirty="0">
                    <a:cs typeface="Times New Roman" pitchFamily="18" charset="0"/>
                  </a:rPr>
                  <a:t>:</a:t>
                </a:r>
              </a:p>
              <a:p>
                <a:pPr marL="285750" indent="-28575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000" b="1" dirty="0">
                    <a:solidFill>
                      <a:srgbClr val="FF0000"/>
                    </a:solidFill>
                    <a:cs typeface="Times New Roman" pitchFamily="18" charset="0"/>
                  </a:rPr>
                  <a:t>WCDA:  </a:t>
                </a:r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altLang="zh-CN" sz="2000" dirty="0">
                    <a:cs typeface="Times New Roman" pitchFamily="18" charset="0"/>
                  </a:rPr>
                  <a:t>Reconstruction shower core located in WCDA</a:t>
                </a:r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altLang="zh-CN" sz="2000" dirty="0">
                    <a:cs typeface="Times New Roman" pitchFamily="18" charset="0"/>
                  </a:rPr>
                  <a:t>The brightest cell in WCDA &gt; 4000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𝑝𝑒</m:t>
                        </m:r>
                      </m:sub>
                    </m:sSub>
                  </m:oMath>
                </a14:m>
                <a:endParaRPr lang="en-US" altLang="zh-CN" sz="2000" dirty="0">
                  <a:cs typeface="Times New Roman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𝑝𝑒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0−10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&gt;0.3×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𝑝𝑒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0−30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CN" sz="2000" dirty="0">
                  <a:cs typeface="Times New Roman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000" b="1" dirty="0">
                    <a:solidFill>
                      <a:srgbClr val="FF0000"/>
                    </a:solidFill>
                    <a:cs typeface="Times New Roman" pitchFamily="18" charset="0"/>
                  </a:rPr>
                  <a:t>WFCTA:</a:t>
                </a:r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altLang="zh-CN" sz="2000" dirty="0">
                    <a:cs typeface="Times New Roman" pitchFamily="18" charset="0"/>
                  </a:rPr>
                  <a:t>More than 10 tubes are saved after image clean</a:t>
                </a:r>
                <a:endParaRPr lang="en-US" altLang="zh-CN" sz="2000" b="1" dirty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DE832A4-30D9-40A3-9070-25F6D3379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8" y="3996917"/>
                <a:ext cx="5535763" cy="2709844"/>
              </a:xfrm>
              <a:prstGeom prst="rect">
                <a:avLst/>
              </a:prstGeom>
              <a:blipFill>
                <a:blip r:embed="rId4"/>
                <a:stretch>
                  <a:fillRect l="-1101" b="-31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53C35E80-5014-4B4B-814C-621BF17A076A}"/>
              </a:ext>
            </a:extLst>
          </p:cNvPr>
          <p:cNvSpPr/>
          <p:nvPr/>
        </p:nvSpPr>
        <p:spPr>
          <a:xfrm>
            <a:off x="6705591" y="5282932"/>
            <a:ext cx="2732181" cy="707886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altLang="zh-CN" sz="2000" b="1" kern="0" dirty="0">
                <a:solidFill>
                  <a:srgbClr val="FF0000"/>
                </a:solidFill>
                <a:cs typeface="Times New Roman" pitchFamily="18" charset="0"/>
              </a:rPr>
              <a:t>Period: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zh-CN" sz="2000" kern="0" dirty="0">
                <a:solidFill>
                  <a:srgbClr val="000000"/>
                </a:solidFill>
                <a:cs typeface="Times New Roman" pitchFamily="18" charset="0"/>
              </a:rPr>
              <a:t>2020.11 ~ 2021.03</a:t>
            </a:r>
            <a:endParaRPr lang="en-US" altLang="zh-CN" sz="2000" b="1" kern="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F5F1D3F-0347-4D1A-A1AD-1FDBF1837ECA}"/>
              </a:ext>
            </a:extLst>
          </p:cNvPr>
          <p:cNvSpPr txBox="1"/>
          <p:nvPr/>
        </p:nvSpPr>
        <p:spPr>
          <a:xfrm>
            <a:off x="6705591" y="5998875"/>
            <a:ext cx="3840811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altLang="zh-CN" sz="2000" b="1" kern="0" dirty="0">
                <a:solidFill>
                  <a:srgbClr val="FF0000"/>
                </a:solidFill>
                <a:cs typeface="Times New Roman" pitchFamily="18" charset="0"/>
              </a:rPr>
              <a:t>Observation time and Events:</a:t>
            </a: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zh-CN" sz="2000" kern="0" dirty="0">
                <a:solidFill>
                  <a:srgbClr val="000000"/>
                </a:solidFill>
                <a:cs typeface="Times New Roman" pitchFamily="18" charset="0"/>
              </a:rPr>
              <a:t>750 hours, 0.7 million events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928DC8A-3466-4363-BB37-DF3C8BC8B020}"/>
              </a:ext>
            </a:extLst>
          </p:cNvPr>
          <p:cNvGrpSpPr>
            <a:grpSpLocks noChangeAspect="1"/>
          </p:cNvGrpSpPr>
          <p:nvPr/>
        </p:nvGrpSpPr>
        <p:grpSpPr>
          <a:xfrm>
            <a:off x="6600056" y="816758"/>
            <a:ext cx="2811292" cy="2145830"/>
            <a:chOff x="-176418" y="4085907"/>
            <a:chExt cx="3596290" cy="27450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4E453ADA-161B-4428-BC5C-CA9B482401C2}"/>
                </a:ext>
              </a:extLst>
            </p:cNvPr>
            <p:cNvGrpSpPr/>
            <p:nvPr/>
          </p:nvGrpSpPr>
          <p:grpSpPr>
            <a:xfrm>
              <a:off x="-176418" y="4509119"/>
              <a:ext cx="3596290" cy="2232248"/>
              <a:chOff x="3588776" y="1137175"/>
              <a:chExt cx="4319375" cy="222417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F40B1C17-9A0F-4AF2-B9AD-7DCF3EA34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5986" y="1137175"/>
                <a:ext cx="3352165" cy="2224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75602204-9219-4806-9A16-18A40B697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4244" y="2060846"/>
                <a:ext cx="0" cy="7136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31">
                <a:extLst>
                  <a:ext uri="{FF2B5EF4-FFF2-40B4-BE49-F238E27FC236}">
                    <a16:creationId xmlns:a16="http://schemas.microsoft.com/office/drawing/2014/main" id="{D38CAAA8-9449-4AF2-959D-5267F8B5531B}"/>
                  </a:ext>
                </a:extLst>
              </p:cNvPr>
              <p:cNvSpPr txBox="1"/>
              <p:nvPr/>
            </p:nvSpPr>
            <p:spPr>
              <a:xfrm>
                <a:off x="3588776" y="2382165"/>
                <a:ext cx="906603" cy="392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FF0000"/>
                    </a:solidFill>
                  </a:rPr>
                  <a:t>1.2m</a:t>
                </a:r>
              </a:p>
            </p:txBody>
          </p: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D0BF3358-3258-452E-A756-EDB43DEC84AA}"/>
                  </a:ext>
                </a:extLst>
              </p:cNvPr>
              <p:cNvCxnSpPr/>
              <p:nvPr/>
            </p:nvCxnSpPr>
            <p:spPr>
              <a:xfrm>
                <a:off x="4464245" y="1137176"/>
                <a:ext cx="0" cy="923671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33">
                <a:extLst>
                  <a:ext uri="{FF2B5EF4-FFF2-40B4-BE49-F238E27FC236}">
                    <a16:creationId xmlns:a16="http://schemas.microsoft.com/office/drawing/2014/main" id="{44071D81-F182-4E04-9C76-BA6D1D007778}"/>
                  </a:ext>
                </a:extLst>
              </p:cNvPr>
              <p:cNvSpPr txBox="1"/>
              <p:nvPr/>
            </p:nvSpPr>
            <p:spPr>
              <a:xfrm>
                <a:off x="3588776" y="1412777"/>
                <a:ext cx="978173" cy="392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0070C0"/>
                    </a:solidFill>
                  </a:rPr>
                  <a:t>2.5m</a:t>
                </a:r>
                <a:endParaRPr lang="zh-CN" alt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2BD5742C-9E9F-403B-83A1-3E0BFE951B57}"/>
                </a:ext>
              </a:extLst>
            </p:cNvPr>
            <p:cNvSpPr txBox="1"/>
            <p:nvPr/>
          </p:nvSpPr>
          <p:spPr>
            <a:xfrm>
              <a:off x="1562160" y="4085907"/>
              <a:ext cx="835103" cy="472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MD</a:t>
              </a:r>
              <a:endParaRPr lang="zh-CN" altLang="en-US" b="1" dirty="0"/>
            </a:p>
          </p:txBody>
        </p:sp>
        <p:sp>
          <p:nvSpPr>
            <p:cNvPr id="24" name="TextBox 35">
              <a:extLst>
                <a:ext uri="{FF2B5EF4-FFF2-40B4-BE49-F238E27FC236}">
                  <a16:creationId xmlns:a16="http://schemas.microsoft.com/office/drawing/2014/main" id="{9D74D646-619F-4A48-80F2-77CDB671B0E2}"/>
                </a:ext>
              </a:extLst>
            </p:cNvPr>
            <p:cNvSpPr txBox="1"/>
            <p:nvPr/>
          </p:nvSpPr>
          <p:spPr>
            <a:xfrm>
              <a:off x="1979712" y="6447918"/>
              <a:ext cx="477646" cy="382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400" b="1" dirty="0"/>
                <a:t>μ</a:t>
              </a:r>
              <a:endParaRPr lang="zh-CN" altLang="en-US" sz="1400" b="1" dirty="0"/>
            </a:p>
          </p:txBody>
        </p:sp>
        <p:sp>
          <p:nvSpPr>
            <p:cNvPr id="25" name="TextBox 36">
              <a:extLst>
                <a:ext uri="{FF2B5EF4-FFF2-40B4-BE49-F238E27FC236}">
                  <a16:creationId xmlns:a16="http://schemas.microsoft.com/office/drawing/2014/main" id="{06DC76B0-6657-4767-BF09-BB0E8780A120}"/>
                </a:ext>
              </a:extLst>
            </p:cNvPr>
            <p:cNvSpPr txBox="1"/>
            <p:nvPr/>
          </p:nvSpPr>
          <p:spPr>
            <a:xfrm>
              <a:off x="2084434" y="5758631"/>
              <a:ext cx="1165796" cy="393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C</a:t>
              </a:r>
              <a:r>
                <a:rPr lang="zh-CN" altLang="en-US" sz="1400" b="1" dirty="0">
                  <a:solidFill>
                    <a:srgbClr val="FF0000"/>
                  </a:solidFill>
                </a:rPr>
                <a:t> </a:t>
              </a:r>
              <a:r>
                <a:rPr lang="en-US" altLang="zh-CN" sz="1400" b="1" dirty="0">
                  <a:solidFill>
                    <a:srgbClr val="FF0000"/>
                  </a:solidFill>
                </a:rPr>
                <a:t>photon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2" name="Picture 2" descr="E:\各种报告\毕业论文\Latex Template - v2\figures\WFCTA_DETEC.png">
            <a:extLst>
              <a:ext uri="{FF2B5EF4-FFF2-40B4-BE49-F238E27FC236}">
                <a16:creationId xmlns:a16="http://schemas.microsoft.com/office/drawing/2014/main" id="{FE9C1285-A3CF-47BB-9407-BAB027AC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42" y="526734"/>
            <a:ext cx="209889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A892749-D430-4DBC-BB88-9DA85453CF4F}"/>
              </a:ext>
            </a:extLst>
          </p:cNvPr>
          <p:cNvGrpSpPr>
            <a:grpSpLocks noChangeAspect="1"/>
          </p:cNvGrpSpPr>
          <p:nvPr/>
        </p:nvGrpSpPr>
        <p:grpSpPr>
          <a:xfrm>
            <a:off x="4356870" y="826128"/>
            <a:ext cx="2074398" cy="2160000"/>
            <a:chOff x="4053646" y="479225"/>
            <a:chExt cx="2520002" cy="2623991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D5B1EA0F-A9D8-4F60-8CF2-17F6AE851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6" t="53626" r="18163" b="14005"/>
            <a:stretch/>
          </p:blipFill>
          <p:spPr>
            <a:xfrm>
              <a:off x="4053646" y="479225"/>
              <a:ext cx="2520002" cy="1062185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3289BCD1-6E7B-4194-8150-BCCFD287C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646" y="1561714"/>
              <a:ext cx="2520000" cy="1541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8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0C8D4D7-8DC3-490E-877C-769CB00E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DC19CBEE-C458-4AB4-AE45-1A50AD7030C8}"/>
              </a:ext>
            </a:extLst>
          </p:cNvPr>
          <p:cNvSpPr/>
          <p:nvPr/>
        </p:nvSpPr>
        <p:spPr>
          <a:xfrm>
            <a:off x="57293" y="2096852"/>
            <a:ext cx="9999147" cy="2664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cs typeface="Times New Roman" panose="02020603050405020304" pitchFamily="18" charset="0"/>
              </a:rPr>
              <a:t>Combined Observation of Multiple Telescopes and Energy Reconstruction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9054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54322" y="116632"/>
            <a:ext cx="10963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cs typeface="Times New Roman" pitchFamily="18" charset="0"/>
              </a:rPr>
              <a:t>Cherenkov Image Reconstruction by Multiple Telescopes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5E7981-8A0E-427F-A4E8-E8024C1A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B3370B7-1E92-46ED-839C-A038ED6808C9}"/>
              </a:ext>
            </a:extLst>
          </p:cNvPr>
          <p:cNvGrpSpPr/>
          <p:nvPr/>
        </p:nvGrpSpPr>
        <p:grpSpPr>
          <a:xfrm>
            <a:off x="747940" y="4009939"/>
            <a:ext cx="5938757" cy="2620397"/>
            <a:chOff x="747940" y="4009939"/>
            <a:chExt cx="5938757" cy="2620397"/>
          </a:xfrm>
        </p:grpSpPr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28482201-FFD4-4779-8647-5AB2E17A335A}"/>
                </a:ext>
              </a:extLst>
            </p:cNvPr>
            <p:cNvSpPr txBox="1"/>
            <p:nvPr/>
          </p:nvSpPr>
          <p:spPr>
            <a:xfrm>
              <a:off x="747940" y="4009939"/>
              <a:ext cx="5938757" cy="262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b="1" dirty="0">
                  <a:solidFill>
                    <a:srgbClr val="FF0000"/>
                  </a:solidFill>
                </a:rPr>
                <a:t>Telescope address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b="1" dirty="0">
                  <a:solidFill>
                    <a:srgbClr val="FF0000"/>
                  </a:solidFill>
                </a:rPr>
                <a:t>Overlap field-of-view</a:t>
              </a:r>
            </a:p>
            <a:p>
              <a:pPr marL="342900" indent="-342900">
                <a:buFont typeface="+mj-lt"/>
                <a:buAutoNum type="arabicPeriod"/>
              </a:pPr>
              <a:endParaRPr lang="en-US" altLang="zh-CN" sz="2400" dirty="0">
                <a:solidFill>
                  <a:srgbClr val="FF0000"/>
                </a:solidFill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CN" sz="2400" dirty="0">
                  <a:solidFill>
                    <a:srgbClr val="FF0000"/>
                  </a:solidFill>
                </a:rPr>
                <a:t>Cherenkov photons detected by telescopes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CN" sz="2400" dirty="0">
                  <a:solidFill>
                    <a:srgbClr val="FF0000"/>
                  </a:solidFill>
                </a:rPr>
                <a:t>Image axis in two telescopes</a:t>
              </a: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3F09469D-73FF-478C-BCE9-A6174883A71E}"/>
                </a:ext>
              </a:extLst>
            </p:cNvPr>
            <p:cNvCxnSpPr>
              <a:cxnSpLocks/>
            </p:cNvCxnSpPr>
            <p:nvPr/>
          </p:nvCxnSpPr>
          <p:spPr>
            <a:xfrm>
              <a:off x="2063552" y="5157192"/>
              <a:ext cx="0" cy="48235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83A9BBC-C1C1-49D9-8A88-41E0915ED55E}"/>
              </a:ext>
            </a:extLst>
          </p:cNvPr>
          <p:cNvGrpSpPr>
            <a:grpSpLocks noChangeAspect="1"/>
          </p:cNvGrpSpPr>
          <p:nvPr/>
        </p:nvGrpSpPr>
        <p:grpSpPr>
          <a:xfrm>
            <a:off x="191344" y="740826"/>
            <a:ext cx="8421889" cy="3192230"/>
            <a:chOff x="1693691" y="765613"/>
            <a:chExt cx="8701452" cy="3298194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32DD63FD-304B-43B2-AF36-8CD068364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549" y="784313"/>
              <a:ext cx="4274594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6">
                  <a:extLst>
                    <a:ext uri="{FF2B5EF4-FFF2-40B4-BE49-F238E27FC236}">
                      <a16:creationId xmlns:a16="http://schemas.microsoft.com/office/drawing/2014/main" id="{9F30EF79-F6D6-49F2-A392-F7A449E00857}"/>
                    </a:ext>
                  </a:extLst>
                </p:cNvPr>
                <p:cNvSpPr txBox="1"/>
                <p:nvPr/>
              </p:nvSpPr>
              <p:spPr>
                <a:xfrm>
                  <a:off x="8424805" y="2135545"/>
                  <a:ext cx="1704130" cy="422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CN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𝑹𝒑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|&lt;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oMath>
                    </m:oMathPara>
                  </a14:m>
                  <a:endParaRPr lang="en-US" altLang="zh-CN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6">
                  <a:extLst>
                    <a:ext uri="{FF2B5EF4-FFF2-40B4-BE49-F238E27FC236}">
                      <a16:creationId xmlns:a16="http://schemas.microsoft.com/office/drawing/2014/main" id="{9F30EF79-F6D6-49F2-A392-F7A449E008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05" y="2135545"/>
                  <a:ext cx="1704130" cy="422094"/>
                </a:xfrm>
                <a:prstGeom prst="rect">
                  <a:avLst/>
                </a:prstGeom>
                <a:blipFill>
                  <a:blip r:embed="rId4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A30832FF-0AC9-4921-95E1-E606E7E98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691" y="765613"/>
              <a:ext cx="4223139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38">
              <a:extLst>
                <a:ext uri="{FF2B5EF4-FFF2-40B4-BE49-F238E27FC236}">
                  <a16:creationId xmlns:a16="http://schemas.microsoft.com/office/drawing/2014/main" id="{A3A5239B-46FD-405F-85A1-77BE1CB8C3DA}"/>
                </a:ext>
              </a:extLst>
            </p:cNvPr>
            <p:cNvSpPr txBox="1"/>
            <p:nvPr/>
          </p:nvSpPr>
          <p:spPr>
            <a:xfrm>
              <a:off x="1867303" y="3586817"/>
              <a:ext cx="8506493" cy="47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The difference between the events observed by two telescopes</a:t>
              </a:r>
              <a:endParaRPr lang="zh-CN" altLang="en-US" sz="2400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0232AD7-E62D-4382-9D4C-467E3CF5F7E3}"/>
                </a:ext>
              </a:extLst>
            </p:cNvPr>
            <p:cNvSpPr/>
            <p:nvPr/>
          </p:nvSpPr>
          <p:spPr>
            <a:xfrm>
              <a:off x="7200835" y="861423"/>
              <a:ext cx="1098000" cy="24480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585161FC-0251-4EC4-9702-1FED77CB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56" y="755658"/>
            <a:ext cx="337854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949A7B4-C074-4517-8986-F9366A6369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5" t="75909" r="35513" b="12155"/>
          <a:stretch/>
        </p:blipFill>
        <p:spPr>
          <a:xfrm>
            <a:off x="8000692" y="4185108"/>
            <a:ext cx="358170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1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54322" y="116632"/>
            <a:ext cx="10963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cs typeface="Times New Roman" pitchFamily="18" charset="0"/>
              </a:rPr>
              <a:t>Cherenkov Image Reconstruction by Multiple Telescopes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5E7981-8A0E-427F-A4E8-E8024C1A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B3370B7-1E92-46ED-839C-A038ED6808C9}"/>
              </a:ext>
            </a:extLst>
          </p:cNvPr>
          <p:cNvGrpSpPr/>
          <p:nvPr/>
        </p:nvGrpSpPr>
        <p:grpSpPr>
          <a:xfrm>
            <a:off x="747940" y="4009939"/>
            <a:ext cx="5938757" cy="2620397"/>
            <a:chOff x="747940" y="4009939"/>
            <a:chExt cx="5938757" cy="2620397"/>
          </a:xfrm>
        </p:grpSpPr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28482201-FFD4-4779-8647-5AB2E17A335A}"/>
                </a:ext>
              </a:extLst>
            </p:cNvPr>
            <p:cNvSpPr txBox="1"/>
            <p:nvPr/>
          </p:nvSpPr>
          <p:spPr>
            <a:xfrm>
              <a:off x="747940" y="4009939"/>
              <a:ext cx="5938757" cy="262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b="1" dirty="0">
                  <a:solidFill>
                    <a:srgbClr val="FF0000"/>
                  </a:solidFill>
                </a:rPr>
                <a:t>Telescope address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b="1" dirty="0">
                  <a:solidFill>
                    <a:srgbClr val="FF0000"/>
                  </a:solidFill>
                </a:rPr>
                <a:t>Overlap field-of-view</a:t>
              </a:r>
            </a:p>
            <a:p>
              <a:pPr marL="342900" indent="-342900">
                <a:buFont typeface="+mj-lt"/>
                <a:buAutoNum type="arabicPeriod"/>
              </a:pPr>
              <a:endParaRPr lang="en-US" altLang="zh-CN" sz="2400" dirty="0">
                <a:solidFill>
                  <a:srgbClr val="FF0000"/>
                </a:solidFill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CN" sz="2400" dirty="0">
                  <a:solidFill>
                    <a:srgbClr val="FF0000"/>
                  </a:solidFill>
                </a:rPr>
                <a:t>Cherenkov photons detected by telescopes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CN" sz="2400" dirty="0">
                  <a:solidFill>
                    <a:srgbClr val="FF0000"/>
                  </a:solidFill>
                </a:rPr>
                <a:t>Image axis in two telescopes</a:t>
              </a: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3F09469D-73FF-478C-BCE9-A6174883A71E}"/>
                </a:ext>
              </a:extLst>
            </p:cNvPr>
            <p:cNvCxnSpPr>
              <a:cxnSpLocks/>
            </p:cNvCxnSpPr>
            <p:nvPr/>
          </p:nvCxnSpPr>
          <p:spPr>
            <a:xfrm>
              <a:off x="2063552" y="5157192"/>
              <a:ext cx="0" cy="48235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83A9BBC-C1C1-49D9-8A88-41E0915ED55E}"/>
              </a:ext>
            </a:extLst>
          </p:cNvPr>
          <p:cNvGrpSpPr>
            <a:grpSpLocks noChangeAspect="1"/>
          </p:cNvGrpSpPr>
          <p:nvPr/>
        </p:nvGrpSpPr>
        <p:grpSpPr>
          <a:xfrm>
            <a:off x="191344" y="740826"/>
            <a:ext cx="8421889" cy="3192230"/>
            <a:chOff x="1693691" y="765613"/>
            <a:chExt cx="8701452" cy="3298194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32DD63FD-304B-43B2-AF36-8CD068364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549" y="784313"/>
              <a:ext cx="4274594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6">
                  <a:extLst>
                    <a:ext uri="{FF2B5EF4-FFF2-40B4-BE49-F238E27FC236}">
                      <a16:creationId xmlns:a16="http://schemas.microsoft.com/office/drawing/2014/main" id="{9F30EF79-F6D6-49F2-A392-F7A449E00857}"/>
                    </a:ext>
                  </a:extLst>
                </p:cNvPr>
                <p:cNvSpPr txBox="1"/>
                <p:nvPr/>
              </p:nvSpPr>
              <p:spPr>
                <a:xfrm>
                  <a:off x="8424805" y="2135545"/>
                  <a:ext cx="1704130" cy="422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altLang="zh-CN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𝑹𝒑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|&lt;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oMath>
                    </m:oMathPara>
                  </a14:m>
                  <a:endParaRPr lang="en-US" altLang="zh-CN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6">
                  <a:extLst>
                    <a:ext uri="{FF2B5EF4-FFF2-40B4-BE49-F238E27FC236}">
                      <a16:creationId xmlns:a16="http://schemas.microsoft.com/office/drawing/2014/main" id="{9F30EF79-F6D6-49F2-A392-F7A449E008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805" y="2135545"/>
                  <a:ext cx="1704130" cy="422094"/>
                </a:xfrm>
                <a:prstGeom prst="rect">
                  <a:avLst/>
                </a:prstGeom>
                <a:blipFill>
                  <a:blip r:embed="rId3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A30832FF-0AC9-4921-95E1-E606E7E98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691" y="765613"/>
              <a:ext cx="4223139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38">
              <a:extLst>
                <a:ext uri="{FF2B5EF4-FFF2-40B4-BE49-F238E27FC236}">
                  <a16:creationId xmlns:a16="http://schemas.microsoft.com/office/drawing/2014/main" id="{A3A5239B-46FD-405F-85A1-77BE1CB8C3DA}"/>
                </a:ext>
              </a:extLst>
            </p:cNvPr>
            <p:cNvSpPr txBox="1"/>
            <p:nvPr/>
          </p:nvSpPr>
          <p:spPr>
            <a:xfrm>
              <a:off x="1867303" y="3586817"/>
              <a:ext cx="8506493" cy="47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The difference between the events observed by two telescopes</a:t>
              </a:r>
              <a:endParaRPr lang="zh-CN" altLang="en-US" sz="2400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0232AD7-E62D-4382-9D4C-467E3CF5F7E3}"/>
                </a:ext>
              </a:extLst>
            </p:cNvPr>
            <p:cNvSpPr/>
            <p:nvPr/>
          </p:nvSpPr>
          <p:spPr>
            <a:xfrm>
              <a:off x="7200835" y="861423"/>
              <a:ext cx="1098000" cy="24480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585161FC-0251-4EC4-9702-1FED77CB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56" y="755658"/>
            <a:ext cx="337854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12337CF-C804-4A4B-8EDD-6577E2A81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76" y="4124774"/>
            <a:ext cx="2520000" cy="255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FBF9CFDB-D691-4B12-B714-3B1038A0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178836"/>
            <a:ext cx="2520000" cy="224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12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37" y="67634"/>
            <a:ext cx="1195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/>
              <a:t>Comparison of the Reconstruction Result of Combined Image with the Real Image</a:t>
            </a:r>
            <a:endParaRPr lang="zh-CN" altLang="en-US" sz="2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74929" y="3767576"/>
            <a:ext cx="43184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Event selection:</a:t>
            </a:r>
          </a:p>
          <a:p>
            <a:r>
              <a:rPr lang="en-US" altLang="zh-CN" sz="2200" dirty="0">
                <a:solidFill>
                  <a:srgbClr val="FF0000"/>
                </a:solidFill>
              </a:rPr>
              <a:t>select events of field of view overlap</a:t>
            </a:r>
            <a:r>
              <a:rPr lang="en-US" altLang="zh-CN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 err="1">
                <a:solidFill>
                  <a:srgbClr val="FF0000"/>
                </a:solidFill>
              </a:rPr>
              <a:t>Npix</a:t>
            </a:r>
            <a:r>
              <a:rPr lang="en-US" altLang="zh-CN" sz="2200" dirty="0">
                <a:solidFill>
                  <a:srgbClr val="FF0000"/>
                </a:solidFill>
              </a:rPr>
              <a:t>&gt;10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FF0000"/>
                </a:solidFill>
              </a:rPr>
              <a:t>|</a:t>
            </a:r>
            <a:r>
              <a:rPr lang="en-US" altLang="zh-CN" sz="2200" dirty="0" err="1">
                <a:solidFill>
                  <a:srgbClr val="FF0000"/>
                </a:solidFill>
              </a:rPr>
              <a:t>MeanY</a:t>
            </a:r>
            <a:r>
              <a:rPr lang="en-US" altLang="zh-CN" sz="2200" dirty="0">
                <a:solidFill>
                  <a:srgbClr val="FF0000"/>
                </a:solidFill>
              </a:rPr>
              <a:t>|&lt;5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FF0000"/>
                </a:solidFill>
              </a:rPr>
              <a:t>|</a:t>
            </a:r>
            <a:r>
              <a:rPr lang="en-US" altLang="zh-CN" sz="2200" dirty="0" err="1">
                <a:solidFill>
                  <a:srgbClr val="FF0000"/>
                </a:solidFill>
              </a:rPr>
              <a:t>MeanX</a:t>
            </a:r>
            <a:r>
              <a:rPr lang="en-US" altLang="zh-CN" sz="2200" dirty="0">
                <a:solidFill>
                  <a:srgbClr val="FF0000"/>
                </a:solidFill>
              </a:rPr>
              <a:t>|&gt;5 </a:t>
            </a:r>
          </a:p>
        </p:txBody>
      </p: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119337" y="1320817"/>
            <a:ext cx="6436640" cy="4320000"/>
            <a:chOff x="418994" y="1159170"/>
            <a:chExt cx="8101855" cy="5437622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46"/>
            <a:stretch/>
          </p:blipFill>
          <p:spPr bwMode="auto">
            <a:xfrm>
              <a:off x="4504907" y="4076792"/>
              <a:ext cx="3977696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0"/>
            <a:stretch/>
          </p:blipFill>
          <p:spPr bwMode="auto">
            <a:xfrm>
              <a:off x="418994" y="4076792"/>
              <a:ext cx="4081379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186877" y="4581128"/>
              <a:ext cx="907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Length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47317" y="4581128"/>
              <a:ext cx="843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Width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30"/>
            <a:stretch/>
          </p:blipFill>
          <p:spPr bwMode="auto">
            <a:xfrm>
              <a:off x="510910" y="1159170"/>
              <a:ext cx="4010461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249673" y="1767902"/>
              <a:ext cx="596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Size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98"/>
            <a:stretch/>
          </p:blipFill>
          <p:spPr bwMode="auto">
            <a:xfrm>
              <a:off x="4537491" y="1159170"/>
              <a:ext cx="3983358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095656" y="1675322"/>
              <a:ext cx="5969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>
                  <a:solidFill>
                    <a:srgbClr val="FF0000"/>
                  </a:solidFill>
                </a:rPr>
                <a:t>Dist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84AB72-2172-46B5-879D-2433C3478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DE7744-971C-4B8E-8960-AEEB78DEBA3D}"/>
              </a:ext>
            </a:extLst>
          </p:cNvPr>
          <p:cNvSpPr txBox="1"/>
          <p:nvPr/>
        </p:nvSpPr>
        <p:spPr>
          <a:xfrm>
            <a:off x="7274929" y="5632930"/>
            <a:ext cx="312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Parameters agree in 5%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C8E642AD-654F-4E59-AAA4-9C42AB84D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4" r="17079"/>
          <a:stretch/>
        </p:blipFill>
        <p:spPr bwMode="auto">
          <a:xfrm>
            <a:off x="9398562" y="1222362"/>
            <a:ext cx="2194794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6417C037-6956-404F-8799-44B39FED5097}"/>
              </a:ext>
            </a:extLst>
          </p:cNvPr>
          <p:cNvGrpSpPr/>
          <p:nvPr/>
        </p:nvGrpSpPr>
        <p:grpSpPr>
          <a:xfrm>
            <a:off x="6912186" y="1233064"/>
            <a:ext cx="2311494" cy="2229418"/>
            <a:chOff x="6912186" y="1233064"/>
            <a:chExt cx="2311494" cy="2229418"/>
          </a:xfrm>
        </p:grpSpPr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98D345CA-2CB1-4FF1-A04C-F3922AA6EF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31" r="13158"/>
            <a:stretch/>
          </p:blipFill>
          <p:spPr bwMode="auto">
            <a:xfrm>
              <a:off x="6912186" y="1233064"/>
              <a:ext cx="2311494" cy="2229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AFE76414-5881-4218-B2AB-414D26BB2508}"/>
                </a:ext>
              </a:extLst>
            </p:cNvPr>
            <p:cNvSpPr/>
            <p:nvPr/>
          </p:nvSpPr>
          <p:spPr>
            <a:xfrm>
              <a:off x="7546434" y="1880783"/>
              <a:ext cx="259857" cy="7452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A535AA0-576E-487A-A2A4-15B24B62933C}"/>
                </a:ext>
              </a:extLst>
            </p:cNvPr>
            <p:cNvSpPr/>
            <p:nvPr/>
          </p:nvSpPr>
          <p:spPr>
            <a:xfrm>
              <a:off x="8576474" y="1880783"/>
              <a:ext cx="281605" cy="7452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6517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1082</Words>
  <Application>Microsoft Office PowerPoint</Application>
  <PresentationFormat>宽屏</PresentationFormat>
  <Paragraphs>220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lhaaso_youzy</dc:creator>
  <cp:lastModifiedBy>游 智勇</cp:lastModifiedBy>
  <cp:revision>1846</cp:revision>
  <dcterms:created xsi:type="dcterms:W3CDTF">2021-04-13T02:53:47Z</dcterms:created>
  <dcterms:modified xsi:type="dcterms:W3CDTF">2021-10-14T06:18:55Z</dcterms:modified>
</cp:coreProperties>
</file>