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jpeg" ContentType="image/jpeg"/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48"/>
  </p:handoutMasterIdLst>
  <p:sldIdLst>
    <p:sldId id="409" r:id="rId3"/>
    <p:sldId id="412" r:id="rId4"/>
    <p:sldId id="413" r:id="rId5"/>
    <p:sldId id="414" r:id="rId7"/>
    <p:sldId id="415" r:id="rId8"/>
    <p:sldId id="416" r:id="rId9"/>
    <p:sldId id="418" r:id="rId10"/>
    <p:sldId id="420" r:id="rId11"/>
    <p:sldId id="500" r:id="rId12"/>
    <p:sldId id="462" r:id="rId13"/>
    <p:sldId id="464" r:id="rId14"/>
    <p:sldId id="411" r:id="rId15"/>
    <p:sldId id="463" r:id="rId16"/>
    <p:sldId id="465" r:id="rId17"/>
    <p:sldId id="425" r:id="rId18"/>
    <p:sldId id="540" r:id="rId19"/>
    <p:sldId id="424" r:id="rId20"/>
    <p:sldId id="426" r:id="rId21"/>
    <p:sldId id="466" r:id="rId22"/>
    <p:sldId id="429" r:id="rId23"/>
    <p:sldId id="467" r:id="rId24"/>
    <p:sldId id="468" r:id="rId25"/>
    <p:sldId id="436" r:id="rId26"/>
    <p:sldId id="469" r:id="rId27"/>
    <p:sldId id="470" r:id="rId28"/>
    <p:sldId id="471" r:id="rId29"/>
    <p:sldId id="502" r:id="rId30"/>
    <p:sldId id="507" r:id="rId31"/>
    <p:sldId id="503" r:id="rId32"/>
    <p:sldId id="430" r:id="rId33"/>
    <p:sldId id="555" r:id="rId34"/>
    <p:sldId id="558" r:id="rId35"/>
    <p:sldId id="557" r:id="rId36"/>
    <p:sldId id="560" r:id="rId37"/>
    <p:sldId id="561" r:id="rId38"/>
    <p:sldId id="562" r:id="rId39"/>
    <p:sldId id="563" r:id="rId40"/>
    <p:sldId id="564" r:id="rId41"/>
    <p:sldId id="565" r:id="rId42"/>
    <p:sldId id="566" r:id="rId43"/>
    <p:sldId id="567" r:id="rId44"/>
    <p:sldId id="568" r:id="rId45"/>
    <p:sldId id="569" r:id="rId46"/>
    <p:sldId id="570" r:id="rId4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瑞" initials="瑞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6"/>
        <p:guide pos="383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2" Type="http://schemas.openxmlformats.org/officeDocument/2006/relationships/commentAuthors" Target="commentAuthors.xml"/><Relationship Id="rId51" Type="http://schemas.openxmlformats.org/officeDocument/2006/relationships/tableStyles" Target="tableStyles.xml"/><Relationship Id="rId50" Type="http://schemas.openxmlformats.org/officeDocument/2006/relationships/viewProps" Target="viewProps.xml"/><Relationship Id="rId5" Type="http://schemas.openxmlformats.org/officeDocument/2006/relationships/slide" Target="slides/slide3.xml"/><Relationship Id="rId49" Type="http://schemas.openxmlformats.org/officeDocument/2006/relationships/presProps" Target="presProps.xml"/><Relationship Id="rId48" Type="http://schemas.openxmlformats.org/officeDocument/2006/relationships/handoutMaster" Target="handoutMasters/handoutMaster1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我们看到的伽马天图由点源，河内弥散，河外弥散，大尺度扩展源，暗物质湮灭产物共同组成。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幻灯片图像占位符 131073"/>
          <p:cNvSpPr>
            <a:spLocks noGrp="1" noRot="1" noTextEdit="1"/>
          </p:cNvSpPr>
          <p:nvPr>
            <p:ph type="sldImg"/>
          </p:nvPr>
        </p:nvSpPr>
        <p:spPr/>
      </p:sp>
      <p:sp>
        <p:nvSpPr>
          <p:cNvPr id="19458" name="文本占位符 131074"/>
          <p:cNvSpPr>
            <a:spLocks noGrp="1"/>
          </p:cNvSpPr>
          <p:nvPr>
            <p:ph type="body"/>
          </p:nvPr>
        </p:nvSpPr>
        <p:spPr/>
        <p:txBody>
          <a:bodyPr wrap="square" lIns="0" tIns="0" rIns="0" bIns="0" anchor="t"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9459" name="灯片编号占位符 1"/>
          <p:cNvSpPr/>
          <p:nvPr>
            <p:ph type="sldNum" sz="quarter"/>
          </p:nvPr>
        </p:nvSpPr>
        <p:spPr>
          <a:xfrm>
            <a:off x="3763963" y="9286875"/>
            <a:ext cx="2879725" cy="48895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b"/>
          <a:p>
            <a:pPr lvl="0" algn="r" hangingPunct="0">
              <a:buClrTx/>
              <a:buSzPct val="100000"/>
            </a:pPr>
            <a:fld id="{9A0DB2DC-4C9A-4742-B13C-FB6460FD3503}" type="slidenum">
              <a:rPr lang="zh-CN" altLang="en-US" sz="18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8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1506" name="幻灯片图像占位符 7168"/>
          <p:cNvSpPr>
            <a:spLocks noGrp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/>
          </a:ln>
        </p:spPr>
      </p:sp>
      <p:sp>
        <p:nvSpPr>
          <p:cNvPr id="21507" name="文本占位符 7169"/>
          <p:cNvSpPr>
            <a:spLocks noGrp="1"/>
          </p:cNvSpPr>
          <p:nvPr>
            <p:ph type="body"/>
          </p:nvPr>
        </p:nvSpPr>
        <p:spPr>
          <a:xfrm>
            <a:off x="755650" y="5078413"/>
            <a:ext cx="6048375" cy="4811712"/>
          </a:xfrm>
        </p:spPr>
        <p:txBody>
          <a:bodyPr wrap="none" lIns="0" tIns="0" rIns="0" bIns="0" anchor="ctr"/>
          <a:p>
            <a:pPr lvl="0"/>
            <a:endParaRPr lang="zh-CN" altLang="zh-CN">
              <a:ea typeface="Arial" panose="020B0604020202020204" pitchFamily="34" charset="0"/>
            </a:endParaRPr>
          </a:p>
        </p:txBody>
      </p:sp>
      <p:sp>
        <p:nvSpPr>
          <p:cNvPr id="21508" name="灯片编号占位符 1"/>
          <p:cNvSpPr/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b"/>
          <a:p>
            <a:pPr lvl="0" algn="r" defTabSz="457200" hangingPunct="0">
              <a:buClrTx/>
              <a:buSzPct val="10000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</a:pPr>
            <a:fld id="{9A0DB2DC-4C9A-4742-B13C-FB6460FD3503}" type="slidenum">
              <a:rPr lang="en-US" altLang="zh-CN" sz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</a:fld>
            <a:endParaRPr lang="en-US" altLang="zh-CN" sz="1400" dirty="0" err="1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3554" name="幻灯片图像占位符 7168"/>
          <p:cNvSpPr>
            <a:spLocks noGrp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/>
          </a:ln>
        </p:spPr>
      </p:sp>
      <p:sp>
        <p:nvSpPr>
          <p:cNvPr id="23555" name="文本占位符 7169"/>
          <p:cNvSpPr>
            <a:spLocks noGrp="1"/>
          </p:cNvSpPr>
          <p:nvPr>
            <p:ph type="body"/>
          </p:nvPr>
        </p:nvSpPr>
        <p:spPr>
          <a:xfrm>
            <a:off x="755650" y="5078413"/>
            <a:ext cx="6048375" cy="4811712"/>
          </a:xfrm>
        </p:spPr>
        <p:txBody>
          <a:bodyPr wrap="none" lIns="0" tIns="0" rIns="0" bIns="0" anchor="ctr"/>
          <a:p>
            <a:pPr lvl="0"/>
            <a:endParaRPr lang="zh-CN" altLang="zh-CN">
              <a:ea typeface="Arial" panose="020B0604020202020204" pitchFamily="34" charset="0"/>
            </a:endParaRPr>
          </a:p>
        </p:txBody>
      </p:sp>
      <p:sp>
        <p:nvSpPr>
          <p:cNvPr id="23556" name="灯片编号占位符 1"/>
          <p:cNvSpPr/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b"/>
          <a:p>
            <a:pPr lvl="0" algn="r" defTabSz="457200" hangingPunct="0">
              <a:buClrTx/>
              <a:buSzPct val="10000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</a:pPr>
            <a:fld id="{9A0DB2DC-4C9A-4742-B13C-FB6460FD3503}" type="slidenum">
              <a:rPr lang="en-US" altLang="zh-CN" sz="1400" dirty="0" err="1">
                <a:latin typeface="Times New Roman" panose="02020603050405020304" pitchFamily="18" charset="0"/>
              </a:rPr>
            </a:fld>
            <a:endParaRPr lang="en-US" altLang="zh-CN" sz="1400" dirty="0" err="1">
              <a:latin typeface="Times New Roman" panose="02020603050405020304" pitchFamily="18" charset="0"/>
              <a:ea typeface="DejaVu Sans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5602" name="幻灯片图像占位符 7168"/>
          <p:cNvSpPr>
            <a:spLocks noGrp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/>
          </a:ln>
        </p:spPr>
      </p:sp>
      <p:sp>
        <p:nvSpPr>
          <p:cNvPr id="25603" name="文本占位符 7169"/>
          <p:cNvSpPr>
            <a:spLocks noGrp="1"/>
          </p:cNvSpPr>
          <p:nvPr>
            <p:ph type="body"/>
          </p:nvPr>
        </p:nvSpPr>
        <p:spPr>
          <a:xfrm>
            <a:off x="755650" y="5078413"/>
            <a:ext cx="6048375" cy="4811712"/>
          </a:xfrm>
        </p:spPr>
        <p:txBody>
          <a:bodyPr wrap="none" lIns="0" tIns="0" rIns="0" bIns="0" anchor="ctr"/>
          <a:p>
            <a:pPr lvl="0"/>
            <a:endParaRPr lang="zh-CN" altLang="zh-CN">
              <a:ea typeface="Arial" panose="020B0604020202020204" pitchFamily="34" charset="0"/>
            </a:endParaRPr>
          </a:p>
        </p:txBody>
      </p:sp>
      <p:sp>
        <p:nvSpPr>
          <p:cNvPr id="25604" name="灯片编号占位符 1"/>
          <p:cNvSpPr/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b"/>
          <a:p>
            <a:pPr lvl="0" algn="r" defTabSz="457200" hangingPunct="0">
              <a:buClrTx/>
              <a:buSzPct val="10000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</a:pPr>
            <a:fld id="{9A0DB2DC-4C9A-4742-B13C-FB6460FD3503}" type="slidenum">
              <a:rPr lang="en-US" altLang="zh-CN" sz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</a:fld>
            <a:endParaRPr lang="en-US" altLang="zh-CN" sz="1400" dirty="0" err="1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7650" name="幻灯片图像占位符 7168"/>
          <p:cNvSpPr>
            <a:spLocks noGrp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/>
          </a:ln>
        </p:spPr>
      </p:sp>
      <p:sp>
        <p:nvSpPr>
          <p:cNvPr id="27651" name="文本占位符 7169"/>
          <p:cNvSpPr>
            <a:spLocks noGrp="1"/>
          </p:cNvSpPr>
          <p:nvPr>
            <p:ph type="body"/>
          </p:nvPr>
        </p:nvSpPr>
        <p:spPr>
          <a:xfrm>
            <a:off x="755650" y="5078413"/>
            <a:ext cx="6048375" cy="4811712"/>
          </a:xfrm>
        </p:spPr>
        <p:txBody>
          <a:bodyPr wrap="none" lIns="0" tIns="0" rIns="0" bIns="0" anchor="ctr"/>
          <a:p>
            <a:pPr lvl="0"/>
            <a:endParaRPr lang="zh-CN" altLang="zh-CN">
              <a:ea typeface="Arial" panose="020B0604020202020204" pitchFamily="34" charset="0"/>
            </a:endParaRPr>
          </a:p>
        </p:txBody>
      </p:sp>
      <p:sp>
        <p:nvSpPr>
          <p:cNvPr id="27652" name="灯片编号占位符 1"/>
          <p:cNvSpPr/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b"/>
          <a:p>
            <a:pPr lvl="0" algn="r" defTabSz="457200" hangingPunct="0">
              <a:buClrTx/>
              <a:buSzPct val="10000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</a:pPr>
            <a:fld id="{9A0DB2DC-4C9A-4742-B13C-FB6460FD3503}" type="slidenum">
              <a:rPr lang="en-US" altLang="zh-CN" sz="1400" dirty="0" err="1">
                <a:latin typeface="Times New Roman" panose="02020603050405020304" pitchFamily="18" charset="0"/>
              </a:rPr>
            </a:fld>
            <a:endParaRPr lang="en-US" altLang="zh-CN" sz="1400" dirty="0" err="1">
              <a:latin typeface="Times New Roman" panose="02020603050405020304" pitchFamily="18" charset="0"/>
              <a:ea typeface="DejaVu Sans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我要研究的河内弥散主要由三部分来源，包括宇宙线核子与星际物质作用产生的中性π介子衰变而来的γ，电子与星际物质作用的韧致辐射光子，与星际辐射场作用的逆康普顿散射光子。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>
                <a:sym typeface="+mn-ea"/>
              </a:rPr>
              <a:t>弥散伽马的观测开始于SAS-2和COS B：发现了在100MeV-几GeV之间银道面弥散辐射与星际介质密度之间存在比较强的关联，由此第一次证实了弥散γ辐射的存在。</a:t>
            </a:r>
            <a:endParaRPr>
              <a:sym typeface="+mn-ea"/>
            </a:endParaRPr>
          </a:p>
          <a:p>
            <a:r>
              <a:rPr>
                <a:sym typeface="+mn-ea"/>
              </a:rPr>
              <a:t>COMPTEL和EGRET：将观测能区拓宽至30MeV-50GeV；</a:t>
            </a:r>
            <a:endParaRPr>
              <a:sym typeface="+mn-ea"/>
            </a:endParaRPr>
          </a:p>
          <a:p>
            <a:r>
              <a:rPr>
                <a:sym typeface="+mn-ea"/>
              </a:rPr>
              <a:t>EGRET的观测结果和根据模型做出的预期相比在GeV能段呈现出了超出现象。</a:t>
            </a:r>
            <a:r>
              <a:rPr lang="zh-CN">
                <a:sym typeface="+mn-ea"/>
              </a:rPr>
              <a:t>（全天各个方向的超出）</a:t>
            </a:r>
            <a:endParaRPr>
              <a:sym typeface="+mn-ea"/>
            </a:endParaRPr>
          </a:p>
          <a:p>
            <a:r>
              <a:rPr>
                <a:sym typeface="+mn-ea"/>
              </a:rPr>
              <a:t>就是图中蓝色区域。此结果引发了许多新的理论猜想如较硬的宇宙线注入谱，或者为观测到的点源如超新星遗迹（SNR）的贡献或暗物质粒子湮灭的贡献等等。超出未被2008年发射的Fermi-LAT证实。就是图中红线区域，Fermi-LAT的能谱结果可以很好用模型结果解释。</a:t>
            </a:r>
            <a:endParaRPr>
              <a:sym typeface="+mn-ea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pPr marL="0" indent="0">
              <a:buNone/>
            </a:pPr>
            <a:r>
              <a:rPr lang="zh-CN" altLang="en-US">
                <a:sym typeface="+mn-ea"/>
              </a:rPr>
              <a:t> 在能量较高的情况下，由于其通量较低，只有具有较大有效面积的地面探测器才能有效地研究漫射伽马射线。这时候就需要大气切伦科夫望远镜和地面大气簇射阵列。许多实验都给出了上限，其中比较瞩目的是milagro的结果。假定逆康普顿散射在TeV能段可忽略，Milagro的观测比预期高几倍，存在“TeV 超出”。</a:t>
            </a:r>
            <a:endParaRPr lang="zh-CN" altLang="en-US">
              <a:sym typeface="+mn-ea"/>
            </a:endParaRPr>
          </a:p>
          <a:p>
            <a:pPr marL="0" indent="0">
              <a:buNone/>
            </a:pPr>
            <a:r>
              <a:rPr lang="zh-CN" altLang="en-US">
                <a:sym typeface="+mn-ea"/>
              </a:rPr>
              <a:t>从图上可以看到，Egret的结果和milagro的结果可以用能谱指数2.61这条线经验拟合上。 表明milagro的“TeV超出”，可能与EGRET观察到的“GeV超出”有关。当然他们都已经超出了模型假设。AGRO-YBJ实验在亚TeV段没有看到milagro的超出现象，且结果和Fermi的模型预测结果一致。</a:t>
            </a:r>
            <a:endParaRPr lang="zh-CN" altLang="en-US">
              <a:sym typeface="+mn-ea"/>
            </a:endParaRPr>
          </a:p>
          <a:p>
            <a:pPr marL="0" indent="0">
              <a:buNone/>
            </a:pPr>
            <a:r>
              <a:rPr lang="zh-CN" altLang="en-US">
                <a:sym typeface="+mn-ea"/>
              </a:rPr>
              <a:t>这些就是简单的情况介绍了，对于弥散伽马辐射，我们的lhaaso-km2a可以很好地丰富现在的探测结果。</a:t>
            </a:r>
            <a:endParaRPr lang="zh-CN" altLang="en-US">
              <a:sym typeface="+mn-ea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t>LHAASO主要由三个部分组成，平方公里阵列km2a，水池WCDA，切伦科夫望远镜阵列WFCTA。其中我们的km2a由5千多个ED电磁探测器和1千多个MD缪子探测器组成，具有大视场、全天候的优点，最佳观测能段&gt;20TeV，可用来寻找新的gamma源，测量其能谱，研究银河系弥散辐射等等。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幻灯片图像占位符 131073"/>
          <p:cNvSpPr>
            <a:spLocks noGrp="1" noRot="1" noTextEdit="1"/>
          </p:cNvSpPr>
          <p:nvPr>
            <p:ph type="sldImg"/>
          </p:nvPr>
        </p:nvSpPr>
        <p:spPr/>
      </p:sp>
      <p:sp>
        <p:nvSpPr>
          <p:cNvPr id="11266" name="文本占位符 131074"/>
          <p:cNvSpPr>
            <a:spLocks noGrp="1"/>
          </p:cNvSpPr>
          <p:nvPr>
            <p:ph type="body"/>
          </p:nvPr>
        </p:nvSpPr>
        <p:spPr/>
        <p:txBody>
          <a:bodyPr wrap="square" lIns="0" tIns="0" rIns="0" bIns="0" anchor="t"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1267" name="灯片编号占位符 1"/>
          <p:cNvSpPr/>
          <p:nvPr>
            <p:ph type="sldNum" sz="quarter"/>
          </p:nvPr>
        </p:nvSpPr>
        <p:spPr>
          <a:xfrm>
            <a:off x="3763963" y="9286875"/>
            <a:ext cx="2879725" cy="48895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b"/>
          <a:p>
            <a:pPr lvl="0" algn="r" hangingPunct="0">
              <a:buClrTx/>
              <a:buSzPct val="100000"/>
            </a:pPr>
            <a:fld id="{9A0DB2DC-4C9A-4742-B13C-FB6460FD3503}" type="slidenum">
              <a:rPr lang="zh-CN" altLang="en-US" sz="18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8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3314" name="幻灯片图像占位符 7168"/>
          <p:cNvSpPr>
            <a:spLocks noGrp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/>
          </a:ln>
        </p:spPr>
      </p:sp>
      <p:sp>
        <p:nvSpPr>
          <p:cNvPr id="13315" name="文本占位符 7169"/>
          <p:cNvSpPr>
            <a:spLocks noGrp="1"/>
          </p:cNvSpPr>
          <p:nvPr>
            <p:ph type="body"/>
          </p:nvPr>
        </p:nvSpPr>
        <p:spPr>
          <a:xfrm>
            <a:off x="755650" y="5078413"/>
            <a:ext cx="6048375" cy="4811712"/>
          </a:xfrm>
        </p:spPr>
        <p:txBody>
          <a:bodyPr wrap="none" lIns="0" tIns="0" rIns="0" bIns="0" anchor="ctr"/>
          <a:p>
            <a:pPr lvl="0"/>
            <a:endParaRPr lang="zh-CN" altLang="zh-CN">
              <a:ea typeface="Arial" panose="020B0604020202020204" pitchFamily="34" charset="0"/>
            </a:endParaRPr>
          </a:p>
        </p:txBody>
      </p:sp>
      <p:sp>
        <p:nvSpPr>
          <p:cNvPr id="13316" name="灯片编号占位符 1"/>
          <p:cNvSpPr/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b"/>
          <a:p>
            <a:pPr lvl="0" algn="r" defTabSz="457200" hangingPunct="0">
              <a:buClrTx/>
              <a:buSzPct val="10000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</a:pPr>
            <a:fld id="{9A0DB2DC-4C9A-4742-B13C-FB6460FD3503}" type="slidenum">
              <a:rPr lang="en-US" altLang="zh-CN" sz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</a:fld>
            <a:endParaRPr lang="en-US" altLang="zh-CN" sz="1400" dirty="0" err="1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5362" name="幻灯片图像占位符 7168"/>
          <p:cNvSpPr>
            <a:spLocks noGrp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/>
          </a:ln>
        </p:spPr>
      </p:sp>
      <p:sp>
        <p:nvSpPr>
          <p:cNvPr id="15363" name="文本占位符 7169"/>
          <p:cNvSpPr>
            <a:spLocks noGrp="1"/>
          </p:cNvSpPr>
          <p:nvPr>
            <p:ph type="body"/>
          </p:nvPr>
        </p:nvSpPr>
        <p:spPr>
          <a:xfrm>
            <a:off x="755650" y="5078413"/>
            <a:ext cx="6048375" cy="4811712"/>
          </a:xfrm>
        </p:spPr>
        <p:txBody>
          <a:bodyPr wrap="none" lIns="0" tIns="0" rIns="0" bIns="0" anchor="ctr"/>
          <a:p>
            <a:pPr lvl="0"/>
            <a:endParaRPr lang="zh-CN" altLang="zh-CN">
              <a:ea typeface="Arial" panose="020B0604020202020204" pitchFamily="34" charset="0"/>
            </a:endParaRPr>
          </a:p>
        </p:txBody>
      </p:sp>
      <p:sp>
        <p:nvSpPr>
          <p:cNvPr id="15364" name="灯片编号占位符 1"/>
          <p:cNvSpPr/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b"/>
          <a:p>
            <a:pPr lvl="0" algn="r" defTabSz="457200" hangingPunct="0">
              <a:buClrTx/>
              <a:buSzPct val="10000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</a:pPr>
            <a:fld id="{9A0DB2DC-4C9A-4742-B13C-FB6460FD3503}" type="slidenum">
              <a:rPr lang="en-US" altLang="zh-CN" sz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</a:fld>
            <a:endParaRPr lang="en-US" altLang="zh-CN" sz="1400" dirty="0" err="1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7410" name="幻灯片图像占位符 7168"/>
          <p:cNvSpPr>
            <a:spLocks noGrp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/>
          </a:ln>
        </p:spPr>
      </p:sp>
      <p:sp>
        <p:nvSpPr>
          <p:cNvPr id="17411" name="文本占位符 7169"/>
          <p:cNvSpPr>
            <a:spLocks noGrp="1"/>
          </p:cNvSpPr>
          <p:nvPr>
            <p:ph type="body"/>
          </p:nvPr>
        </p:nvSpPr>
        <p:spPr>
          <a:xfrm>
            <a:off x="755650" y="5078413"/>
            <a:ext cx="6048375" cy="4811712"/>
          </a:xfrm>
        </p:spPr>
        <p:txBody>
          <a:bodyPr wrap="none" lIns="0" tIns="0" rIns="0" bIns="0" anchor="ctr"/>
          <a:p>
            <a:pPr lvl="0"/>
            <a:endParaRPr lang="zh-CN" altLang="zh-CN">
              <a:ea typeface="Arial" panose="020B0604020202020204" pitchFamily="34" charset="0"/>
            </a:endParaRPr>
          </a:p>
        </p:txBody>
      </p:sp>
      <p:sp>
        <p:nvSpPr>
          <p:cNvPr id="17412" name="灯片编号占位符 1"/>
          <p:cNvSpPr/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b"/>
          <a:p>
            <a:pPr lvl="0" algn="r" defTabSz="457200" hangingPunct="0">
              <a:buClrTx/>
              <a:buSzPct val="10000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</a:pPr>
            <a:fld id="{9A0DB2DC-4C9A-4742-B13C-FB6460FD3503}" type="slidenum">
              <a:rPr lang="en-US" altLang="zh-CN" sz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</a:fld>
            <a:endParaRPr lang="en-US" altLang="zh-CN" sz="1400" dirty="0" err="1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65.xml"/><Relationship Id="rId4" Type="http://schemas.openxmlformats.org/officeDocument/2006/relationships/image" Target="../media/image2.png"/><Relationship Id="rId3" Type="http://schemas.openxmlformats.org/officeDocument/2006/relationships/image" Target="../media/image1.jpeg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4.xml"/><Relationship Id="rId1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5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6.xml"/><Relationship Id="rId1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7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8.xml"/><Relationship Id="rId1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9.xml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80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81.xml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2.xml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83.xml"/><Relationship Id="rId6" Type="http://schemas.openxmlformats.org/officeDocument/2006/relationships/image" Target="../media/image43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6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84.xml"/><Relationship Id="rId4" Type="http://schemas.openxmlformats.org/officeDocument/2006/relationships/image" Target="../media/image42.png"/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85.xml"/><Relationship Id="rId4" Type="http://schemas.openxmlformats.org/officeDocument/2006/relationships/image" Target="../media/image42.png"/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6.xml"/><Relationship Id="rId1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7.xml"/><Relationship Id="rId1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8.xml"/><Relationship Id="rId1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89.xml"/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0.xml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93.xml"/><Relationship Id="rId7" Type="http://schemas.openxmlformats.org/officeDocument/2006/relationships/image" Target="../media/image42.png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53.png"/><Relationship Id="rId3" Type="http://schemas.openxmlformats.org/officeDocument/2006/relationships/tags" Target="../tags/tag92.xml"/><Relationship Id="rId2" Type="http://schemas.openxmlformats.org/officeDocument/2006/relationships/image" Target="../media/image52.png"/><Relationship Id="rId1" Type="http://schemas.openxmlformats.org/officeDocument/2006/relationships/tags" Target="../tags/tag91.xml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image" Target="../media/image5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94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67.xml"/><Relationship Id="rId1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95.xml"/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image" Target="../media/image63.png"/></Relationships>
</file>

<file path=ppt/slides/_rels/slide3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96.xml"/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97.xml"/><Relationship Id="rId2" Type="http://schemas.openxmlformats.org/officeDocument/2006/relationships/image" Target="../media/image67.png"/><Relationship Id="rId1" Type="http://schemas.openxmlformats.org/officeDocument/2006/relationships/image" Target="../media/image66.png"/></Relationships>
</file>

<file path=ppt/slides/_rels/slide3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99.xml"/><Relationship Id="rId5" Type="http://schemas.openxmlformats.org/officeDocument/2006/relationships/image" Target="../media/image70.png"/><Relationship Id="rId4" Type="http://schemas.openxmlformats.org/officeDocument/2006/relationships/tags" Target="../tags/tag98.xml"/><Relationship Id="rId3" Type="http://schemas.openxmlformats.org/officeDocument/2006/relationships/image" Target="../media/image66.png"/><Relationship Id="rId2" Type="http://schemas.openxmlformats.org/officeDocument/2006/relationships/image" Target="../media/image69.png"/><Relationship Id="rId1" Type="http://schemas.openxmlformats.org/officeDocument/2006/relationships/image" Target="../media/image6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1.png"/></Relationships>
</file>

<file path=ppt/slides/_rels/slide3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3.emf"/><Relationship Id="rId3" Type="http://schemas.openxmlformats.org/officeDocument/2006/relationships/tags" Target="../tags/tag101.xml"/><Relationship Id="rId2" Type="http://schemas.openxmlformats.org/officeDocument/2006/relationships/image" Target="../media/image72.png"/><Relationship Id="rId1" Type="http://schemas.openxmlformats.org/officeDocument/2006/relationships/tags" Target="../tags/tag100.xml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5.png"/><Relationship Id="rId1" Type="http://schemas.openxmlformats.org/officeDocument/2006/relationships/image" Target="../media/image74.png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7.png"/><Relationship Id="rId1" Type="http://schemas.openxmlformats.org/officeDocument/2006/relationships/image" Target="../media/image76.png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9.png"/><Relationship Id="rId1" Type="http://schemas.openxmlformats.org/officeDocument/2006/relationships/image" Target="../media/image7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0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68.xml"/><Relationship Id="rId7" Type="http://schemas.openxmlformats.org/officeDocument/2006/relationships/image" Target="../media/image7.wmf"/><Relationship Id="rId6" Type="http://schemas.openxmlformats.org/officeDocument/2006/relationships/oleObject" Target="../embeddings/oleObject3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2.bin"/><Relationship Id="rId3" Type="http://schemas.openxmlformats.org/officeDocument/2006/relationships/image" Target="../media/image5.wmf"/><Relationship Id="rId2" Type="http://schemas.openxmlformats.org/officeDocument/2006/relationships/oleObject" Target="../embeddings/oleObject1.bin"/><Relationship Id="rId11" Type="http://schemas.openxmlformats.org/officeDocument/2006/relationships/notesSlide" Target="../notesSlides/notesSlide2.xml"/><Relationship Id="rId10" Type="http://schemas.openxmlformats.org/officeDocument/2006/relationships/vmlDrawing" Target="../drawings/vmlDrawing1.vml"/><Relationship Id="rId1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2.png"/><Relationship Id="rId1" Type="http://schemas.openxmlformats.org/officeDocument/2006/relationships/image" Target="../media/image81.png"/></Relationships>
</file>

<file path=ppt/slides/_rels/slide4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4.png"/><Relationship Id="rId1" Type="http://schemas.openxmlformats.org/officeDocument/2006/relationships/image" Target="../media/image83.png"/></Relationships>
</file>

<file path=ppt/slides/_rels/slide4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6.png"/><Relationship Id="rId1" Type="http://schemas.openxmlformats.org/officeDocument/2006/relationships/image" Target="../media/image8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8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69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7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tags" Target="../tags/tag70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7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3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80" y="914400"/>
            <a:ext cx="9799320" cy="2072640"/>
          </a:xfrm>
        </p:spPr>
        <p:txBody>
          <a:bodyPr>
            <a:normAutofit/>
          </a:bodyPr>
          <a:p>
            <a:r>
              <a:rPr lang="en-US" altLang="zh-CN" sz="4000" b="0">
                <a:sym typeface="+mn-ea"/>
              </a:rPr>
              <a:t>Measurement of diffuse gamma ray at galactic plane by LHAASO-KM2A</a:t>
            </a:r>
            <a:endParaRPr lang="en-US" altLang="zh-CN" sz="400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80" y="3234690"/>
            <a:ext cx="9799320" cy="3623310"/>
          </a:xfrm>
        </p:spPr>
        <p:txBody>
          <a:bodyPr>
            <a:normAutofit fontScale="25000"/>
          </a:bodyPr>
          <a:p>
            <a:r>
              <a:rPr lang="en-US" altLang="zh-CN" sz="9600">
                <a:sym typeface="+mn-ea"/>
              </a:rPr>
              <a:t>Rui Zhang</a:t>
            </a:r>
            <a:r>
              <a:rPr lang="en-US" altLang="zh-CN" sz="9600" baseline="30000">
                <a:sym typeface="+mn-ea"/>
              </a:rPr>
              <a:t>1</a:t>
            </a:r>
            <a:r>
              <a:rPr lang="zh-CN" altLang="en-US" sz="9600">
                <a:sym typeface="+mn-ea"/>
              </a:rPr>
              <a:t>、</a:t>
            </a:r>
            <a:r>
              <a:rPr lang="en-US" altLang="zh-CN" sz="9600">
                <a:sym typeface="+mn-ea"/>
              </a:rPr>
              <a:t>Shi-ping Zhao</a:t>
            </a:r>
            <a:r>
              <a:rPr lang="en-US" altLang="zh-CN" sz="9600" baseline="30000">
                <a:sym typeface="+mn-ea"/>
              </a:rPr>
              <a:t>1 3</a:t>
            </a:r>
            <a:endParaRPr lang="zh-CN" altLang="en-US" sz="9600" baseline="30000">
              <a:sym typeface="+mn-ea"/>
            </a:endParaRPr>
          </a:p>
          <a:p>
            <a:r>
              <a:rPr lang="en-US" altLang="zh-CN" sz="9600">
                <a:sym typeface="+mn-ea"/>
              </a:rPr>
              <a:t>Yi Zhang</a:t>
            </a:r>
            <a:r>
              <a:rPr lang="en-US" altLang="zh-CN" sz="9600" baseline="30000">
                <a:sym typeface="+mn-ea"/>
              </a:rPr>
              <a:t>1 2</a:t>
            </a:r>
            <a:r>
              <a:rPr lang="zh-CN" altLang="en-US" sz="9600">
                <a:sym typeface="+mn-ea"/>
              </a:rPr>
              <a:t>、</a:t>
            </a:r>
            <a:r>
              <a:rPr lang="en-US" altLang="zh-CN" sz="9600">
                <a:sym typeface="+mn-ea"/>
              </a:rPr>
              <a:t>Qiang Yuan</a:t>
            </a:r>
            <a:r>
              <a:rPr lang="en-US" altLang="zh-CN" sz="9600" baseline="30000">
                <a:sym typeface="+mn-ea"/>
              </a:rPr>
              <a:t>1</a:t>
            </a:r>
            <a:r>
              <a:rPr lang="en-US" altLang="zh-CN" sz="9600">
                <a:sym typeface="+mn-ea"/>
              </a:rPr>
              <a:t> </a:t>
            </a:r>
            <a:r>
              <a:rPr lang="zh-CN" altLang="en-US" sz="9600">
                <a:sym typeface="+mn-ea"/>
              </a:rPr>
              <a:t>、</a:t>
            </a:r>
            <a:r>
              <a:rPr lang="en-US" altLang="zh-CN" sz="9600">
                <a:sym typeface="+mn-ea"/>
              </a:rPr>
              <a:t>Xiao-yuan Huang</a:t>
            </a:r>
            <a:r>
              <a:rPr lang="en-US" altLang="zh-CN" sz="9600" baseline="30000">
                <a:sym typeface="+mn-ea"/>
              </a:rPr>
              <a:t>1</a:t>
            </a:r>
            <a:endParaRPr lang="en-US" altLang="zh-CN" sz="9600"/>
          </a:p>
          <a:p>
            <a:endParaRPr lang="en-US" altLang="zh-CN" sz="7200">
              <a:sym typeface="+mn-ea"/>
            </a:endParaRPr>
          </a:p>
          <a:p>
            <a:r>
              <a:rPr lang="en-US" altLang="zh-CN" sz="7200">
                <a:sym typeface="+mn-ea"/>
              </a:rPr>
              <a:t>2021-10-14</a:t>
            </a:r>
            <a:endParaRPr lang="en-US" altLang="zh-CN" sz="7200">
              <a:latin typeface="+mn-lt"/>
              <a:cs typeface="+mn-lt"/>
              <a:sym typeface="+mn-ea"/>
            </a:endParaRPr>
          </a:p>
          <a:p>
            <a:r>
              <a:rPr lang="en-US" altLang="zh-CN" sz="7200"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1.</a:t>
            </a:r>
            <a:r>
              <a:rPr lang="zh-CN" altLang="en-US" sz="7200"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Purple Mountain Observatory</a:t>
            </a:r>
            <a:endParaRPr lang="zh-CN" altLang="en-US" sz="7200"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  <a:p>
            <a:r>
              <a:rPr lang="en-US" altLang="zh-CN" sz="7200"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2.</a:t>
            </a:r>
            <a:r>
              <a:rPr lang="zh-CN" altLang="en-US" sz="7200"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Institute of High Energy Physics</a:t>
            </a:r>
            <a:endParaRPr lang="zh-CN" altLang="en-US" sz="7200"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  <a:p>
            <a:r>
              <a:rPr lang="en-US" altLang="zh-CN" sz="7200"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3.</a:t>
            </a:r>
            <a:r>
              <a:rPr lang="zh-CN" altLang="en-US" sz="7200"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Shandong University</a:t>
            </a:r>
            <a:endParaRPr lang="zh-CN" altLang="en-US" sz="7200"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5" name="图片 4" descr="f9198618367adab4ba7d368c8dd4b31c8601e4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3465" y="59690"/>
            <a:ext cx="2170430" cy="15563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40" y="59690"/>
            <a:ext cx="2228850" cy="105727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0" y="6489700"/>
            <a:ext cx="6896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endParaRPr lang="en-US" altLang="zh-CN"/>
          </a:p>
        </p:txBody>
      </p:sp>
      <p:sp>
        <p:nvSpPr>
          <p:cNvPr id="7" name="文本框 6"/>
          <p:cNvSpPr txBox="1"/>
          <p:nvPr/>
        </p:nvSpPr>
        <p:spPr>
          <a:xfrm>
            <a:off x="2468245" y="8890"/>
            <a:ext cx="72555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/>
              <a:t>The second LHAASO collaboration meeting in 2021 &amp; LHAASO Project status meeting</a:t>
            </a:r>
            <a:endParaRPr lang="zh-CN" altLang="en-US" sz="2400"/>
          </a:p>
        </p:txBody>
      </p:sp>
    </p:spTree>
    <p:custDataLst>
      <p:tags r:id="rId5"/>
    </p:custDataLst>
  </p:cSld>
  <p:clrMapOvr>
    <a:masterClrMapping/>
  </p:clrMapOvr>
  <p:transition advTm="16278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Event Selection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330" y="1490345"/>
            <a:ext cx="10968990" cy="3324860"/>
          </a:xfrm>
        </p:spPr>
        <p:txBody>
          <a:bodyPr/>
          <a:p>
            <a:pPr algn="l">
              <a:lnSpc>
                <a:spcPct val="100000"/>
              </a:lnSpc>
              <a:buClrTx/>
              <a:buSzTx/>
            </a:pPr>
            <a:r>
              <a:rPr lang="en-US" altLang="zh-CN" sz="2400" spc="0">
                <a:solidFill>
                  <a:schemeClr val="tx1"/>
                </a:solidFill>
                <a:latin typeface="+mn-lt"/>
                <a:ea typeface="+mn-ea"/>
              </a:rPr>
              <a:t> Number of EDs and Number of particles &gt; 10.</a:t>
            </a:r>
            <a:endParaRPr lang="en-US" altLang="zh-CN" sz="2400" spc="0">
              <a:solidFill>
                <a:schemeClr val="tx1"/>
              </a:solidFill>
              <a:latin typeface="+mn-lt"/>
              <a:ea typeface="+mn-ea"/>
            </a:endParaRPr>
          </a:p>
          <a:p>
            <a:pPr algn="l">
              <a:lnSpc>
                <a:spcPct val="100000"/>
              </a:lnSpc>
              <a:buClrTx/>
              <a:buSzTx/>
            </a:pPr>
            <a:r>
              <a:rPr lang="en-US" altLang="zh-CN" sz="2400" spc="0">
                <a:solidFill>
                  <a:schemeClr val="tx1"/>
                </a:solidFill>
                <a:latin typeface="+mn-lt"/>
                <a:ea typeface="+mn-ea"/>
              </a:rPr>
              <a:t> R</a:t>
            </a:r>
            <a:r>
              <a:rPr lang="en-US" altLang="zh-CN" sz="2400" spc="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econstructed </a:t>
            </a:r>
            <a:r>
              <a:rPr lang="en-US" altLang="zh-CN" sz="2400" spc="0">
                <a:solidFill>
                  <a:schemeClr val="tx1"/>
                </a:solidFill>
                <a:latin typeface="+mn-lt"/>
                <a:ea typeface="+mn-ea"/>
              </a:rPr>
              <a:t>zenith angle &lt; 50°.</a:t>
            </a:r>
            <a:endParaRPr lang="en-US" altLang="zh-CN" sz="2400" spc="0">
              <a:solidFill>
                <a:schemeClr val="tx1"/>
              </a:solidFill>
              <a:latin typeface="+mn-lt"/>
              <a:ea typeface="+mn-ea"/>
            </a:endParaRPr>
          </a:p>
          <a:p>
            <a:pPr algn="l">
              <a:lnSpc>
                <a:spcPct val="100000"/>
              </a:lnSpc>
              <a:buClrTx/>
              <a:buSzTx/>
            </a:pPr>
            <a:r>
              <a:rPr lang="en-US" altLang="zh-CN" sz="2400" spc="0">
                <a:solidFill>
                  <a:schemeClr val="tx1"/>
                </a:solidFill>
                <a:latin typeface="+mn-lt"/>
                <a:ea typeface="+mn-ea"/>
              </a:rPr>
              <a:t> Number of particles within 40 m from the shower core is larger than that within 40-100m.</a:t>
            </a:r>
            <a:endParaRPr lang="en-US" altLang="zh-CN" sz="2400" spc="0">
              <a:solidFill>
                <a:schemeClr val="tx1"/>
              </a:solidFill>
              <a:latin typeface="+mn-lt"/>
              <a:ea typeface="+mn-ea"/>
            </a:endParaRPr>
          </a:p>
          <a:p>
            <a:pPr algn="l">
              <a:lnSpc>
                <a:spcPct val="100000"/>
              </a:lnSpc>
              <a:buClrTx/>
              <a:buSzTx/>
            </a:pPr>
            <a:r>
              <a:rPr lang="en-US" altLang="zh-CN" sz="2400" spc="0">
                <a:solidFill>
                  <a:schemeClr val="tx1"/>
                </a:solidFill>
                <a:latin typeface="+mn-lt"/>
                <a:ea typeface="+mn-ea"/>
              </a:rPr>
              <a:t> the shower age is with 0.6 to 2.4.</a:t>
            </a:r>
            <a:endParaRPr lang="en-US" altLang="zh-CN" sz="2400" spc="0">
              <a:solidFill>
                <a:schemeClr val="tx1"/>
              </a:solidFill>
              <a:latin typeface="+mn-lt"/>
              <a:ea typeface="+mn-ea"/>
            </a:endParaRPr>
          </a:p>
          <a:p>
            <a:pPr algn="l">
              <a:lnSpc>
                <a:spcPct val="100000"/>
              </a:lnSpc>
              <a:buClrTx/>
              <a:buSzTx/>
            </a:pPr>
            <a:r>
              <a:rPr lang="en-US" altLang="zh-CN" sz="2400" spc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altLang="zh-CN" sz="2400" b="1" spc="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Gamma/Proton Rejection parameter for DGE;</a:t>
            </a:r>
            <a:endParaRPr lang="en-US" altLang="zh-CN" sz="2400" b="1" spc="0">
              <a:solidFill>
                <a:schemeClr val="tx1"/>
              </a:solidFill>
              <a:latin typeface="+mn-lt"/>
              <a:ea typeface="+mn-ea"/>
            </a:endParaRPr>
          </a:p>
          <a:p>
            <a:pPr marL="342900" indent="-342900"/>
            <a:endParaRPr lang="zh-CN" altLang="en-US"/>
          </a:p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0" y="0"/>
            <a:ext cx="61817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ym typeface="+mn-ea"/>
              </a:rPr>
              <a:t>3. </a:t>
            </a:r>
            <a:r>
              <a:rPr lang="en-US" altLang="zh-CN">
                <a:sym typeface="+mn-ea"/>
              </a:rPr>
              <a:t>E</a:t>
            </a:r>
            <a:r>
              <a:rPr>
                <a:sym typeface="+mn-ea"/>
              </a:rPr>
              <a:t>xperimental data </a:t>
            </a:r>
            <a:r>
              <a:rPr lang="en-US" altLang="zh-CN">
                <a:sym typeface="+mn-ea"/>
              </a:rPr>
              <a:t>S</a:t>
            </a:r>
            <a:r>
              <a:rPr lang="zh-CN" altLang="en-US">
                <a:sym typeface="+mn-ea"/>
              </a:rPr>
              <a:t>election</a:t>
            </a:r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500" y="2967355"/>
            <a:ext cx="3830955" cy="371030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08330" y="5228590"/>
            <a:ext cx="69691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</a:rPr>
              <a:t>EXP data</a:t>
            </a:r>
            <a:r>
              <a:rPr lang="en-US" altLang="zh-CN"/>
              <a:t>: </a:t>
            </a:r>
            <a:r>
              <a:rPr lang="en-US" altLang="zh-CN" sz="2400"/>
              <a:t>1/2 Array, 20191227-20201130</a:t>
            </a:r>
            <a:endParaRPr lang="en-US" altLang="zh-CN" sz="2400"/>
          </a:p>
        </p:txBody>
      </p:sp>
      <p:sp>
        <p:nvSpPr>
          <p:cNvPr id="4" name="文本框 3"/>
          <p:cNvSpPr txBox="1"/>
          <p:nvPr/>
        </p:nvSpPr>
        <p:spPr>
          <a:xfrm>
            <a:off x="0" y="6489700"/>
            <a:ext cx="6896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10</a:t>
            </a:r>
            <a:endParaRPr lang="en-US" altLang="zh-CN"/>
          </a:p>
        </p:txBody>
      </p:sp>
    </p:spTree>
    <p:custDataLst>
      <p:tags r:id="rId2"/>
    </p:custDataLst>
  </p:cSld>
  <p:clrMapOvr>
    <a:masterClrMapping/>
  </p:clrMapOvr>
  <p:transition advTm="19702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DGE </a:t>
            </a:r>
            <a:r>
              <a:rPr lang="en-US" altLang="zh-CN">
                <a:sym typeface="+mn-ea"/>
              </a:rPr>
              <a:t>simulation</a:t>
            </a:r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>
              <a:lnSpc>
                <a:spcPct val="100000"/>
              </a:lnSpc>
            </a:pPr>
            <a:r>
              <a:rPr lang="en-US" altLang="zh-CN" sz="2400" spc="0">
                <a:solidFill>
                  <a:schemeClr val="tx1"/>
                </a:solidFill>
                <a:latin typeface="+mn-lt"/>
                <a:ea typeface="+mn-ea"/>
              </a:rPr>
              <a:t>Gamma events: CORSIKA (version7.6400) &amp; Geant4 (v4.10.00)</a:t>
            </a:r>
            <a:endParaRPr lang="en-US" altLang="zh-CN" sz="2400" spc="0">
              <a:solidFill>
                <a:schemeClr val="tx1"/>
              </a:solidFill>
              <a:latin typeface="+mn-lt"/>
              <a:ea typeface="+mn-ea"/>
            </a:endParaRPr>
          </a:p>
          <a:p>
            <a:pPr>
              <a:lnSpc>
                <a:spcPct val="100000"/>
              </a:lnSpc>
            </a:pPr>
            <a:r>
              <a:rPr lang="en-US" altLang="zh-CN" sz="2400" spc="0">
                <a:solidFill>
                  <a:schemeClr val="tx1"/>
                </a:solidFill>
                <a:latin typeface="+mn-lt"/>
                <a:ea typeface="+mn-ea"/>
              </a:rPr>
              <a:t> E: 1 TeV - 10 PeV， powerlaw ~ E</a:t>
            </a:r>
            <a:r>
              <a:rPr lang="en-US" altLang="zh-CN" sz="2400" spc="0" baseline="30000">
                <a:solidFill>
                  <a:schemeClr val="tx1"/>
                </a:solidFill>
                <a:latin typeface="+mn-lt"/>
                <a:ea typeface="+mn-ea"/>
              </a:rPr>
              <a:t>−2.0</a:t>
            </a:r>
            <a:r>
              <a:rPr lang="en-US" altLang="zh-CN" sz="2400" spc="0">
                <a:solidFill>
                  <a:schemeClr val="tx1"/>
                </a:solidFill>
                <a:latin typeface="+mn-lt"/>
                <a:ea typeface="+mn-ea"/>
              </a:rPr>
              <a:t>，zenith ~ 0° to 70°</a:t>
            </a:r>
            <a:endParaRPr lang="en-US" altLang="zh-CN" sz="2400" spc="0">
              <a:solidFill>
                <a:schemeClr val="tx1"/>
              </a:solidFill>
              <a:latin typeface="+mn-lt"/>
              <a:ea typeface="+mn-ea"/>
            </a:endParaRPr>
          </a:p>
          <a:p>
            <a:pPr>
              <a:lnSpc>
                <a:spcPct val="100000"/>
              </a:lnSpc>
            </a:pPr>
            <a:r>
              <a:rPr lang="en-US" altLang="zh-CN" sz="2400" spc="0">
                <a:solidFill>
                  <a:schemeClr val="tx1"/>
                </a:solidFill>
                <a:latin typeface="+mn-lt"/>
                <a:ea typeface="+mn-ea"/>
              </a:rPr>
              <a:t> Events Time Distribution:  </a:t>
            </a:r>
            <a:r>
              <a:rPr lang="en-US" altLang="zh-CN" sz="2400" spc="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Simulation </a:t>
            </a:r>
            <a:r>
              <a:rPr lang="en-US" altLang="zh-CN" sz="2400" spc="0">
                <a:solidFill>
                  <a:schemeClr val="tx1"/>
                </a:solidFill>
                <a:latin typeface="+mn-lt"/>
                <a:ea typeface="+mn-ea"/>
              </a:rPr>
              <a:t>~ Experiment</a:t>
            </a:r>
            <a:endParaRPr lang="en-US" altLang="zh-CN" sz="2400" spc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0" y="0"/>
            <a:ext cx="61817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ym typeface="+mn-ea"/>
              </a:rPr>
              <a:t>4.Monte Carlo simulations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8330" y="3068320"/>
            <a:ext cx="5146040" cy="35052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6345" y="3068320"/>
            <a:ext cx="5168900" cy="35052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0" y="6489700"/>
            <a:ext cx="6896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11</a:t>
            </a:r>
            <a:endParaRPr lang="en-US" altLang="zh-CN"/>
          </a:p>
        </p:txBody>
      </p:sp>
    </p:spTree>
    <p:custDataLst>
      <p:tags r:id="rId3"/>
    </p:custDataLst>
  </p:cSld>
  <p:clrMapOvr>
    <a:masterClrMapping/>
  </p:clrMapOvr>
  <p:transition advTm="24143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en-US" altLang="zh-CN" b="0"/>
              <a:t>BKG: “</a:t>
            </a:r>
            <a:r>
              <a:rPr lang="en-US" altLang="zh-CN">
                <a:solidFill>
                  <a:srgbClr val="FF0000"/>
                </a:solidFill>
              </a:rPr>
              <a:t>D</a:t>
            </a:r>
            <a:r>
              <a:rPr lang="zh-CN" altLang="en-US" b="0"/>
              <a:t>irect </a:t>
            </a:r>
            <a:r>
              <a:rPr lang="en-US" altLang="zh-CN">
                <a:solidFill>
                  <a:srgbClr val="FF0000"/>
                </a:solidFill>
              </a:rPr>
              <a:t>I</a:t>
            </a:r>
            <a:r>
              <a:rPr lang="zh-CN" altLang="en-US" b="0"/>
              <a:t>ntegral</a:t>
            </a:r>
            <a:r>
              <a:rPr lang="en-US" altLang="zh-CN" b="0"/>
              <a:t>”</a:t>
            </a:r>
            <a:r>
              <a:rPr lang="zh-CN" altLang="en-US" b="0"/>
              <a:t>（</a:t>
            </a:r>
            <a:r>
              <a:rPr lang="en-US" altLang="zh-CN">
                <a:solidFill>
                  <a:srgbClr val="FF0000"/>
                </a:solidFill>
              </a:rPr>
              <a:t>DI</a:t>
            </a:r>
            <a:r>
              <a:rPr lang="zh-CN" altLang="en-US" b="0"/>
              <a:t>）method</a:t>
            </a:r>
            <a:r>
              <a:rPr lang="en-US" altLang="zh-CN" b="0"/>
              <a:t>(1)</a:t>
            </a:r>
            <a:endParaRPr lang="en-US" altLang="zh-CN" b="0"/>
          </a:p>
        </p:txBody>
      </p:sp>
      <p:sp>
        <p:nvSpPr>
          <p:cNvPr id="4" name="文本框 3"/>
          <p:cNvSpPr txBox="1"/>
          <p:nvPr/>
        </p:nvSpPr>
        <p:spPr>
          <a:xfrm>
            <a:off x="0" y="0"/>
            <a:ext cx="61817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ym typeface="+mn-ea"/>
              </a:rPr>
              <a:t>5. Diffuse emission analysis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608330" y="1418590"/>
            <a:ext cx="10972165" cy="13468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400">
                <a:sym typeface="+mn-ea"/>
              </a:rPr>
              <a:t>E</a:t>
            </a:r>
            <a:r>
              <a:rPr lang="zh-CN" altLang="en-US" sz="2400">
                <a:sym typeface="+mn-ea"/>
              </a:rPr>
              <a:t>fficiency</a:t>
            </a:r>
            <a:r>
              <a:rPr lang="en-US" altLang="zh-CN" sz="2400">
                <a:sym typeface="+mn-ea"/>
              </a:rPr>
              <a:t>: </a:t>
            </a:r>
            <a:r>
              <a:rPr lang="en-US" altLang="zh-CN" sz="2000">
                <a:sym typeface="+mn-ea"/>
              </a:rPr>
              <a:t>BKG events at </a:t>
            </a:r>
            <a:r>
              <a:rPr lang="en-US" altLang="zh-CN" sz="2000">
                <a:solidFill>
                  <a:srgbClr val="FF0000"/>
                </a:solidFill>
                <a:sym typeface="+mn-ea"/>
              </a:rPr>
              <a:t>same direction (zen, azi)</a:t>
            </a:r>
            <a:r>
              <a:rPr lang="en-US" altLang="zh-CN" sz="2000">
                <a:sym typeface="+mn-ea"/>
              </a:rPr>
              <a:t> &amp; </a:t>
            </a:r>
            <a:r>
              <a:rPr lang="en-US" altLang="zh-CN" sz="2000">
                <a:solidFill>
                  <a:srgbClr val="0070C0"/>
                </a:solidFill>
                <a:sym typeface="+mn-ea"/>
              </a:rPr>
              <a:t>different arrival time (mjd or lst)</a:t>
            </a:r>
            <a:endParaRPr lang="en-US" altLang="zh-CN" sz="2000">
              <a:solidFill>
                <a:srgbClr val="0070C0"/>
              </a:solidFill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400">
                <a:sym typeface="+mn-ea"/>
              </a:rPr>
              <a:t>E</a:t>
            </a:r>
            <a:r>
              <a:rPr lang="zh-CN" altLang="en-US" sz="2400">
                <a:sym typeface="+mn-ea"/>
              </a:rPr>
              <a:t>fficiency change over time</a:t>
            </a:r>
            <a:r>
              <a:rPr lang="en-US" altLang="zh-CN" sz="2400">
                <a:sym typeface="+mn-ea"/>
              </a:rPr>
              <a:t> </a:t>
            </a:r>
            <a:endParaRPr lang="en-US" altLang="zh-CN" sz="2400">
              <a:sym typeface="+mn-ea"/>
            </a:endParaRPr>
          </a:p>
          <a:p>
            <a:pPr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000">
                <a:sym typeface="+mn-ea"/>
              </a:rPr>
              <a:t>		→Solution: </a:t>
            </a:r>
            <a:r>
              <a:rPr lang="en-US" altLang="zh-CN" sz="2000">
                <a:solidFill>
                  <a:srgbClr val="FF0000"/>
                </a:solidFill>
                <a:sym typeface="+mn-ea"/>
              </a:rPr>
              <a:t>10</a:t>
            </a:r>
            <a:r>
              <a:rPr lang="en-US" altLang="zh-CN" sz="2000">
                <a:sym typeface="+mn-ea"/>
              </a:rPr>
              <a:t>hr-window with a moving step of </a:t>
            </a:r>
            <a:r>
              <a:rPr lang="en-US" altLang="zh-CN" sz="2000">
                <a:solidFill>
                  <a:srgbClr val="FF0000"/>
                </a:solidFill>
                <a:sym typeface="+mn-ea"/>
              </a:rPr>
              <a:t>1</a:t>
            </a:r>
            <a:r>
              <a:rPr lang="en-US" altLang="zh-CN" sz="2000">
                <a:sym typeface="+mn-ea"/>
              </a:rPr>
              <a:t>hr</a:t>
            </a:r>
            <a:endParaRPr lang="en-US" altLang="zh-CN" sz="2000">
              <a:sym typeface="+mn-ea"/>
            </a:endParaRPr>
          </a:p>
        </p:txBody>
      </p:sp>
      <p:pic>
        <p:nvPicPr>
          <p:cNvPr id="7" name="内容占位符 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11505" y="3033395"/>
            <a:ext cx="10968990" cy="368554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0" y="6489700"/>
            <a:ext cx="6896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12</a:t>
            </a:r>
            <a:endParaRPr lang="en-US" altLang="zh-CN"/>
          </a:p>
        </p:txBody>
      </p:sp>
    </p:spTree>
    <p:custDataLst>
      <p:tags r:id="rId2"/>
    </p:custDataLst>
  </p:cSld>
  <p:clrMapOvr>
    <a:masterClrMapping/>
  </p:clrMapOvr>
  <p:transition advTm="61459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en-US" altLang="zh-CN" b="0">
                <a:sym typeface="+mn-ea"/>
              </a:rPr>
              <a:t>BKG: “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D</a:t>
            </a:r>
            <a:r>
              <a:rPr lang="zh-CN" altLang="en-US" b="0">
                <a:sym typeface="+mn-ea"/>
              </a:rPr>
              <a:t>irect 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I</a:t>
            </a:r>
            <a:r>
              <a:rPr lang="zh-CN" altLang="en-US" b="0">
                <a:sym typeface="+mn-ea"/>
              </a:rPr>
              <a:t>ntegral</a:t>
            </a:r>
            <a:r>
              <a:rPr lang="en-US" altLang="zh-CN" b="0">
                <a:sym typeface="+mn-ea"/>
              </a:rPr>
              <a:t>”</a:t>
            </a:r>
            <a:r>
              <a:rPr lang="zh-CN" altLang="en-US" b="0">
                <a:sym typeface="+mn-ea"/>
              </a:rPr>
              <a:t>（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DI</a:t>
            </a:r>
            <a:r>
              <a:rPr lang="zh-CN" altLang="en-US" b="0">
                <a:sym typeface="+mn-ea"/>
              </a:rPr>
              <a:t>）method</a:t>
            </a:r>
            <a:r>
              <a:rPr lang="en-US" altLang="zh-CN" b="0">
                <a:sym typeface="+mn-ea"/>
              </a:rPr>
              <a:t>(2)</a:t>
            </a:r>
            <a:endParaRPr lang="en-US" altLang="zh-CN" b="0"/>
          </a:p>
        </p:txBody>
      </p:sp>
      <p:sp>
        <p:nvSpPr>
          <p:cNvPr id="4" name="文本框 3"/>
          <p:cNvSpPr txBox="1"/>
          <p:nvPr/>
        </p:nvSpPr>
        <p:spPr>
          <a:xfrm>
            <a:off x="0" y="0"/>
            <a:ext cx="61817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ym typeface="+mn-ea"/>
              </a:rPr>
              <a:t>5. Diffuse emission analysis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08330" y="1418590"/>
            <a:ext cx="11418570" cy="17284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400">
                <a:sym typeface="+mn-ea"/>
              </a:rPr>
              <a:t>E</a:t>
            </a:r>
            <a:r>
              <a:rPr lang="zh-CN" altLang="en-US" sz="2400">
                <a:sym typeface="+mn-ea"/>
              </a:rPr>
              <a:t>fficiency</a:t>
            </a:r>
            <a:r>
              <a:rPr lang="en-US" altLang="zh-CN" sz="2400">
                <a:sym typeface="+mn-ea"/>
              </a:rPr>
              <a:t>: </a:t>
            </a:r>
            <a:r>
              <a:rPr lang="en-US" altLang="zh-CN" sz="2000">
                <a:sym typeface="+mn-ea"/>
              </a:rPr>
              <a:t>BKG events at </a:t>
            </a:r>
            <a:r>
              <a:rPr lang="en-US" altLang="zh-CN" sz="2000">
                <a:solidFill>
                  <a:srgbClr val="FF0000"/>
                </a:solidFill>
                <a:sym typeface="+mn-ea"/>
              </a:rPr>
              <a:t>same direction (zen, azi)</a:t>
            </a:r>
            <a:r>
              <a:rPr lang="en-US" altLang="zh-CN" sz="2000">
                <a:sym typeface="+mn-ea"/>
              </a:rPr>
              <a:t> &amp; </a:t>
            </a:r>
            <a:r>
              <a:rPr lang="en-US" altLang="zh-CN" sz="2000">
                <a:solidFill>
                  <a:srgbClr val="0070C0"/>
                </a:solidFill>
                <a:sym typeface="+mn-ea"/>
              </a:rPr>
              <a:t>different arrival time (mjd or lst)</a:t>
            </a:r>
            <a:endParaRPr lang="en-US" altLang="zh-CN" sz="2000">
              <a:solidFill>
                <a:srgbClr val="0070C0"/>
              </a:solidFill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400">
                <a:sym typeface="+mn-ea"/>
              </a:rPr>
              <a:t>E</a:t>
            </a:r>
            <a:r>
              <a:rPr lang="zh-CN" altLang="en-US" sz="2400">
                <a:sym typeface="+mn-ea"/>
              </a:rPr>
              <a:t>fficiency change over time</a:t>
            </a:r>
            <a:endParaRPr lang="zh-CN" altLang="en-US" sz="2400">
              <a:sym typeface="+mn-ea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400"/>
              <a:t>“</a:t>
            </a:r>
            <a:r>
              <a:rPr lang="zh-CN" altLang="en-US" sz="2400"/>
              <a:t>MASK</a:t>
            </a:r>
            <a:r>
              <a:rPr lang="en-US" altLang="zh-CN" sz="2400"/>
              <a:t>”:	</a:t>
            </a:r>
            <a:r>
              <a:rPr lang="en-US" altLang="zh-CN" sz="2000"/>
              <a:t>TeVcat source  +  Galactic Plane ( |b| &lt;</a:t>
            </a:r>
            <a:r>
              <a:rPr lang="en-US" altLang="zh-CN" sz="2000"/>
              <a:t> 5</a:t>
            </a:r>
            <a:r>
              <a:rPr lang="zh-CN" altLang="en-US" sz="2000"/>
              <a:t>°</a:t>
            </a:r>
            <a:r>
              <a:rPr lang="en-US" altLang="zh-CN" sz="2000"/>
              <a:t>)</a:t>
            </a:r>
            <a:endParaRPr lang="zh-CN" altLang="en-US" sz="20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3745" y="3277870"/>
            <a:ext cx="3743325" cy="81915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753745" y="4989195"/>
            <a:ext cx="3928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check of Crab (P9)</a:t>
            </a:r>
            <a:endParaRPr lang="en-US" altLang="zh-CN" sz="28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020" y="2785110"/>
            <a:ext cx="5617845" cy="39497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0" y="6489700"/>
            <a:ext cx="6896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13</a:t>
            </a:r>
            <a:endParaRPr lang="en-US" altLang="zh-CN"/>
          </a:p>
        </p:txBody>
      </p:sp>
    </p:spTree>
    <p:custDataLst>
      <p:tags r:id="rId3"/>
    </p:custDataLst>
  </p:cSld>
  <p:clrMapOvr>
    <a:masterClrMapping/>
  </p:clrMapOvr>
  <p:transition advTm="15265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zh-CN">
                <a:sym typeface="+mn-ea"/>
              </a:rPr>
              <a:t>LHAASO sourcelist </a:t>
            </a:r>
            <a:br>
              <a:rPr lang="en-US" altLang="zh-CN">
                <a:sym typeface="+mn-ea"/>
              </a:rPr>
            </a:br>
            <a:r>
              <a:rPr lang="en-US" altLang="zh-CN" sz="3110" b="0">
                <a:sym typeface="+mn-ea"/>
              </a:rPr>
              <a:t>(LHAASOcat)</a:t>
            </a:r>
            <a:endParaRPr lang="zh-CN" altLang="en-US" sz="3110" b="0"/>
          </a:p>
        </p:txBody>
      </p:sp>
      <p:sp>
        <p:nvSpPr>
          <p:cNvPr id="4" name="文本框 3"/>
          <p:cNvSpPr txBox="1"/>
          <p:nvPr/>
        </p:nvSpPr>
        <p:spPr>
          <a:xfrm>
            <a:off x="608330" y="2287905"/>
            <a:ext cx="533844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/>
              <a:t>rec_E &gt; 25 TeV</a:t>
            </a:r>
            <a:endParaRPr lang="en-US" altLang="zh-CN" sz="2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/>
              <a:t>Significance &gt; 5 σ</a:t>
            </a:r>
            <a:endParaRPr lang="en-US" altLang="zh-CN" sz="2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>
                <a:sym typeface="+mn-ea"/>
              </a:rPr>
              <a:t>-5</a:t>
            </a:r>
            <a:r>
              <a:rPr lang="zh-CN" altLang="en-US" sz="2800">
                <a:sym typeface="+mn-ea"/>
              </a:rPr>
              <a:t>°</a:t>
            </a:r>
            <a:r>
              <a:rPr lang="en-US" altLang="zh-CN" sz="2800">
                <a:sym typeface="+mn-ea"/>
              </a:rPr>
              <a:t>&lt;gb &lt;</a:t>
            </a:r>
            <a:r>
              <a:rPr lang="en-US" altLang="zh-CN" sz="2800">
                <a:sym typeface="+mn-ea"/>
              </a:rPr>
              <a:t> 5</a:t>
            </a:r>
            <a:r>
              <a:rPr lang="zh-CN" altLang="en-US" sz="2800">
                <a:sym typeface="+mn-ea"/>
              </a:rPr>
              <a:t>°</a:t>
            </a:r>
            <a:endParaRPr lang="zh-CN" altLang="en-US" sz="2800"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>
                <a:sym typeface="+mn-ea"/>
              </a:rPr>
              <a:t>1/2 Array</a:t>
            </a:r>
            <a:endParaRPr lang="zh-CN" altLang="en-US" sz="2800"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0" y="0"/>
            <a:ext cx="61817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ym typeface="+mn-ea"/>
              </a:rPr>
              <a:t>5. Diffuse emission analysis</a:t>
            </a:r>
            <a:endParaRPr lang="zh-CN" altLang="en-US"/>
          </a:p>
        </p:txBody>
      </p:sp>
      <p:pic>
        <p:nvPicPr>
          <p:cNvPr id="9" name="内容占位符 8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826125" y="57785"/>
            <a:ext cx="5695950" cy="674179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0" y="6489700"/>
            <a:ext cx="6896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14</a:t>
            </a:r>
            <a:endParaRPr lang="en-US" altLang="zh-CN"/>
          </a:p>
        </p:txBody>
      </p:sp>
    </p:spTree>
    <p:custDataLst>
      <p:tags r:id="rId2"/>
    </p:custDataLst>
  </p:cSld>
  <p:clrMapOvr>
    <a:masterClrMapping/>
  </p:clrMapOvr>
  <p:transition advTm="13003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b="0">
                <a:sym typeface="+mn-ea"/>
              </a:rPr>
              <a:t>Subtraction of resolved sources</a:t>
            </a:r>
            <a:endParaRPr lang="en-US" altLang="zh-CN" b="0"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0" y="0"/>
            <a:ext cx="61817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ym typeface="+mn-ea"/>
              </a:rPr>
              <a:t>5. Diffuse emission analysis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08330" y="1313815"/>
            <a:ext cx="691070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/>
              <a:t>3 region:</a:t>
            </a:r>
            <a:endParaRPr lang="en-US" altLang="zh-CN" sz="2000"/>
          </a:p>
          <a:p>
            <a:pPr indent="0">
              <a:buFont typeface="Arial" panose="020B0604020202020204" pitchFamily="34" charset="0"/>
              <a:buNone/>
            </a:pPr>
            <a:r>
              <a:rPr lang="en-US" altLang="zh-CN" sz="2000"/>
              <a:t>	</a:t>
            </a:r>
            <a:r>
              <a:rPr lang="en-US" altLang="zh-CN" sz="2000" b="1"/>
              <a:t>Inner, Outer, Cygnus</a:t>
            </a:r>
            <a:endParaRPr lang="en-US" altLang="zh-CN" sz="2000" b="1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>
                <a:sym typeface="+mn-ea"/>
              </a:rPr>
              <a:t>MASK: </a:t>
            </a:r>
            <a:endParaRPr lang="en-US" altLang="zh-CN" sz="2000"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altLang="zh-CN" sz="2000">
                <a:sym typeface="+mn-ea"/>
              </a:rPr>
              <a:t>	LHAASOcat +TeVcat - counterpart,</a:t>
            </a:r>
            <a:endParaRPr lang="en-US" altLang="zh-CN" sz="20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>
                <a:sym typeface="+mn-ea"/>
              </a:rPr>
              <a:t>E&gt;25TeV</a:t>
            </a:r>
            <a:endParaRPr lang="en-US" altLang="zh-CN" sz="2000"/>
          </a:p>
          <a:p>
            <a:pPr indent="0">
              <a:buFont typeface="Arial" panose="020B0604020202020204" pitchFamily="34" charset="0"/>
              <a:buNone/>
            </a:pPr>
            <a:endParaRPr lang="en-US" altLang="zh-CN" sz="200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1180" y="2167890"/>
            <a:ext cx="2781935" cy="50736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120" y="2924175"/>
            <a:ext cx="7198995" cy="3889375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2331720" y="3034665"/>
            <a:ext cx="13614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b="1">
                <a:solidFill>
                  <a:srgbClr val="FF0000"/>
                </a:solidFill>
              </a:rPr>
              <a:t>INNER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331720" y="5002530"/>
            <a:ext cx="13614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b="1">
                <a:solidFill>
                  <a:srgbClr val="FF0000"/>
                </a:solidFill>
              </a:rPr>
              <a:t>OUTER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333490" y="5002530"/>
            <a:ext cx="13614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b="1">
                <a:solidFill>
                  <a:srgbClr val="FF0000"/>
                </a:solidFill>
              </a:rPr>
              <a:t>CYGNUS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0" y="6489700"/>
            <a:ext cx="6896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15</a:t>
            </a:r>
            <a:endParaRPr lang="en-US" altLang="zh-CN"/>
          </a:p>
        </p:txBody>
      </p:sp>
      <p:sp>
        <p:nvSpPr>
          <p:cNvPr id="15" name="文本框 14"/>
          <p:cNvSpPr txBox="1"/>
          <p:nvPr/>
        </p:nvSpPr>
        <p:spPr>
          <a:xfrm>
            <a:off x="6181725" y="3984625"/>
            <a:ext cx="13614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altLang="zh-CN"/>
              <a:t>SIG=11.1σ</a:t>
            </a:r>
            <a:endParaRPr lang="en-US" altLang="zh-CN"/>
          </a:p>
        </p:txBody>
      </p:sp>
      <p:sp>
        <p:nvSpPr>
          <p:cNvPr id="16" name="文本框 15"/>
          <p:cNvSpPr txBox="1"/>
          <p:nvPr/>
        </p:nvSpPr>
        <p:spPr>
          <a:xfrm>
            <a:off x="3344545" y="6020435"/>
            <a:ext cx="13036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altLang="zh-CN"/>
              <a:t>SIG=</a:t>
            </a:r>
            <a:r>
              <a:rPr lang="en-US" altLang="zh-CN">
                <a:sym typeface="+mn-ea"/>
              </a:rPr>
              <a:t>7.0</a:t>
            </a:r>
            <a:r>
              <a:rPr lang="en-US" altLang="zh-CN">
                <a:sym typeface="+mn-ea"/>
              </a:rPr>
              <a:t>σ</a:t>
            </a:r>
            <a:endParaRPr lang="en-US" altLang="zh-CN"/>
          </a:p>
        </p:txBody>
      </p:sp>
      <p:sp>
        <p:nvSpPr>
          <p:cNvPr id="17" name="文本框 16"/>
          <p:cNvSpPr txBox="1"/>
          <p:nvPr/>
        </p:nvSpPr>
        <p:spPr>
          <a:xfrm>
            <a:off x="6181725" y="6020435"/>
            <a:ext cx="13614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altLang="zh-CN"/>
              <a:t>SIG=6.3</a:t>
            </a:r>
            <a:r>
              <a:rPr lang="en-US" altLang="zh-CN">
                <a:sym typeface="+mn-ea"/>
              </a:rPr>
              <a:t>σ</a:t>
            </a:r>
            <a:endParaRPr lang="en-US" altLang="zh-CN"/>
          </a:p>
        </p:txBody>
      </p:sp>
    </p:spTree>
    <p:custDataLst>
      <p:tags r:id="rId3"/>
    </p:custDataLst>
  </p:cSld>
  <p:clrMapOvr>
    <a:masterClrMapping/>
  </p:clrMapOvr>
  <p:transition advTm="34472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b="0">
                <a:sym typeface="+mn-ea"/>
              </a:rPr>
              <a:t>Subtraction of resolved sources</a:t>
            </a:r>
            <a:endParaRPr lang="en-US" altLang="zh-CN" b="0"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0" y="0"/>
            <a:ext cx="61817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ym typeface="+mn-ea"/>
              </a:rPr>
              <a:t>5. Diffuse emission analysis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1180" y="2167890"/>
            <a:ext cx="2781935" cy="50736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08330" y="1313815"/>
            <a:ext cx="691070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/>
              <a:t>3 region:</a:t>
            </a:r>
            <a:endParaRPr lang="en-US" altLang="zh-CN" sz="2000"/>
          </a:p>
          <a:p>
            <a:pPr indent="0">
              <a:buFont typeface="Arial" panose="020B0604020202020204" pitchFamily="34" charset="0"/>
              <a:buNone/>
            </a:pPr>
            <a:r>
              <a:rPr lang="en-US" altLang="zh-CN" sz="2000"/>
              <a:t>	</a:t>
            </a:r>
            <a:r>
              <a:rPr lang="en-US" altLang="zh-CN" sz="2000" b="1"/>
              <a:t>Inner, Outer, Cygnus</a:t>
            </a:r>
            <a:endParaRPr lang="en-US" altLang="zh-CN" sz="2000" b="1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>
                <a:sym typeface="+mn-ea"/>
              </a:rPr>
              <a:t>MASK: </a:t>
            </a:r>
            <a:endParaRPr lang="en-US" altLang="zh-CN" sz="2000"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altLang="zh-CN" sz="2000">
                <a:sym typeface="+mn-ea"/>
              </a:rPr>
              <a:t>	LHAASOcat +TeVcat - counterpart,</a:t>
            </a:r>
            <a:endParaRPr lang="en-US" altLang="zh-CN" sz="20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>
                <a:sym typeface="+mn-ea"/>
              </a:rPr>
              <a:t>E&gt;25TeV</a:t>
            </a:r>
            <a:endParaRPr lang="en-US" altLang="zh-CN" sz="2000"/>
          </a:p>
          <a:p>
            <a:pPr indent="0">
              <a:buFont typeface="Arial" panose="020B0604020202020204" pitchFamily="34" charset="0"/>
              <a:buNone/>
            </a:pPr>
            <a:endParaRPr lang="en-US" altLang="zh-CN" sz="200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120" y="2924175"/>
            <a:ext cx="7198995" cy="3889375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2331720" y="3034665"/>
            <a:ext cx="13614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b="1">
                <a:solidFill>
                  <a:srgbClr val="FF0000"/>
                </a:solidFill>
              </a:rPr>
              <a:t>INNER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331720" y="5002530"/>
            <a:ext cx="13614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b="1">
                <a:solidFill>
                  <a:srgbClr val="FF0000"/>
                </a:solidFill>
              </a:rPr>
              <a:t>OUTER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333490" y="5002530"/>
            <a:ext cx="13614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b="1">
                <a:solidFill>
                  <a:srgbClr val="FF0000"/>
                </a:solidFill>
              </a:rPr>
              <a:t>CYGNUS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0040" y="838200"/>
            <a:ext cx="2897505" cy="199517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424035" y="1041400"/>
            <a:ext cx="9594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b="1">
                <a:solidFill>
                  <a:srgbClr val="FF0000"/>
                </a:solidFill>
              </a:rPr>
              <a:t>INNER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224010" y="62230"/>
            <a:ext cx="3164205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Font typeface="Arial" panose="020B0604020202020204" pitchFamily="34" charset="0"/>
              <a:buNone/>
            </a:pPr>
            <a:r>
              <a:rPr lang="en-US" altLang="zh-CN" sz="2400">
                <a:sym typeface="+mn-ea"/>
              </a:rPr>
              <a:t>Significance 1D </a:t>
            </a:r>
            <a:endParaRPr lang="en-US" altLang="zh-CN" sz="2400"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altLang="zh-CN" sz="1400">
                <a:sym typeface="+mn-ea"/>
              </a:rPr>
              <a:t>Independent </a:t>
            </a:r>
            <a:r>
              <a:rPr lang="en-US" altLang="zh-CN" sz="1400"/>
              <a:t>GRID = 0.4</a:t>
            </a:r>
            <a:r>
              <a:rPr lang="zh-CN" altLang="en-US" sz="1400"/>
              <a:t>°</a:t>
            </a:r>
            <a:r>
              <a:rPr lang="en-US" altLang="zh-CN" sz="1400"/>
              <a:t> </a:t>
            </a:r>
            <a:r>
              <a:rPr lang="zh-CN" altLang="en-US" sz="1400"/>
              <a:t>×</a:t>
            </a:r>
            <a:r>
              <a:rPr lang="en-US" altLang="zh-CN" sz="1400"/>
              <a:t> 0.4</a:t>
            </a:r>
            <a:r>
              <a:rPr lang="zh-CN" altLang="en-US" sz="1400"/>
              <a:t>°</a:t>
            </a:r>
            <a:endParaRPr lang="zh-CN" altLang="en-US" sz="140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0040" y="2835910"/>
            <a:ext cx="2897505" cy="197675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9148445" y="3034030"/>
            <a:ext cx="15113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b="1">
                <a:solidFill>
                  <a:srgbClr val="FF0000"/>
                </a:solidFill>
              </a:rPr>
              <a:t>OUTER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3055" y="4812665"/>
            <a:ext cx="2904490" cy="200088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9224010" y="5010150"/>
            <a:ext cx="13614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b="1">
                <a:solidFill>
                  <a:srgbClr val="FF0000"/>
                </a:solidFill>
              </a:rPr>
              <a:t>CYGNUS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0" y="6489700"/>
            <a:ext cx="6896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16</a:t>
            </a:r>
            <a:endParaRPr lang="en-US" altLang="zh-CN"/>
          </a:p>
        </p:txBody>
      </p:sp>
      <p:sp>
        <p:nvSpPr>
          <p:cNvPr id="18" name="文本框 17"/>
          <p:cNvSpPr txBox="1"/>
          <p:nvPr/>
        </p:nvSpPr>
        <p:spPr>
          <a:xfrm>
            <a:off x="6181725" y="3984625"/>
            <a:ext cx="13614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altLang="zh-CN"/>
              <a:t>SIG=11.1σ</a:t>
            </a:r>
            <a:endParaRPr lang="en-US" altLang="zh-CN"/>
          </a:p>
        </p:txBody>
      </p:sp>
      <p:sp>
        <p:nvSpPr>
          <p:cNvPr id="19" name="文本框 18"/>
          <p:cNvSpPr txBox="1"/>
          <p:nvPr/>
        </p:nvSpPr>
        <p:spPr>
          <a:xfrm>
            <a:off x="3344545" y="6020435"/>
            <a:ext cx="13036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altLang="zh-CN"/>
              <a:t>SIG=</a:t>
            </a:r>
            <a:r>
              <a:rPr lang="en-US" altLang="zh-CN">
                <a:sym typeface="+mn-ea"/>
              </a:rPr>
              <a:t>7.0</a:t>
            </a:r>
            <a:r>
              <a:rPr lang="en-US" altLang="zh-CN">
                <a:sym typeface="+mn-ea"/>
              </a:rPr>
              <a:t>σ</a:t>
            </a:r>
            <a:endParaRPr lang="en-US" altLang="zh-CN"/>
          </a:p>
        </p:txBody>
      </p:sp>
      <p:sp>
        <p:nvSpPr>
          <p:cNvPr id="20" name="文本框 19"/>
          <p:cNvSpPr txBox="1"/>
          <p:nvPr/>
        </p:nvSpPr>
        <p:spPr>
          <a:xfrm>
            <a:off x="6181725" y="6020435"/>
            <a:ext cx="13614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altLang="zh-CN"/>
              <a:t>SIG=6.3</a:t>
            </a:r>
            <a:r>
              <a:rPr lang="en-US" altLang="zh-CN">
                <a:sym typeface="+mn-ea"/>
              </a:rPr>
              <a:t>σ</a:t>
            </a:r>
            <a:endParaRPr lang="en-US" altLang="zh-CN"/>
          </a:p>
        </p:txBody>
      </p:sp>
    </p:spTree>
    <p:custDataLst>
      <p:tags r:id="rId6"/>
    </p:custDataLst>
  </p:cSld>
  <p:clrMapOvr>
    <a:masterClrMapping/>
  </p:clrMapOvr>
  <p:transition advTm="1141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t="3548"/>
          <a:stretch>
            <a:fillRect/>
          </a:stretch>
        </p:blipFill>
        <p:spPr>
          <a:xfrm>
            <a:off x="9128760" y="464185"/>
            <a:ext cx="3017520" cy="620776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b="0"/>
              <a:t>Point source contamination</a:t>
            </a:r>
            <a:endParaRPr lang="en-US" altLang="zh-CN" b="0"/>
          </a:p>
        </p:txBody>
      </p:sp>
      <p:sp>
        <p:nvSpPr>
          <p:cNvPr id="4" name="文本框 3"/>
          <p:cNvSpPr txBox="1"/>
          <p:nvPr/>
        </p:nvSpPr>
        <p:spPr>
          <a:xfrm>
            <a:off x="0" y="0"/>
            <a:ext cx="61817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ym typeface="+mn-ea"/>
              </a:rPr>
              <a:t>5. Diffuse emission analysis</a:t>
            </a:r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30" y="2915920"/>
            <a:ext cx="8295640" cy="260921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608330" y="5525135"/>
            <a:ext cx="81089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/>
              <a:t>resolved source </a:t>
            </a:r>
            <a:r>
              <a:rPr lang="zh-CN"/>
              <a:t>：</a:t>
            </a:r>
            <a:r>
              <a:rPr lang="en-US" altLang="zh-CN">
                <a:sym typeface="+mn-ea"/>
              </a:rPr>
              <a:t>LHAASOcat +TeVcat - counterpart</a:t>
            </a:r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3694430" y="2034540"/>
            <a:ext cx="2697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400"/>
              <a:t>, N=2, psf=psf</a:t>
            </a:r>
            <a:r>
              <a:rPr lang="en-US" altLang="zh-CN" sz="2400" baseline="-25000"/>
              <a:t>1.0-1.2</a:t>
            </a:r>
            <a:endParaRPr lang="en-US" altLang="zh-CN" sz="2400" baseline="-25000"/>
          </a:p>
        </p:txBody>
      </p:sp>
      <p:sp>
        <p:nvSpPr>
          <p:cNvPr id="17" name="文本框 16"/>
          <p:cNvSpPr txBox="1"/>
          <p:nvPr/>
        </p:nvSpPr>
        <p:spPr>
          <a:xfrm>
            <a:off x="10446385" y="1332865"/>
            <a:ext cx="13614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b="1">
                <a:solidFill>
                  <a:srgbClr val="FF0000"/>
                </a:solidFill>
              </a:rPr>
              <a:t>INNER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0446385" y="3244850"/>
            <a:ext cx="13614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b="1">
                <a:solidFill>
                  <a:srgbClr val="FF0000"/>
                </a:solidFill>
              </a:rPr>
              <a:t>OUTER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0446385" y="5156835"/>
            <a:ext cx="13614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b="1">
                <a:solidFill>
                  <a:srgbClr val="FF0000"/>
                </a:solidFill>
              </a:rPr>
              <a:t>CYGNUS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330" y="1999615"/>
            <a:ext cx="3086100" cy="4953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0" y="6489700"/>
            <a:ext cx="6896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17</a:t>
            </a:r>
            <a:endParaRPr lang="en-US" altLang="zh-CN"/>
          </a:p>
        </p:txBody>
      </p:sp>
    </p:spTree>
    <p:custDataLst>
      <p:tags r:id="rId4"/>
    </p:custDataLst>
  </p:cSld>
  <p:clrMapOvr>
    <a:masterClrMapping/>
  </p:clrMapOvr>
  <p:transition advTm="18879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" name="文本框 13"/>
          <p:cNvSpPr txBox="1"/>
          <p:nvPr/>
        </p:nvSpPr>
        <p:spPr>
          <a:xfrm>
            <a:off x="0" y="0"/>
            <a:ext cx="61817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ym typeface="+mn-ea"/>
              </a:rPr>
              <a:t>5. Diffuse emission analysis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78155" y="1626870"/>
            <a:ext cx="58369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/>
              <a:t>Forward-Folding</a:t>
            </a:r>
            <a:r>
              <a:rPr lang="zh-CN" altLang="en-US" sz="2400"/>
              <a:t>：powerlaw</a:t>
            </a:r>
            <a:r>
              <a:rPr lang="en-US" altLang="zh-CN" sz="2400"/>
              <a:t> ~</a:t>
            </a:r>
            <a:endParaRPr lang="en-US" altLang="zh-CN" sz="24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/>
              <a:t>Maximizing</a:t>
            </a:r>
            <a:endParaRPr lang="en-US" altLang="zh-CN" sz="2400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b="0"/>
              <a:t>Spectrum </a:t>
            </a:r>
            <a:r>
              <a:rPr lang="en-US" b="0"/>
              <a:t>F</a:t>
            </a:r>
            <a:r>
              <a:rPr b="0"/>
              <a:t>itting</a:t>
            </a:r>
            <a:endParaRPr b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1735" y="1687195"/>
            <a:ext cx="2419350" cy="40005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641350" y="3140710"/>
            <a:ext cx="805116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t>where</a:t>
            </a:r>
            <a:r>
              <a:rPr lang="en-US"/>
              <a:t>,</a:t>
            </a:r>
            <a:endParaRPr lang="en-US"/>
          </a:p>
          <a:p>
            <a:r>
              <a:t>N</a:t>
            </a:r>
            <a:r>
              <a:rPr baseline="30000"/>
              <a:t>obs</a:t>
            </a:r>
            <a:r>
              <a:t> is the observed counts</a:t>
            </a:r>
            <a:r>
              <a:rPr lang="en-US"/>
              <a:t>,</a:t>
            </a:r>
            <a:endParaRPr lang="en-US"/>
          </a:p>
          <a:p>
            <a:r>
              <a:t>N</a:t>
            </a:r>
            <a:r>
              <a:rPr baseline="30000"/>
              <a:t>bkg</a:t>
            </a:r>
            <a:r>
              <a:t> is the background counts</a:t>
            </a:r>
            <a:r>
              <a:rPr lang="en-US"/>
              <a:t> by </a:t>
            </a:r>
            <a:r>
              <a:rPr lang="en-US" sz="2400" b="1">
                <a:solidFill>
                  <a:srgbClr val="FF0000"/>
                </a:solidFill>
              </a:rPr>
              <a:t>BKG-DI</a:t>
            </a:r>
            <a:r>
              <a:rPr lang="en-US"/>
              <a:t>,</a:t>
            </a:r>
            <a:endParaRPr lang="en-US"/>
          </a:p>
          <a:p>
            <a:r>
              <a:t>N</a:t>
            </a:r>
            <a:r>
              <a:rPr baseline="30000"/>
              <a:t>sig</a:t>
            </a:r>
            <a:r>
              <a:t> is the predicted counts from </a:t>
            </a:r>
            <a:r>
              <a:rPr lang="en-US" altLang="zh-CN" sz="2400" b="1">
                <a:sym typeface="+mn-ea"/>
              </a:rPr>
              <a:t>Forward-</a:t>
            </a:r>
            <a:r>
              <a:rPr sz="2400" b="1"/>
              <a:t>folding</a:t>
            </a:r>
            <a:r>
              <a:rPr lang="en-US" sz="2400" b="1"/>
              <a:t>.</a:t>
            </a:r>
            <a:endParaRPr lang="en-US" sz="2400" b="1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500" y="2185035"/>
            <a:ext cx="4714875" cy="85725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190740" y="1660525"/>
            <a:ext cx="23888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, E</a:t>
            </a:r>
            <a:r>
              <a:rPr lang="en-US" altLang="zh-CN" sz="2400" baseline="-25000"/>
              <a:t>0</a:t>
            </a:r>
            <a:r>
              <a:rPr lang="en-US" altLang="zh-CN" sz="2400"/>
              <a:t>=50TeV</a:t>
            </a:r>
            <a:endParaRPr lang="en-US" altLang="zh-CN" sz="2400"/>
          </a:p>
        </p:txBody>
      </p:sp>
      <p:sp>
        <p:nvSpPr>
          <p:cNvPr id="2" name="文本框 1"/>
          <p:cNvSpPr txBox="1"/>
          <p:nvPr/>
        </p:nvSpPr>
        <p:spPr>
          <a:xfrm>
            <a:off x="0" y="6489700"/>
            <a:ext cx="6896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18</a:t>
            </a:r>
            <a:endParaRPr lang="en-US" altLang="zh-CN"/>
          </a:p>
        </p:txBody>
      </p:sp>
    </p:spTree>
    <p:custDataLst>
      <p:tags r:id="rId3"/>
    </p:custDataLst>
  </p:cSld>
  <p:clrMapOvr>
    <a:masterClrMapping/>
  </p:clrMapOvr>
  <p:transition advTm="1128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" name="图片 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07170" y="4542790"/>
            <a:ext cx="2880995" cy="220154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7170" y="2334895"/>
            <a:ext cx="2878455" cy="220789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6535" y="140335"/>
            <a:ext cx="2879090" cy="219456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0" y="0"/>
            <a:ext cx="61817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ym typeface="+mn-ea"/>
              </a:rPr>
              <a:t>5. Diffuse emission analysis</a:t>
            </a:r>
            <a:endParaRPr lang="zh-CN" altLang="en-US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b="0"/>
              <a:t>Spectrum </a:t>
            </a:r>
            <a:r>
              <a:rPr lang="en-US" b="0"/>
              <a:t>F</a:t>
            </a:r>
            <a:r>
              <a:rPr b="0"/>
              <a:t>itting</a:t>
            </a:r>
            <a:endParaRPr b="0"/>
          </a:p>
        </p:txBody>
      </p:sp>
      <p:sp>
        <p:nvSpPr>
          <p:cNvPr id="3" name="文本框 2"/>
          <p:cNvSpPr txBox="1"/>
          <p:nvPr/>
        </p:nvSpPr>
        <p:spPr>
          <a:xfrm>
            <a:off x="478155" y="1626870"/>
            <a:ext cx="58369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/>
              <a:t>Forward-Folding</a:t>
            </a:r>
            <a:r>
              <a:rPr lang="zh-CN" altLang="en-US" sz="2400"/>
              <a:t>：powerlaw</a:t>
            </a:r>
            <a:r>
              <a:rPr lang="en-US" altLang="zh-CN" sz="2400"/>
              <a:t> ~</a:t>
            </a:r>
            <a:endParaRPr lang="en-US" altLang="zh-CN" sz="24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/>
              <a:t>Maximizing</a:t>
            </a:r>
            <a:endParaRPr lang="en-US" altLang="zh-CN" sz="24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1735" y="1687195"/>
            <a:ext cx="2419350" cy="4000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41350" y="3140710"/>
            <a:ext cx="805116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t>where</a:t>
            </a:r>
            <a:r>
              <a:rPr lang="en-US"/>
              <a:t>,</a:t>
            </a:r>
            <a:endParaRPr lang="en-US"/>
          </a:p>
          <a:p>
            <a:r>
              <a:t>N</a:t>
            </a:r>
            <a:r>
              <a:rPr baseline="30000"/>
              <a:t>obs</a:t>
            </a:r>
            <a:r>
              <a:rPr lang="en-US"/>
              <a:t> </a:t>
            </a:r>
            <a:r>
              <a:t>is the observed counts</a:t>
            </a:r>
            <a:r>
              <a:rPr lang="en-US"/>
              <a:t>,</a:t>
            </a:r>
            <a:endParaRPr lang="en-US"/>
          </a:p>
          <a:p>
            <a:r>
              <a:t>N</a:t>
            </a:r>
            <a:r>
              <a:rPr baseline="30000"/>
              <a:t>bkg</a:t>
            </a:r>
            <a:r>
              <a:rPr lang="en-US"/>
              <a:t> </a:t>
            </a:r>
            <a:r>
              <a:t>is the background counts</a:t>
            </a:r>
            <a:r>
              <a:rPr lang="en-US"/>
              <a:t> by </a:t>
            </a:r>
            <a:r>
              <a:rPr lang="en-US" sz="2400" b="1">
                <a:solidFill>
                  <a:srgbClr val="FF0000"/>
                </a:solidFill>
                <a:sym typeface="+mn-ea"/>
              </a:rPr>
              <a:t>BKG-</a:t>
            </a:r>
            <a:r>
              <a:rPr lang="en-US" sz="2400" b="1">
                <a:solidFill>
                  <a:srgbClr val="FF0000"/>
                </a:solidFill>
              </a:rPr>
              <a:t>DI</a:t>
            </a:r>
            <a:r>
              <a:rPr lang="en-US"/>
              <a:t>,</a:t>
            </a:r>
            <a:endParaRPr lang="en-US"/>
          </a:p>
          <a:p>
            <a:r>
              <a:t>N</a:t>
            </a:r>
            <a:r>
              <a:rPr baseline="30000"/>
              <a:t>sig</a:t>
            </a:r>
            <a:r>
              <a:rPr lang="en-US"/>
              <a:t> </a:t>
            </a:r>
            <a:r>
              <a:t>is the predicted counts from </a:t>
            </a:r>
            <a:r>
              <a:rPr lang="en-US" altLang="zh-CN" sz="2400" b="1">
                <a:sym typeface="+mn-ea"/>
              </a:rPr>
              <a:t>Forward-</a:t>
            </a:r>
            <a:r>
              <a:rPr sz="2400" b="1"/>
              <a:t>folding</a:t>
            </a:r>
            <a:r>
              <a:rPr lang="en-US" sz="2400" b="1"/>
              <a:t>.</a:t>
            </a:r>
            <a:endParaRPr lang="en-US" sz="2400" b="1"/>
          </a:p>
        </p:txBody>
      </p:sp>
      <p:sp>
        <p:nvSpPr>
          <p:cNvPr id="9" name="文本框 8"/>
          <p:cNvSpPr txBox="1"/>
          <p:nvPr/>
        </p:nvSpPr>
        <p:spPr>
          <a:xfrm>
            <a:off x="7190740" y="1660525"/>
            <a:ext cx="23888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, E</a:t>
            </a:r>
            <a:r>
              <a:rPr lang="en-US" altLang="zh-CN" sz="2400" baseline="-25000"/>
              <a:t>0</a:t>
            </a:r>
            <a:r>
              <a:rPr lang="en-US" altLang="zh-CN" sz="2400"/>
              <a:t>=50TeV</a:t>
            </a:r>
            <a:endParaRPr lang="en-US" altLang="zh-CN" sz="240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3500" y="2185035"/>
            <a:ext cx="4714875" cy="85725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155" y="4524375"/>
            <a:ext cx="7596505" cy="223266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10234930" y="368300"/>
            <a:ext cx="1430020" cy="4787265"/>
            <a:chOff x="16118" y="580"/>
            <a:chExt cx="2252" cy="7539"/>
          </a:xfrm>
        </p:grpSpPr>
        <p:sp>
          <p:nvSpPr>
            <p:cNvPr id="17" name="文本框 16"/>
            <p:cNvSpPr txBox="1"/>
            <p:nvPr/>
          </p:nvSpPr>
          <p:spPr>
            <a:xfrm>
              <a:off x="16118" y="580"/>
              <a:ext cx="214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b="1">
                  <a:solidFill>
                    <a:srgbClr val="FF0000"/>
                  </a:solidFill>
                </a:rPr>
                <a:t>INNER</a:t>
              </a:r>
              <a:endParaRPr lang="en-US" altLang="zh-CN" b="1">
                <a:solidFill>
                  <a:srgbClr val="FF0000"/>
                </a:solidFill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6118" y="4059"/>
              <a:ext cx="214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b="1">
                  <a:solidFill>
                    <a:srgbClr val="FF0000"/>
                  </a:solidFill>
                </a:rPr>
                <a:t>OUTER</a:t>
              </a:r>
              <a:endParaRPr lang="en-US" altLang="zh-CN" b="1">
                <a:solidFill>
                  <a:srgbClr val="FF0000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6226" y="7539"/>
              <a:ext cx="214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b="1">
                  <a:solidFill>
                    <a:srgbClr val="FF0000"/>
                  </a:solidFill>
                </a:rPr>
                <a:t>CYGNUS</a:t>
              </a:r>
              <a:endParaRPr lang="en-US" altLang="zh-CN" b="1">
                <a:solidFill>
                  <a:srgbClr val="FF0000"/>
                </a:solidFill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0" y="6489700"/>
            <a:ext cx="6896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19</a:t>
            </a:r>
            <a:endParaRPr lang="en-US" altLang="zh-CN"/>
          </a:p>
        </p:txBody>
      </p:sp>
    </p:spTree>
    <p:custDataLst>
      <p:tags r:id="rId7"/>
    </p:custDataLst>
  </p:cSld>
  <p:clrMapOvr>
    <a:masterClrMapping/>
  </p:clrMapOvr>
  <p:transition advTm="4563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 altLang="zh-CN">
                <a:sym typeface="+mn-ea"/>
              </a:rPr>
              <a:t>OUTLINE</a:t>
            </a:r>
            <a:endParaRPr lang="en-US" altLang="zh-CN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330" y="1490345"/>
            <a:ext cx="10968990" cy="4693285"/>
          </a:xfrm>
        </p:spPr>
        <p:txBody>
          <a:bodyPr>
            <a:normAutofit/>
          </a:bodyPr>
          <a:p>
            <a:pPr marL="0" indent="0" algn="ctr">
              <a:lnSpc>
                <a:spcPct val="170000"/>
              </a:lnSpc>
              <a:buNone/>
            </a:pPr>
            <a:r>
              <a:rPr lang="zh-CN" altLang="en-US" sz="2400"/>
              <a:t>1. I</a:t>
            </a:r>
            <a:r>
              <a:rPr lang="en-US" altLang="zh-CN" sz="2400"/>
              <a:t>NTRO: </a:t>
            </a:r>
            <a:r>
              <a:rPr lang="en-US" altLang="zh-CN" sz="2400" b="1">
                <a:solidFill>
                  <a:srgbClr val="FF0000"/>
                </a:solidFill>
                <a:sym typeface="+mn-ea"/>
              </a:rPr>
              <a:t>D</a:t>
            </a:r>
            <a:r>
              <a:rPr lang="en-US" altLang="zh-CN" sz="2400">
                <a:sym typeface="+mn-ea"/>
              </a:rPr>
              <a:t>iffuse </a:t>
            </a:r>
            <a:r>
              <a:rPr lang="en-US" altLang="zh-CN" sz="2400" b="1">
                <a:solidFill>
                  <a:srgbClr val="FF0000"/>
                </a:solidFill>
                <a:sym typeface="+mn-ea"/>
              </a:rPr>
              <a:t>G</a:t>
            </a:r>
            <a:r>
              <a:rPr lang="en-US" altLang="zh-CN" sz="2400">
                <a:sym typeface="+mn-ea"/>
              </a:rPr>
              <a:t>alactic γ-ray </a:t>
            </a:r>
            <a:r>
              <a:rPr lang="en-US" altLang="zh-CN" sz="2400" b="1">
                <a:solidFill>
                  <a:srgbClr val="FF0000"/>
                </a:solidFill>
                <a:sym typeface="+mn-ea"/>
              </a:rPr>
              <a:t>E</a:t>
            </a:r>
            <a:r>
              <a:rPr lang="en-US" altLang="zh-CN" sz="2400">
                <a:sym typeface="+mn-ea"/>
              </a:rPr>
              <a:t>mission (</a:t>
            </a:r>
            <a:r>
              <a:rPr lang="en-US" altLang="zh-CN" sz="2400" b="1">
                <a:solidFill>
                  <a:srgbClr val="FF0000"/>
                </a:solidFill>
                <a:sym typeface="+mn-ea"/>
              </a:rPr>
              <a:t>DGE</a:t>
            </a:r>
            <a:r>
              <a:rPr lang="en-US" altLang="zh-CN" sz="2400">
                <a:sym typeface="+mn-ea"/>
              </a:rPr>
              <a:t>)</a:t>
            </a:r>
            <a:endParaRPr lang="zh-CN" altLang="en-US" sz="2400"/>
          </a:p>
          <a:p>
            <a:pPr marL="0" indent="0" algn="ctr">
              <a:lnSpc>
                <a:spcPct val="170000"/>
              </a:lnSpc>
              <a:buNone/>
            </a:pPr>
            <a:r>
              <a:rPr lang="zh-CN" altLang="en-US" sz="2400"/>
              <a:t>2. </a:t>
            </a:r>
            <a:r>
              <a:rPr sz="2400">
                <a:sym typeface="+mn-ea"/>
              </a:rPr>
              <a:t>I</a:t>
            </a:r>
            <a:r>
              <a:rPr lang="en-US" altLang="zh-CN" sz="2400">
                <a:sym typeface="+mn-ea"/>
              </a:rPr>
              <a:t>NTRO</a:t>
            </a:r>
            <a:r>
              <a:rPr lang="en-US" altLang="zh-CN" sz="2400"/>
              <a:t>: </a:t>
            </a:r>
            <a:r>
              <a:rPr lang="zh-CN" altLang="en-US" sz="2400"/>
              <a:t>LHAAS</a:t>
            </a:r>
            <a:r>
              <a:rPr lang="en-US" altLang="zh-CN" sz="2400"/>
              <a:t>O</a:t>
            </a:r>
            <a:r>
              <a:rPr lang="zh-CN" altLang="en-US" sz="2400"/>
              <a:t>-KM2A </a:t>
            </a:r>
            <a:r>
              <a:rPr lang="en-US" altLang="zh-CN" sz="2400"/>
              <a:t>O</a:t>
            </a:r>
            <a:r>
              <a:rPr lang="en-US" altLang="zh-CN" sz="2400"/>
              <a:t>bservation</a:t>
            </a:r>
            <a:endParaRPr lang="zh-CN" altLang="en-US" sz="2400"/>
          </a:p>
          <a:p>
            <a:pPr marL="0" indent="0" algn="ctr">
              <a:lnSpc>
                <a:spcPct val="170000"/>
              </a:lnSpc>
              <a:buNone/>
            </a:pPr>
            <a:r>
              <a:rPr lang="zh-CN" altLang="en-US" sz="2400"/>
              <a:t>3. </a:t>
            </a:r>
            <a:r>
              <a:rPr lang="en-US" altLang="zh-CN" sz="2400">
                <a:sym typeface="+mn-ea"/>
              </a:rPr>
              <a:t>E</a:t>
            </a:r>
            <a:r>
              <a:rPr sz="2400">
                <a:sym typeface="+mn-ea"/>
              </a:rPr>
              <a:t>xperimental data </a:t>
            </a:r>
            <a:r>
              <a:rPr lang="en-US" altLang="zh-CN" sz="2400"/>
              <a:t>S</a:t>
            </a:r>
            <a:r>
              <a:rPr lang="zh-CN" altLang="en-US" sz="2400"/>
              <a:t>election</a:t>
            </a:r>
            <a:endParaRPr lang="zh-CN" altLang="en-US" sz="2400"/>
          </a:p>
          <a:p>
            <a:pPr marL="0" indent="0" algn="ctr">
              <a:lnSpc>
                <a:spcPct val="170000"/>
              </a:lnSpc>
              <a:buNone/>
            </a:pPr>
            <a:r>
              <a:rPr lang="en-US" altLang="zh-CN" sz="2400"/>
              <a:t>4.Monte Carlo simulations</a:t>
            </a:r>
            <a:endParaRPr lang="en-US" altLang="zh-CN" sz="2400"/>
          </a:p>
          <a:p>
            <a:pPr marL="0" indent="0" algn="ctr">
              <a:lnSpc>
                <a:spcPct val="170000"/>
              </a:lnSpc>
              <a:buNone/>
            </a:pPr>
            <a:r>
              <a:rPr lang="en-US" altLang="zh-CN" sz="2400"/>
              <a:t>5. Diffuse emission analysis</a:t>
            </a:r>
            <a:endParaRPr lang="en-US" altLang="zh-CN" sz="2400">
              <a:sym typeface="+mn-ea"/>
            </a:endParaRPr>
          </a:p>
        </p:txBody>
      </p:sp>
      <p:pic>
        <p:nvPicPr>
          <p:cNvPr id="4" name="图片 3" descr="f9198618367adab4ba7d368c8dd4b31c8601e45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43465" y="59690"/>
            <a:ext cx="2170430" cy="15563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" y="59690"/>
            <a:ext cx="2228850" cy="10572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0" y="6489700"/>
            <a:ext cx="6896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</a:t>
            </a:r>
            <a:endParaRPr lang="en-US" altLang="zh-CN"/>
          </a:p>
        </p:txBody>
      </p:sp>
    </p:spTree>
    <p:custDataLst>
      <p:tags r:id="rId3"/>
    </p:custDataLst>
  </p:cSld>
  <p:clrMapOvr>
    <a:masterClrMapping/>
  </p:clrMapOvr>
  <p:transition advTm="17986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8330" y="1313815"/>
            <a:ext cx="7172960" cy="537146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en-US" altLang="zh-CN">
                <a:sym typeface="+mn-ea"/>
              </a:rPr>
              <a:t>GL,GB distribution</a:t>
            </a: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0" y="0"/>
            <a:ext cx="61817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ym typeface="+mn-ea"/>
              </a:rPr>
              <a:t>5. Diffuse emission analysis</a:t>
            </a:r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5835650" y="699770"/>
            <a:ext cx="20713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/>
              <a:t>@31.6TeV</a:t>
            </a:r>
            <a:endParaRPr lang="en-US" altLang="zh-CN" sz="2800"/>
          </a:p>
        </p:txBody>
      </p:sp>
      <p:sp>
        <p:nvSpPr>
          <p:cNvPr id="28" name="文本框 27"/>
          <p:cNvSpPr txBox="1"/>
          <p:nvPr/>
        </p:nvSpPr>
        <p:spPr>
          <a:xfrm>
            <a:off x="6413500" y="1798955"/>
            <a:ext cx="13614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b="1">
                <a:solidFill>
                  <a:srgbClr val="FF0000"/>
                </a:solidFill>
              </a:rPr>
              <a:t>INNER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592070" y="4629150"/>
            <a:ext cx="13614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b="1">
                <a:solidFill>
                  <a:srgbClr val="FF0000"/>
                </a:solidFill>
              </a:rPr>
              <a:t>OUTER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419215" y="4629150"/>
            <a:ext cx="13614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b="1">
                <a:solidFill>
                  <a:srgbClr val="FF0000"/>
                </a:solidFill>
              </a:rPr>
              <a:t>CYGNUS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0" y="6489700"/>
            <a:ext cx="6896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20</a:t>
            </a:r>
            <a:endParaRPr lang="en-US" alt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7170" y="4542790"/>
            <a:ext cx="2880995" cy="220154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7170" y="2334895"/>
            <a:ext cx="2878455" cy="220789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6535" y="140335"/>
            <a:ext cx="2879090" cy="219456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10234930" y="368300"/>
            <a:ext cx="1430020" cy="4787265"/>
            <a:chOff x="16118" y="580"/>
            <a:chExt cx="2252" cy="7539"/>
          </a:xfrm>
        </p:grpSpPr>
        <p:sp>
          <p:nvSpPr>
            <p:cNvPr id="17" name="文本框 16"/>
            <p:cNvSpPr txBox="1"/>
            <p:nvPr/>
          </p:nvSpPr>
          <p:spPr>
            <a:xfrm>
              <a:off x="16118" y="580"/>
              <a:ext cx="214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b="1">
                  <a:solidFill>
                    <a:srgbClr val="FF0000"/>
                  </a:solidFill>
                </a:rPr>
                <a:t>INNER</a:t>
              </a:r>
              <a:endParaRPr lang="en-US" altLang="zh-CN" b="1">
                <a:solidFill>
                  <a:srgbClr val="FF0000"/>
                </a:solidFill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6118" y="4059"/>
              <a:ext cx="214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b="1">
                  <a:solidFill>
                    <a:srgbClr val="FF0000"/>
                  </a:solidFill>
                </a:rPr>
                <a:t>OUTER</a:t>
              </a:r>
              <a:endParaRPr lang="en-US" altLang="zh-CN" b="1">
                <a:solidFill>
                  <a:srgbClr val="FF0000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6226" y="7539"/>
              <a:ext cx="214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b="1">
                  <a:solidFill>
                    <a:srgbClr val="FF0000"/>
                  </a:solidFill>
                </a:rPr>
                <a:t>CYGNUS</a:t>
              </a:r>
              <a:endParaRPr lang="en-US" altLang="zh-CN" b="1">
                <a:solidFill>
                  <a:srgbClr val="FF0000"/>
                </a:solidFill>
              </a:endParaRPr>
            </a:p>
          </p:txBody>
        </p:sp>
      </p:grpSp>
    </p:spTree>
    <p:custDataLst>
      <p:tags r:id="rId5"/>
    </p:custDataLst>
  </p:cSld>
  <p:clrMapOvr>
    <a:masterClrMapping/>
  </p:clrMapOvr>
  <p:transition advTm="31743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7" name="内容占位符 2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08330" y="1313815"/>
            <a:ext cx="7172325" cy="537146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GL,GB distribution</a:t>
            </a: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0" y="0"/>
            <a:ext cx="61817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ym typeface="+mn-ea"/>
              </a:rPr>
              <a:t>5. Diffuse emission analysis</a:t>
            </a:r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5835650" y="699770"/>
            <a:ext cx="20713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/>
              <a:t>@126TeV</a:t>
            </a:r>
            <a:endParaRPr lang="en-US" altLang="zh-CN" sz="2800"/>
          </a:p>
        </p:txBody>
      </p:sp>
      <p:sp>
        <p:nvSpPr>
          <p:cNvPr id="4" name="文本框 3"/>
          <p:cNvSpPr txBox="1"/>
          <p:nvPr/>
        </p:nvSpPr>
        <p:spPr>
          <a:xfrm>
            <a:off x="0" y="6489700"/>
            <a:ext cx="6896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21</a:t>
            </a:r>
            <a:endParaRPr lang="en-US" altLang="zh-CN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7170" y="4542790"/>
            <a:ext cx="2880995" cy="220154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7170" y="2334895"/>
            <a:ext cx="2878455" cy="220789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6535" y="140335"/>
            <a:ext cx="2879090" cy="219456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0234930" y="368300"/>
            <a:ext cx="1430020" cy="4787265"/>
            <a:chOff x="16118" y="580"/>
            <a:chExt cx="2252" cy="7539"/>
          </a:xfrm>
        </p:grpSpPr>
        <p:sp>
          <p:nvSpPr>
            <p:cNvPr id="11" name="文本框 10"/>
            <p:cNvSpPr txBox="1"/>
            <p:nvPr/>
          </p:nvSpPr>
          <p:spPr>
            <a:xfrm>
              <a:off x="16118" y="580"/>
              <a:ext cx="214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b="1">
                  <a:solidFill>
                    <a:srgbClr val="FF0000"/>
                  </a:solidFill>
                </a:rPr>
                <a:t>INNER</a:t>
              </a:r>
              <a:endParaRPr lang="en-US" altLang="zh-CN" b="1">
                <a:solidFill>
                  <a:srgbClr val="FF0000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6118" y="4059"/>
              <a:ext cx="214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b="1">
                  <a:solidFill>
                    <a:srgbClr val="FF0000"/>
                  </a:solidFill>
                </a:rPr>
                <a:t>OUTER</a:t>
              </a:r>
              <a:endParaRPr lang="en-US" altLang="zh-CN" b="1">
                <a:solidFill>
                  <a:srgbClr val="FF0000"/>
                </a:solidFill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6226" y="7539"/>
              <a:ext cx="214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b="1">
                  <a:solidFill>
                    <a:srgbClr val="FF0000"/>
                  </a:solidFill>
                </a:rPr>
                <a:t>CYGNUS</a:t>
              </a:r>
              <a:endParaRPr lang="en-US" altLang="zh-CN" b="1">
                <a:solidFill>
                  <a:srgbClr val="FF0000"/>
                </a:solidFill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6413500" y="1798955"/>
            <a:ext cx="13614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b="1">
                <a:solidFill>
                  <a:srgbClr val="FF0000"/>
                </a:solidFill>
              </a:rPr>
              <a:t>INNER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592070" y="4629150"/>
            <a:ext cx="13614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b="1">
                <a:solidFill>
                  <a:srgbClr val="FF0000"/>
                </a:solidFill>
              </a:rPr>
              <a:t>OUTER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419215" y="4629150"/>
            <a:ext cx="13614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b="1">
                <a:solidFill>
                  <a:srgbClr val="FF0000"/>
                </a:solidFill>
              </a:rPr>
              <a:t>CYGNUS</a:t>
            </a:r>
            <a:endParaRPr lang="en-US" altLang="zh-CN" b="1">
              <a:solidFill>
                <a:srgbClr val="FF0000"/>
              </a:solidFill>
            </a:endParaRPr>
          </a:p>
        </p:txBody>
      </p:sp>
    </p:spTree>
    <p:custDataLst>
      <p:tags r:id="rId5"/>
    </p:custDataLst>
  </p:cSld>
  <p:clrMapOvr>
    <a:masterClrMapping/>
  </p:clrMapOvr>
  <p:transition advTm="353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Systematic Uncertainties(1)</a:t>
            </a:r>
            <a:endParaRPr lang="en-US" altLang="zh-CN"/>
          </a:p>
        </p:txBody>
      </p:sp>
      <p:sp>
        <p:nvSpPr>
          <p:cNvPr id="14" name="文本框 13"/>
          <p:cNvSpPr txBox="1"/>
          <p:nvPr/>
        </p:nvSpPr>
        <p:spPr>
          <a:xfrm>
            <a:off x="0" y="0"/>
            <a:ext cx="61817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ym typeface="+mn-ea"/>
              </a:rPr>
              <a:t>5. Diffuse emission analysis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36905" y="1589405"/>
            <a:ext cx="947420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>
                <a:solidFill>
                  <a:srgbClr val="FF0000"/>
                </a:solidFill>
              </a:rPr>
              <a:t>Layout</a:t>
            </a:r>
            <a:r>
              <a:rPr lang="zh-CN" altLang="en-US" sz="2800">
                <a:solidFill>
                  <a:srgbClr val="FF0000"/>
                </a:solidFill>
              </a:rPr>
              <a:t>：</a:t>
            </a:r>
            <a:endParaRPr lang="zh-CN" altLang="en-US" sz="2800">
              <a:solidFill>
                <a:srgbClr val="FF0000"/>
              </a:solidFill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chemeClr val="tx1"/>
                </a:solidFill>
              </a:rPr>
              <a:t>	</a:t>
            </a:r>
            <a:r>
              <a:rPr lang="zh-CN" altLang="en-US" sz="2000">
                <a:solidFill>
                  <a:schemeClr val="tx1"/>
                </a:solidFill>
              </a:rPr>
              <a:t>The number of operating units varied with time；</a:t>
            </a:r>
            <a:endParaRPr lang="zh-CN" altLang="en-US" sz="2000">
              <a:solidFill>
                <a:schemeClr val="tx1"/>
              </a:solidFill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chemeClr val="tx1"/>
                </a:solidFill>
              </a:rPr>
              <a:t>	2 different layouts in the detector simulation</a:t>
            </a:r>
            <a:r>
              <a:rPr lang="zh-CN" altLang="en-US" sz="2000">
                <a:solidFill>
                  <a:schemeClr val="tx1"/>
                </a:solidFill>
              </a:rPr>
              <a:t>；</a:t>
            </a:r>
            <a:endParaRPr lang="zh-CN" altLang="en-US" sz="2000">
              <a:solidFill>
                <a:schemeClr val="tx1"/>
              </a:solidFill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chemeClr val="tx1"/>
                </a:solidFill>
              </a:rPr>
              <a:t>	</a:t>
            </a:r>
            <a:endParaRPr lang="en-US" altLang="zh-CN" sz="2000">
              <a:solidFill>
                <a:schemeClr val="tx1"/>
              </a:solidFill>
            </a:endParaRPr>
          </a:p>
        </p:txBody>
      </p:sp>
      <p:pic>
        <p:nvPicPr>
          <p:cNvPr id="8" name="内容占位符 7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6905" y="3034665"/>
            <a:ext cx="7480935" cy="312166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567930" y="4563110"/>
            <a:ext cx="304800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Flux:  &lt;1%;</a:t>
            </a:r>
            <a:endParaRPr lang="en-US" altLang="zh-CN" sz="2800"/>
          </a:p>
          <a:p>
            <a:r>
              <a:rPr lang="en-US" altLang="zh-CN" sz="2800"/>
              <a:t>Index:  ~0.02</a:t>
            </a:r>
            <a:endParaRPr lang="en-US" altLang="zh-CN" sz="2800"/>
          </a:p>
        </p:txBody>
      </p:sp>
      <p:sp>
        <p:nvSpPr>
          <p:cNvPr id="4" name="文本框 3"/>
          <p:cNvSpPr txBox="1"/>
          <p:nvPr/>
        </p:nvSpPr>
        <p:spPr>
          <a:xfrm>
            <a:off x="0" y="6489700"/>
            <a:ext cx="6896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22</a:t>
            </a:r>
            <a:endParaRPr lang="en-US" altLang="zh-CN"/>
          </a:p>
        </p:txBody>
      </p:sp>
    </p:spTree>
    <p:custDataLst>
      <p:tags r:id="rId2"/>
    </p:custData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Systematic Uncertainties(2)</a:t>
            </a:r>
            <a:endParaRPr lang="en-US" altLang="zh-CN"/>
          </a:p>
        </p:txBody>
      </p:sp>
      <p:sp>
        <p:nvSpPr>
          <p:cNvPr id="14" name="文本框 13"/>
          <p:cNvSpPr txBox="1"/>
          <p:nvPr/>
        </p:nvSpPr>
        <p:spPr>
          <a:xfrm>
            <a:off x="0" y="0"/>
            <a:ext cx="61817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ym typeface="+mn-ea"/>
              </a:rPr>
              <a:t>5. Diffuse emission analysis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36905" y="1589405"/>
            <a:ext cx="875474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/>
              <a:t>Layout;</a:t>
            </a:r>
            <a:endParaRPr lang="en-US" altLang="zh-CN" sz="2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>
                <a:solidFill>
                  <a:srgbClr val="FF0000"/>
                </a:solidFill>
              </a:rPr>
              <a:t>BKG-DI: 	</a:t>
            </a:r>
            <a:r>
              <a:rPr lang="en-US" altLang="zh-CN" sz="2800">
                <a:sym typeface="+mn-ea"/>
              </a:rPr>
              <a:t>Efficiency estimated by </a:t>
            </a:r>
            <a:r>
              <a:rPr lang="en-US" altLang="zh-CN" sz="2800">
                <a:solidFill>
                  <a:srgbClr val="FF0000"/>
                </a:solidFill>
                <a:sym typeface="+mn-ea"/>
              </a:rPr>
              <a:t>time ranges</a:t>
            </a:r>
            <a:endParaRPr lang="en-US" altLang="zh-CN" sz="2800"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altLang="zh-CN" sz="2000"/>
              <a:t>	Short</a:t>
            </a:r>
            <a:r>
              <a:rPr lang="en-US" altLang="zh-CN" sz="2000">
                <a:solidFill>
                  <a:schemeClr val="tx1"/>
                </a:solidFill>
                <a:sym typeface="+mn-ea"/>
              </a:rPr>
              <a:t>:	Instantaneous Efficiency, but less statistics with “</a:t>
            </a:r>
            <a:r>
              <a:rPr lang="en-US" altLang="zh-CN" sz="2000" b="1">
                <a:solidFill>
                  <a:schemeClr val="tx1"/>
                </a:solidFill>
                <a:sym typeface="+mn-ea"/>
              </a:rPr>
              <a:t>MASK</a:t>
            </a:r>
            <a:r>
              <a:rPr lang="en-US" altLang="zh-CN" sz="2000">
                <a:solidFill>
                  <a:schemeClr val="tx1"/>
                </a:solidFill>
                <a:sym typeface="+mn-ea"/>
              </a:rPr>
              <a:t>”;</a:t>
            </a:r>
            <a:endParaRPr lang="en-US" altLang="zh-CN" sz="2000">
              <a:solidFill>
                <a:schemeClr val="tx1"/>
              </a:solidFill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chemeClr val="tx1"/>
                </a:solidFill>
                <a:sym typeface="+mn-ea"/>
              </a:rPr>
              <a:t>	Long</a:t>
            </a:r>
            <a:r>
              <a:rPr lang="en-US" altLang="zh-CN" sz="2000">
                <a:sym typeface="+mn-ea"/>
              </a:rPr>
              <a:t>:	unstable Efficiency, but more statistics</a:t>
            </a:r>
            <a:endParaRPr lang="en-US" altLang="zh-CN" sz="2000">
              <a:sym typeface="+mn-ea"/>
            </a:endParaRPr>
          </a:p>
          <a:p>
            <a:pPr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000">
                <a:sym typeface="+mn-ea"/>
              </a:rPr>
              <a:t>	Adopted: </a:t>
            </a:r>
            <a:r>
              <a:rPr lang="en-US" altLang="zh-CN" sz="2000">
                <a:solidFill>
                  <a:srgbClr val="FF0000"/>
                </a:solidFill>
                <a:sym typeface="+mn-ea"/>
              </a:rPr>
              <a:t>10</a:t>
            </a:r>
            <a:r>
              <a:rPr lang="en-US" altLang="zh-CN" sz="2000">
                <a:sym typeface="+mn-ea"/>
              </a:rPr>
              <a:t>hr-window with a moving step of </a:t>
            </a:r>
            <a:r>
              <a:rPr lang="en-US" altLang="zh-CN" sz="2000">
                <a:solidFill>
                  <a:srgbClr val="FF0000"/>
                </a:solidFill>
                <a:sym typeface="+mn-ea"/>
              </a:rPr>
              <a:t>1</a:t>
            </a:r>
            <a:r>
              <a:rPr lang="en-US" altLang="zh-CN" sz="2000">
                <a:sym typeface="+mn-ea"/>
              </a:rPr>
              <a:t>hr</a:t>
            </a:r>
            <a:endParaRPr lang="en-US" altLang="zh-CN" sz="2000">
              <a:sym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6905" y="3342640"/>
            <a:ext cx="6325235" cy="34036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520690" y="4107815"/>
            <a:ext cx="3048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Flux:  ~2%;</a:t>
            </a:r>
            <a:endParaRPr lang="en-US" altLang="zh-CN" sz="2000"/>
          </a:p>
          <a:p>
            <a:r>
              <a:rPr lang="en-US" altLang="zh-CN" sz="2000"/>
              <a:t>Index:  ~0.04</a:t>
            </a:r>
            <a:endParaRPr lang="en-US" altLang="zh-CN" sz="2000"/>
          </a:p>
        </p:txBody>
      </p:sp>
      <p:sp>
        <p:nvSpPr>
          <p:cNvPr id="12" name="文本框 11"/>
          <p:cNvSpPr txBox="1"/>
          <p:nvPr/>
        </p:nvSpPr>
        <p:spPr>
          <a:xfrm>
            <a:off x="5520690" y="5022850"/>
            <a:ext cx="3048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Flux:  ~12%;</a:t>
            </a:r>
            <a:endParaRPr lang="en-US" altLang="zh-CN" sz="2000"/>
          </a:p>
          <a:p>
            <a:r>
              <a:rPr lang="en-US" altLang="zh-CN" sz="2000"/>
              <a:t>Index:  ~0.08</a:t>
            </a:r>
            <a:endParaRPr lang="en-US" altLang="zh-CN" sz="2000"/>
          </a:p>
        </p:txBody>
      </p:sp>
      <p:sp>
        <p:nvSpPr>
          <p:cNvPr id="13" name="文本框 12"/>
          <p:cNvSpPr txBox="1"/>
          <p:nvPr/>
        </p:nvSpPr>
        <p:spPr>
          <a:xfrm>
            <a:off x="5520690" y="5937885"/>
            <a:ext cx="3048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Flux:  &lt;2%;</a:t>
            </a:r>
            <a:endParaRPr lang="en-US" altLang="zh-CN" sz="2000"/>
          </a:p>
          <a:p>
            <a:r>
              <a:rPr lang="en-US" altLang="zh-CN" sz="2000"/>
              <a:t>Index:  ~0.02</a:t>
            </a:r>
            <a:endParaRPr lang="en-US" altLang="zh-CN" sz="2000"/>
          </a:p>
        </p:txBody>
      </p:sp>
      <p:sp>
        <p:nvSpPr>
          <p:cNvPr id="2" name="文本框 1"/>
          <p:cNvSpPr txBox="1"/>
          <p:nvPr/>
        </p:nvSpPr>
        <p:spPr>
          <a:xfrm>
            <a:off x="0" y="6489700"/>
            <a:ext cx="6896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23</a:t>
            </a:r>
            <a:endParaRPr lang="en-US" altLang="zh-CN"/>
          </a:p>
        </p:txBody>
      </p:sp>
    </p:spTree>
    <p:custDataLst>
      <p:tags r:id="rId2"/>
    </p:custData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Systematic Uncertainties(3)</a:t>
            </a:r>
            <a:endParaRPr lang="en-US" altLang="zh-CN"/>
          </a:p>
        </p:txBody>
      </p:sp>
      <p:sp>
        <p:nvSpPr>
          <p:cNvPr id="14" name="文本框 13"/>
          <p:cNvSpPr txBox="1"/>
          <p:nvPr/>
        </p:nvSpPr>
        <p:spPr>
          <a:xfrm>
            <a:off x="0" y="0"/>
            <a:ext cx="61817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ym typeface="+mn-ea"/>
              </a:rPr>
              <a:t>5. Diffuse emission analysis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36905" y="1589405"/>
            <a:ext cx="1094105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/>
              <a:t>layout;</a:t>
            </a:r>
            <a:endParaRPr lang="en-US" altLang="zh-CN" sz="2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>
                <a:solidFill>
                  <a:srgbClr val="FF0000"/>
                </a:solidFill>
                <a:sym typeface="+mn-ea"/>
              </a:rPr>
              <a:t>BKG-DI: 	</a:t>
            </a:r>
            <a:endParaRPr lang="en-US" altLang="zh-CN" sz="2800">
              <a:solidFill>
                <a:srgbClr val="FF0000"/>
              </a:solidFill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altLang="zh-CN" sz="2000">
                <a:sym typeface="+mn-ea"/>
              </a:rPr>
              <a:t>	Efficiency estimated by time ranges</a:t>
            </a:r>
            <a:endParaRPr lang="en-US" altLang="zh-CN" sz="2800"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chemeClr val="tx1"/>
                </a:solidFill>
                <a:sym typeface="+mn-ea"/>
              </a:rPr>
              <a:t>	</a:t>
            </a:r>
            <a:r>
              <a:rPr lang="en-US" altLang="zh-CN" sz="2800">
                <a:sym typeface="+mn-ea"/>
              </a:rPr>
              <a:t>Efficiency based on </a:t>
            </a:r>
            <a:r>
              <a:rPr lang="en-US" altLang="zh-CN" sz="2800">
                <a:solidFill>
                  <a:srgbClr val="FF0000"/>
                </a:solidFill>
                <a:sym typeface="+mn-ea"/>
              </a:rPr>
              <a:t>LST or MJD</a:t>
            </a:r>
            <a:endParaRPr lang="en-US" altLang="zh-CN" sz="2800">
              <a:solidFill>
                <a:srgbClr val="FF0000"/>
              </a:solidFill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8330" y="3204845"/>
            <a:ext cx="8466455" cy="288734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9074785" y="3916045"/>
            <a:ext cx="304800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Flux:  ~2%;</a:t>
            </a:r>
            <a:endParaRPr lang="en-US" altLang="zh-CN" sz="2800"/>
          </a:p>
          <a:p>
            <a:r>
              <a:rPr lang="en-US" altLang="zh-CN" sz="2800"/>
              <a:t>Index:  ~0.02</a:t>
            </a:r>
            <a:endParaRPr lang="en-US" altLang="zh-CN" sz="2800"/>
          </a:p>
        </p:txBody>
      </p:sp>
      <p:sp>
        <p:nvSpPr>
          <p:cNvPr id="2" name="文本框 1"/>
          <p:cNvSpPr txBox="1"/>
          <p:nvPr/>
        </p:nvSpPr>
        <p:spPr>
          <a:xfrm>
            <a:off x="0" y="6489700"/>
            <a:ext cx="6896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24</a:t>
            </a:r>
            <a:endParaRPr lang="en-US" altLang="zh-CN"/>
          </a:p>
        </p:txBody>
      </p:sp>
    </p:spTree>
    <p:custDataLst>
      <p:tags r:id="rId2"/>
    </p:custData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pic>
        <p:nvPicPr>
          <p:cNvPr id="25" name="图片 2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440" y="112395"/>
            <a:ext cx="3591560" cy="259270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440" y="2705100"/>
            <a:ext cx="3591560" cy="259270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Systematic Uncertainties(4)</a:t>
            </a:r>
            <a:endParaRPr lang="en-US" altLang="zh-CN"/>
          </a:p>
        </p:txBody>
      </p:sp>
      <p:sp>
        <p:nvSpPr>
          <p:cNvPr id="14" name="文本框 13"/>
          <p:cNvSpPr txBox="1"/>
          <p:nvPr/>
        </p:nvSpPr>
        <p:spPr>
          <a:xfrm>
            <a:off x="0" y="0"/>
            <a:ext cx="61817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ym typeface="+mn-ea"/>
              </a:rPr>
              <a:t>5. Diffuse emission analysis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36905" y="1589405"/>
            <a:ext cx="9747885" cy="26149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/>
              <a:t>layout;</a:t>
            </a:r>
            <a:endParaRPr lang="en-US" altLang="zh-CN" sz="2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>
                <a:solidFill>
                  <a:srgbClr val="FF0000"/>
                </a:solidFill>
                <a:sym typeface="+mn-ea"/>
              </a:rPr>
              <a:t>BKG-DI: 	</a:t>
            </a:r>
            <a:endParaRPr lang="en-US" altLang="zh-CN" sz="2800">
              <a:solidFill>
                <a:srgbClr val="FF0000"/>
              </a:solidFill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altLang="zh-CN" sz="2000">
                <a:sym typeface="+mn-ea"/>
              </a:rPr>
              <a:t>	Efficiency estimated by time ranges</a:t>
            </a:r>
            <a:endParaRPr lang="en-US" altLang="zh-CN" sz="2000"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altLang="zh-CN" sz="2000">
                <a:sym typeface="+mn-ea"/>
              </a:rPr>
              <a:t>	Efficiency based on </a:t>
            </a:r>
            <a:r>
              <a:rPr lang="en-US" altLang="zh-CN" sz="2000">
                <a:solidFill>
                  <a:schemeClr val="tx1"/>
                </a:solidFill>
                <a:sym typeface="+mn-ea"/>
              </a:rPr>
              <a:t>LST or MJD</a:t>
            </a:r>
            <a:endParaRPr lang="en-US" altLang="zh-CN" sz="2000">
              <a:solidFill>
                <a:srgbClr val="FF0000"/>
              </a:solidFill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altLang="zh-CN" sz="2000"/>
              <a:t>	</a:t>
            </a:r>
            <a:r>
              <a:rPr lang="en-US" altLang="zh-CN" sz="2800">
                <a:solidFill>
                  <a:srgbClr val="FF0000"/>
                </a:solidFill>
              </a:rPr>
              <a:t>pseudo</a:t>
            </a:r>
            <a:r>
              <a:rPr lang="en-US" altLang="zh-CN" sz="2000"/>
              <a:t> </a:t>
            </a:r>
            <a:r>
              <a:rPr lang="en-US" altLang="zh-CN" sz="2800">
                <a:solidFill>
                  <a:srgbClr val="FF0000"/>
                </a:solidFill>
              </a:rPr>
              <a:t>Large-Scale structure</a:t>
            </a:r>
            <a:r>
              <a:rPr lang="en-US" altLang="zh-CN" sz="2800"/>
              <a:t> caused by </a:t>
            </a:r>
            <a:r>
              <a:rPr lang="en-US" altLang="zh-CN" sz="2800">
                <a:solidFill>
                  <a:srgbClr val="FF0000"/>
                </a:solidFill>
                <a:sym typeface="+mn-ea"/>
              </a:rPr>
              <a:t>DI</a:t>
            </a:r>
            <a:endParaRPr lang="en-US" altLang="zh-CN" sz="2800">
              <a:solidFill>
                <a:srgbClr val="FF0000"/>
              </a:solidFill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altLang="zh-CN" sz="2800"/>
              <a:t>		</a:t>
            </a:r>
            <a:r>
              <a:rPr lang="en-US" altLang="zh-CN" sz="2000">
                <a:sym typeface="+mn-ea"/>
              </a:rPr>
              <a:t>Long </a:t>
            </a:r>
            <a:r>
              <a:rPr lang="en-US" altLang="zh-CN" sz="2000">
                <a:solidFill>
                  <a:schemeClr val="tx1"/>
                </a:solidFill>
                <a:sym typeface="+mn-ea"/>
              </a:rPr>
              <a:t>time ranges</a:t>
            </a:r>
            <a:r>
              <a:rPr lang="en-US" altLang="zh-CN" sz="2000">
                <a:sym typeface="+mn-ea"/>
              </a:rPr>
              <a:t>: unstable Efficiency</a:t>
            </a:r>
            <a:endParaRPr lang="en-US" altLang="zh-CN" sz="2000"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altLang="zh-CN" sz="2000">
                <a:sym typeface="+mn-ea"/>
              </a:rPr>
              <a:t>		→ </a:t>
            </a:r>
            <a:r>
              <a:rPr lang="en-US" altLang="zh-CN" sz="2000">
                <a:solidFill>
                  <a:srgbClr val="FF0000"/>
                </a:solidFill>
                <a:sym typeface="+mn-ea"/>
              </a:rPr>
              <a:t>pseudo</a:t>
            </a:r>
            <a:r>
              <a:rPr lang="en-US" altLang="zh-CN" sz="2000">
                <a:sym typeface="+mn-ea"/>
              </a:rPr>
              <a:t> </a:t>
            </a:r>
            <a:r>
              <a:rPr lang="en-US" altLang="zh-CN" sz="2000">
                <a:solidFill>
                  <a:srgbClr val="FF0000"/>
                </a:solidFill>
                <a:sym typeface="+mn-ea"/>
              </a:rPr>
              <a:t>Large-Scale </a:t>
            </a:r>
            <a:r>
              <a:rPr lang="en-US" altLang="zh-CN" sz="2000">
                <a:solidFill>
                  <a:srgbClr val="FF0000"/>
                </a:solidFill>
                <a:sym typeface="+mn-ea"/>
              </a:rPr>
              <a:t>structure</a:t>
            </a:r>
            <a:r>
              <a:rPr lang="en-US" altLang="zh-CN" sz="2000">
                <a:solidFill>
                  <a:srgbClr val="FF0000"/>
                </a:solidFill>
                <a:sym typeface="+mn-ea"/>
              </a:rPr>
              <a:t> (+ CR anisotropy)</a:t>
            </a:r>
            <a:r>
              <a:rPr lang="en-US" altLang="zh-CN" sz="2000">
                <a:sym typeface="+mn-ea"/>
              </a:rPr>
              <a:t> </a:t>
            </a:r>
            <a:endParaRPr lang="en-US" altLang="zh-CN" sz="2000"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845" y="4204335"/>
            <a:ext cx="7461885" cy="257683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914515" y="4699000"/>
            <a:ext cx="3048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Flux:  ~3%;</a:t>
            </a:r>
            <a:endParaRPr lang="en-US" altLang="zh-CN"/>
          </a:p>
          <a:p>
            <a:r>
              <a:rPr lang="en-US" altLang="zh-CN"/>
              <a:t>Index:  ~0.02</a:t>
            </a:r>
            <a:endParaRPr lang="en-US" altLang="zh-CN"/>
          </a:p>
        </p:txBody>
      </p:sp>
      <p:sp>
        <p:nvSpPr>
          <p:cNvPr id="12" name="文本框 11"/>
          <p:cNvSpPr txBox="1"/>
          <p:nvPr/>
        </p:nvSpPr>
        <p:spPr>
          <a:xfrm>
            <a:off x="6914515" y="5344160"/>
            <a:ext cx="3048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Flux:  ~11%;</a:t>
            </a:r>
            <a:endParaRPr lang="en-US" altLang="zh-CN"/>
          </a:p>
          <a:p>
            <a:r>
              <a:rPr lang="en-US" altLang="zh-CN"/>
              <a:t>Index:  ~0.01</a:t>
            </a:r>
            <a:endParaRPr lang="en-US" altLang="zh-CN"/>
          </a:p>
        </p:txBody>
      </p:sp>
      <p:sp>
        <p:nvSpPr>
          <p:cNvPr id="13" name="文本框 12"/>
          <p:cNvSpPr txBox="1"/>
          <p:nvPr/>
        </p:nvSpPr>
        <p:spPr>
          <a:xfrm>
            <a:off x="6914515" y="5989320"/>
            <a:ext cx="3048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Flux:  &lt;6%;</a:t>
            </a:r>
            <a:endParaRPr lang="en-US" altLang="zh-CN"/>
          </a:p>
          <a:p>
            <a:r>
              <a:rPr lang="en-US" altLang="zh-CN"/>
              <a:t>Index:  ~0.04</a:t>
            </a:r>
            <a:endParaRPr lang="en-US" altLang="zh-CN"/>
          </a:p>
        </p:txBody>
      </p:sp>
      <p:sp>
        <p:nvSpPr>
          <p:cNvPr id="2" name="文本框 1"/>
          <p:cNvSpPr txBox="1"/>
          <p:nvPr/>
        </p:nvSpPr>
        <p:spPr>
          <a:xfrm>
            <a:off x="9250680" y="693420"/>
            <a:ext cx="18014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dirty="0">
                <a:solidFill>
                  <a:srgbClr val="FF0000"/>
                </a:solidFill>
              </a:rPr>
              <a:t>logE: 1.0-1.2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en-US" altLang="zh-CN" dirty="0">
                <a:solidFill>
                  <a:srgbClr val="FF0000"/>
                </a:solidFill>
              </a:rPr>
              <a:t>SW: 30</a:t>
            </a:r>
            <a:r>
              <a:rPr lang="zh-CN" altLang="en-US" dirty="0">
                <a:solidFill>
                  <a:srgbClr val="FF0000"/>
                </a:solidFill>
              </a:rPr>
              <a:t>°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283065" y="3341370"/>
            <a:ext cx="18014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dirty="0">
                <a:solidFill>
                  <a:srgbClr val="FF0000"/>
                </a:solidFill>
              </a:rPr>
              <a:t>logE: 1.0-1.2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en-US" altLang="zh-CN" dirty="0">
                <a:solidFill>
                  <a:srgbClr val="FF0000"/>
                </a:solidFill>
              </a:rPr>
              <a:t>SW: 30</a:t>
            </a:r>
            <a:r>
              <a:rPr lang="zh-CN" altLang="en-US" dirty="0">
                <a:solidFill>
                  <a:srgbClr val="FF0000"/>
                </a:solidFill>
              </a:rPr>
              <a:t>°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0" y="6489700"/>
            <a:ext cx="6896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25</a:t>
            </a:r>
            <a:endParaRPr lang="en-US" altLang="zh-CN"/>
          </a:p>
        </p:txBody>
      </p:sp>
    </p:spTree>
    <p:custDataLst>
      <p:tags r:id="rId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1" grpId="0"/>
      <p:bldP spid="12" grpId="0"/>
      <p:bldP spid="13" grpId="0"/>
      <p:bldP spid="11" grpId="1"/>
      <p:bldP spid="12" grpId="1"/>
      <p:bldP spid="13" grpId="1"/>
      <p:bldP spid="20" grpId="0"/>
      <p:bldP spid="20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Systematic Uncertainties(5)</a:t>
            </a:r>
            <a:endParaRPr lang="en-US" altLang="zh-CN"/>
          </a:p>
        </p:txBody>
      </p:sp>
      <p:sp>
        <p:nvSpPr>
          <p:cNvPr id="14" name="文本框 13"/>
          <p:cNvSpPr txBox="1"/>
          <p:nvPr/>
        </p:nvSpPr>
        <p:spPr>
          <a:xfrm>
            <a:off x="0" y="0"/>
            <a:ext cx="61817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ym typeface="+mn-ea"/>
              </a:rPr>
              <a:t>5. Diffuse emission analysis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36905" y="1589405"/>
            <a:ext cx="891794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/>
              <a:t>layout;</a:t>
            </a:r>
            <a:endParaRPr lang="en-US" altLang="zh-CN" sz="2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tx1"/>
                </a:solidFill>
                <a:sym typeface="+mn-ea"/>
              </a:rPr>
              <a:t>BKG-DI: 	</a:t>
            </a:r>
            <a:endParaRPr lang="en-US" altLang="zh-CN" sz="2000">
              <a:solidFill>
                <a:schemeClr val="tx1"/>
              </a:solidFill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chemeClr val="tx1"/>
                </a:solidFill>
                <a:sym typeface="+mn-ea"/>
              </a:rPr>
              <a:t>	Efficiency estimated by time ranges</a:t>
            </a:r>
            <a:endParaRPr lang="en-US" altLang="zh-CN" sz="2000">
              <a:solidFill>
                <a:schemeClr val="tx1"/>
              </a:solidFill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chemeClr val="tx1"/>
                </a:solidFill>
                <a:sym typeface="+mn-ea"/>
              </a:rPr>
              <a:t>	Efficiency based on LST or MJD</a:t>
            </a:r>
            <a:endParaRPr lang="en-US" altLang="zh-CN" sz="2000">
              <a:solidFill>
                <a:schemeClr val="tx1"/>
              </a:solidFill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chemeClr val="tx1"/>
                </a:solidFill>
                <a:sym typeface="+mn-ea"/>
              </a:rPr>
              <a:t>	</a:t>
            </a:r>
            <a:r>
              <a:rPr lang="en-US" altLang="zh-CN" sz="2000">
                <a:sym typeface="+mn-ea"/>
              </a:rPr>
              <a:t>pseudo </a:t>
            </a:r>
            <a:r>
              <a:rPr lang="en-US" altLang="zh-CN" sz="2000">
                <a:solidFill>
                  <a:schemeClr val="tx1"/>
                </a:solidFill>
                <a:sym typeface="+mn-ea"/>
              </a:rPr>
              <a:t>Large-Scale structure caused by </a:t>
            </a:r>
            <a:r>
              <a:rPr lang="en-US" altLang="zh-CN" sz="2000">
                <a:solidFill>
                  <a:schemeClr val="tx1"/>
                </a:solidFill>
                <a:sym typeface="+mn-ea"/>
              </a:rPr>
              <a:t>DI</a:t>
            </a:r>
            <a:endParaRPr lang="en-US" altLang="zh-CN" sz="2000">
              <a:solidFill>
                <a:schemeClr val="tx1"/>
              </a:solidFill>
              <a:sym typeface="+mn-e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>
                <a:solidFill>
                  <a:srgbClr val="FF0000"/>
                </a:solidFill>
              </a:rPr>
              <a:t>atmospheric models</a:t>
            </a:r>
            <a:endParaRPr lang="en-US" altLang="zh-CN" sz="2800">
              <a:solidFill>
                <a:srgbClr val="FF0000"/>
              </a:solidFill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FF0000"/>
                </a:solidFill>
              </a:rPr>
              <a:t>		</a:t>
            </a:r>
            <a:r>
              <a:rPr lang="en-US" altLang="zh-CN" sz="2000">
                <a:sym typeface="+mn-ea"/>
              </a:rPr>
              <a:t>CPC Crab:  </a:t>
            </a:r>
            <a:endParaRPr lang="en-US" altLang="zh-CN" sz="2000"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altLang="zh-CN" sz="2000">
                <a:sym typeface="+mn-ea"/>
              </a:rPr>
              <a:t>			Flux  &lt; 7%;</a:t>
            </a:r>
            <a:endParaRPr lang="en-US" altLang="zh-CN" sz="2000"/>
          </a:p>
          <a:p>
            <a:pPr indent="0">
              <a:buFont typeface="Arial" panose="020B0604020202020204" pitchFamily="34" charset="0"/>
              <a:buNone/>
            </a:pPr>
            <a:r>
              <a:rPr lang="en-US" altLang="zh-CN" sz="2000">
                <a:sym typeface="+mn-ea"/>
              </a:rPr>
              <a:t>			Index  ~ 0.02;</a:t>
            </a:r>
            <a:endParaRPr lang="en-US" altLang="zh-CN" sz="2000"/>
          </a:p>
          <a:p>
            <a:pPr indent="0">
              <a:buFont typeface="Arial" panose="020B0604020202020204" pitchFamily="34" charset="0"/>
              <a:buNone/>
            </a:pPr>
            <a:endParaRPr lang="en-US" altLang="zh-CN" sz="2000"/>
          </a:p>
        </p:txBody>
      </p:sp>
      <p:sp>
        <p:nvSpPr>
          <p:cNvPr id="2" name="文本框 1"/>
          <p:cNvSpPr txBox="1"/>
          <p:nvPr/>
        </p:nvSpPr>
        <p:spPr>
          <a:xfrm>
            <a:off x="0" y="6489700"/>
            <a:ext cx="6896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26</a:t>
            </a:r>
            <a:endParaRPr lang="en-US" altLang="zh-CN"/>
          </a:p>
        </p:txBody>
      </p:sp>
    </p:spTree>
    <p:custDataLst>
      <p:tags r:id="rId1"/>
    </p:custData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Systematic Uncertainties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1440" y="1736090"/>
            <a:ext cx="8529320" cy="2371090"/>
          </a:xfrm>
          <a:prstGeom prst="rect">
            <a:avLst/>
          </a:prstGeom>
        </p:spPr>
      </p:pic>
      <p:pic>
        <p:nvPicPr>
          <p:cNvPr id="8" name="内容占位符 7"/>
          <p:cNvPicPr>
            <a:picLocks noChangeAspect="1"/>
          </p:cNvPicPr>
          <p:nvPr>
            <p:ph idx="1"/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1440" y="4097655"/>
            <a:ext cx="8528685" cy="24669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0" y="6489700"/>
            <a:ext cx="6896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22</a:t>
            </a:r>
            <a:endParaRPr lang="en-US" altLang="zh-CN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7170" y="4542790"/>
            <a:ext cx="2880995" cy="220154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07170" y="2334895"/>
            <a:ext cx="2878455" cy="220789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06535" y="140335"/>
            <a:ext cx="2879090" cy="219456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10234930" y="368300"/>
            <a:ext cx="1430020" cy="4787265"/>
            <a:chOff x="16118" y="580"/>
            <a:chExt cx="2252" cy="7539"/>
          </a:xfrm>
        </p:grpSpPr>
        <p:sp>
          <p:nvSpPr>
            <p:cNvPr id="15" name="文本框 14"/>
            <p:cNvSpPr txBox="1"/>
            <p:nvPr/>
          </p:nvSpPr>
          <p:spPr>
            <a:xfrm>
              <a:off x="16118" y="580"/>
              <a:ext cx="214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b="1">
                  <a:solidFill>
                    <a:srgbClr val="FF0000"/>
                  </a:solidFill>
                </a:rPr>
                <a:t>INNER</a:t>
              </a:r>
              <a:endParaRPr lang="en-US" altLang="zh-CN" b="1">
                <a:solidFill>
                  <a:srgbClr val="FF0000"/>
                </a:solidFill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6118" y="4059"/>
              <a:ext cx="214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b="1">
                  <a:solidFill>
                    <a:srgbClr val="FF0000"/>
                  </a:solidFill>
                </a:rPr>
                <a:t>OUTER</a:t>
              </a:r>
              <a:endParaRPr lang="en-US" altLang="zh-CN" b="1">
                <a:solidFill>
                  <a:srgbClr val="FF0000"/>
                </a:solidFill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6226" y="7539"/>
              <a:ext cx="214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b="1">
                  <a:solidFill>
                    <a:srgbClr val="FF0000"/>
                  </a:solidFill>
                </a:rPr>
                <a:t>CYGNUS</a:t>
              </a:r>
              <a:endParaRPr lang="en-US" altLang="zh-CN" b="1">
                <a:solidFill>
                  <a:srgbClr val="FF0000"/>
                </a:solidFill>
              </a:endParaRPr>
            </a:p>
          </p:txBody>
        </p:sp>
      </p:grpSp>
    </p:spTree>
    <p:custDataLst>
      <p:tags r:id="rId8"/>
    </p:custDataLst>
  </p:cSld>
  <p:clrMapOvr>
    <a:masterClrMapping/>
  </p:clrMapOvr>
  <p:transition advTm="46137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895" y="1390650"/>
            <a:ext cx="3840480" cy="277177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370" y="1398905"/>
            <a:ext cx="3819525" cy="275780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45" y="1436370"/>
            <a:ext cx="3776980" cy="272605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25425" y="4156710"/>
            <a:ext cx="11380470" cy="2276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Comparation: </a:t>
            </a:r>
            <a:r>
              <a:rPr lang="en-US" altLang="zh-CN" sz="200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zh-CN" sz="20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Rui Zhang</a:t>
            </a:r>
            <a:r>
              <a:rPr lang="zh-CN" altLang="en-US" sz="20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、</a:t>
            </a:r>
            <a:r>
              <a:rPr lang="en-US" altLang="zh-CN" sz="20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Shi-ping Zhao</a:t>
            </a:r>
            <a:r>
              <a:rPr lang="en-US" altLang="zh-CN" sz="200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zh-CN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ifferen</a:t>
            </a: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ces:  </a:t>
            </a:r>
            <a:endParaRPr lang="en-US" altLang="zh-CN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l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BKG-DI </a:t>
            </a:r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Efficiency based on </a:t>
            </a:r>
            <a:r>
              <a:rPr lang="en-US" altLang="zh-CN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LST</a:t>
            </a:r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(Shi-ping Zhao)</a:t>
            </a:r>
            <a:r>
              <a:rPr lang="en-US" altLang="zh-CN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or</a:t>
            </a:r>
            <a:r>
              <a:rPr lang="en-US" altLang="zh-CN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MJD</a:t>
            </a:r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(Rui Zhang)</a:t>
            </a:r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indent="0" algn="l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	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BKG-Equal Zenith angle method  </a:t>
            </a:r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by Shi-ping Zhao</a:t>
            </a:r>
            <a:endParaRPr lang="en-US" altLang="zh-CN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parts:  </a:t>
            </a:r>
            <a:r>
              <a:rPr lang="en-US" altLang="zh-CN" sz="2000">
                <a:latin typeface="Arial" panose="020B0604020202020204" pitchFamily="34" charset="0"/>
                <a:cs typeface="Arial" panose="020B0604020202020204" pitchFamily="34" charset="0"/>
              </a:rPr>
              <a:t>Analysis Methods and Procedure</a:t>
            </a:r>
            <a:endParaRPr lang="en-US" altLang="zh-CN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l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zh-CN" sz="200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Simulation, SED fitting...</a:t>
            </a:r>
            <a:endParaRPr lang="en-US" altLang="zh-CN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Analyze </a:t>
            </a: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independently</a:t>
            </a:r>
            <a:endParaRPr lang="en-US" altLang="zh-CN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en-US" altLang="zh-CN"/>
              <a:t>Cross Check</a:t>
            </a:r>
            <a:endParaRPr lang="en-US" altLang="zh-CN"/>
          </a:p>
        </p:txBody>
      </p:sp>
      <p:sp>
        <p:nvSpPr>
          <p:cNvPr id="6" name="文本框 5"/>
          <p:cNvSpPr txBox="1"/>
          <p:nvPr/>
        </p:nvSpPr>
        <p:spPr>
          <a:xfrm>
            <a:off x="1494155" y="1708785"/>
            <a:ext cx="13614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b="1">
                <a:solidFill>
                  <a:srgbClr val="FF0000"/>
                </a:solidFill>
              </a:rPr>
              <a:t>INNER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391785" y="1708785"/>
            <a:ext cx="13614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b="1">
                <a:solidFill>
                  <a:srgbClr val="FF0000"/>
                </a:solidFill>
              </a:rPr>
              <a:t>OUTER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289415" y="1708785"/>
            <a:ext cx="13614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b="1">
                <a:solidFill>
                  <a:srgbClr val="FF0000"/>
                </a:solidFill>
              </a:rPr>
              <a:t>CYGNUS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0" y="6489700"/>
            <a:ext cx="6896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23</a:t>
            </a:r>
            <a:endParaRPr lang="en-US" altLang="zh-CN"/>
          </a:p>
        </p:txBody>
      </p:sp>
    </p:spTree>
  </p:cSld>
  <p:clrMapOvr>
    <a:masterClrMapping/>
  </p:clrMapOvr>
  <p:transition advTm="28095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23555" y="1372235"/>
            <a:ext cx="3932555" cy="303022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6555" y="1398270"/>
            <a:ext cx="3937000" cy="30041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75" y="1400810"/>
            <a:ext cx="4005580" cy="300164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en-US" altLang="zh-CN"/>
              <a:t>Check with 3/4 Array</a:t>
            </a:r>
            <a:endParaRPr lang="en-US" altLang="zh-CN"/>
          </a:p>
        </p:txBody>
      </p:sp>
      <p:sp>
        <p:nvSpPr>
          <p:cNvPr id="4" name="文本框 3"/>
          <p:cNvSpPr txBox="1"/>
          <p:nvPr/>
        </p:nvSpPr>
        <p:spPr>
          <a:xfrm>
            <a:off x="6290945" y="17145"/>
            <a:ext cx="563245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/>
              <a:t>new mask sources</a:t>
            </a:r>
            <a:endParaRPr lang="en-US" altLang="zh-CN" b="1"/>
          </a:p>
          <a:p>
            <a:r>
              <a:rPr lang="en-US" altLang="zh-CN" sz="1400"/>
              <a:t>ra	dec	ext	name</a:t>
            </a:r>
            <a:endParaRPr lang="zh-CN" altLang="en-US" sz="1400"/>
          </a:p>
          <a:p>
            <a:r>
              <a:rPr lang="zh-CN" altLang="en-US" sz="1400"/>
              <a:t>301.38  </a:t>
            </a:r>
            <a:r>
              <a:rPr lang="en-US" altLang="zh-CN" sz="1400"/>
              <a:t>	</a:t>
            </a:r>
            <a:r>
              <a:rPr lang="zh-CN" altLang="en-US" sz="1400"/>
              <a:t>30.78   </a:t>
            </a:r>
            <a:r>
              <a:rPr lang="en-US" altLang="zh-CN" sz="1400"/>
              <a:t>	</a:t>
            </a:r>
            <a:r>
              <a:rPr lang="zh-CN" altLang="en-US" sz="1400"/>
              <a:t>0.2</a:t>
            </a:r>
            <a:r>
              <a:rPr lang="en-US" altLang="zh-CN" sz="1400"/>
              <a:t>1</a:t>
            </a:r>
            <a:r>
              <a:rPr lang="zh-CN" altLang="en-US" sz="1400"/>
              <a:t>        </a:t>
            </a:r>
            <a:r>
              <a:rPr lang="en-US" altLang="zh-CN" sz="1400"/>
              <a:t>	</a:t>
            </a:r>
            <a:r>
              <a:rPr lang="zh-CN" altLang="en-US" sz="1400"/>
              <a:t>3quarter_new1</a:t>
            </a:r>
            <a:endParaRPr lang="zh-CN" altLang="en-US" sz="1400"/>
          </a:p>
          <a:p>
            <a:r>
              <a:rPr lang="zh-CN" altLang="en-US" sz="1400"/>
              <a:t>301.66  </a:t>
            </a:r>
            <a:r>
              <a:rPr lang="en-US" altLang="zh-CN" sz="1400"/>
              <a:t>	</a:t>
            </a:r>
            <a:r>
              <a:rPr lang="zh-CN" altLang="en-US" sz="1400"/>
              <a:t>33.83   </a:t>
            </a:r>
            <a:r>
              <a:rPr lang="en-US" altLang="zh-CN" sz="1400"/>
              <a:t>	</a:t>
            </a:r>
            <a:r>
              <a:rPr lang="zh-CN" altLang="en-US" sz="1400"/>
              <a:t>0.56    </a:t>
            </a:r>
            <a:r>
              <a:rPr lang="en-US" altLang="zh-CN" sz="1400"/>
              <a:t>	</a:t>
            </a:r>
            <a:r>
              <a:rPr lang="zh-CN" altLang="en-US" sz="1400"/>
              <a:t>3quarter_new2(2HWC J2006+341)</a:t>
            </a:r>
            <a:endParaRPr lang="zh-CN" altLang="en-US" sz="1400"/>
          </a:p>
          <a:p>
            <a:r>
              <a:rPr lang="zh-CN" altLang="en-US" sz="1400"/>
              <a:t>289.53  </a:t>
            </a:r>
            <a:r>
              <a:rPr lang="en-US" altLang="zh-CN" sz="1400"/>
              <a:t>	</a:t>
            </a:r>
            <a:r>
              <a:rPr lang="zh-CN" altLang="en-US" sz="1400"/>
              <a:t>15.97   </a:t>
            </a:r>
            <a:r>
              <a:rPr lang="en-US" altLang="zh-CN" sz="1400"/>
              <a:t>	</a:t>
            </a:r>
            <a:r>
              <a:rPr lang="en-US" sz="1400"/>
              <a:t>0</a:t>
            </a:r>
            <a:r>
              <a:rPr lang="zh-CN" altLang="en-US" sz="1400"/>
              <a:t>       </a:t>
            </a:r>
            <a:r>
              <a:rPr lang="en-US" altLang="zh-CN" sz="1400"/>
              <a:t>	</a:t>
            </a:r>
            <a:r>
              <a:rPr lang="zh-CN" altLang="en-US" sz="1400"/>
              <a:t>3quarter_new3</a:t>
            </a:r>
            <a:endParaRPr lang="zh-CN" altLang="en-US" sz="1400"/>
          </a:p>
          <a:p>
            <a:r>
              <a:rPr lang="zh-CN" altLang="en-US" sz="1400"/>
              <a:t>85.64   </a:t>
            </a:r>
            <a:r>
              <a:rPr lang="en-US" altLang="zh-CN" sz="1400"/>
              <a:t>	</a:t>
            </a:r>
            <a:r>
              <a:rPr lang="zh-CN" altLang="en-US" sz="1400"/>
              <a:t>23.21   </a:t>
            </a:r>
            <a:r>
              <a:rPr lang="en-US" altLang="zh-CN" sz="1400"/>
              <a:t>	</a:t>
            </a:r>
            <a:r>
              <a:rPr lang="zh-CN" altLang="en-US" sz="1400"/>
              <a:t>1.13    </a:t>
            </a:r>
            <a:r>
              <a:rPr lang="en-US" altLang="zh-CN" sz="1400"/>
              <a:t>	</a:t>
            </a:r>
            <a:r>
              <a:rPr lang="zh-CN" altLang="en-US" sz="1400"/>
              <a:t>J16-1(3quarter_renew)</a:t>
            </a:r>
            <a:endParaRPr lang="zh-CN" altLang="en-US" sz="1400"/>
          </a:p>
        </p:txBody>
      </p:sp>
      <p:sp>
        <p:nvSpPr>
          <p:cNvPr id="5" name="文本框 4"/>
          <p:cNvSpPr txBox="1"/>
          <p:nvPr/>
        </p:nvSpPr>
        <p:spPr>
          <a:xfrm>
            <a:off x="0" y="8255"/>
            <a:ext cx="60337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ym typeface="+mn-ea"/>
              </a:rPr>
              <a:t>Add on LHAASO sources seen by 3/4 Array</a:t>
            </a:r>
            <a:endParaRPr lang="en-US" altLang="zh-CN">
              <a:sym typeface="+mn-ea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2280" y="4519295"/>
            <a:ext cx="3959860" cy="206311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6555" y="4520565"/>
            <a:ext cx="3902075" cy="206248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120" y="4520565"/>
            <a:ext cx="3988435" cy="206184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967865" y="1760220"/>
            <a:ext cx="13614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b="1">
                <a:solidFill>
                  <a:srgbClr val="FF0000"/>
                </a:solidFill>
              </a:rPr>
              <a:t>INNER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843270" y="1760220"/>
            <a:ext cx="13614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b="1">
                <a:solidFill>
                  <a:srgbClr val="FF0000"/>
                </a:solidFill>
              </a:rPr>
              <a:t>OUTER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963785" y="1760220"/>
            <a:ext cx="13614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b="1">
                <a:solidFill>
                  <a:srgbClr val="FF0000"/>
                </a:solidFill>
              </a:rPr>
              <a:t>CYGNUS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0" y="6489700"/>
            <a:ext cx="6896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24</a:t>
            </a:r>
            <a:endParaRPr lang="en-US" altLang="zh-CN"/>
          </a:p>
        </p:txBody>
      </p:sp>
    </p:spTree>
    <p:custDataLst>
      <p:tags r:id="rId7"/>
    </p:custDataLst>
  </p:cSld>
  <p:clrMapOvr>
    <a:masterClrMapping/>
  </p:clrMapOvr>
  <p:transition advTm="41648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4745" y="368370"/>
            <a:ext cx="10969200" cy="705600"/>
          </a:xfrm>
        </p:spPr>
        <p:txBody>
          <a:bodyPr/>
          <a:p>
            <a:pPr algn="ctr"/>
            <a:r>
              <a:rPr lang="en-US" altLang="zh-CN" b="0"/>
              <a:t>G</a:t>
            </a:r>
            <a:r>
              <a:rPr b="0"/>
              <a:t>amma</a:t>
            </a:r>
            <a:r>
              <a:rPr lang="en-US" altLang="zh-CN" b="0"/>
              <a:t>-ray</a:t>
            </a:r>
            <a:r>
              <a:rPr b="0"/>
              <a:t> </a:t>
            </a:r>
            <a:r>
              <a:rPr lang="en-US" altLang="zh-CN" b="0"/>
              <a:t>S</a:t>
            </a:r>
            <a:r>
              <a:rPr b="0"/>
              <a:t>ky </a:t>
            </a:r>
            <a:r>
              <a:rPr lang="en-US" altLang="zh-CN" b="0"/>
              <a:t>M</a:t>
            </a:r>
            <a:r>
              <a:rPr lang="en-US" altLang="zh-CN" b="0"/>
              <a:t>ap</a:t>
            </a:r>
            <a:endParaRPr lang="en-US" altLang="zh-CN" b="0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873250" y="1045845"/>
            <a:ext cx="8446135" cy="568833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0" y="0"/>
            <a:ext cx="61817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ym typeface="+mn-ea"/>
              </a:rPr>
              <a:t>1. I</a:t>
            </a:r>
            <a:r>
              <a:rPr lang="en-US" altLang="zh-CN">
                <a:sym typeface="+mn-ea"/>
              </a:rPr>
              <a:t>NTRO: </a:t>
            </a:r>
            <a:r>
              <a:rPr lang="en-US" altLang="zh-CN" b="1">
                <a:solidFill>
                  <a:srgbClr val="FF0000"/>
                </a:solidFill>
                <a:sym typeface="+mn-ea"/>
              </a:rPr>
              <a:t>D</a:t>
            </a:r>
            <a:r>
              <a:rPr lang="en-US" altLang="zh-CN">
                <a:sym typeface="+mn-ea"/>
              </a:rPr>
              <a:t>iffuse </a:t>
            </a:r>
            <a:r>
              <a:rPr lang="en-US" altLang="zh-CN" b="1">
                <a:solidFill>
                  <a:srgbClr val="FF0000"/>
                </a:solidFill>
                <a:sym typeface="+mn-ea"/>
              </a:rPr>
              <a:t>G</a:t>
            </a:r>
            <a:r>
              <a:rPr lang="en-US" altLang="zh-CN">
                <a:sym typeface="+mn-ea"/>
              </a:rPr>
              <a:t>alactic γ-ray </a:t>
            </a:r>
            <a:r>
              <a:rPr lang="en-US" altLang="zh-CN" b="1">
                <a:solidFill>
                  <a:srgbClr val="FF0000"/>
                </a:solidFill>
                <a:sym typeface="+mn-ea"/>
              </a:rPr>
              <a:t>E</a:t>
            </a:r>
            <a:r>
              <a:rPr lang="en-US" altLang="zh-CN">
                <a:sym typeface="+mn-ea"/>
              </a:rPr>
              <a:t>mission (DGE)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0" y="6489700"/>
            <a:ext cx="6896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3</a:t>
            </a:r>
            <a:endParaRPr lang="en-US" altLang="zh-CN"/>
          </a:p>
        </p:txBody>
      </p:sp>
    </p:spTree>
    <p:custDataLst>
      <p:tags r:id="rId2"/>
    </p:custDataLst>
  </p:cSld>
  <p:clrMapOvr>
    <a:masterClrMapping/>
  </p:clrMapOvr>
  <p:transition advTm="18998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1495" y="3875405"/>
            <a:ext cx="6122670" cy="1970405"/>
          </a:xfrm>
          <a:prstGeom prst="rect">
            <a:avLst/>
          </a:prstGeom>
        </p:spPr>
      </p:pic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Check with ASγ</a:t>
            </a:r>
            <a:endParaRPr lang="en-US" altLang="zh-CN"/>
          </a:p>
        </p:txBody>
      </p:sp>
      <p:sp>
        <p:nvSpPr>
          <p:cNvPr id="14" name="文本框 13"/>
          <p:cNvSpPr txBox="1"/>
          <p:nvPr/>
        </p:nvSpPr>
        <p:spPr>
          <a:xfrm>
            <a:off x="0" y="0"/>
            <a:ext cx="61817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ym typeface="+mn-ea"/>
              </a:rPr>
              <a:t>5. Diffuse emission analysis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30860" y="2036445"/>
            <a:ext cx="81057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>
                <a:sym typeface="+mn-ea"/>
              </a:rPr>
              <a:t>MASK: TeVcat</a:t>
            </a:r>
            <a:r>
              <a:rPr lang="zh-CN" altLang="en-US" sz="2400"/>
              <a:t>.</a:t>
            </a:r>
            <a:r>
              <a:rPr lang="en-US" altLang="zh-CN" sz="2400"/>
              <a:t>  	R=0.5</a:t>
            </a:r>
            <a:r>
              <a:rPr lang="zh-CN" altLang="en-US" sz="2400"/>
              <a:t>°</a:t>
            </a:r>
            <a:endParaRPr lang="zh-CN" altLang="en-US" sz="2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>
                <a:solidFill>
                  <a:srgbClr val="FF0000"/>
                </a:solidFill>
              </a:rPr>
              <a:t>new：</a:t>
            </a:r>
            <a:r>
              <a:rPr lang="zh-CN" altLang="en-US" sz="2400"/>
              <a:t>LHAASO J2108+5157</a:t>
            </a:r>
            <a:r>
              <a:rPr lang="en-US" altLang="zh-CN" sz="2400"/>
              <a:t>, </a:t>
            </a:r>
            <a:r>
              <a:rPr lang="zh-CN" altLang="en-US" sz="2400"/>
              <a:t>no counterpart</a:t>
            </a:r>
            <a:r>
              <a:rPr lang="en-US" altLang="zh-CN" sz="2400"/>
              <a:t>.</a:t>
            </a:r>
            <a:endParaRPr lang="en-US" altLang="zh-CN" sz="2400"/>
          </a:p>
        </p:txBody>
      </p:sp>
      <p:pic>
        <p:nvPicPr>
          <p:cNvPr id="3" name="内容占位符 2"/>
          <p:cNvPicPr>
            <a:picLocks noChangeAspect="1"/>
          </p:cNvPicPr>
          <p:nvPr>
            <p:ph idx="1"/>
          </p:nvPr>
        </p:nvPicPr>
        <p:blipFill>
          <a:blip r:embed="rId2"/>
          <a:srcRect b="86751"/>
          <a:stretch>
            <a:fillRect/>
          </a:stretch>
        </p:blipFill>
        <p:spPr>
          <a:xfrm>
            <a:off x="6950075" y="1537970"/>
            <a:ext cx="5189855" cy="63055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0" y="6489700"/>
            <a:ext cx="6896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25</a:t>
            </a:r>
            <a:endParaRPr lang="en-US" altLang="zh-CN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5830" y="2722880"/>
            <a:ext cx="4742180" cy="358203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ransition advTm="26794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olidFill>
                  <a:schemeClr val="tx1"/>
                </a:solidFill>
                <a:ea typeface="黑体" panose="02010609060101010101" pitchFamily="49" charset="-122"/>
                <a:cs typeface="Arial" panose="020B0604020202020204" pitchFamily="34" charset="0"/>
                <a:sym typeface="Symbol" panose="05050102010706020507" charset="0"/>
              </a:rPr>
              <a:t>Conclusion</a:t>
            </a:r>
            <a:endParaRPr lang="en-US" altLang="zh-CN">
              <a:solidFill>
                <a:schemeClr val="tx1"/>
              </a:solidFill>
              <a:ea typeface="黑体" panose="02010609060101010101" pitchFamily="49" charset="-122"/>
              <a:cs typeface="Arial" panose="020B0604020202020204" pitchFamily="34" charset="0"/>
              <a:sym typeface="Symbol" panose="05050102010706020507" charset="0"/>
            </a:endParaRPr>
          </a:p>
        </p:txBody>
      </p:sp>
      <p:sp>
        <p:nvSpPr>
          <p:cNvPr id="3073" name="矩形 47128"/>
          <p:cNvSpPr/>
          <p:nvPr/>
        </p:nvSpPr>
        <p:spPr>
          <a:xfrm>
            <a:off x="608330" y="1436370"/>
            <a:ext cx="8423275" cy="5095240"/>
          </a:xfrm>
          <a:prstGeom prst="rect">
            <a:avLst/>
          </a:prstGeom>
          <a:noFill/>
          <a:ln w="12700">
            <a:noFill/>
          </a:ln>
        </p:spPr>
        <p:txBody>
          <a:bodyPr lIns="50799" tIns="50799" bIns="50799" anchor="t"/>
          <a:p>
            <a:pPr marL="497205" indent="-457200" fontAlgn="base">
              <a:lnSpc>
                <a:spcPct val="90000"/>
              </a:lnSpc>
              <a:spcBef>
                <a:spcPts val="700"/>
              </a:spcBef>
              <a:buFont typeface="Wingdings" panose="05000000000000000000" charset="0"/>
              <a:buChar char="Ø"/>
            </a:pPr>
            <a:r>
              <a:rPr lang="en-US" altLang="zh-CN" sz="2400" strike="noStrike" noProof="1" dirty="0">
                <a:solidFill>
                  <a:schemeClr val="tx1"/>
                </a:solidFill>
                <a:latin typeface="Trebuchet MS" panose="020B0603020202020204" pitchFamily="34" charset="0"/>
                <a:ea typeface="黑体" panose="02010609060101010101" pitchFamily="49" charset="-122"/>
                <a:cs typeface="+mn-cs"/>
              </a:rPr>
              <a:t>Diffuse gamma emission in three regions of Galactic plane is measured with high significance with KM2A-1/2 data</a:t>
            </a:r>
            <a:endParaRPr lang="en-US" altLang="zh-CN" sz="2400" strike="noStrike" noProof="1" dirty="0">
              <a:solidFill>
                <a:schemeClr val="tx1"/>
              </a:solidFill>
              <a:latin typeface="Trebuchet MS" panose="020B0603020202020204" pitchFamily="34" charset="0"/>
              <a:ea typeface="黑体" panose="02010609060101010101" pitchFamily="49" charset="-122"/>
              <a:cs typeface="+mn-cs"/>
            </a:endParaRPr>
          </a:p>
          <a:p>
            <a:pPr marL="497205" indent="-457200" fontAlgn="base">
              <a:lnSpc>
                <a:spcPct val="90000"/>
              </a:lnSpc>
              <a:spcBef>
                <a:spcPts val="700"/>
              </a:spcBef>
              <a:buFont typeface="Wingdings" panose="05000000000000000000" charset="0"/>
              <a:buChar char="Ø"/>
            </a:pPr>
            <a:r>
              <a:rPr lang="en-US" altLang="zh-CN" sz="2400" strike="noStrike" noProof="1" dirty="0">
                <a:solidFill>
                  <a:schemeClr val="tx1"/>
                </a:solidFill>
                <a:latin typeface="Trebuchet MS" panose="020B0603020202020204" pitchFamily="34" charset="0"/>
                <a:ea typeface="黑体" panose="02010609060101010101" pitchFamily="49" charset="-122"/>
                <a:cs typeface="+mn-cs"/>
              </a:rPr>
              <a:t>The analysis procedure includes:</a:t>
            </a:r>
            <a:endParaRPr lang="en-US" altLang="zh-CN" sz="2400" strike="noStrike" noProof="1" dirty="0">
              <a:solidFill>
                <a:schemeClr val="tx1"/>
              </a:solidFill>
              <a:latin typeface="Trebuchet MS" panose="020B0603020202020204" pitchFamily="34" charset="0"/>
              <a:ea typeface="黑体" panose="02010609060101010101" pitchFamily="49" charset="-122"/>
              <a:sym typeface="Symbol" panose="05050102010706020507" charset="0"/>
            </a:endParaRPr>
          </a:p>
        </p:txBody>
      </p:sp>
      <p:sp>
        <p:nvSpPr>
          <p:cNvPr id="29700" name="文本占位符 262147"/>
          <p:cNvSpPr>
            <a:spLocks noGrp="1"/>
          </p:cNvSpPr>
          <p:nvPr/>
        </p:nvSpPr>
        <p:spPr>
          <a:xfrm>
            <a:off x="1756588" y="2915933"/>
            <a:ext cx="7275644" cy="2942229"/>
          </a:xfrm>
          <a:prstGeom prst="rect">
            <a:avLst/>
          </a:prstGeom>
          <a:noFill/>
          <a:ln w="9525">
            <a:noFill/>
          </a:ln>
        </p:spPr>
        <p:txBody>
          <a:bodyPr wrap="square" lIns="50799" tIns="50799" rIns="0" bIns="50799" anchor="t" anchorCtr="0"/>
          <a:p>
            <a:pPr marL="342900" indent="-342900" hangingPunct="0">
              <a:lnSpc>
                <a:spcPct val="90000"/>
              </a:lnSpc>
              <a:spcBef>
                <a:spcPts val="1425"/>
              </a:spcBef>
              <a:buClrTx/>
              <a:buFont typeface="Wingdings" panose="05000000000000000000" charset="0"/>
              <a:buChar char="Ø"/>
            </a:pPr>
            <a:r>
              <a:rPr lang="en-US" altLang="zh-CN" sz="2175" dirty="0">
                <a:latin typeface="Trebuchet MS" panose="020B0603020202020204" pitchFamily="34" charset="0"/>
                <a:ea typeface="黑体" panose="02010609060101010101" pitchFamily="49" charset="-122"/>
              </a:rPr>
              <a:t>Optimization of </a:t>
            </a:r>
            <a:r>
              <a:rPr lang="en-US" altLang="zh-CN" sz="2175" dirty="0">
                <a:latin typeface="Times New Roman" panose="02020603050405020304" pitchFamily="18" charset="0"/>
                <a:ea typeface="黑体" panose="02010609060101010101" pitchFamily="49" charset="-122"/>
              </a:rPr>
              <a:t>γ</a:t>
            </a:r>
            <a:r>
              <a:rPr lang="en-US" altLang="zh-CN" sz="2175" dirty="0">
                <a:latin typeface="Trebuchet MS" panose="020B0603020202020204" pitchFamily="34" charset="0"/>
                <a:ea typeface="黑体" panose="02010609060101010101" pitchFamily="49" charset="-122"/>
              </a:rPr>
              <a:t>/p discrimination</a:t>
            </a:r>
            <a:endParaRPr lang="en-US" altLang="zh-CN" sz="2175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342900" indent="-342900" hangingPunct="0">
              <a:lnSpc>
                <a:spcPct val="90000"/>
              </a:lnSpc>
              <a:spcBef>
                <a:spcPts val="1425"/>
              </a:spcBef>
              <a:buClrTx/>
              <a:buFont typeface="Wingdings" panose="05000000000000000000" charset="0"/>
              <a:buChar char="Ø"/>
            </a:pPr>
            <a:r>
              <a:rPr lang="en-US" altLang="zh-CN" sz="2175" dirty="0">
                <a:latin typeface="Trebuchet MS" panose="020B0603020202020204" pitchFamily="34" charset="0"/>
                <a:ea typeface="黑体" panose="02010609060101010101" pitchFamily="49" charset="-122"/>
              </a:rPr>
              <a:t>Subtraction of known pointlike and extended sources (detected by LHAASO and other VHE instruments)</a:t>
            </a:r>
            <a:endParaRPr lang="zh-CN" altLang="en-US" sz="2175" dirty="0">
              <a:latin typeface="Trebuchet MS" panose="020B0603020202020204" pitchFamily="34" charset="0"/>
              <a:ea typeface="黑体" panose="02010609060101010101" pitchFamily="49" charset="-122"/>
            </a:endParaRPr>
          </a:p>
          <a:p>
            <a:pPr marL="342900" indent="-342900" hangingPunct="0">
              <a:lnSpc>
                <a:spcPct val="90000"/>
              </a:lnSpc>
              <a:spcBef>
                <a:spcPts val="1425"/>
              </a:spcBef>
              <a:buClrTx/>
              <a:buFont typeface="Wingdings" panose="05000000000000000000" charset="0"/>
              <a:buChar char="Ø"/>
            </a:pPr>
            <a:r>
              <a:rPr lang="en-US" altLang="zh-CN" sz="2175" dirty="0">
                <a:latin typeface="Trebuchet MS" panose="020B0603020202020204" pitchFamily="34" charset="0"/>
                <a:ea typeface="黑体" panose="02010609060101010101" pitchFamily="49" charset="-122"/>
              </a:rPr>
              <a:t>Background estimate with direct integration method and equal-zenith angle method</a:t>
            </a:r>
            <a:endParaRPr lang="zh-CN" altLang="en-US" sz="2175" dirty="0">
              <a:latin typeface="Trebuchet MS" panose="020B0603020202020204" pitchFamily="34" charset="0"/>
              <a:ea typeface="黑体" panose="02010609060101010101" pitchFamily="49" charset="-122"/>
            </a:endParaRPr>
          </a:p>
          <a:p>
            <a:pPr marL="342900" indent="-342900" hangingPunct="0">
              <a:lnSpc>
                <a:spcPct val="90000"/>
              </a:lnSpc>
              <a:spcBef>
                <a:spcPts val="1425"/>
              </a:spcBef>
              <a:buClrTx/>
              <a:buFont typeface="Wingdings" panose="05000000000000000000" charset="0"/>
              <a:buChar char="Ø"/>
            </a:pPr>
            <a:r>
              <a:rPr lang="en-US" altLang="zh-CN" sz="2175" dirty="0">
                <a:latin typeface="Trebuchet MS" panose="020B0603020202020204" pitchFamily="34" charset="0"/>
                <a:ea typeface="黑体" panose="02010609060101010101" pitchFamily="49" charset="-122"/>
              </a:rPr>
              <a:t>Studies of a series of systematic uncertainties</a:t>
            </a:r>
            <a:endParaRPr lang="en-US" altLang="zh-CN" sz="2175" dirty="0">
              <a:latin typeface="Trebuchet MS" panose="020B0603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07170" y="4542790"/>
            <a:ext cx="2880995" cy="220154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7170" y="2334895"/>
            <a:ext cx="2878455" cy="22078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6535" y="140335"/>
            <a:ext cx="2879090" cy="219456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0234930" y="368300"/>
            <a:ext cx="1430020" cy="4787265"/>
            <a:chOff x="16118" y="580"/>
            <a:chExt cx="2252" cy="7539"/>
          </a:xfrm>
        </p:grpSpPr>
        <p:sp>
          <p:nvSpPr>
            <p:cNvPr id="6" name="文本框 5"/>
            <p:cNvSpPr txBox="1"/>
            <p:nvPr/>
          </p:nvSpPr>
          <p:spPr>
            <a:xfrm>
              <a:off x="16118" y="580"/>
              <a:ext cx="214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b="1">
                  <a:solidFill>
                    <a:srgbClr val="FF0000"/>
                  </a:solidFill>
                </a:rPr>
                <a:t>INNER</a:t>
              </a:r>
              <a:endParaRPr lang="en-US" altLang="zh-CN" b="1">
                <a:solidFill>
                  <a:srgbClr val="FF0000"/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6118" y="4059"/>
              <a:ext cx="214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b="1">
                  <a:solidFill>
                    <a:srgbClr val="FF0000"/>
                  </a:solidFill>
                </a:rPr>
                <a:t>OUTER</a:t>
              </a:r>
              <a:endParaRPr lang="en-US" altLang="zh-CN" b="1">
                <a:solidFill>
                  <a:srgbClr val="FF0000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6226" y="7539"/>
              <a:ext cx="214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b="1">
                  <a:solidFill>
                    <a:srgbClr val="FF0000"/>
                  </a:solidFill>
                </a:rPr>
                <a:t>CYGNUS</a:t>
              </a:r>
              <a:endParaRPr lang="en-US" altLang="zh-CN" b="1">
                <a:solidFill>
                  <a:srgbClr val="FF0000"/>
                </a:solidFill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0" y="6489700"/>
            <a:ext cx="6896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26</a:t>
            </a:r>
            <a:endParaRPr lang="en-US" altLang="zh-CN"/>
          </a:p>
        </p:txBody>
      </p:sp>
    </p:spTree>
    <p:custDataLst>
      <p:tags r:id="rId4"/>
    </p:custDataLst>
  </p:cSld>
  <p:clrMapOvr>
    <a:masterClrMapping/>
  </p:clrMapOvr>
  <p:transition advTm="3972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olidFill>
                  <a:schemeClr val="tx1"/>
                </a:solidFill>
                <a:ea typeface="黑体" panose="02010609060101010101" pitchFamily="49" charset="-122"/>
                <a:cs typeface="Arial" panose="020B0604020202020204" pitchFamily="34" charset="0"/>
                <a:sym typeface="Symbol" panose="05050102010706020507" charset="0"/>
              </a:rPr>
              <a:t>Conclusion</a:t>
            </a:r>
            <a:endParaRPr lang="zh-CN" altLang="en-US"/>
          </a:p>
        </p:txBody>
      </p:sp>
      <p:sp>
        <p:nvSpPr>
          <p:cNvPr id="3073" name="矩形 47128"/>
          <p:cNvSpPr/>
          <p:nvPr/>
        </p:nvSpPr>
        <p:spPr>
          <a:xfrm>
            <a:off x="608316" y="1313985"/>
            <a:ext cx="4729457" cy="5095255"/>
          </a:xfrm>
          <a:prstGeom prst="rect">
            <a:avLst/>
          </a:prstGeom>
          <a:noFill/>
          <a:ln w="12700">
            <a:noFill/>
          </a:ln>
        </p:spPr>
        <p:txBody>
          <a:bodyPr lIns="50799" tIns="50799" bIns="50799" anchor="t"/>
          <a:p>
            <a:pPr marL="497205" indent="-457200" fontAlgn="base">
              <a:lnSpc>
                <a:spcPct val="90000"/>
              </a:lnSpc>
              <a:spcBef>
                <a:spcPts val="700"/>
              </a:spcBef>
              <a:buFont typeface="Wingdings" panose="05000000000000000000" charset="0"/>
              <a:buChar char="Ø"/>
            </a:pPr>
            <a:r>
              <a:rPr lang="en-US" altLang="zh-CN" sz="2400" strike="noStrike" noProof="1" dirty="0">
                <a:solidFill>
                  <a:schemeClr val="tx1"/>
                </a:solidFill>
                <a:latin typeface="Trebuchet MS" panose="020B0603020202020204" pitchFamily="34" charset="0"/>
                <a:ea typeface="黑体" panose="02010609060101010101" pitchFamily="49" charset="-122"/>
                <a:cs typeface="+mn-cs"/>
              </a:rPr>
              <a:t>Compared with the prediction of cosmic ray interactions, significant excesses from 10 GeV to 50 TeV have been revealed</a:t>
            </a:r>
            <a:endParaRPr lang="en-US" altLang="zh-CN" sz="2400" strike="noStrike" noProof="1" dirty="0">
              <a:solidFill>
                <a:schemeClr val="tx1"/>
              </a:solidFill>
              <a:latin typeface="Trebuchet MS" panose="020B0603020202020204" pitchFamily="34" charset="0"/>
              <a:ea typeface="黑体" panose="02010609060101010101" pitchFamily="49" charset="-122"/>
              <a:cs typeface="+mn-cs"/>
            </a:endParaRPr>
          </a:p>
          <a:p>
            <a:pPr marL="497205" indent="-457200" fontAlgn="base">
              <a:lnSpc>
                <a:spcPct val="90000"/>
              </a:lnSpc>
              <a:spcBef>
                <a:spcPts val="700"/>
              </a:spcBef>
              <a:buFont typeface="Wingdings" panose="05000000000000000000" charset="0"/>
              <a:buChar char="Ø"/>
            </a:pPr>
            <a:endParaRPr lang="en-US" altLang="zh-CN" sz="2400" strike="noStrike" noProof="1" dirty="0">
              <a:solidFill>
                <a:schemeClr val="tx1"/>
              </a:solidFill>
              <a:latin typeface="Trebuchet MS" panose="020B0603020202020204" pitchFamily="34" charset="0"/>
              <a:ea typeface="黑体" panose="02010609060101010101" pitchFamily="49" charset="-122"/>
              <a:sym typeface="Symbol" panose="05050102010706020507" charset="0"/>
            </a:endParaRPr>
          </a:p>
          <a:p>
            <a:pPr marL="497205" indent="-457200" fontAlgn="base">
              <a:lnSpc>
                <a:spcPct val="90000"/>
              </a:lnSpc>
              <a:spcBef>
                <a:spcPts val="700"/>
              </a:spcBef>
              <a:buFont typeface="Wingdings" panose="05000000000000000000" charset="0"/>
              <a:buChar char="Ø"/>
            </a:pPr>
            <a:r>
              <a:rPr lang="en-US" altLang="zh-CN" sz="2400" strike="noStrike" noProof="1" dirty="0">
                <a:solidFill>
                  <a:schemeClr val="tx1"/>
                </a:solidFill>
                <a:latin typeface="Trebuchet MS" panose="020B0603020202020204" pitchFamily="34" charset="0"/>
                <a:ea typeface="黑体" panose="02010609060101010101" pitchFamily="49" charset="-122"/>
                <a:cs typeface="+mn-cs"/>
                <a:sym typeface="Symbol" panose="05050102010706020507" charset="0"/>
              </a:rPr>
              <a:t>Possible excesses above 100 TeV in the inner Galaxy and Cygnus regions exist --- more data are needed</a:t>
            </a:r>
            <a:endParaRPr lang="en-US" altLang="zh-CN" sz="2400" strike="noStrike" noProof="1" dirty="0">
              <a:solidFill>
                <a:schemeClr val="tx1"/>
              </a:solidFill>
              <a:latin typeface="Trebuchet MS" panose="020B0603020202020204" pitchFamily="34" charset="0"/>
              <a:ea typeface="黑体" panose="02010609060101010101" pitchFamily="49" charset="-122"/>
              <a:sym typeface="Symbol" panose="05050102010706020507" charset="0"/>
            </a:endParaRPr>
          </a:p>
          <a:p>
            <a:pPr marL="497205" indent="-457200" fontAlgn="base">
              <a:lnSpc>
                <a:spcPct val="90000"/>
              </a:lnSpc>
              <a:spcBef>
                <a:spcPts val="700"/>
              </a:spcBef>
              <a:buFont typeface="Wingdings" panose="05000000000000000000" charset="0"/>
              <a:buChar char="Ø"/>
            </a:pPr>
            <a:endParaRPr lang="en-US" altLang="zh-CN" sz="2400" strike="noStrike" noProof="1" dirty="0">
              <a:solidFill>
                <a:schemeClr val="tx1"/>
              </a:solidFill>
              <a:latin typeface="Trebuchet MS" panose="020B0603020202020204" pitchFamily="34" charset="0"/>
              <a:ea typeface="黑体" panose="02010609060101010101" pitchFamily="49" charset="-122"/>
              <a:sym typeface="Symbol" panose="05050102010706020507" charset="0"/>
            </a:endParaRPr>
          </a:p>
          <a:p>
            <a:pPr marL="497205" indent="-457200" fontAlgn="base">
              <a:lnSpc>
                <a:spcPct val="90000"/>
              </a:lnSpc>
              <a:spcBef>
                <a:spcPts val="700"/>
              </a:spcBef>
              <a:buFont typeface="Wingdings" panose="05000000000000000000" charset="0"/>
              <a:buChar char="Ø"/>
            </a:pPr>
            <a:r>
              <a:rPr lang="en-US" altLang="zh-CN" sz="2400" strike="noStrike" noProof="1" dirty="0">
                <a:solidFill>
                  <a:schemeClr val="tx1"/>
                </a:solidFill>
                <a:latin typeface="Trebuchet MS" panose="020B0603020202020204" pitchFamily="34" charset="0"/>
                <a:ea typeface="黑体" panose="02010609060101010101" pitchFamily="49" charset="-122"/>
                <a:cs typeface="+mn-cs"/>
                <a:sym typeface="Symbol" panose="05050102010706020507" charset="0"/>
              </a:rPr>
              <a:t>Excesses concentrate in the low-latitude region, probably due to unresolved sources</a:t>
            </a:r>
            <a:endParaRPr lang="en-US" altLang="zh-CN" sz="2400" strike="noStrike" noProof="1" dirty="0">
              <a:solidFill>
                <a:schemeClr val="tx1"/>
              </a:solidFill>
              <a:latin typeface="Trebuchet MS" panose="020B0603020202020204" pitchFamily="34" charset="0"/>
              <a:ea typeface="黑体" panose="02010609060101010101" pitchFamily="49" charset="-122"/>
              <a:sym typeface="Symbol" panose="05050102010706020507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05295" y="531495"/>
            <a:ext cx="3904615" cy="295338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547735" y="777240"/>
            <a:ext cx="1845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b="1">
                <a:solidFill>
                  <a:srgbClr val="FF0000"/>
                </a:solidFill>
              </a:rPr>
              <a:t>INNER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5295" y="3629660"/>
            <a:ext cx="3904615" cy="30670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zh-CN"/>
              <a:t>Explanation</a:t>
            </a:r>
            <a:r>
              <a:rPr lang="en-US" altLang="zh-CN" b="0"/>
              <a:t> </a:t>
            </a:r>
            <a:br>
              <a:rPr lang="en-US" altLang="zh-CN" b="0"/>
            </a:br>
            <a:r>
              <a:rPr lang="en-US" altLang="zh-CN" sz="2665" b="0"/>
              <a:t>from existing EXPdata</a:t>
            </a:r>
            <a:r>
              <a:rPr lang="en-US" altLang="zh-CN" sz="2665"/>
              <a:t> </a:t>
            </a:r>
            <a:endParaRPr lang="en-US" altLang="zh-CN" sz="2665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08330" y="1402080"/>
            <a:ext cx="5367020" cy="38506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3610" y="4528820"/>
            <a:ext cx="2879725" cy="21888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3610" y="108585"/>
            <a:ext cx="2879725" cy="21780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563610" y="2286635"/>
            <a:ext cx="2875280" cy="224218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9692640" y="320040"/>
            <a:ext cx="13614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b="1">
                <a:solidFill>
                  <a:srgbClr val="FF0000"/>
                </a:solidFill>
              </a:rPr>
              <a:t>INNER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692640" y="2424430"/>
            <a:ext cx="13614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b="1">
                <a:solidFill>
                  <a:srgbClr val="FF0000"/>
                </a:solidFill>
              </a:rPr>
              <a:t>OUTER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761220" y="4739005"/>
            <a:ext cx="13614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b="1">
                <a:solidFill>
                  <a:srgbClr val="FF0000"/>
                </a:solidFill>
              </a:rPr>
              <a:t>CYGNUS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08330" y="5252720"/>
            <a:ext cx="795528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ym typeface="+mn-ea"/>
              </a:rPr>
              <a:t>Simplest Suggestion:</a:t>
            </a:r>
            <a:endParaRPr lang="en-US" altLang="zh-CN" sz="2400">
              <a:sym typeface="+mn-ea"/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 sz="2000">
                <a:sym typeface="+mn-ea"/>
              </a:rPr>
              <a:t>Density of </a:t>
            </a:r>
            <a:r>
              <a:rPr lang="en-US" altLang="zh-CN" sz="2000">
                <a:sym typeface="+mn-ea"/>
              </a:rPr>
              <a:t>cosmic ray is uniform</a:t>
            </a:r>
            <a:endParaRPr lang="en-US" altLang="zh-CN" sz="2000">
              <a:sym typeface="+mn-ea"/>
            </a:endParaRPr>
          </a:p>
          <a:p>
            <a:pPr indent="0">
              <a:buFont typeface="Wingdings" panose="05000000000000000000" charset="0"/>
              <a:buNone/>
            </a:pPr>
            <a:r>
              <a:rPr lang="en-US" altLang="zh-CN" sz="2400">
                <a:sym typeface="+mn-ea"/>
              </a:rPr>
              <a:t>Result:</a:t>
            </a:r>
            <a:endParaRPr lang="en-US" altLang="zh-CN" sz="2400">
              <a:sym typeface="+mn-ea"/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 sz="2000">
                <a:sym typeface="+mn-ea"/>
              </a:rPr>
              <a:t>Cosmic ray composition is insufficient to support spectral results.</a:t>
            </a:r>
            <a:endParaRPr lang="en-US" altLang="zh-CN" sz="2000">
              <a:sym typeface="+mn-ea"/>
            </a:endParaRPr>
          </a:p>
        </p:txBody>
      </p:sp>
    </p:spTree>
    <p:custDataLst>
      <p:tags r:id="rId6"/>
    </p:custData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pic>
        <p:nvPicPr>
          <p:cNvPr id="8193" name="图片 68610" descr="09octerfStronF2X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2504" y="1294696"/>
            <a:ext cx="5486976" cy="411739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2" name="文本框 68613"/>
          <p:cNvSpPr txBox="1"/>
          <p:nvPr/>
        </p:nvSpPr>
        <p:spPr>
          <a:xfrm>
            <a:off x="7390696" y="1287495"/>
            <a:ext cx="2745740" cy="398780"/>
          </a:xfrm>
          <a:prstGeom prst="rect">
            <a:avLst/>
          </a:prstGeom>
          <a:solidFill>
            <a:srgbClr val="33CCCC"/>
          </a:solidFill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t" anchorCtr="0">
            <a:spAutoFit/>
          </a:bodyPr>
          <a:p>
            <a:r>
              <a:rPr lang="en-US" altLang="zh-CN" sz="2000" noProof="1">
                <a:latin typeface="Trebuchet MS" panose="020B0603020202020204" pitchFamily="34" charset="0"/>
                <a:ea typeface="宋体" panose="02010600030101010101" pitchFamily="2" charset="-122"/>
                <a:cs typeface="+mn-cs"/>
              </a:rPr>
              <a:t>Acceleration at source</a:t>
            </a:r>
            <a:endParaRPr lang="en-US" altLang="zh-CN" sz="2000" noProof="1">
              <a:latin typeface="Trebuchet MS" panose="020B0603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5" name="直接连接符 68614"/>
          <p:cNvSpPr/>
          <p:nvPr/>
        </p:nvSpPr>
        <p:spPr>
          <a:xfrm>
            <a:off x="8763160" y="1818911"/>
            <a:ext cx="0" cy="534296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5124" name="文本框 68615"/>
          <p:cNvSpPr txBox="1"/>
          <p:nvPr/>
        </p:nvSpPr>
        <p:spPr>
          <a:xfrm>
            <a:off x="7318688" y="2403613"/>
            <a:ext cx="3011805" cy="398780"/>
          </a:xfrm>
          <a:prstGeom prst="rect">
            <a:avLst/>
          </a:prstGeom>
          <a:solidFill>
            <a:srgbClr val="33CCCC"/>
          </a:solidFill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t" anchorCtr="0">
            <a:spAutoFit/>
          </a:bodyPr>
          <a:p>
            <a:r>
              <a:rPr lang="en-US" altLang="zh-CN" sz="2000" noProof="1">
                <a:latin typeface="Trebuchet MS" panose="020B0603020202020204" pitchFamily="34" charset="0"/>
                <a:ea typeface="宋体" panose="02010600030101010101" pitchFamily="2" charset="-122"/>
                <a:cs typeface="+mn-cs"/>
              </a:rPr>
              <a:t>Diffusion and Interaction</a:t>
            </a:r>
            <a:endParaRPr lang="en-US" altLang="zh-CN" sz="2000" noProof="1">
              <a:latin typeface="Trebuchet MS" panose="020B0603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7" name="直接连接符 68616"/>
          <p:cNvSpPr/>
          <p:nvPr/>
        </p:nvSpPr>
        <p:spPr>
          <a:xfrm>
            <a:off x="8763160" y="3038719"/>
            <a:ext cx="0" cy="532856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5126" name="文本框 68617"/>
          <p:cNvSpPr txBox="1"/>
          <p:nvPr/>
        </p:nvSpPr>
        <p:spPr>
          <a:xfrm>
            <a:off x="7265403" y="3724231"/>
            <a:ext cx="3061970" cy="398780"/>
          </a:xfrm>
          <a:prstGeom prst="rect">
            <a:avLst/>
          </a:prstGeom>
          <a:solidFill>
            <a:srgbClr val="33CCCC"/>
          </a:solidFill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t" anchorCtr="0">
            <a:spAutoFit/>
          </a:bodyPr>
          <a:p>
            <a:r>
              <a:rPr lang="en-US" altLang="zh-CN" sz="2000" noProof="1" err="1">
                <a:latin typeface="Trebuchet MS" panose="020B0603020202020204" pitchFamily="34" charset="0"/>
                <a:ea typeface="宋体" panose="02010600030101010101" pitchFamily="2" charset="-122"/>
                <a:cs typeface="+mn-cs"/>
              </a:rPr>
              <a:t>Helio</a:t>
            </a:r>
            <a:r>
              <a:rPr lang="en-US" altLang="zh-CN" sz="2000" noProof="1">
                <a:latin typeface="Trebuchet MS" panose="020B0603020202020204" pitchFamily="34" charset="0"/>
                <a:ea typeface="宋体" panose="02010600030101010101" pitchFamily="2" charset="-122"/>
                <a:cs typeface="+mn-cs"/>
              </a:rPr>
              <a:t>-sphere propagation</a:t>
            </a:r>
            <a:endParaRPr lang="en-US" altLang="zh-CN" sz="2000" noProof="1">
              <a:latin typeface="Trebuchet MS" panose="020B0603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9" name="直接连接符 68618"/>
          <p:cNvSpPr/>
          <p:nvPr/>
        </p:nvSpPr>
        <p:spPr>
          <a:xfrm>
            <a:off x="8740118" y="4333415"/>
            <a:ext cx="0" cy="534296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5128" name="文本框 68619"/>
          <p:cNvSpPr txBox="1"/>
          <p:nvPr/>
        </p:nvSpPr>
        <p:spPr>
          <a:xfrm>
            <a:off x="7458383" y="4909476"/>
            <a:ext cx="2741930" cy="398780"/>
          </a:xfrm>
          <a:prstGeom prst="rect">
            <a:avLst/>
          </a:prstGeom>
          <a:solidFill>
            <a:srgbClr val="CCFFCC"/>
          </a:solidFill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t" anchorCtr="0">
            <a:spAutoFit/>
          </a:bodyPr>
          <a:p>
            <a:r>
              <a:rPr lang="en-US" altLang="zh-CN" sz="2000" noProof="1">
                <a:latin typeface="Trebuchet MS" panose="020B0603020202020204" pitchFamily="34" charset="0"/>
                <a:ea typeface="宋体" panose="02010600030101010101" pitchFamily="2" charset="-122"/>
                <a:cs typeface="+mn-cs"/>
              </a:rPr>
              <a:t>Detection at the Earth</a:t>
            </a:r>
            <a:endParaRPr lang="en-US" altLang="zh-CN" sz="2000" noProof="1">
              <a:latin typeface="Trebuchet MS" panose="020B0603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29" name="矩形 35844"/>
          <p:cNvSpPr/>
          <p:nvPr/>
        </p:nvSpPr>
        <p:spPr>
          <a:xfrm>
            <a:off x="1752504" y="1067152"/>
            <a:ext cx="1765625" cy="24574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40638" bIns="0" anchor="t" anchorCtr="0">
            <a:spAutoFit/>
          </a:bodyPr>
          <a:p>
            <a:pPr marL="40005" fontAlgn="base">
              <a:buClr>
                <a:schemeClr val="tx1"/>
              </a:buClr>
            </a:pPr>
            <a:r>
              <a:rPr lang="en-US" altLang="zh-CN" sz="1600" i="1" strike="noStrike" noProof="1">
                <a:latin typeface="Trebuchet MS" panose="020B0603020202020204" pitchFamily="34" charset="0"/>
                <a:ea typeface="仿宋_GB2312" pitchFamily="49" charset="-122"/>
                <a:cs typeface="+mn-cs"/>
              </a:rPr>
              <a:t>© I. V. </a:t>
            </a:r>
            <a:r>
              <a:rPr lang="en-US" altLang="zh-CN" sz="1600" i="1" strike="noStrike" noProof="1" err="1">
                <a:latin typeface="Trebuchet MS" panose="020B0603020202020204" pitchFamily="34" charset="0"/>
                <a:ea typeface="仿宋_GB2312" pitchFamily="49" charset="-122"/>
                <a:cs typeface="+mn-cs"/>
              </a:rPr>
              <a:t>Moskalenko</a:t>
            </a:r>
            <a:endParaRPr lang="en-US" altLang="zh-CN" sz="1600" i="1" strike="noStrike" noProof="1">
              <a:latin typeface="Trebuchet MS" panose="020B0603020202020204" pitchFamily="34" charset="0"/>
              <a:ea typeface="仿宋_GB2312" pitchFamily="49" charset="-122"/>
            </a:endParaRPr>
          </a:p>
        </p:txBody>
      </p:sp>
      <p:sp>
        <p:nvSpPr>
          <p:cNvPr id="5130" name="灯片编号占位符 1"/>
          <p:cNvSpPr txBox="1">
            <a:spLocks noGrp="1"/>
          </p:cNvSpPr>
          <p:nvPr/>
        </p:nvSpPr>
        <p:spPr>
          <a:xfrm>
            <a:off x="10275319" y="6436036"/>
            <a:ext cx="313953" cy="30387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/>
          <a:p>
            <a:pPr algn="ctr"/>
            <a:fld id="{9A0DB2DC-4C9A-4742-B13C-FB6460FD3503}" type="slidenum">
              <a:rPr lang="zh-CN" altLang="en-US" sz="140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400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203" name="矩形 80912"/>
          <p:cNvSpPr/>
          <p:nvPr/>
        </p:nvSpPr>
        <p:spPr>
          <a:xfrm>
            <a:off x="1909480" y="5698679"/>
            <a:ext cx="8453688" cy="780415"/>
          </a:xfrm>
          <a:prstGeom prst="rect">
            <a:avLst/>
          </a:prstGeom>
          <a:noFill/>
          <a:ln w="12700">
            <a:noFill/>
          </a:ln>
        </p:spPr>
        <p:txBody>
          <a:bodyPr wrap="square" lIns="0" tIns="0" rIns="40638" bIns="0" anchor="t">
            <a:spAutoFit/>
          </a:bodyPr>
          <a:p>
            <a:pPr marL="40005" algn="ctr"/>
            <a:r>
              <a:rPr lang="en-US" altLang="zh-CN" sz="2540"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Diffuse γ rays are expected a priori to be produced during the propagation</a:t>
            </a:r>
            <a:endParaRPr lang="en-US" altLang="zh-CN" sz="2540">
              <a:latin typeface="Times New Roman" panose="02020603050405020304" pitchFamily="18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8204" name="Text Box 8"/>
          <p:cNvSpPr txBox="1"/>
          <p:nvPr/>
        </p:nvSpPr>
        <p:spPr>
          <a:xfrm>
            <a:off x="1703539" y="161297"/>
            <a:ext cx="8809404" cy="7048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en-US" altLang="zh-CN" sz="399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Symbol" panose="05050102010706020507" charset="0"/>
              </a:rPr>
              <a:t>General picture of Galactic cosmic rays</a:t>
            </a:r>
            <a:endParaRPr lang="en-US" altLang="zh-CN" sz="399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sym typeface="Symbol" panose="05050102010706020507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0" y="0"/>
            <a:ext cx="61817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ym typeface="+mn-ea"/>
              </a:rPr>
              <a:t>6.Modeling of diffuse γ rays</a:t>
            </a:r>
            <a:endParaRPr lang="zh-CN" altLang="en-US"/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sp>
        <p:nvSpPr>
          <p:cNvPr id="9217" name="文本占位符 262147"/>
          <p:cNvSpPr>
            <a:spLocks noGrp="1"/>
          </p:cNvSpPr>
          <p:nvPr>
            <p:ph idx="1"/>
          </p:nvPr>
        </p:nvSpPr>
        <p:spPr>
          <a:xfrm>
            <a:off x="7729132" y="2775172"/>
            <a:ext cx="2386330" cy="2956630"/>
          </a:xfrm>
        </p:spPr>
        <p:txBody>
          <a:bodyPr wrap="square" lIns="50799" tIns="50799" rIns="0" bIns="50799" anchor="t"/>
          <a:p>
            <a:pPr>
              <a:lnSpc>
                <a:spcPct val="90000"/>
              </a:lnSpc>
              <a:buClrTx/>
              <a:buSzPct val="100000"/>
              <a:buFont typeface="Wingdings" panose="05000000000000000000" charset="0"/>
              <a:buChar char="Ø"/>
            </a:pPr>
            <a:r>
              <a:rPr lang="en-US" altLang="zh-CN" sz="2175" dirty="0">
                <a:latin typeface="Trebuchet MS" panose="020B0603020202020204" pitchFamily="34" charset="0"/>
                <a:ea typeface="黑体" panose="02010609060101010101" pitchFamily="49" charset="-122"/>
              </a:rPr>
              <a:t>Diffusion</a:t>
            </a:r>
            <a:endParaRPr lang="en-US" altLang="zh-CN" sz="2175" dirty="0">
              <a:latin typeface="Trebuchet MS" panose="020B0603020202020204" pitchFamily="34" charset="0"/>
              <a:ea typeface="黑体" panose="02010609060101010101" pitchFamily="49" charset="-122"/>
            </a:endParaRPr>
          </a:p>
          <a:p>
            <a:pPr>
              <a:lnSpc>
                <a:spcPct val="90000"/>
              </a:lnSpc>
              <a:buClrTx/>
              <a:buSzPct val="100000"/>
              <a:buFont typeface="Wingdings" panose="05000000000000000000" charset="0"/>
              <a:buChar char="Ø"/>
            </a:pPr>
            <a:r>
              <a:rPr lang="en-US" altLang="zh-CN" sz="2175" dirty="0">
                <a:latin typeface="Trebuchet MS" panose="020B0603020202020204" pitchFamily="34" charset="0"/>
                <a:ea typeface="黑体" panose="02010609060101010101" pitchFamily="49" charset="-122"/>
              </a:rPr>
              <a:t>Convection</a:t>
            </a:r>
            <a:endParaRPr lang="en-US" altLang="zh-CN" sz="2175" dirty="0">
              <a:latin typeface="Trebuchet MS" panose="020B0603020202020204" pitchFamily="34" charset="0"/>
              <a:ea typeface="黑体" panose="02010609060101010101" pitchFamily="49" charset="-122"/>
            </a:endParaRPr>
          </a:p>
          <a:p>
            <a:pPr>
              <a:lnSpc>
                <a:spcPct val="90000"/>
              </a:lnSpc>
              <a:buClrTx/>
              <a:buSzPct val="100000"/>
              <a:buFont typeface="Wingdings" panose="05000000000000000000" charset="0"/>
              <a:buChar char="Ø"/>
            </a:pPr>
            <a:r>
              <a:rPr lang="en-US" altLang="zh-CN" sz="2175" dirty="0">
                <a:latin typeface="Trebuchet MS" panose="020B0603020202020204" pitchFamily="34" charset="0"/>
                <a:ea typeface="黑体" panose="02010609060101010101" pitchFamily="49" charset="-122"/>
              </a:rPr>
              <a:t>Reacceleration</a:t>
            </a:r>
            <a:endParaRPr lang="zh-CN" altLang="en-US" sz="2175" dirty="0">
              <a:latin typeface="Trebuchet MS" panose="020B0603020202020204" pitchFamily="34" charset="0"/>
              <a:ea typeface="黑体" panose="02010609060101010101" pitchFamily="49" charset="-122"/>
            </a:endParaRPr>
          </a:p>
          <a:p>
            <a:pPr>
              <a:lnSpc>
                <a:spcPct val="90000"/>
              </a:lnSpc>
              <a:buClrTx/>
              <a:buSzPct val="100000"/>
              <a:buFont typeface="Wingdings" panose="05000000000000000000" charset="0"/>
              <a:buChar char="Ø"/>
            </a:pPr>
            <a:r>
              <a:rPr lang="en-US" altLang="zh-CN" sz="2175" dirty="0">
                <a:latin typeface="Trebuchet MS" panose="020B0603020202020204" pitchFamily="34" charset="0"/>
                <a:ea typeface="黑体" panose="02010609060101010101" pitchFamily="49" charset="-122"/>
              </a:rPr>
              <a:t>Energy loss</a:t>
            </a:r>
            <a:endParaRPr lang="zh-CN" altLang="en-US" sz="2175" dirty="0">
              <a:latin typeface="Trebuchet MS" panose="020B0603020202020204" pitchFamily="34" charset="0"/>
              <a:ea typeface="黑体" panose="02010609060101010101" pitchFamily="49" charset="-122"/>
            </a:endParaRPr>
          </a:p>
          <a:p>
            <a:pPr>
              <a:lnSpc>
                <a:spcPct val="90000"/>
              </a:lnSpc>
              <a:buClrTx/>
              <a:buSzPct val="100000"/>
              <a:buFont typeface="Wingdings" panose="05000000000000000000" charset="0"/>
              <a:buChar char="Ø"/>
            </a:pPr>
            <a:r>
              <a:rPr lang="en-US" altLang="zh-CN" sz="2175" dirty="0">
                <a:latin typeface="Trebuchet MS" panose="020B0603020202020204" pitchFamily="34" charset="0"/>
                <a:ea typeface="黑体" panose="02010609060101010101" pitchFamily="49" charset="-122"/>
              </a:rPr>
              <a:t>Fragmentation</a:t>
            </a:r>
            <a:endParaRPr lang="zh-CN" altLang="en-US" sz="2175" dirty="0">
              <a:latin typeface="Trebuchet MS" panose="020B0603020202020204" pitchFamily="34" charset="0"/>
              <a:ea typeface="黑体" panose="02010609060101010101" pitchFamily="49" charset="-122"/>
            </a:endParaRPr>
          </a:p>
          <a:p>
            <a:pPr>
              <a:lnSpc>
                <a:spcPct val="90000"/>
              </a:lnSpc>
              <a:buClrTx/>
              <a:buSzPct val="100000"/>
              <a:buFont typeface="Wingdings" panose="05000000000000000000" charset="0"/>
              <a:buChar char="Ø"/>
            </a:pPr>
            <a:r>
              <a:rPr lang="en-US" altLang="zh-CN" sz="2175" dirty="0">
                <a:latin typeface="Trebuchet MS" panose="020B0603020202020204" pitchFamily="34" charset="0"/>
                <a:ea typeface="黑体" panose="02010609060101010101" pitchFamily="49" charset="-122"/>
              </a:rPr>
              <a:t>Decay</a:t>
            </a:r>
            <a:endParaRPr lang="en-US" altLang="zh-CN" sz="2175" dirty="0">
              <a:latin typeface="Trebuchet MS" panose="020B0603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46084" name="灯片编号占位符 1"/>
          <p:cNvSpPr txBox="1">
            <a:spLocks noGrp="1"/>
          </p:cNvSpPr>
          <p:nvPr/>
        </p:nvSpPr>
        <p:spPr>
          <a:xfrm>
            <a:off x="10198991" y="6436036"/>
            <a:ext cx="313953" cy="30387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/>
          <a:p>
            <a:pPr algn="ctr">
              <a:buSzPct val="100000"/>
              <a:buFont typeface="Arial" panose="020B0604020202020204" pitchFamily="34" charset="0"/>
            </a:pPr>
            <a:fld id="{9A0DB2DC-4C9A-4742-B13C-FB6460FD3503}" type="slidenum">
              <a:rPr lang="zh-CN" altLang="en-US" sz="1400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z="1400" noProof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9219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686257" y="956260"/>
            <a:ext cx="8658189" cy="159424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0" name="Text Box 8"/>
          <p:cNvSpPr txBox="1"/>
          <p:nvPr/>
        </p:nvSpPr>
        <p:spPr>
          <a:xfrm>
            <a:off x="1703539" y="161297"/>
            <a:ext cx="8809404" cy="7048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en-US" altLang="zh-CN" sz="399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Symbol" panose="05050102010706020507" charset="0"/>
              </a:rPr>
              <a:t>Propagation modeling</a:t>
            </a:r>
            <a:endParaRPr lang="en-US" altLang="zh-CN" sz="399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sym typeface="Symbol" panose="05050102010706020507" charset="0"/>
            </a:endParaRPr>
          </a:p>
        </p:txBody>
      </p:sp>
      <p:sp>
        <p:nvSpPr>
          <p:cNvPr id="9221" name="矩形 181249"/>
          <p:cNvSpPr/>
          <p:nvPr/>
        </p:nvSpPr>
        <p:spPr>
          <a:xfrm>
            <a:off x="1728021" y="5878697"/>
            <a:ext cx="8818046" cy="614680"/>
          </a:xfrm>
          <a:prstGeom prst="rect">
            <a:avLst/>
          </a:prstGeom>
          <a:noFill/>
          <a:ln w="12700">
            <a:noFill/>
          </a:ln>
        </p:spPr>
        <p:txBody>
          <a:bodyPr wrap="square" lIns="0" tIns="0" rIns="36866" bIns="0" anchor="t">
            <a:spAutoFit/>
          </a:bodyPr>
          <a:p>
            <a:pPr marL="40005"/>
            <a:r>
              <a:rPr lang="en-US" altLang="zh-CN" sz="2175">
                <a:solidFill>
                  <a:schemeClr val="tx1"/>
                </a:solidFill>
                <a:latin typeface="Trebuchet MS" panose="020B0603020202020204" pitchFamily="34" charset="0"/>
                <a:ea typeface="仿宋_GB2312" pitchFamily="49" charset="-122"/>
                <a:sym typeface="Arial" panose="020B0604020202020204" pitchFamily="34" charset="0"/>
              </a:rPr>
              <a:t>GALPROP: Strong </a:t>
            </a:r>
            <a:r>
              <a:rPr lang="en-US" altLang="zh-CN" sz="2175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  <a:sym typeface="Arial" panose="020B0604020202020204" pitchFamily="34" charset="0"/>
              </a:rPr>
              <a:t>&amp;</a:t>
            </a:r>
            <a:r>
              <a:rPr lang="en-US" altLang="zh-CN" sz="2175">
                <a:solidFill>
                  <a:schemeClr val="tx1"/>
                </a:solidFill>
                <a:latin typeface="Trebuchet MS" panose="020B0603020202020204" pitchFamily="34" charset="0"/>
                <a:ea typeface="仿宋_GB2312" pitchFamily="49" charset="-122"/>
                <a:sym typeface="Arial" panose="020B0604020202020204" pitchFamily="34" charset="0"/>
              </a:rPr>
              <a:t> </a:t>
            </a:r>
            <a:r>
              <a:rPr lang="en-US" altLang="zh-CN" sz="2175" dirty="0" err="1">
                <a:solidFill>
                  <a:schemeClr val="tx1"/>
                </a:solidFill>
                <a:latin typeface="Trebuchet MS" panose="020B0603020202020204" pitchFamily="34" charset="0"/>
                <a:ea typeface="仿宋_GB2312" pitchFamily="49" charset="-122"/>
                <a:sym typeface="Arial" panose="020B0604020202020204" pitchFamily="34" charset="0"/>
              </a:rPr>
              <a:t>Moskalenko</a:t>
            </a:r>
            <a:r>
              <a:rPr lang="en-US" altLang="zh-CN" sz="2175">
                <a:solidFill>
                  <a:schemeClr val="tx1"/>
                </a:solidFill>
                <a:latin typeface="Trebuchet MS" panose="020B0603020202020204" pitchFamily="34" charset="0"/>
                <a:ea typeface="仿宋_GB2312" pitchFamily="49" charset="-122"/>
                <a:sym typeface="Arial" panose="020B0604020202020204" pitchFamily="34" charset="0"/>
              </a:rPr>
              <a:t> (1998)      DRAGON: Evoli et al. (2008)   </a:t>
            </a:r>
            <a:r>
              <a:rPr lang="en-US" altLang="zh-CN" sz="1815">
                <a:solidFill>
                  <a:schemeClr val="tx1"/>
                </a:solidFill>
                <a:latin typeface="Trebuchet MS" panose="020B0603020202020204" pitchFamily="34" charset="0"/>
                <a:ea typeface="仿宋_GB2312" pitchFamily="49" charset="-122"/>
                <a:sym typeface="Arial" panose="020B0604020202020204" pitchFamily="34" charset="0"/>
              </a:rPr>
              <a:t>http://galprop.stanford.edu/                    https://github.com/cosmicrays/DRAGON</a:t>
            </a:r>
            <a:endParaRPr lang="en-US" altLang="zh-CN" sz="1815">
              <a:solidFill>
                <a:schemeClr val="tx1"/>
              </a:solidFill>
              <a:latin typeface="Trebuchet MS" panose="020B0603020202020204" pitchFamily="34" charset="0"/>
              <a:ea typeface="仿宋_GB2312" pitchFamily="49" charset="-122"/>
              <a:sym typeface="Arial" panose="020B0604020202020204" pitchFamily="34" charset="0"/>
            </a:endParaRPr>
          </a:p>
        </p:txBody>
      </p:sp>
      <p:pic>
        <p:nvPicPr>
          <p:cNvPr id="9222" name="内容占位符 3"/>
          <p:cNvPicPr>
            <a:picLocks noGrp="1"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053496" y="2551948"/>
            <a:ext cx="5164382" cy="30992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文本框 13"/>
          <p:cNvSpPr txBox="1"/>
          <p:nvPr/>
        </p:nvSpPr>
        <p:spPr>
          <a:xfrm>
            <a:off x="0" y="0"/>
            <a:ext cx="61817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ym typeface="+mn-ea"/>
              </a:rPr>
              <a:t>6.Modeling of diffuse γ rays</a:t>
            </a:r>
            <a:endParaRPr lang="zh-CN" altLang="en-US"/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sp>
        <p:nvSpPr>
          <p:cNvPr id="10241" name="灯片编号占位符 1"/>
          <p:cNvSpPr txBox="1">
            <a:spLocks noGrp="1"/>
          </p:cNvSpPr>
          <p:nvPr/>
        </p:nvSpPr>
        <p:spPr>
          <a:xfrm>
            <a:off x="10240756" y="6459079"/>
            <a:ext cx="283709" cy="276509"/>
          </a:xfrm>
          <a:prstGeom prst="rect">
            <a:avLst/>
          </a:prstGeom>
          <a:noFill/>
          <a:ln w="9525">
            <a:noFill/>
          </a:ln>
        </p:spPr>
        <p:txBody>
          <a:bodyPr wrap="none" anchor="t"/>
          <a:p>
            <a:pPr algn="ctr"/>
            <a:fld id="{9A0DB2DC-4C9A-4742-B13C-FB6460FD3503}" type="slidenum">
              <a:rPr lang="zh-CN" altLang="en-US" sz="127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7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42" name="Text Box 8"/>
          <p:cNvSpPr txBox="1"/>
          <p:nvPr/>
        </p:nvSpPr>
        <p:spPr>
          <a:xfrm>
            <a:off x="1703539" y="161297"/>
            <a:ext cx="8809404" cy="7048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en-US" altLang="zh-CN" sz="399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Symbol" panose="05050102010706020507" charset="0"/>
              </a:rPr>
              <a:t>Cosmic ray fitting</a:t>
            </a:r>
            <a:endParaRPr lang="en-US" altLang="zh-CN" sz="399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sym typeface="Symbol" panose="05050102010706020507" charset="0"/>
            </a:endParaRPr>
          </a:p>
        </p:txBody>
      </p:sp>
      <p:pic>
        <p:nvPicPr>
          <p:cNvPr id="1024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89413" y="979303"/>
            <a:ext cx="6342426" cy="438958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4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6976" y="5757724"/>
            <a:ext cx="5780767" cy="95914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5" name="Text Box 5"/>
          <p:cNvSpPr txBox="1"/>
          <p:nvPr/>
        </p:nvSpPr>
        <p:spPr>
          <a:xfrm>
            <a:off x="7824182" y="979303"/>
            <a:ext cx="2700283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1815" dirty="0">
                <a:solidFill>
                  <a:schemeClr val="tx1"/>
                </a:solidFill>
                <a:latin typeface="Trebuchet MS" panose="020B0603020202020204" pitchFamily="34" charset="0"/>
                <a:ea typeface="黑体" panose="02010609060101010101" pitchFamily="49" charset="-122"/>
              </a:rPr>
              <a:t>Yuan et al. (2020, JCAP)</a:t>
            </a:r>
            <a:endParaRPr lang="en-US" altLang="zh-CN" sz="1815" dirty="0">
              <a:solidFill>
                <a:schemeClr val="tx1"/>
              </a:solidFill>
              <a:latin typeface="Trebuchet MS" panose="020B0603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0246" name="Text Box 5"/>
          <p:cNvSpPr txBox="1"/>
          <p:nvPr/>
        </p:nvSpPr>
        <p:spPr>
          <a:xfrm>
            <a:off x="3238740" y="5417849"/>
            <a:ext cx="2659959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1815" dirty="0">
                <a:solidFill>
                  <a:schemeClr val="tx1"/>
                </a:solidFill>
                <a:latin typeface="Trebuchet MS" panose="020B0603020202020204" pitchFamily="34" charset="0"/>
                <a:ea typeface="黑体" panose="02010609060101010101" pitchFamily="49" charset="-122"/>
              </a:rPr>
              <a:t>Propagation parameters</a:t>
            </a:r>
            <a:endParaRPr lang="en-US" altLang="zh-CN" sz="1815" dirty="0">
              <a:solidFill>
                <a:schemeClr val="tx1"/>
              </a:solidFill>
              <a:latin typeface="Trebuchet MS" panose="020B0603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0" y="0"/>
            <a:ext cx="61817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ym typeface="+mn-ea"/>
              </a:rPr>
              <a:t>6.Modeling of diffuse γ rays</a:t>
            </a:r>
            <a:endParaRPr lang="zh-CN" altLang="en-US"/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pic>
        <p:nvPicPr>
          <p:cNvPr id="1228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27054" y="3751594"/>
            <a:ext cx="4127473" cy="296959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0" name="Text Box 5"/>
          <p:cNvSpPr txBox="1"/>
          <p:nvPr/>
        </p:nvSpPr>
        <p:spPr>
          <a:xfrm>
            <a:off x="1645933" y="4203802"/>
            <a:ext cx="4742417" cy="16300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marL="342900" indent="-342900">
              <a:spcBef>
                <a:spcPct val="50000"/>
              </a:spcBef>
              <a:buSzPct val="100000"/>
              <a:buFont typeface="Wingdings" panose="05000000000000000000" charset="0"/>
              <a:buChar char="Ø"/>
            </a:pPr>
            <a:r>
              <a:rPr lang="en-US" altLang="zh-CN" sz="1995" dirty="0">
                <a:solidFill>
                  <a:schemeClr val="tx1"/>
                </a:solidFill>
                <a:latin typeface="Trebuchet MS" panose="020B0603020202020204" pitchFamily="34" charset="0"/>
                <a:ea typeface="黑体" panose="02010609060101010101" pitchFamily="49" charset="-122"/>
              </a:rPr>
              <a:t>Model 1: KASCADE knees of p and He</a:t>
            </a:r>
            <a:endParaRPr lang="en-US" altLang="zh-CN" sz="1995" dirty="0">
              <a:solidFill>
                <a:schemeClr val="tx1"/>
              </a:solidFill>
              <a:latin typeface="Trebuchet MS" panose="020B0603020202020204" pitchFamily="34" charset="0"/>
              <a:ea typeface="黑体" panose="02010609060101010101" pitchFamily="49" charset="-122"/>
            </a:endParaRPr>
          </a:p>
          <a:p>
            <a:pPr marL="342900" indent="-342900">
              <a:spcBef>
                <a:spcPct val="50000"/>
              </a:spcBef>
              <a:buSzPct val="100000"/>
              <a:buFont typeface="Wingdings" panose="05000000000000000000" charset="0"/>
              <a:buChar char="Ø"/>
            </a:pPr>
            <a:r>
              <a:rPr lang="en-US" altLang="zh-CN" sz="1995" dirty="0">
                <a:solidFill>
                  <a:schemeClr val="tx1"/>
                </a:solidFill>
                <a:latin typeface="Trebuchet MS" panose="020B0603020202020204" pitchFamily="34" charset="0"/>
                <a:ea typeface="黑体" panose="02010609060101010101" pitchFamily="49" charset="-122"/>
              </a:rPr>
              <a:t>Model 2: ARGO knees of p and He</a:t>
            </a:r>
            <a:endParaRPr lang="en-US" altLang="zh-CN" sz="1995" dirty="0">
              <a:solidFill>
                <a:schemeClr val="tx1"/>
              </a:solidFill>
              <a:latin typeface="Trebuchet MS" panose="020B0603020202020204" pitchFamily="34" charset="0"/>
              <a:ea typeface="黑体" panose="02010609060101010101" pitchFamily="49" charset="-122"/>
            </a:endParaRPr>
          </a:p>
          <a:p>
            <a:pPr marL="342900" indent="-342900">
              <a:spcBef>
                <a:spcPct val="50000"/>
              </a:spcBef>
              <a:buSzPct val="100000"/>
              <a:buFont typeface="Wingdings" panose="05000000000000000000" charset="0"/>
              <a:buChar char="Ø"/>
            </a:pPr>
            <a:r>
              <a:rPr lang="en-US" altLang="zh-CN" sz="1995" dirty="0">
                <a:solidFill>
                  <a:schemeClr val="tx1"/>
                </a:solidFill>
                <a:latin typeface="Trebuchet MS" panose="020B0603020202020204" pitchFamily="34" charset="0"/>
                <a:ea typeface="黑体" panose="02010609060101010101" pitchFamily="49" charset="-122"/>
              </a:rPr>
              <a:t>Model 3: spatially-dependent propagation (SDP)</a:t>
            </a:r>
            <a:endParaRPr lang="en-US" altLang="zh-CN" sz="1995" dirty="0">
              <a:solidFill>
                <a:schemeClr val="tx1"/>
              </a:solidFill>
              <a:latin typeface="Trebuchet MS" panose="020B0603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2291" name="灯片编号占位符 1"/>
          <p:cNvSpPr txBox="1">
            <a:spLocks noGrp="1"/>
          </p:cNvSpPr>
          <p:nvPr/>
        </p:nvSpPr>
        <p:spPr>
          <a:xfrm>
            <a:off x="10240756" y="6459079"/>
            <a:ext cx="283709" cy="276509"/>
          </a:xfrm>
          <a:prstGeom prst="rect">
            <a:avLst/>
          </a:prstGeom>
          <a:noFill/>
          <a:ln w="9525">
            <a:noFill/>
          </a:ln>
        </p:spPr>
        <p:txBody>
          <a:bodyPr wrap="none" anchor="t"/>
          <a:p>
            <a:pPr algn="ctr"/>
            <a:fld id="{9A0DB2DC-4C9A-4742-B13C-FB6460FD3503}" type="slidenum">
              <a:rPr lang="zh-CN" altLang="en-US" sz="127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7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292" name="Text Box 8"/>
          <p:cNvSpPr txBox="1"/>
          <p:nvPr/>
        </p:nvSpPr>
        <p:spPr>
          <a:xfrm>
            <a:off x="1703539" y="161297"/>
            <a:ext cx="8809404" cy="7048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en-US" altLang="zh-CN" sz="399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Symbol" panose="05050102010706020507" charset="0"/>
              </a:rPr>
              <a:t>Cosmic ray fitting</a:t>
            </a:r>
            <a:endParaRPr lang="en-US" altLang="zh-CN" sz="399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sym typeface="Symbol" panose="05050102010706020507" charset="0"/>
            </a:endParaRPr>
          </a:p>
        </p:txBody>
      </p:sp>
      <p:pic>
        <p:nvPicPr>
          <p:cNvPr id="1229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847" y="856890"/>
            <a:ext cx="8319754" cy="296815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文本框 13"/>
          <p:cNvSpPr txBox="1"/>
          <p:nvPr/>
        </p:nvSpPr>
        <p:spPr>
          <a:xfrm>
            <a:off x="0" y="0"/>
            <a:ext cx="61817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ym typeface="+mn-ea"/>
              </a:rPr>
              <a:t>6.Modeling of diffuse γ rays</a:t>
            </a:r>
            <a:endParaRPr lang="zh-CN" altLang="en-US"/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sp>
        <p:nvSpPr>
          <p:cNvPr id="14337" name="灯片编号占位符 1"/>
          <p:cNvSpPr txBox="1">
            <a:spLocks noGrp="1"/>
          </p:cNvSpPr>
          <p:nvPr/>
        </p:nvSpPr>
        <p:spPr>
          <a:xfrm>
            <a:off x="10240756" y="6459079"/>
            <a:ext cx="283709" cy="276509"/>
          </a:xfrm>
          <a:prstGeom prst="rect">
            <a:avLst/>
          </a:prstGeom>
          <a:noFill/>
          <a:ln w="9525">
            <a:noFill/>
          </a:ln>
        </p:spPr>
        <p:txBody>
          <a:bodyPr wrap="none" anchor="t"/>
          <a:p>
            <a:pPr algn="ctr"/>
            <a:fld id="{9A0DB2DC-4C9A-4742-B13C-FB6460FD3503}" type="slidenum">
              <a:rPr lang="zh-CN" altLang="en-US" sz="127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7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338" name="Text Box 8"/>
          <p:cNvSpPr txBox="1"/>
          <p:nvPr/>
        </p:nvSpPr>
        <p:spPr>
          <a:xfrm>
            <a:off x="1703539" y="161297"/>
            <a:ext cx="8809404" cy="7048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en-US" altLang="zh-CN" sz="399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Symbol" panose="05050102010706020507" charset="0"/>
              </a:rPr>
              <a:t>Cosmic ray fitting</a:t>
            </a:r>
            <a:endParaRPr lang="en-US" altLang="zh-CN" sz="399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sym typeface="Symbol" panose="05050102010706020507" charset="0"/>
            </a:endParaRPr>
          </a:p>
        </p:txBody>
      </p:sp>
      <p:pic>
        <p:nvPicPr>
          <p:cNvPr id="14339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87697" y="897215"/>
            <a:ext cx="5995350" cy="280397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0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520" y="3714150"/>
            <a:ext cx="6234415" cy="29566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1" name="矩形 47128"/>
          <p:cNvSpPr/>
          <p:nvPr/>
        </p:nvSpPr>
        <p:spPr>
          <a:xfrm>
            <a:off x="7638402" y="1019627"/>
            <a:ext cx="3007036" cy="4242685"/>
          </a:xfrm>
          <a:prstGeom prst="rect">
            <a:avLst/>
          </a:prstGeom>
          <a:noFill/>
          <a:ln w="12700">
            <a:noFill/>
          </a:ln>
        </p:spPr>
        <p:txBody>
          <a:bodyPr lIns="50799" tIns="50799" bIns="50799" anchor="t"/>
          <a:p>
            <a:pPr marL="382905" indent="-342900">
              <a:lnSpc>
                <a:spcPct val="90000"/>
              </a:lnSpc>
              <a:spcBef>
                <a:spcPts val="700"/>
              </a:spcBef>
              <a:buSzPct val="100000"/>
              <a:buFont typeface="Wingdings" panose="05000000000000000000" charset="0"/>
              <a:buChar char="Ø"/>
            </a:pPr>
            <a:r>
              <a:rPr lang="en-US" altLang="zh-CN" sz="2175" dirty="0">
                <a:solidFill>
                  <a:schemeClr val="tx1"/>
                </a:solidFill>
                <a:latin typeface="Trebuchet MS" panose="020B0603020202020204" pitchFamily="34" charset="0"/>
                <a:ea typeface="黑体" panose="02010609060101010101" pitchFamily="49" charset="-122"/>
              </a:rPr>
              <a:t>Spatially dependent propagation (SDP) model is well motivated by HAWC pulsar halo observations</a:t>
            </a:r>
            <a:endParaRPr lang="en-US" altLang="zh-CN" sz="2175" dirty="0">
              <a:solidFill>
                <a:schemeClr val="tx1"/>
              </a:solidFill>
              <a:latin typeface="Trebuchet MS" panose="020B0603020202020204" pitchFamily="34" charset="0"/>
              <a:ea typeface="黑体" panose="02010609060101010101" pitchFamily="49" charset="-122"/>
            </a:endParaRPr>
          </a:p>
          <a:p>
            <a:pPr marL="382905" indent="-342900">
              <a:lnSpc>
                <a:spcPct val="90000"/>
              </a:lnSpc>
              <a:spcBef>
                <a:spcPts val="700"/>
              </a:spcBef>
              <a:buSzPct val="100000"/>
              <a:buFont typeface="Wingdings" panose="05000000000000000000" charset="0"/>
              <a:buChar char="Ø"/>
            </a:pPr>
            <a:endParaRPr lang="en-US" altLang="zh-CN" sz="2175" dirty="0">
              <a:solidFill>
                <a:schemeClr val="tx1"/>
              </a:solidFill>
              <a:latin typeface="Trebuchet MS" panose="020B0603020202020204" pitchFamily="34" charset="0"/>
              <a:ea typeface="黑体" panose="02010609060101010101" pitchFamily="49" charset="-122"/>
            </a:endParaRPr>
          </a:p>
          <a:p>
            <a:pPr marL="382905" indent="-342900">
              <a:lnSpc>
                <a:spcPct val="90000"/>
              </a:lnSpc>
              <a:spcBef>
                <a:spcPts val="700"/>
              </a:spcBef>
              <a:buSzPct val="100000"/>
              <a:buFont typeface="Wingdings" panose="05000000000000000000" charset="0"/>
              <a:buChar char="Ø"/>
            </a:pPr>
            <a:r>
              <a:rPr lang="en-US" altLang="zh-CN" sz="2175" dirty="0">
                <a:solidFill>
                  <a:schemeClr val="tx1"/>
                </a:solidFill>
                <a:latin typeface="Trebuchet MS" panose="020B0603020202020204" pitchFamily="34" charset="0"/>
                <a:ea typeface="黑体" panose="02010609060101010101" pitchFamily="49" charset="-122"/>
              </a:rPr>
              <a:t>An SDP + local source model can account for simultaneously the spectra and anisotropies</a:t>
            </a:r>
            <a:endParaRPr lang="en-US" altLang="zh-CN" sz="2175" dirty="0">
              <a:solidFill>
                <a:schemeClr val="tx1"/>
              </a:solidFill>
              <a:latin typeface="Trebuchet MS" panose="020B0603020202020204" pitchFamily="34" charset="0"/>
              <a:ea typeface="黑体" panose="02010609060101010101" pitchFamily="49" charset="-122"/>
              <a:sym typeface="Symbol" panose="05050102010706020507" charset="0"/>
            </a:endParaRPr>
          </a:p>
        </p:txBody>
      </p:sp>
      <p:sp>
        <p:nvSpPr>
          <p:cNvPr id="14342" name="Text Box 5"/>
          <p:cNvSpPr txBox="1"/>
          <p:nvPr/>
        </p:nvSpPr>
        <p:spPr>
          <a:xfrm>
            <a:off x="7923552" y="5714520"/>
            <a:ext cx="2451137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1815" dirty="0">
                <a:solidFill>
                  <a:schemeClr val="tx1"/>
                </a:solidFill>
                <a:latin typeface="Trebuchet MS" panose="020B0603020202020204" pitchFamily="34" charset="0"/>
                <a:ea typeface="黑体" panose="02010609060101010101" pitchFamily="49" charset="-122"/>
              </a:rPr>
              <a:t>Liu et al. (2019, JCAP)</a:t>
            </a:r>
            <a:endParaRPr lang="en-US" altLang="zh-CN" sz="1815" dirty="0">
              <a:solidFill>
                <a:schemeClr val="tx1"/>
              </a:solidFill>
              <a:latin typeface="Trebuchet MS" panose="020B0603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0" y="0"/>
            <a:ext cx="61817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ym typeface="+mn-ea"/>
              </a:rPr>
              <a:t>6.Modeling of diffuse γ rays</a:t>
            </a:r>
            <a:endParaRPr lang="zh-CN" altLang="en-US"/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sp>
        <p:nvSpPr>
          <p:cNvPr id="16385" name="灯片编号占位符 1"/>
          <p:cNvSpPr txBox="1">
            <a:spLocks noGrp="1"/>
          </p:cNvSpPr>
          <p:nvPr/>
        </p:nvSpPr>
        <p:spPr>
          <a:xfrm>
            <a:off x="10240756" y="6459079"/>
            <a:ext cx="283709" cy="276509"/>
          </a:xfrm>
          <a:prstGeom prst="rect">
            <a:avLst/>
          </a:prstGeom>
          <a:noFill/>
          <a:ln w="9525">
            <a:noFill/>
          </a:ln>
        </p:spPr>
        <p:txBody>
          <a:bodyPr wrap="none" anchor="t"/>
          <a:p>
            <a:pPr algn="ctr"/>
            <a:fld id="{9A0DB2DC-4C9A-4742-B13C-FB6460FD3503}" type="slidenum">
              <a:rPr lang="zh-CN" altLang="en-US" sz="127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7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86" name="Text Box 8"/>
          <p:cNvSpPr txBox="1"/>
          <p:nvPr/>
        </p:nvSpPr>
        <p:spPr>
          <a:xfrm>
            <a:off x="1703539" y="161297"/>
            <a:ext cx="8809404" cy="7048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en-US" altLang="zh-CN" sz="399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Symbol" panose="05050102010706020507" charset="0"/>
              </a:rPr>
              <a:t>Cosmic ray fitting</a:t>
            </a:r>
            <a:endParaRPr lang="en-US" altLang="zh-CN" sz="399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sym typeface="Symbol" panose="05050102010706020507" charset="0"/>
            </a:endParaRPr>
          </a:p>
        </p:txBody>
      </p:sp>
      <p:pic>
        <p:nvPicPr>
          <p:cNvPr id="16387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09300" y="1021068"/>
            <a:ext cx="8815165" cy="430029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8" name="Text Box 5"/>
          <p:cNvSpPr txBox="1"/>
          <p:nvPr/>
        </p:nvSpPr>
        <p:spPr>
          <a:xfrm>
            <a:off x="1776987" y="5527300"/>
            <a:ext cx="8735957" cy="4267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2175" dirty="0">
                <a:solidFill>
                  <a:schemeClr val="tx1"/>
                </a:solidFill>
                <a:latin typeface="Trebuchet MS" panose="020B0603020202020204" pitchFamily="34" charset="0"/>
                <a:ea typeface="黑体" panose="02010609060101010101" pitchFamily="49" charset="-122"/>
              </a:rPr>
              <a:t>Spline interpolation method to define the source injection spectrum</a:t>
            </a:r>
            <a:endParaRPr lang="en-US" altLang="zh-CN" sz="2175" dirty="0">
              <a:solidFill>
                <a:schemeClr val="tx1"/>
              </a:solidFill>
              <a:latin typeface="Trebuchet MS" panose="020B0603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0" y="0"/>
            <a:ext cx="61817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ym typeface="+mn-ea"/>
              </a:rPr>
              <a:t>6.Modeling of diffuse γ rays</a:t>
            </a:r>
            <a:endParaRPr lang="zh-CN" altLang="en-US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b="0"/>
              <a:t>Sources of </a:t>
            </a:r>
            <a:r>
              <a:rPr lang="en-US" altLang="zh-CN" b="0"/>
              <a:t>DGE</a:t>
            </a:r>
            <a:r>
              <a:rPr b="0"/>
              <a:t> </a:t>
            </a:r>
            <a:r>
              <a:rPr lang="en-US" altLang="zh-CN" b="0"/>
              <a:t>from</a:t>
            </a:r>
            <a:r>
              <a:rPr b="0"/>
              <a:t> the </a:t>
            </a:r>
            <a:r>
              <a:rPr lang="en-US" altLang="zh-CN" b="0"/>
              <a:t>G</a:t>
            </a:r>
            <a:r>
              <a:rPr b="0"/>
              <a:t>alactic plane</a:t>
            </a:r>
            <a:endParaRPr b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16675" y="1241425"/>
            <a:ext cx="5268595" cy="2675890"/>
          </a:xfrm>
          <a:prstGeom prst="rect">
            <a:avLst/>
          </a:prstGeom>
        </p:spPr>
      </p:pic>
      <p:graphicFrame>
        <p:nvGraphicFramePr>
          <p:cNvPr id="5" name="对象 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742950" y="2781935"/>
          <a:ext cx="241173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2" imgW="825500" imgH="203200" progId="Equation.KSEE3">
                  <p:embed/>
                </p:oleObj>
              </mc:Choice>
              <mc:Fallback>
                <p:oleObj name="" r:id="rId2" imgW="825500" imgH="2032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42950" y="2781935"/>
                        <a:ext cx="2411730" cy="59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742950" y="1638935"/>
          <a:ext cx="4304030" cy="668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4" imgW="1473200" imgH="228600" progId="Equation.KSEE3">
                  <p:embed/>
                </p:oleObj>
              </mc:Choice>
              <mc:Fallback>
                <p:oleObj name="" r:id="rId4" imgW="1473200" imgH="2286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2950" y="1638935"/>
                        <a:ext cx="4304030" cy="6680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742950" y="3850005"/>
          <a:ext cx="256032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6" imgW="876300" imgH="203200" progId="Equation.KSEE3">
                  <p:embed/>
                </p:oleObj>
              </mc:Choice>
              <mc:Fallback>
                <p:oleObj name="" r:id="rId6" imgW="876300" imgH="2032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42950" y="3850005"/>
                        <a:ext cx="2560320" cy="59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3374390" y="2848610"/>
            <a:ext cx="23107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/>
              <a:t>bremsstrahlung</a:t>
            </a:r>
            <a:endParaRPr lang="zh-CN" altLang="en-US" sz="2400"/>
          </a:p>
        </p:txBody>
      </p:sp>
      <p:sp>
        <p:nvSpPr>
          <p:cNvPr id="10" name="文本框 9"/>
          <p:cNvSpPr txBox="1"/>
          <p:nvPr/>
        </p:nvSpPr>
        <p:spPr>
          <a:xfrm>
            <a:off x="3374390" y="3916680"/>
            <a:ext cx="42938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400"/>
              <a:t>Inverse Compton scattering</a:t>
            </a:r>
            <a:endParaRPr lang="en-US" altLang="zh-CN" sz="2400"/>
          </a:p>
        </p:txBody>
      </p:sp>
      <p:sp>
        <p:nvSpPr>
          <p:cNvPr id="11" name="文本框 10"/>
          <p:cNvSpPr txBox="1"/>
          <p:nvPr/>
        </p:nvSpPr>
        <p:spPr>
          <a:xfrm>
            <a:off x="742950" y="4654550"/>
            <a:ext cx="897509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sz="2400"/>
              <a:t>To study the propagation mechanism of cosmic rays;</a:t>
            </a:r>
            <a:endParaRPr sz="2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To study the</a:t>
            </a:r>
            <a:r>
              <a:rPr sz="2400"/>
              <a:t> material composition of </a:t>
            </a:r>
            <a:r>
              <a:rPr lang="en-US" altLang="zh-CN" sz="2400">
                <a:sym typeface="+mn-ea"/>
              </a:rPr>
              <a:t>G</a:t>
            </a:r>
            <a:r>
              <a:rPr sz="2400">
                <a:sym typeface="+mn-ea"/>
              </a:rPr>
              <a:t>alactic plane</a:t>
            </a:r>
            <a:r>
              <a:rPr lang="en-US" sz="2400">
                <a:sym typeface="+mn-ea"/>
              </a:rPr>
              <a:t>;</a:t>
            </a:r>
            <a:endParaRPr lang="en-US" sz="2400"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To </a:t>
            </a:r>
            <a:r>
              <a:rPr lang="en-US" sz="2400">
                <a:sym typeface="+mn-ea"/>
              </a:rPr>
              <a:t>search for</a:t>
            </a:r>
            <a:r>
              <a:rPr sz="2400"/>
              <a:t> dark matter annihilation signals</a:t>
            </a:r>
            <a:r>
              <a:rPr lang="en-US" sz="2400"/>
              <a:t>;</a:t>
            </a:r>
            <a:endParaRPr lang="en-US" sz="2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sz="2400"/>
              <a:t>...</a:t>
            </a:r>
            <a:endParaRPr sz="2400"/>
          </a:p>
        </p:txBody>
      </p:sp>
      <p:sp>
        <p:nvSpPr>
          <p:cNvPr id="12" name="文本框 11"/>
          <p:cNvSpPr txBox="1"/>
          <p:nvPr/>
        </p:nvSpPr>
        <p:spPr>
          <a:xfrm>
            <a:off x="0" y="0"/>
            <a:ext cx="61817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ym typeface="+mn-ea"/>
              </a:rPr>
              <a:t>1. I</a:t>
            </a:r>
            <a:r>
              <a:rPr lang="en-US" altLang="zh-CN">
                <a:sym typeface="+mn-ea"/>
              </a:rPr>
              <a:t>NTRO: </a:t>
            </a:r>
            <a:r>
              <a:rPr lang="en-US" altLang="zh-CN" b="1">
                <a:solidFill>
                  <a:srgbClr val="FF0000"/>
                </a:solidFill>
                <a:sym typeface="+mn-ea"/>
              </a:rPr>
              <a:t>D</a:t>
            </a:r>
            <a:r>
              <a:rPr lang="en-US" altLang="zh-CN">
                <a:sym typeface="+mn-ea"/>
              </a:rPr>
              <a:t>iffuse </a:t>
            </a:r>
            <a:r>
              <a:rPr lang="en-US" altLang="zh-CN" b="1">
                <a:solidFill>
                  <a:srgbClr val="FF0000"/>
                </a:solidFill>
                <a:sym typeface="+mn-ea"/>
              </a:rPr>
              <a:t>G</a:t>
            </a:r>
            <a:r>
              <a:rPr lang="en-US" altLang="zh-CN">
                <a:sym typeface="+mn-ea"/>
              </a:rPr>
              <a:t>alactic γ-ray </a:t>
            </a:r>
            <a:r>
              <a:rPr lang="en-US" altLang="zh-CN" b="1">
                <a:solidFill>
                  <a:srgbClr val="FF0000"/>
                </a:solidFill>
                <a:sym typeface="+mn-ea"/>
              </a:rPr>
              <a:t>E</a:t>
            </a:r>
            <a:r>
              <a:rPr lang="en-US" altLang="zh-CN">
                <a:sym typeface="+mn-ea"/>
              </a:rPr>
              <a:t>mission (DGE)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0" y="6489700"/>
            <a:ext cx="6896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4</a:t>
            </a:r>
            <a:endParaRPr lang="en-US" altLang="zh-CN"/>
          </a:p>
        </p:txBody>
      </p:sp>
    </p:spTree>
    <p:custDataLst>
      <p:tags r:id="rId8"/>
    </p:custDataLst>
  </p:cSld>
  <p:clrMapOvr>
    <a:masterClrMapping/>
  </p:clrMapOvr>
  <p:transition advTm="21310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sp>
        <p:nvSpPr>
          <p:cNvPr id="18433" name="灯片编号占位符 1"/>
          <p:cNvSpPr txBox="1">
            <a:spLocks noGrp="1"/>
          </p:cNvSpPr>
          <p:nvPr/>
        </p:nvSpPr>
        <p:spPr>
          <a:xfrm>
            <a:off x="10240756" y="6459079"/>
            <a:ext cx="283709" cy="276509"/>
          </a:xfrm>
          <a:prstGeom prst="rect">
            <a:avLst/>
          </a:prstGeom>
          <a:noFill/>
          <a:ln w="9525">
            <a:noFill/>
          </a:ln>
        </p:spPr>
        <p:txBody>
          <a:bodyPr wrap="none" anchor="t"/>
          <a:p>
            <a:pPr algn="ctr"/>
            <a:fld id="{9A0DB2DC-4C9A-4742-B13C-FB6460FD3503}" type="slidenum">
              <a:rPr lang="zh-CN" altLang="en-US" sz="127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7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34" name="Text Box 8"/>
          <p:cNvSpPr txBox="1"/>
          <p:nvPr/>
        </p:nvSpPr>
        <p:spPr>
          <a:xfrm>
            <a:off x="1703539" y="161297"/>
            <a:ext cx="8809404" cy="7048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en-US" altLang="zh-CN" sz="399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Symbol" panose="05050102010706020507" charset="0"/>
              </a:rPr>
              <a:t>Cosmic ray fitting</a:t>
            </a:r>
            <a:endParaRPr lang="en-US" altLang="zh-CN" sz="399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sym typeface="Symbol" panose="05050102010706020507" charset="0"/>
            </a:endParaRPr>
          </a:p>
        </p:txBody>
      </p:sp>
      <p:pic>
        <p:nvPicPr>
          <p:cNvPr id="18435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58894" y="1005226"/>
            <a:ext cx="8949100" cy="318561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6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134" y="4239805"/>
            <a:ext cx="8908775" cy="216886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文本框 13"/>
          <p:cNvSpPr txBox="1"/>
          <p:nvPr/>
        </p:nvSpPr>
        <p:spPr>
          <a:xfrm>
            <a:off x="0" y="0"/>
            <a:ext cx="61817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ym typeface="+mn-ea"/>
              </a:rPr>
              <a:t>6.Modeling of diffuse γ rays</a:t>
            </a:r>
            <a:endParaRPr lang="zh-CN" altLang="en-US"/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sp>
        <p:nvSpPr>
          <p:cNvPr id="20481" name="灯片编号占位符 1"/>
          <p:cNvSpPr txBox="1">
            <a:spLocks noGrp="1"/>
          </p:cNvSpPr>
          <p:nvPr/>
        </p:nvSpPr>
        <p:spPr>
          <a:xfrm>
            <a:off x="10240756" y="6459079"/>
            <a:ext cx="283709" cy="276509"/>
          </a:xfrm>
          <a:prstGeom prst="rect">
            <a:avLst/>
          </a:prstGeom>
          <a:noFill/>
          <a:ln w="9525">
            <a:noFill/>
          </a:ln>
        </p:spPr>
        <p:txBody>
          <a:bodyPr wrap="none" anchor="t"/>
          <a:p>
            <a:pPr algn="ctr"/>
            <a:fld id="{9A0DB2DC-4C9A-4742-B13C-FB6460FD3503}" type="slidenum">
              <a:rPr lang="zh-CN" altLang="en-US" sz="127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7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82" name="Text Box 8"/>
          <p:cNvSpPr txBox="1"/>
          <p:nvPr/>
        </p:nvSpPr>
        <p:spPr>
          <a:xfrm>
            <a:off x="1703539" y="161297"/>
            <a:ext cx="8809404" cy="7048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en-US" altLang="zh-CN" sz="399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Symbol" panose="05050102010706020507" charset="0"/>
              </a:rPr>
              <a:t>Diffuse γ: data-model comparison</a:t>
            </a:r>
            <a:endParaRPr lang="en-US" altLang="zh-CN" sz="399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sym typeface="Symbol" panose="05050102010706020507" charset="0"/>
            </a:endParaRPr>
          </a:p>
        </p:txBody>
      </p:sp>
      <p:pic>
        <p:nvPicPr>
          <p:cNvPr id="2048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5583" y="774801"/>
            <a:ext cx="2995514" cy="603711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4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5640" y="774801"/>
            <a:ext cx="2913425" cy="59564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文本框 13"/>
          <p:cNvSpPr txBox="1"/>
          <p:nvPr/>
        </p:nvSpPr>
        <p:spPr>
          <a:xfrm>
            <a:off x="0" y="0"/>
            <a:ext cx="61817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ym typeface="+mn-ea"/>
              </a:rPr>
              <a:t>6.Modeling of diffuse γ rays</a:t>
            </a:r>
            <a:endParaRPr lang="zh-CN" altLang="en-US"/>
          </a:p>
        </p:txBody>
      </p:sp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sp>
        <p:nvSpPr>
          <p:cNvPr id="22530" name="灯片编号占位符 1"/>
          <p:cNvSpPr txBox="1">
            <a:spLocks noGrp="1"/>
          </p:cNvSpPr>
          <p:nvPr/>
        </p:nvSpPr>
        <p:spPr>
          <a:xfrm>
            <a:off x="10240756" y="6459079"/>
            <a:ext cx="283709" cy="276509"/>
          </a:xfrm>
          <a:prstGeom prst="rect">
            <a:avLst/>
          </a:prstGeom>
          <a:noFill/>
          <a:ln w="9525">
            <a:noFill/>
          </a:ln>
        </p:spPr>
        <p:txBody>
          <a:bodyPr wrap="none" anchor="t"/>
          <a:p>
            <a:pPr algn="ctr"/>
            <a:fld id="{9A0DB2DC-4C9A-4742-B13C-FB6460FD3503}" type="slidenum">
              <a:rPr lang="zh-CN" altLang="en-US" sz="127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7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31" name="Text Box 8"/>
          <p:cNvSpPr txBox="1"/>
          <p:nvPr/>
        </p:nvSpPr>
        <p:spPr>
          <a:xfrm>
            <a:off x="1703539" y="161297"/>
            <a:ext cx="8809404" cy="7048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en-US" altLang="zh-CN" sz="399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Symbol" panose="05050102010706020507" charset="0"/>
              </a:rPr>
              <a:t>Diffuse γ: data-model comparison</a:t>
            </a:r>
            <a:endParaRPr lang="en-US" altLang="zh-CN" sz="399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sym typeface="Symbol" panose="05050102010706020507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0" y="0"/>
            <a:ext cx="61817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ym typeface="+mn-ea"/>
              </a:rPr>
              <a:t>6.Modeling of diffuse γ rays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61290" y="6367145"/>
            <a:ext cx="20713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@31.6TeV</a:t>
            </a:r>
            <a:endParaRPr lang="en-US" altLang="zh-CN"/>
          </a:p>
        </p:txBody>
      </p:sp>
      <p:sp>
        <p:nvSpPr>
          <p:cNvPr id="8" name="文本框 7"/>
          <p:cNvSpPr txBox="1"/>
          <p:nvPr/>
        </p:nvSpPr>
        <p:spPr>
          <a:xfrm>
            <a:off x="6450965" y="6367145"/>
            <a:ext cx="20713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@126TeV</a:t>
            </a:r>
            <a:endParaRPr lang="en-US" altLang="zh-CN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770" y="1656080"/>
            <a:ext cx="6052820" cy="45402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7910" y="1656080"/>
            <a:ext cx="6054090" cy="454088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sp>
        <p:nvSpPr>
          <p:cNvPr id="24577" name="灯片编号占位符 1"/>
          <p:cNvSpPr txBox="1">
            <a:spLocks noGrp="1"/>
          </p:cNvSpPr>
          <p:nvPr/>
        </p:nvSpPr>
        <p:spPr>
          <a:xfrm>
            <a:off x="10240756" y="6459079"/>
            <a:ext cx="283709" cy="276509"/>
          </a:xfrm>
          <a:prstGeom prst="rect">
            <a:avLst/>
          </a:prstGeom>
          <a:noFill/>
          <a:ln w="9525">
            <a:noFill/>
          </a:ln>
        </p:spPr>
        <p:txBody>
          <a:bodyPr wrap="none" anchor="t"/>
          <a:p>
            <a:pPr algn="ctr"/>
            <a:fld id="{9A0DB2DC-4C9A-4742-B13C-FB6460FD3503}" type="slidenum">
              <a:rPr lang="zh-CN" altLang="en-US" sz="127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7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578" name="Text Box 8"/>
          <p:cNvSpPr txBox="1"/>
          <p:nvPr/>
        </p:nvSpPr>
        <p:spPr>
          <a:xfrm>
            <a:off x="1703539" y="161297"/>
            <a:ext cx="8809404" cy="7048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en-US" altLang="zh-CN" sz="399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Symbol" panose="05050102010706020507" charset="0"/>
              </a:rPr>
              <a:t>Diffuse γ: possible interpretation</a:t>
            </a:r>
            <a:endParaRPr lang="en-US" altLang="zh-CN" sz="399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sym typeface="Symbol" panose="05050102010706020507" charset="0"/>
            </a:endParaRPr>
          </a:p>
        </p:txBody>
      </p:sp>
      <p:sp>
        <p:nvSpPr>
          <p:cNvPr id="24579" name="Text Box 5"/>
          <p:cNvSpPr txBox="1"/>
          <p:nvPr/>
        </p:nvSpPr>
        <p:spPr>
          <a:xfrm>
            <a:off x="7484306" y="5919021"/>
            <a:ext cx="2651318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1815" dirty="0">
                <a:solidFill>
                  <a:schemeClr val="tx1"/>
                </a:solidFill>
                <a:latin typeface="Trebuchet MS" panose="020B0603020202020204" pitchFamily="34" charset="0"/>
                <a:ea typeface="黑体" panose="02010609060101010101" pitchFamily="49" charset="-122"/>
              </a:rPr>
              <a:t>Pulsar halo by R. Y. Liu</a:t>
            </a:r>
            <a:endParaRPr lang="en-US" altLang="zh-CN" sz="1815" dirty="0">
              <a:solidFill>
                <a:schemeClr val="tx1"/>
              </a:solidFill>
              <a:latin typeface="Trebuchet MS" panose="020B0603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4580" name="Text Box 5"/>
          <p:cNvSpPr txBox="1"/>
          <p:nvPr/>
        </p:nvSpPr>
        <p:spPr>
          <a:xfrm>
            <a:off x="1932523" y="5838373"/>
            <a:ext cx="4995885" cy="7620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2175" dirty="0">
                <a:solidFill>
                  <a:schemeClr val="tx1"/>
                </a:solidFill>
                <a:latin typeface="Trebuchet MS" panose="020B0603020202020204" pitchFamily="34" charset="0"/>
                <a:ea typeface="黑体" panose="02010609060101010101" pitchFamily="49" charset="-122"/>
              </a:rPr>
              <a:t>Cygnus region seems to be under-predicted</a:t>
            </a:r>
            <a:endParaRPr lang="en-US" altLang="zh-CN" sz="2175" dirty="0">
              <a:solidFill>
                <a:schemeClr val="tx1"/>
              </a:solidFill>
              <a:latin typeface="Trebuchet MS" panose="020B0603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24581" name="图片 3" descr="19247146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05609" y="980743"/>
            <a:ext cx="9015346" cy="459840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文本框 13"/>
          <p:cNvSpPr txBox="1"/>
          <p:nvPr/>
        </p:nvSpPr>
        <p:spPr>
          <a:xfrm>
            <a:off x="0" y="0"/>
            <a:ext cx="61817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ym typeface="+mn-ea"/>
              </a:rPr>
              <a:t>6.Modeling of diffuse γ rays</a:t>
            </a:r>
            <a:endParaRPr lang="zh-CN" altLang="en-US"/>
          </a:p>
        </p:txBody>
      </p:sp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sp>
        <p:nvSpPr>
          <p:cNvPr id="26625" name="灯片编号占位符 1"/>
          <p:cNvSpPr txBox="1">
            <a:spLocks noGrp="1"/>
          </p:cNvSpPr>
          <p:nvPr/>
        </p:nvSpPr>
        <p:spPr>
          <a:xfrm>
            <a:off x="10240756" y="6459079"/>
            <a:ext cx="283709" cy="276509"/>
          </a:xfrm>
          <a:prstGeom prst="rect">
            <a:avLst/>
          </a:prstGeom>
          <a:noFill/>
          <a:ln w="9525">
            <a:noFill/>
          </a:ln>
        </p:spPr>
        <p:txBody>
          <a:bodyPr wrap="none" anchor="t"/>
          <a:p>
            <a:pPr algn="ctr"/>
            <a:fld id="{9A0DB2DC-4C9A-4742-B13C-FB6460FD3503}" type="slidenum">
              <a:rPr lang="zh-CN" altLang="en-US" sz="127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7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26" name="Text Box 8"/>
          <p:cNvSpPr txBox="1"/>
          <p:nvPr/>
        </p:nvSpPr>
        <p:spPr>
          <a:xfrm>
            <a:off x="1703539" y="161297"/>
            <a:ext cx="8809404" cy="7048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en-US" altLang="zh-CN" sz="399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Symbol" panose="05050102010706020507" charset="0"/>
              </a:rPr>
              <a:t>Diffuse γ: possible interpretation</a:t>
            </a:r>
            <a:endParaRPr lang="en-US" altLang="zh-CN" sz="399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sym typeface="Symbol" panose="05050102010706020507" charset="0"/>
            </a:endParaRPr>
          </a:p>
        </p:txBody>
      </p:sp>
      <p:sp>
        <p:nvSpPr>
          <p:cNvPr id="26627" name="Text Box 5"/>
          <p:cNvSpPr txBox="1"/>
          <p:nvPr/>
        </p:nvSpPr>
        <p:spPr>
          <a:xfrm>
            <a:off x="6454598" y="5919021"/>
            <a:ext cx="3681026" cy="6502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1815" dirty="0">
                <a:solidFill>
                  <a:schemeClr val="tx1"/>
                </a:solidFill>
                <a:latin typeface="Trebuchet MS" panose="020B0603020202020204" pitchFamily="34" charset="0"/>
                <a:ea typeface="黑体" panose="02010609060101010101" pitchFamily="49" charset="-122"/>
              </a:rPr>
              <a:t>Fresh interaction around sources by P. P. Zhang, Y. Q. Guo</a:t>
            </a:r>
            <a:endParaRPr lang="en-US" altLang="zh-CN" sz="1815" dirty="0">
              <a:solidFill>
                <a:schemeClr val="tx1"/>
              </a:solidFill>
              <a:latin typeface="Trebuchet MS" panose="020B0603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26628" name="图片 1" descr="9588933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6327" y="938979"/>
            <a:ext cx="5813891" cy="48561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文本框 13"/>
          <p:cNvSpPr txBox="1"/>
          <p:nvPr/>
        </p:nvSpPr>
        <p:spPr>
          <a:xfrm>
            <a:off x="0" y="0"/>
            <a:ext cx="61817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ym typeface="+mn-ea"/>
              </a:rPr>
              <a:t>6.Modeling of diffuse γ rays</a:t>
            </a:r>
            <a:endParaRPr lang="zh-CN" altLang="en-US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12485" y="2011680"/>
            <a:ext cx="6231890" cy="85407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b="0"/>
              <a:t>S</a:t>
            </a:r>
            <a:r>
              <a:rPr b="0"/>
              <a:t>atellite </a:t>
            </a:r>
            <a:r>
              <a:rPr lang="en-US" altLang="zh-CN" b="0"/>
              <a:t>O</a:t>
            </a:r>
            <a:r>
              <a:rPr b="0"/>
              <a:t>bservation </a:t>
            </a:r>
            <a:r>
              <a:rPr lang="en-US" altLang="zh-CN" b="0"/>
              <a:t>of DGE</a:t>
            </a:r>
            <a:endParaRPr lang="en-US" altLang="zh-CN" b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 sz="2400"/>
              <a:t>SAS-2 </a:t>
            </a:r>
            <a:r>
              <a:rPr lang="en-US" altLang="zh-CN" sz="2400"/>
              <a:t>and </a:t>
            </a:r>
            <a:r>
              <a:rPr lang="zh-CN" altLang="en-US" sz="2400"/>
              <a:t>COS B：</a:t>
            </a:r>
            <a:r>
              <a:rPr lang="en-US" altLang="zh-CN" sz="2000"/>
              <a:t>first time</a:t>
            </a:r>
            <a:endParaRPr lang="zh-CN" altLang="en-US" sz="2800"/>
          </a:p>
          <a:p>
            <a:r>
              <a:rPr lang="en-US" altLang="zh-CN" sz="2400"/>
              <a:t>COMPTEL</a:t>
            </a:r>
            <a:r>
              <a:rPr sz="2400"/>
              <a:t> </a:t>
            </a:r>
            <a:r>
              <a:rPr lang="en-US" altLang="zh-CN" sz="2400"/>
              <a:t>and </a:t>
            </a:r>
            <a:r>
              <a:rPr lang="zh-CN" altLang="en-US" sz="2400"/>
              <a:t>EGRET：</a:t>
            </a:r>
            <a:r>
              <a:rPr sz="2400" b="1">
                <a:solidFill>
                  <a:srgbClr val="FF0000"/>
                </a:solidFill>
                <a:sym typeface="+mn-ea"/>
              </a:rPr>
              <a:t>“GeV </a:t>
            </a:r>
            <a:r>
              <a:rPr lang="en-US" altLang="zh-CN" sz="2400" b="1">
                <a:solidFill>
                  <a:srgbClr val="FF0000"/>
                </a:solidFill>
                <a:sym typeface="+mn-ea"/>
              </a:rPr>
              <a:t>excess</a:t>
            </a:r>
            <a:r>
              <a:rPr sz="2400" b="1">
                <a:solidFill>
                  <a:srgbClr val="FF0000"/>
                </a:solidFill>
                <a:sym typeface="+mn-ea"/>
              </a:rPr>
              <a:t>”</a:t>
            </a:r>
            <a:endParaRPr lang="zh-CN" altLang="en-US" sz="2800"/>
          </a:p>
          <a:p>
            <a:r>
              <a:rPr lang="en-US" altLang="zh-CN" sz="2400"/>
              <a:t>Fermi-LAT</a:t>
            </a:r>
            <a:r>
              <a:rPr sz="2800"/>
              <a:t>：</a:t>
            </a:r>
            <a:r>
              <a:rPr lang="en-US" altLang="zh-CN" sz="2000"/>
              <a:t>high resolution</a:t>
            </a:r>
            <a:endParaRPr lang="en-US" altLang="zh-CN" sz="2000"/>
          </a:p>
        </p:txBody>
      </p:sp>
      <p:pic>
        <p:nvPicPr>
          <p:cNvPr id="4" name="内容占位符 3"/>
          <p:cNvPicPr>
            <a:picLocks noChangeAspect="1"/>
          </p:cNvPicPr>
          <p:nvPr/>
        </p:nvPicPr>
        <p:blipFill>
          <a:blip r:embed="rId2"/>
          <a:srcRect l="7391" r="5543" b="25157"/>
          <a:stretch>
            <a:fillRect/>
          </a:stretch>
        </p:blipFill>
        <p:spPr>
          <a:xfrm>
            <a:off x="5233670" y="2817495"/>
            <a:ext cx="6910705" cy="35306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70205" y="3811270"/>
            <a:ext cx="4863465" cy="22898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2000">
                <a:sym typeface="+mn-ea"/>
              </a:rPr>
              <a:t>To e</a:t>
            </a:r>
            <a:r>
              <a:rPr sz="2000">
                <a:sym typeface="+mn-ea"/>
              </a:rPr>
              <a:t>xplain "GeV excess"</a:t>
            </a:r>
            <a:r>
              <a:rPr lang="en-US" sz="2000">
                <a:sym typeface="+mn-ea"/>
              </a:rPr>
              <a:t>:</a:t>
            </a:r>
            <a:endParaRPr sz="2000">
              <a:sym typeface="+mn-ea"/>
            </a:endParaRPr>
          </a:p>
          <a:p>
            <a:pPr marL="342900" indent="-34290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>
                <a:sym typeface="+mn-ea"/>
              </a:rPr>
              <a:t>Harder cosmic ray injection spectrum;</a:t>
            </a:r>
            <a:endParaRPr>
              <a:sym typeface="+mn-ea"/>
            </a:endParaRPr>
          </a:p>
          <a:p>
            <a:pPr marL="342900" indent="-34290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>
                <a:sym typeface="+mn-ea"/>
              </a:rPr>
              <a:t>Contributions of unobserved point sources such as SNR;</a:t>
            </a:r>
            <a:endParaRPr>
              <a:sym typeface="+mn-ea"/>
            </a:endParaRPr>
          </a:p>
          <a:p>
            <a:pPr marL="342900" indent="-34290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>
                <a:sym typeface="+mn-ea"/>
              </a:rPr>
              <a:t>Scenes outside the Standard Model:  dark matter particles annihilation;</a:t>
            </a:r>
            <a:endParaRPr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671435" y="6249670"/>
            <a:ext cx="44259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Energy spectrum of Fermi-LAT </a:t>
            </a:r>
            <a:r>
              <a:rPr lang="zh-CN" altLang="en-US">
                <a:solidFill>
                  <a:srgbClr val="FF0000"/>
                </a:solidFill>
              </a:rPr>
              <a:t>is </a:t>
            </a:r>
            <a:r>
              <a:rPr lang="en-US" altLang="zh-CN">
                <a:solidFill>
                  <a:srgbClr val="FF0000"/>
                </a:solidFill>
              </a:rPr>
              <a:t>well</a:t>
            </a:r>
            <a:r>
              <a:rPr lang="zh-CN" altLang="en-US">
                <a:solidFill>
                  <a:srgbClr val="FF0000"/>
                </a:solidFill>
              </a:rPr>
              <a:t> reproduced by the DGE model</a:t>
            </a:r>
            <a:endParaRPr lang="zh-CN" altLang="en-US">
              <a:solidFill>
                <a:srgbClr val="FF0000"/>
              </a:solidFill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 flipV="1">
            <a:off x="9878695" y="3563620"/>
            <a:ext cx="1003300" cy="278447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0" y="0"/>
            <a:ext cx="61817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ym typeface="+mn-ea"/>
              </a:rPr>
              <a:t>1. I</a:t>
            </a:r>
            <a:r>
              <a:rPr lang="en-US" altLang="zh-CN">
                <a:sym typeface="+mn-ea"/>
              </a:rPr>
              <a:t>NTRO: </a:t>
            </a:r>
            <a:r>
              <a:rPr lang="en-US" altLang="zh-CN" b="1">
                <a:solidFill>
                  <a:srgbClr val="FF0000"/>
                </a:solidFill>
                <a:sym typeface="+mn-ea"/>
              </a:rPr>
              <a:t>D</a:t>
            </a:r>
            <a:r>
              <a:rPr lang="en-US" altLang="zh-CN">
                <a:sym typeface="+mn-ea"/>
              </a:rPr>
              <a:t>iffuse </a:t>
            </a:r>
            <a:r>
              <a:rPr lang="en-US" altLang="zh-CN" b="1">
                <a:solidFill>
                  <a:srgbClr val="FF0000"/>
                </a:solidFill>
                <a:sym typeface="+mn-ea"/>
              </a:rPr>
              <a:t>G</a:t>
            </a:r>
            <a:r>
              <a:rPr lang="en-US" altLang="zh-CN">
                <a:sym typeface="+mn-ea"/>
              </a:rPr>
              <a:t>alactic γ-ray </a:t>
            </a:r>
            <a:r>
              <a:rPr lang="en-US" altLang="zh-CN" b="1">
                <a:solidFill>
                  <a:srgbClr val="FF0000"/>
                </a:solidFill>
                <a:sym typeface="+mn-ea"/>
              </a:rPr>
              <a:t>E</a:t>
            </a:r>
            <a:r>
              <a:rPr lang="en-US" altLang="zh-CN">
                <a:sym typeface="+mn-ea"/>
              </a:rPr>
              <a:t>mission (DGE)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0" y="6489700"/>
            <a:ext cx="6896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5</a:t>
            </a:r>
            <a:endParaRPr lang="en-US" altLang="zh-CN"/>
          </a:p>
        </p:txBody>
      </p:sp>
    </p:spTree>
    <p:custDataLst>
      <p:tags r:id="rId3"/>
    </p:custDataLst>
  </p:cSld>
  <p:clrMapOvr>
    <a:masterClrMapping/>
  </p:clrMapOvr>
  <p:transition advTm="22622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b="0">
                <a:sym typeface="+mn-ea"/>
              </a:rPr>
              <a:t>G</a:t>
            </a:r>
            <a:r>
              <a:rPr b="0">
                <a:sym typeface="+mn-ea"/>
              </a:rPr>
              <a:t>round </a:t>
            </a:r>
            <a:r>
              <a:rPr lang="en-US" altLang="zh-CN" b="0">
                <a:sym typeface="+mn-ea"/>
              </a:rPr>
              <a:t>O</a:t>
            </a:r>
            <a:r>
              <a:rPr b="0">
                <a:sym typeface="+mn-ea"/>
              </a:rPr>
              <a:t>bservation  </a:t>
            </a:r>
            <a:r>
              <a:rPr lang="en-US" altLang="zh-CN" b="0">
                <a:sym typeface="+mn-ea"/>
              </a:rPr>
              <a:t>of DGE</a:t>
            </a:r>
            <a:endParaRPr b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330" y="1490345"/>
            <a:ext cx="8247380" cy="4637405"/>
          </a:xfrm>
        </p:spPr>
        <p:txBody>
          <a:bodyPr>
            <a:normAutofit lnSpcReduction="20000"/>
          </a:bodyPr>
          <a:p>
            <a:pPr marL="0" indent="0">
              <a:lnSpc>
                <a:spcPct val="110000"/>
              </a:lnSpc>
              <a:buNone/>
            </a:pPr>
            <a:r>
              <a:rPr lang="zh-CN" altLang="en-US" sz="2400"/>
              <a:t>Imaging Atmospheric Cherenkov Telescopes</a:t>
            </a:r>
            <a:r>
              <a:rPr lang="en-US" altLang="zh-CN" sz="2400"/>
              <a:t>:</a:t>
            </a:r>
            <a:endParaRPr lang="zh-CN" altLang="en-US" sz="2400"/>
          </a:p>
          <a:p>
            <a:pPr>
              <a:lnSpc>
                <a:spcPct val="110000"/>
              </a:lnSpc>
            </a:pPr>
            <a:r>
              <a:rPr lang="zh-CN" altLang="en-US" sz="2400"/>
              <a:t>Whipple </a:t>
            </a:r>
            <a:r>
              <a:rPr lang="en-US" altLang="zh-CN" sz="2400"/>
              <a:t>and </a:t>
            </a:r>
            <a:r>
              <a:rPr lang="zh-CN" altLang="en-US" sz="2400"/>
              <a:t>HEGRA</a:t>
            </a:r>
            <a:endParaRPr lang="zh-CN" altLang="en-US" sz="2400"/>
          </a:p>
          <a:p>
            <a:pPr>
              <a:lnSpc>
                <a:spcPct val="110000"/>
              </a:lnSpc>
            </a:pPr>
            <a:r>
              <a:rPr lang="zh-CN" altLang="en-US" sz="2400"/>
              <a:t>H</a:t>
            </a:r>
            <a:r>
              <a:rPr lang="en-US" altLang="zh-CN" sz="2400"/>
              <a:t>.</a:t>
            </a:r>
            <a:r>
              <a:rPr lang="zh-CN" altLang="en-US" sz="2400"/>
              <a:t>E</a:t>
            </a:r>
            <a:r>
              <a:rPr lang="en-US" altLang="zh-CN" sz="2400"/>
              <a:t>.</a:t>
            </a:r>
            <a:r>
              <a:rPr lang="zh-CN" altLang="en-US" sz="2400"/>
              <a:t>S</a:t>
            </a:r>
            <a:r>
              <a:rPr lang="en-US" altLang="zh-CN" sz="2400"/>
              <a:t>.</a:t>
            </a:r>
            <a:r>
              <a:rPr lang="zh-CN" altLang="en-US" sz="2400"/>
              <a:t>S</a:t>
            </a:r>
            <a:r>
              <a:rPr lang="en-US" altLang="zh-CN" sz="2400"/>
              <a:t>.</a:t>
            </a:r>
            <a:endParaRPr lang="zh-CN" altLang="en-US" sz="2400"/>
          </a:p>
          <a:p>
            <a:pPr marL="0" indent="0">
              <a:lnSpc>
                <a:spcPct val="110000"/>
              </a:lnSpc>
              <a:buNone/>
            </a:pPr>
            <a:endParaRPr lang="zh-CN" altLang="en-US" sz="2400"/>
          </a:p>
          <a:p>
            <a:pPr marL="0" indent="0">
              <a:lnSpc>
                <a:spcPct val="110000"/>
              </a:lnSpc>
              <a:buNone/>
            </a:pPr>
            <a:r>
              <a:rPr lang="en-US" altLang="zh-CN" sz="2400"/>
              <a:t>A</a:t>
            </a:r>
            <a:r>
              <a:rPr sz="2400"/>
              <a:t>ir </a:t>
            </a:r>
            <a:r>
              <a:rPr lang="en-US" altLang="zh-CN" sz="2400"/>
              <a:t>S</a:t>
            </a:r>
            <a:r>
              <a:rPr sz="2400"/>
              <a:t>hower </a:t>
            </a:r>
            <a:r>
              <a:rPr lang="en-US" altLang="zh-CN" sz="2400"/>
              <a:t>A</a:t>
            </a:r>
            <a:r>
              <a:rPr sz="2400"/>
              <a:t>rray</a:t>
            </a:r>
            <a:r>
              <a:rPr lang="en-US" altLang="zh-CN" sz="2400"/>
              <a:t>:</a:t>
            </a:r>
            <a:endParaRPr sz="2400"/>
          </a:p>
          <a:p>
            <a:pPr>
              <a:lnSpc>
                <a:spcPct val="110000"/>
              </a:lnSpc>
            </a:pPr>
            <a:r>
              <a:rPr sz="2400"/>
              <a:t>ASγ，KASCADE，CASA-MIA</a:t>
            </a:r>
            <a:endParaRPr sz="2400"/>
          </a:p>
          <a:p>
            <a:pPr>
              <a:lnSpc>
                <a:spcPct val="110000"/>
              </a:lnSpc>
            </a:pPr>
            <a:r>
              <a:rPr lang="en-US" altLang="zh-CN" sz="2400"/>
              <a:t>Milagro:</a:t>
            </a:r>
            <a:r>
              <a:rPr lang="en-US" altLang="zh-CN" sz="2400" b="1">
                <a:solidFill>
                  <a:srgbClr val="FF0000"/>
                </a:solidFill>
              </a:rPr>
              <a:t>“TeV excess”</a:t>
            </a:r>
            <a:endParaRPr lang="en-US" altLang="zh-CN" sz="2400" b="1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</a:pPr>
            <a:r>
              <a:rPr lang="en-US" altLang="zh-CN" sz="2400"/>
              <a:t>ARGO-YBJ</a:t>
            </a:r>
            <a:endParaRPr lang="en-US" altLang="zh-CN" sz="2400"/>
          </a:p>
          <a:p>
            <a:pPr>
              <a:lnSpc>
                <a:spcPct val="110000"/>
              </a:lnSpc>
            </a:pPr>
            <a:r>
              <a:rPr lang="en-US" altLang="zh-CN" sz="2400"/>
              <a:t>ICECUBE</a:t>
            </a:r>
            <a:endParaRPr lang="en-US" altLang="zh-CN" sz="2400"/>
          </a:p>
          <a:p>
            <a:pPr>
              <a:lnSpc>
                <a:spcPct val="110000"/>
              </a:lnSpc>
            </a:pPr>
            <a:r>
              <a:rPr lang="en-US" altLang="zh-CN" sz="2400"/>
              <a:t>LHAASO-KM2A</a:t>
            </a:r>
            <a:endParaRPr lang="en-US" altLang="zh-CN" sz="24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61300" y="53340"/>
            <a:ext cx="4262120" cy="318833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447405" y="2303780"/>
            <a:ext cx="22707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忽略</a:t>
            </a:r>
            <a:r>
              <a:rPr lang="en-US" altLang="zh-CN">
                <a:solidFill>
                  <a:srgbClr val="FF0000"/>
                </a:solidFill>
              </a:rPr>
              <a:t>IC</a:t>
            </a:r>
            <a:r>
              <a:rPr lang="zh-CN" altLang="en-US">
                <a:solidFill>
                  <a:srgbClr val="FF0000"/>
                </a:solidFill>
              </a:rPr>
              <a:t>贡献</a:t>
            </a:r>
            <a:r>
              <a:rPr lang="en-US" altLang="zh-CN">
                <a:solidFill>
                  <a:srgbClr val="FF0000"/>
                </a:solidFill>
              </a:rPr>
              <a:t>,</a:t>
            </a:r>
            <a:r>
              <a:rPr lang="zh-CN" altLang="en-US">
                <a:solidFill>
                  <a:srgbClr val="FF0000"/>
                </a:solidFill>
              </a:rPr>
              <a:t>最大</a:t>
            </a:r>
            <a:r>
              <a:rPr lang="en-US" altLang="zh-CN">
                <a:solidFill>
                  <a:srgbClr val="FF0000"/>
                </a:solidFill>
              </a:rPr>
              <a:t>π0</a:t>
            </a:r>
            <a:r>
              <a:rPr lang="zh-CN" altLang="en-US">
                <a:solidFill>
                  <a:srgbClr val="FF0000"/>
                </a:solidFill>
              </a:rPr>
              <a:t>衰变能谱</a:t>
            </a:r>
            <a:endParaRPr lang="en-US" altLang="zh-CN">
              <a:solidFill>
                <a:srgbClr val="FF0000"/>
              </a:solidFill>
            </a:endParaRPr>
          </a:p>
        </p:txBody>
      </p:sp>
      <p:cxnSp>
        <p:nvCxnSpPr>
          <p:cNvPr id="7" name="直接箭头连接符 6"/>
          <p:cNvCxnSpPr>
            <a:stCxn id="4" idx="0"/>
          </p:cNvCxnSpPr>
          <p:nvPr/>
        </p:nvCxnSpPr>
        <p:spPr>
          <a:xfrm flipV="1">
            <a:off x="9582785" y="1581785"/>
            <a:ext cx="948690" cy="721995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8" name="内容占位符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861300" y="3267710"/>
            <a:ext cx="4210050" cy="3457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770" y="6127750"/>
            <a:ext cx="7161530" cy="5975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2765" y="2524125"/>
            <a:ext cx="4788535" cy="7175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0" y="0"/>
            <a:ext cx="61817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ym typeface="+mn-ea"/>
              </a:rPr>
              <a:t>1. I</a:t>
            </a:r>
            <a:r>
              <a:rPr lang="en-US" altLang="zh-CN">
                <a:sym typeface="+mn-ea"/>
              </a:rPr>
              <a:t>NTRO: </a:t>
            </a:r>
            <a:r>
              <a:rPr lang="en-US" altLang="zh-CN" b="1">
                <a:solidFill>
                  <a:srgbClr val="FF0000"/>
                </a:solidFill>
                <a:sym typeface="+mn-ea"/>
              </a:rPr>
              <a:t>D</a:t>
            </a:r>
            <a:r>
              <a:rPr lang="en-US" altLang="zh-CN">
                <a:sym typeface="+mn-ea"/>
              </a:rPr>
              <a:t>iffuse </a:t>
            </a:r>
            <a:r>
              <a:rPr lang="en-US" altLang="zh-CN" b="1">
                <a:solidFill>
                  <a:srgbClr val="FF0000"/>
                </a:solidFill>
                <a:sym typeface="+mn-ea"/>
              </a:rPr>
              <a:t>G</a:t>
            </a:r>
            <a:r>
              <a:rPr lang="en-US" altLang="zh-CN">
                <a:sym typeface="+mn-ea"/>
              </a:rPr>
              <a:t>alactic γ-ray </a:t>
            </a:r>
            <a:r>
              <a:rPr lang="en-US" altLang="zh-CN" b="1">
                <a:solidFill>
                  <a:srgbClr val="FF0000"/>
                </a:solidFill>
                <a:sym typeface="+mn-ea"/>
              </a:rPr>
              <a:t>E</a:t>
            </a:r>
            <a:r>
              <a:rPr lang="en-US" altLang="zh-CN">
                <a:sym typeface="+mn-ea"/>
              </a:rPr>
              <a:t>mission (DGE)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398520" y="4625975"/>
            <a:ext cx="4290695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/>
              <a:t>HEGRA(99% C.L., 38</a:t>
            </a:r>
            <a:r>
              <a:rPr lang="zh-CN" altLang="en-US" sz="1400"/>
              <a:t>°</a:t>
            </a:r>
            <a:r>
              <a:rPr lang="en-US" altLang="zh-CN" sz="1400"/>
              <a:t> &lt; l &lt; 43</a:t>
            </a:r>
            <a:r>
              <a:rPr lang="zh-CN" altLang="en-US" sz="1400">
                <a:sym typeface="+mn-ea"/>
              </a:rPr>
              <a:t>°</a:t>
            </a:r>
            <a:r>
              <a:rPr lang="en-US" altLang="zh-CN" sz="1400"/>
              <a:t>, |b| &lt; 2</a:t>
            </a:r>
            <a:r>
              <a:rPr lang="zh-CN" altLang="en-US" sz="1400">
                <a:sym typeface="+mn-ea"/>
              </a:rPr>
              <a:t>°</a:t>
            </a:r>
            <a:r>
              <a:rPr lang="en-US" altLang="zh-CN" sz="1400"/>
              <a:t>);</a:t>
            </a:r>
            <a:endParaRPr lang="en-US" altLang="zh-CN" sz="1400"/>
          </a:p>
          <a:p>
            <a:r>
              <a:rPr lang="en-US" altLang="zh-CN" sz="1400"/>
              <a:t>Whipple (99.9% C.L., 38.5</a:t>
            </a:r>
            <a:r>
              <a:rPr lang="zh-CN" altLang="en-US" sz="1400">
                <a:sym typeface="+mn-ea"/>
              </a:rPr>
              <a:t>°</a:t>
            </a:r>
            <a:r>
              <a:rPr lang="en-US" altLang="zh-CN" sz="1400"/>
              <a:t> &lt; l &lt; 41.5</a:t>
            </a:r>
            <a:r>
              <a:rPr lang="zh-CN" altLang="en-US" sz="1400">
                <a:sym typeface="+mn-ea"/>
              </a:rPr>
              <a:t>°</a:t>
            </a:r>
            <a:r>
              <a:rPr lang="en-US" altLang="zh-CN" sz="1400"/>
              <a:t>, |b| &lt;2</a:t>
            </a:r>
            <a:r>
              <a:rPr lang="zh-CN" altLang="en-US" sz="1400">
                <a:sym typeface="+mn-ea"/>
              </a:rPr>
              <a:t>°</a:t>
            </a:r>
            <a:r>
              <a:rPr lang="en-US" altLang="zh-CN" sz="1400"/>
              <a:t>) ;</a:t>
            </a:r>
            <a:endParaRPr lang="en-US" altLang="zh-CN" sz="1400"/>
          </a:p>
          <a:p>
            <a:r>
              <a:rPr lang="en-US" altLang="zh-CN" sz="1400"/>
              <a:t>Tibet ASγ (99%C.L., 20</a:t>
            </a:r>
            <a:r>
              <a:rPr lang="zh-CN" altLang="en-US" sz="1400">
                <a:sym typeface="+mn-ea"/>
              </a:rPr>
              <a:t>°</a:t>
            </a:r>
            <a:r>
              <a:rPr lang="en-US" altLang="zh-CN" sz="1400"/>
              <a:t> &lt; l &lt; 55</a:t>
            </a:r>
            <a:r>
              <a:rPr lang="zh-CN" altLang="en-US" sz="1400">
                <a:sym typeface="+mn-ea"/>
              </a:rPr>
              <a:t>°</a:t>
            </a:r>
            <a:r>
              <a:rPr lang="en-US" altLang="zh-CN" sz="1400"/>
              <a:t>, |b| &lt; 2</a:t>
            </a:r>
            <a:r>
              <a:rPr lang="zh-CN" altLang="en-US" sz="1400">
                <a:sym typeface="+mn-ea"/>
              </a:rPr>
              <a:t>°</a:t>
            </a:r>
            <a:r>
              <a:rPr lang="en-US" altLang="zh-CN" sz="1400"/>
              <a:t>);</a:t>
            </a:r>
            <a:endParaRPr lang="en-US" altLang="zh-CN" sz="1400"/>
          </a:p>
          <a:p>
            <a:r>
              <a:rPr lang="en-US" altLang="zh-CN" sz="1400"/>
              <a:t>CASA-MIA(90%C.L.,50</a:t>
            </a:r>
            <a:r>
              <a:rPr lang="zh-CN" altLang="en-US" sz="1400">
                <a:sym typeface="+mn-ea"/>
              </a:rPr>
              <a:t>°</a:t>
            </a:r>
            <a:r>
              <a:rPr lang="en-US" altLang="zh-CN" sz="1400">
                <a:sym typeface="+mn-ea"/>
              </a:rPr>
              <a:t> &lt; l &lt; 200</a:t>
            </a:r>
            <a:r>
              <a:rPr lang="zh-CN" altLang="en-US" sz="1400">
                <a:sym typeface="+mn-ea"/>
              </a:rPr>
              <a:t>°</a:t>
            </a:r>
            <a:r>
              <a:rPr lang="en-US" altLang="zh-CN" sz="1400">
                <a:sym typeface="+mn-ea"/>
              </a:rPr>
              <a:t>, |b| &lt; 5</a:t>
            </a:r>
            <a:r>
              <a:rPr lang="zh-CN" altLang="en-US" sz="1400">
                <a:sym typeface="+mn-ea"/>
              </a:rPr>
              <a:t>°</a:t>
            </a:r>
            <a:r>
              <a:rPr lang="en-US" altLang="zh-CN" sz="1400">
                <a:sym typeface="+mn-ea"/>
              </a:rPr>
              <a:t>);</a:t>
            </a:r>
            <a:endParaRPr lang="en-US" altLang="zh-CN" sz="1400">
              <a:sym typeface="+mn-ea"/>
            </a:endParaRPr>
          </a:p>
          <a:p>
            <a:r>
              <a:rPr lang="en-US" altLang="zh-CN" sz="1400"/>
              <a:t>KASCADE</a:t>
            </a:r>
            <a:r>
              <a:rPr lang="en-US" altLang="zh-CN" sz="1400">
                <a:sym typeface="+mn-ea"/>
              </a:rPr>
              <a:t>(90%C.L.,0</a:t>
            </a:r>
            <a:r>
              <a:rPr lang="zh-CN" altLang="en-US" sz="1400">
                <a:sym typeface="+mn-ea"/>
              </a:rPr>
              <a:t>°</a:t>
            </a:r>
            <a:r>
              <a:rPr lang="en-US" altLang="zh-CN" sz="1400">
                <a:sym typeface="+mn-ea"/>
              </a:rPr>
              <a:t> &lt; ra &lt; 360</a:t>
            </a:r>
            <a:r>
              <a:rPr lang="zh-CN" altLang="en-US" sz="1400">
                <a:sym typeface="+mn-ea"/>
              </a:rPr>
              <a:t>°</a:t>
            </a:r>
            <a:r>
              <a:rPr lang="en-US" altLang="zh-CN" sz="1400">
                <a:sym typeface="+mn-ea"/>
              </a:rPr>
              <a:t>, 14</a:t>
            </a:r>
            <a:r>
              <a:rPr lang="zh-CN" altLang="en-US" sz="1400">
                <a:sym typeface="+mn-ea"/>
              </a:rPr>
              <a:t>°</a:t>
            </a:r>
            <a:r>
              <a:rPr lang="en-US" altLang="zh-CN" sz="1400">
                <a:sym typeface="+mn-ea"/>
              </a:rPr>
              <a:t>&lt;dec &lt; 84</a:t>
            </a:r>
            <a:r>
              <a:rPr lang="zh-CN" altLang="en-US" sz="1400">
                <a:sym typeface="+mn-ea"/>
              </a:rPr>
              <a:t>°</a:t>
            </a:r>
            <a:r>
              <a:rPr lang="en-US" altLang="zh-CN" sz="1400">
                <a:sym typeface="+mn-ea"/>
              </a:rPr>
              <a:t>);</a:t>
            </a:r>
            <a:endParaRPr lang="zh-CN" altLang="en-US" sz="1400"/>
          </a:p>
        </p:txBody>
      </p:sp>
      <p:sp>
        <p:nvSpPr>
          <p:cNvPr id="12" name="文本框 11"/>
          <p:cNvSpPr txBox="1"/>
          <p:nvPr/>
        </p:nvSpPr>
        <p:spPr>
          <a:xfrm>
            <a:off x="0" y="6489700"/>
            <a:ext cx="6896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6</a:t>
            </a:r>
            <a:endParaRPr lang="en-US" altLang="zh-CN"/>
          </a:p>
        </p:txBody>
      </p:sp>
    </p:spTree>
    <p:custDataLst>
      <p:tags r:id="rId6"/>
    </p:custDataLst>
  </p:cSld>
  <p:clrMapOvr>
    <a:masterClrMapping/>
  </p:clrMapOvr>
  <p:transition advTm="3686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858218"/>
          </a:xfrm>
        </p:spPr>
        <p:txBody>
          <a:bodyPr>
            <a:normAutofit fontScale="90000"/>
          </a:bodyPr>
          <a:lstStyle/>
          <a:p>
            <a:r>
              <a:rPr lang="en-US" altLang="zh-CN" sz="5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altLang="zh-CN" sz="54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 area </a:t>
            </a:r>
            <a:r>
              <a:rPr lang="en-US" altLang="zh-CN" sz="5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EAS array</a:t>
            </a:r>
            <a:br>
              <a:rPr lang="en-US" altLang="zh-CN" b="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</a:br>
            <a:r>
              <a:rPr lang="en-US" altLang="zh-CN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covering 1.3 km</a:t>
            </a:r>
            <a:r>
              <a:rPr lang="en-US" altLang="zh-CN" sz="2800" b="1" baseline="30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endParaRPr lang="zh-CN" altLang="en-US" sz="3200" b="1" baseline="300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内容占位符 2"/>
          <p:cNvSpPr txBox="1"/>
          <p:nvPr/>
        </p:nvSpPr>
        <p:spPr>
          <a:xfrm>
            <a:off x="7521575" y="1369060"/>
            <a:ext cx="2200275" cy="228155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5195 EDs</a:t>
            </a:r>
            <a:endParaRPr kumimoji="0" lang="en-US" altLang="zh-CN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 m</a:t>
            </a:r>
            <a:r>
              <a:rPr kumimoji="0" lang="en-US" altLang="zh-CN" sz="16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each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15 m spacing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1171 MDs</a:t>
            </a:r>
            <a:endParaRPr kumimoji="0" lang="en-US" altLang="zh-CN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defRPr/>
            </a:pP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36 m</a:t>
            </a:r>
            <a:r>
              <a:rPr kumimoji="0" lang="en-US" altLang="zh-CN" sz="1600" b="1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each</a:t>
            </a:r>
            <a:endParaRPr kumimoji="0" lang="en-US" altLang="zh-CN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defRPr/>
            </a:pP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30 m spacing</a:t>
            </a:r>
            <a:endParaRPr kumimoji="0" lang="en-US" altLang="zh-CN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3120 WCDs</a:t>
            </a:r>
            <a:endParaRPr kumimoji="0" lang="en-US" altLang="zh-CN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/>
              <a:ea typeface="宋体" panose="02010600030101010101" pitchFamily="2" charset="-122"/>
              <a:cs typeface="Times New Roman" panose="02020603050405020304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defRPr/>
            </a:pP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25 m</a:t>
            </a:r>
            <a:r>
              <a:rPr kumimoji="0" lang="en-US" altLang="zh-CN" sz="1600" b="1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2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 each</a:t>
            </a:r>
            <a:endParaRPr kumimoji="0" lang="en-US" altLang="zh-CN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/>
              <a:ea typeface="宋体" panose="02010600030101010101" pitchFamily="2" charset="-122"/>
              <a:cs typeface="Times New Roman" panose="020206030504050203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18 WFCTs</a:t>
            </a:r>
            <a:endParaRPr kumimoji="0" lang="en-US" altLang="zh-CN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/>
              <a:ea typeface="宋体" panose="02010600030101010101" pitchFamily="2" charset="-122"/>
              <a:cs typeface="Times New Roman" panose="020206030504050203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altLang="zh-CN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/>
              <a:ea typeface="宋体" panose="02010600030101010101" pitchFamily="2" charset="-122"/>
              <a:cs typeface="Times New Roman" panose="02020603050405020304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47" y="1930926"/>
            <a:ext cx="6256935" cy="432048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521575" y="3500120"/>
            <a:ext cx="4670425" cy="31997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Font typeface="Arial" panose="020B0604020202020204" pitchFamily="34" charset="0"/>
              <a:buNone/>
            </a:pPr>
            <a:r>
              <a:rPr lang="en-US" altLang="zh-CN" sz="2000">
                <a:sym typeface="+mn-ea"/>
              </a:rPr>
              <a:t>LHAASO:</a:t>
            </a:r>
            <a:endParaRPr lang="zh-CN" altLang="en-US" sz="20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>
                <a:sym typeface="+mn-ea"/>
              </a:rPr>
              <a:t>composition</a:t>
            </a:r>
            <a:r>
              <a:rPr lang="zh-CN" altLang="en-US">
                <a:sym typeface="+mn-ea"/>
              </a:rPr>
              <a:t>：</a:t>
            </a:r>
            <a:r>
              <a:rPr lang="en-US" altLang="zh-CN">
                <a:sym typeface="+mn-ea"/>
              </a:rPr>
              <a:t>KM2A</a:t>
            </a:r>
            <a:r>
              <a:rPr lang="zh-CN" altLang="en-US">
                <a:sym typeface="+mn-ea"/>
              </a:rPr>
              <a:t>、</a:t>
            </a:r>
            <a:r>
              <a:rPr lang="en-US" altLang="zh-CN">
                <a:sym typeface="+mn-ea"/>
              </a:rPr>
              <a:t>WCDA</a:t>
            </a:r>
            <a:r>
              <a:rPr lang="zh-CN" altLang="en-US">
                <a:sym typeface="+mn-ea"/>
              </a:rPr>
              <a:t>、WFCTA</a:t>
            </a:r>
            <a:endParaRPr lang="zh-CN" altLang="en-US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>
                <a:sym typeface="+mn-ea"/>
              </a:rPr>
              <a:t>scientific targets： </a:t>
            </a:r>
            <a:r>
              <a:rPr lang="en-US" altLang="zh-CN">
                <a:sym typeface="+mn-ea"/>
              </a:rPr>
              <a:t>e</a:t>
            </a:r>
            <a:r>
              <a:rPr lang="zh-CN" altLang="en-US">
                <a:sym typeface="+mn-ea"/>
              </a:rPr>
              <a:t>xploration of the origin of high-energy cosmic rays, scanning search for gamma sources, new physical phenomena, etc</a:t>
            </a:r>
            <a:endParaRPr lang="zh-CN" altLang="en-US"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altLang="zh-CN" sz="2000">
                <a:sym typeface="+mn-ea"/>
              </a:rPr>
              <a:t>-KM2A</a:t>
            </a:r>
            <a:r>
              <a:rPr lang="zh-CN" altLang="en-US" sz="2000">
                <a:sym typeface="+mn-ea"/>
              </a:rPr>
              <a:t>：</a:t>
            </a:r>
            <a:endParaRPr lang="zh-CN" altLang="en-US" sz="20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>
                <a:sym typeface="+mn-ea"/>
              </a:rPr>
              <a:t>L</a:t>
            </a:r>
            <a:r>
              <a:rPr lang="zh-CN" altLang="en-US">
                <a:sym typeface="+mn-ea"/>
              </a:rPr>
              <a:t>arge field of view</a:t>
            </a:r>
            <a:r>
              <a:rPr lang="en-US" altLang="zh-CN">
                <a:sym typeface="+mn-ea"/>
              </a:rPr>
              <a:t>,</a:t>
            </a:r>
            <a:r>
              <a:rPr lang="zh-CN" altLang="en-US">
                <a:sym typeface="+mn-ea"/>
              </a:rPr>
              <a:t> </a:t>
            </a:r>
            <a:r>
              <a:rPr lang="en-US" altLang="zh-CN">
                <a:sym typeface="+mn-ea"/>
              </a:rPr>
              <a:t>H</a:t>
            </a:r>
            <a:r>
              <a:rPr lang="zh-CN" altLang="en-US">
                <a:sym typeface="+mn-ea"/>
              </a:rPr>
              <a:t>igh duty cycle</a:t>
            </a:r>
            <a:endParaRPr lang="zh-CN" altLang="en-US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>
                <a:sym typeface="+mn-ea"/>
              </a:rPr>
              <a:t>Best range</a:t>
            </a:r>
            <a:r>
              <a:rPr lang="zh-CN" altLang="en-US">
                <a:sym typeface="+mn-ea"/>
              </a:rPr>
              <a:t>：</a:t>
            </a:r>
            <a:r>
              <a:rPr lang="en-US" altLang="zh-CN">
                <a:sym typeface="+mn-ea"/>
              </a:rPr>
              <a:t>&gt;20TeV</a:t>
            </a:r>
            <a:endParaRPr lang="en-US" altLang="zh-CN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/>
              <a:t>Search for new gamma sources</a:t>
            </a:r>
            <a:endParaRPr lang="zh-CN" altLang="en-US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/>
              <a:t>Study </a:t>
            </a:r>
            <a:r>
              <a:rPr lang="en-US" altLang="zh-CN"/>
              <a:t>on </a:t>
            </a:r>
            <a:r>
              <a:rPr lang="en-US" altLang="zh-CN"/>
              <a:t>DGE</a:t>
            </a:r>
            <a:endParaRPr lang="en-US" altLang="zh-CN"/>
          </a:p>
        </p:txBody>
      </p:sp>
      <p:sp>
        <p:nvSpPr>
          <p:cNvPr id="4" name="文本框 3"/>
          <p:cNvSpPr txBox="1"/>
          <p:nvPr/>
        </p:nvSpPr>
        <p:spPr>
          <a:xfrm>
            <a:off x="0" y="0"/>
            <a:ext cx="61817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>
                <a:sym typeface="+mn-ea"/>
              </a:rPr>
              <a:t>2.</a:t>
            </a:r>
            <a:r>
              <a:rPr>
                <a:sym typeface="+mn-ea"/>
              </a:rPr>
              <a:t>I</a:t>
            </a:r>
            <a:r>
              <a:rPr lang="en-US" altLang="zh-CN">
                <a:sym typeface="+mn-ea"/>
              </a:rPr>
              <a:t>NTRO</a:t>
            </a:r>
            <a:r>
              <a:rPr lang="en-US" altLang="zh-CN">
                <a:sym typeface="+mn-ea"/>
              </a:rPr>
              <a:t>: </a:t>
            </a:r>
            <a:r>
              <a:rPr lang="zh-CN" altLang="en-US">
                <a:sym typeface="+mn-ea"/>
              </a:rPr>
              <a:t>LHAAS</a:t>
            </a:r>
            <a:r>
              <a:rPr lang="en-US" altLang="zh-CN">
                <a:sym typeface="+mn-ea"/>
              </a:rPr>
              <a:t>O</a:t>
            </a:r>
            <a:r>
              <a:rPr lang="zh-CN" altLang="en-US">
                <a:sym typeface="+mn-ea"/>
              </a:rPr>
              <a:t>-KM2A </a:t>
            </a:r>
            <a:r>
              <a:rPr lang="en-US" altLang="zh-CN">
                <a:sym typeface="+mn-ea"/>
              </a:rPr>
              <a:t>Observation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0" y="6489700"/>
            <a:ext cx="6896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7</a:t>
            </a:r>
            <a:endParaRPr lang="en-US" altLang="zh-CN"/>
          </a:p>
        </p:txBody>
      </p:sp>
    </p:spTree>
  </p:cSld>
  <p:clrMapOvr>
    <a:masterClrMapping/>
  </p:clrMapOvr>
  <p:transition advTm="1636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Gamma/Proton</a:t>
            </a:r>
            <a:r>
              <a:rPr lang="en-US" b="0">
                <a:sym typeface="+mn-ea"/>
              </a:rPr>
              <a:t> </a:t>
            </a:r>
            <a:r>
              <a:rPr lang="en-US" altLang="zh-CN" b="0">
                <a:sym typeface="+mn-ea"/>
              </a:rPr>
              <a:t>R</a:t>
            </a:r>
            <a:r>
              <a:rPr lang="zh-CN" altLang="en-US" b="0">
                <a:sym typeface="+mn-ea"/>
              </a:rPr>
              <a:t>ejection parameter</a:t>
            </a:r>
            <a:r>
              <a:rPr lang="en-US" altLang="zh-CN" b="0">
                <a:sym typeface="+mn-ea"/>
              </a:rPr>
              <a:t>(2)</a:t>
            </a:r>
            <a:endParaRPr lang="en-US" altLang="zh-CN" b="0"/>
          </a:p>
        </p:txBody>
      </p:sp>
      <p:sp>
        <p:nvSpPr>
          <p:cNvPr id="4" name="文本框 3"/>
          <p:cNvSpPr txBox="1"/>
          <p:nvPr/>
        </p:nvSpPr>
        <p:spPr>
          <a:xfrm>
            <a:off x="0" y="0"/>
            <a:ext cx="61817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ym typeface="+mn-ea"/>
              </a:rPr>
              <a:t>3. </a:t>
            </a:r>
            <a:r>
              <a:rPr lang="en-US" altLang="zh-CN">
                <a:sym typeface="+mn-ea"/>
              </a:rPr>
              <a:t>E</a:t>
            </a:r>
            <a:r>
              <a:rPr>
                <a:sym typeface="+mn-ea"/>
              </a:rPr>
              <a:t>xperimental data </a:t>
            </a:r>
            <a:r>
              <a:rPr lang="en-US" altLang="zh-CN">
                <a:sym typeface="+mn-ea"/>
              </a:rPr>
              <a:t>S</a:t>
            </a:r>
            <a:r>
              <a:rPr lang="zh-CN" altLang="en-US">
                <a:sym typeface="+mn-ea"/>
              </a:rPr>
              <a:t>election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605" y="1478915"/>
            <a:ext cx="2543175" cy="7810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920" y="1640840"/>
            <a:ext cx="1476375" cy="4572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082925" y="1478915"/>
            <a:ext cx="13398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b="1">
                <a:solidFill>
                  <a:srgbClr val="FF0000"/>
                </a:solidFill>
              </a:rPr>
              <a:t>Maximize</a:t>
            </a:r>
            <a:endParaRPr lang="en-US" altLang="zh-CN" b="1">
              <a:solidFill>
                <a:srgbClr val="FF0000"/>
              </a:solidFill>
            </a:endParaRPr>
          </a:p>
        </p:txBody>
      </p:sp>
      <p:cxnSp>
        <p:nvCxnSpPr>
          <p:cNvPr id="8" name="直接箭头连接符 7"/>
          <p:cNvCxnSpPr>
            <a:stCxn id="3" idx="3"/>
            <a:endCxn id="6" idx="1"/>
          </p:cNvCxnSpPr>
          <p:nvPr/>
        </p:nvCxnSpPr>
        <p:spPr>
          <a:xfrm>
            <a:off x="2938780" y="1869440"/>
            <a:ext cx="1628140" cy="0"/>
          </a:xfrm>
          <a:prstGeom prst="straightConnector1">
            <a:avLst/>
          </a:prstGeom>
          <a:ln>
            <a:solidFill>
              <a:srgbClr val="FF0000"/>
            </a:solidFill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385" y="2194560"/>
            <a:ext cx="3836035" cy="295592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994785" y="5137785"/>
            <a:ext cx="8197215" cy="16916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/>
              <a:t>Survival Fraction</a:t>
            </a:r>
            <a:endParaRPr lang="en-US" altLang="zh-CN" sz="2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/>
              <a:t>L</a:t>
            </a:r>
            <a:r>
              <a:rPr lang="zh-CN" altLang="en-US" sz="2000"/>
              <a:t>ow </a:t>
            </a:r>
            <a:r>
              <a:rPr lang="en-US" altLang="zh-CN" sz="2000"/>
              <a:t>E</a:t>
            </a:r>
            <a:r>
              <a:rPr lang="zh-CN" altLang="en-US" sz="2000"/>
              <a:t> </a:t>
            </a:r>
            <a:r>
              <a:rPr lang="en-US" altLang="zh-CN" sz="2000"/>
              <a:t>:  very CLOSE</a:t>
            </a:r>
            <a:endParaRPr lang="en-US" altLang="zh-CN" sz="2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&gt;100 TeV</a:t>
            </a:r>
            <a:r>
              <a:rPr lang="zh-CN" altLang="en-US" sz="2000"/>
              <a:t> </a:t>
            </a:r>
            <a:r>
              <a:rPr lang="en-US" altLang="zh-CN" sz="2000"/>
              <a:t>: </a:t>
            </a:r>
            <a:endParaRPr lang="en-US" altLang="zh-CN" sz="2000"/>
          </a:p>
          <a:p>
            <a:pPr indent="0">
              <a:buFont typeface="Arial" panose="020B0604020202020204" pitchFamily="34" charset="0"/>
              <a:buNone/>
            </a:pPr>
            <a:r>
              <a:rPr lang="en-US" altLang="zh-CN" sz="2000"/>
              <a:t>	crab analysis </a:t>
            </a:r>
            <a:r>
              <a:rPr lang="en-US" altLang="zh-CN" sz="2000" b="1">
                <a:solidFill>
                  <a:srgbClr val="FF0000"/>
                </a:solidFill>
              </a:rPr>
              <a:t>~90</a:t>
            </a:r>
            <a:r>
              <a:rPr lang="en-US" altLang="zh-CN" sz="2000"/>
              <a:t>%</a:t>
            </a:r>
            <a:r>
              <a:rPr lang="zh-CN" altLang="en-US" sz="2000"/>
              <a:t>（</a:t>
            </a:r>
            <a:r>
              <a:rPr lang="en-US" altLang="zh-CN" sz="2000"/>
              <a:t>more γ events</a:t>
            </a:r>
            <a:r>
              <a:rPr lang="zh-CN" altLang="en-US" sz="2000"/>
              <a:t>）</a:t>
            </a:r>
            <a:endParaRPr lang="en-US" altLang="zh-CN" sz="2000"/>
          </a:p>
          <a:p>
            <a:pPr indent="0">
              <a:buFont typeface="Arial" panose="020B0604020202020204" pitchFamily="34" charset="0"/>
              <a:buNone/>
            </a:pPr>
            <a:r>
              <a:rPr lang="en-US" altLang="zh-CN" sz="2000"/>
              <a:t>	diffuse </a:t>
            </a:r>
            <a:r>
              <a:rPr lang="en-US" altLang="zh-CN" sz="2000">
                <a:sym typeface="+mn-ea"/>
              </a:rPr>
              <a:t>analysis </a:t>
            </a:r>
            <a:r>
              <a:rPr lang="en-US" altLang="zh-CN" sz="2000" b="1">
                <a:solidFill>
                  <a:srgbClr val="FF0000"/>
                </a:solidFill>
              </a:rPr>
              <a:t>50~60</a:t>
            </a:r>
            <a:r>
              <a:rPr lang="en-US" altLang="zh-CN" sz="2000"/>
              <a:t>% (better Q)</a:t>
            </a:r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6055" y="2098040"/>
            <a:ext cx="4008755" cy="303974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8300" y="2090420"/>
            <a:ext cx="4140835" cy="304736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5310505" y="2569210"/>
            <a:ext cx="17735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Crab analysis</a:t>
            </a:r>
            <a:endParaRPr lang="en-US" altLang="zh-CN"/>
          </a:p>
        </p:txBody>
      </p:sp>
      <p:sp>
        <p:nvSpPr>
          <p:cNvPr id="16" name="文本框 15"/>
          <p:cNvSpPr txBox="1"/>
          <p:nvPr/>
        </p:nvSpPr>
        <p:spPr>
          <a:xfrm>
            <a:off x="9529445" y="2569210"/>
            <a:ext cx="17735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diffuse analysis</a:t>
            </a:r>
            <a:endParaRPr lang="en-US" altLang="zh-CN"/>
          </a:p>
        </p:txBody>
      </p:sp>
      <p:sp>
        <p:nvSpPr>
          <p:cNvPr id="5" name="文本框 4"/>
          <p:cNvSpPr txBox="1"/>
          <p:nvPr/>
        </p:nvSpPr>
        <p:spPr>
          <a:xfrm>
            <a:off x="0" y="6489700"/>
            <a:ext cx="6896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8</a:t>
            </a:r>
            <a:endParaRPr lang="en-US" altLang="zh-CN"/>
          </a:p>
        </p:txBody>
      </p:sp>
    </p:spTree>
    <p:custDataLst>
      <p:tags r:id="rId6"/>
    </p:custDataLst>
  </p:cSld>
  <p:clrMapOvr>
    <a:masterClrMapping/>
  </p:clrMapOvr>
  <p:transition advTm="9093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" name="内容占位符 1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34035" y="1345565"/>
            <a:ext cx="9244965" cy="21717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en-US" altLang="zh-CN">
                <a:sym typeface="+mn-ea"/>
              </a:rPr>
              <a:t>Gamma/Proton</a:t>
            </a:r>
            <a:r>
              <a:rPr lang="en-US" b="0">
                <a:sym typeface="+mn-ea"/>
              </a:rPr>
              <a:t> </a:t>
            </a:r>
            <a:r>
              <a:rPr lang="en-US" altLang="zh-CN" b="0">
                <a:sym typeface="+mn-ea"/>
              </a:rPr>
              <a:t>R</a:t>
            </a:r>
            <a:r>
              <a:rPr lang="zh-CN" altLang="en-US" b="0">
                <a:sym typeface="+mn-ea"/>
              </a:rPr>
              <a:t>ejection parameter</a:t>
            </a:r>
            <a:r>
              <a:rPr lang="en-US" altLang="zh-CN" b="0">
                <a:sym typeface="+mn-ea"/>
              </a:rPr>
              <a:t>(3)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0" y="0"/>
            <a:ext cx="61817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ym typeface="+mn-ea"/>
              </a:rPr>
              <a:t>5. Diffuse emission analysis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2815" y="3507740"/>
            <a:ext cx="4175125" cy="295656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035" y="3495040"/>
            <a:ext cx="4208780" cy="2966085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704850" y="2178685"/>
            <a:ext cx="8851900" cy="66167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6" name="直接箭头连接符 5"/>
          <p:cNvCxnSpPr>
            <a:stCxn id="3" idx="2"/>
          </p:cNvCxnSpPr>
          <p:nvPr/>
        </p:nvCxnSpPr>
        <p:spPr>
          <a:xfrm flipH="1">
            <a:off x="3564890" y="2840355"/>
            <a:ext cx="1565910" cy="10668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圆角矩形 7"/>
          <p:cNvSpPr/>
          <p:nvPr/>
        </p:nvSpPr>
        <p:spPr>
          <a:xfrm>
            <a:off x="704850" y="2872105"/>
            <a:ext cx="8852535" cy="622935"/>
          </a:xfrm>
          <a:prstGeom prst="roundRect">
            <a:avLst/>
          </a:prstGeom>
          <a:noFill/>
          <a:ln w="190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1" name="直接箭头连接符 10"/>
          <p:cNvCxnSpPr>
            <a:stCxn id="8" idx="2"/>
          </p:cNvCxnSpPr>
          <p:nvPr/>
        </p:nvCxnSpPr>
        <p:spPr>
          <a:xfrm>
            <a:off x="5131435" y="3495040"/>
            <a:ext cx="1758315" cy="517525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8917940" y="3552190"/>
            <a:ext cx="3594100" cy="16916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ym typeface="+mn-ea"/>
              </a:rPr>
              <a:t>V</a:t>
            </a:r>
            <a:r>
              <a:rPr lang="zh-CN" altLang="en-US" sz="2400" b="1">
                <a:sym typeface="+mn-ea"/>
              </a:rPr>
              <a:t>erif</a:t>
            </a:r>
            <a:r>
              <a:rPr lang="en-US" altLang="zh-CN" sz="2400" b="1">
                <a:sym typeface="+mn-ea"/>
              </a:rPr>
              <a:t>y:</a:t>
            </a:r>
            <a:endParaRPr lang="en-US" altLang="zh-CN" sz="2400" b="1">
              <a:sym typeface="+mn-ea"/>
            </a:endParaRPr>
          </a:p>
          <a:p>
            <a:pPr indent="0">
              <a:buNone/>
            </a:pPr>
            <a:endParaRPr lang="en-US" altLang="zh-CN" sz="2400"/>
          </a:p>
          <a:p>
            <a:pPr marL="457200" indent="-457200">
              <a:buAutoNum type="arabicPeriod"/>
            </a:pPr>
            <a:r>
              <a:rPr lang="en-US" altLang="zh-CN" sz="2000" b="1"/>
              <a:t>R</a:t>
            </a:r>
            <a:r>
              <a:rPr lang="zh-CN" altLang="en-US" sz="2000" b="1"/>
              <a:t>ejection parameter</a:t>
            </a:r>
            <a:r>
              <a:rPr lang="en-US" altLang="zh-CN" sz="2000" b="1"/>
              <a:t>.</a:t>
            </a:r>
            <a:endParaRPr lang="en-US" altLang="zh-CN" sz="2400" b="1"/>
          </a:p>
          <a:p>
            <a:pPr marL="457200" indent="-457200">
              <a:buAutoNum type="arabicPeriod"/>
            </a:pPr>
            <a:r>
              <a:rPr lang="en-US" altLang="zh-CN">
                <a:sym typeface="+mn-ea"/>
              </a:rPr>
              <a:t>B</a:t>
            </a:r>
            <a:r>
              <a:rPr lang="zh-CN" altLang="en-US">
                <a:sym typeface="+mn-ea"/>
              </a:rPr>
              <a:t>ackground estimation method</a:t>
            </a:r>
            <a:r>
              <a:rPr lang="en-US" altLang="zh-CN">
                <a:sym typeface="+mn-ea"/>
              </a:rPr>
              <a:t>(after). </a:t>
            </a:r>
            <a:endParaRPr lang="en-US" altLang="zh-CN"/>
          </a:p>
        </p:txBody>
      </p:sp>
      <p:sp>
        <p:nvSpPr>
          <p:cNvPr id="7" name="文本框 6"/>
          <p:cNvSpPr txBox="1"/>
          <p:nvPr/>
        </p:nvSpPr>
        <p:spPr>
          <a:xfrm>
            <a:off x="0" y="6489700"/>
            <a:ext cx="6896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9</a:t>
            </a:r>
            <a:endParaRPr lang="en-US" altLang="zh-CN"/>
          </a:p>
        </p:txBody>
      </p:sp>
    </p:spTree>
    <p:custDataLst>
      <p:tags r:id="rId4"/>
    </p:custDataLst>
  </p:cSld>
  <p:clrMapOvr>
    <a:masterClrMapping/>
  </p:clrMapOvr>
  <p:transition advTm="438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  <p:bldP spid="3" grpId="0" bldLvl="0" animBg="1"/>
      <p:bldP spid="3" grpId="1" animBg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PLACING_PICTURE_USER_VIEWPORT" val="{&quot;height&quot;:2769.5668401866433,&quot;width&quot;:15030.0625}"/>
</p:tagLst>
</file>

<file path=ppt/tags/tag101.xml><?xml version="1.0" encoding="utf-8"?>
<p:tagLst xmlns:p="http://schemas.openxmlformats.org/presentationml/2006/main">
  <p:tag name="KSO_WM_UNIT_PLACING_PICTURE_USER_VIEWPORT" val="{&quot;height&quot;:6532.500787401575,&quot;width&quot;:10880}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PLACING_PICTURE_USER_VIEWPORT" val="{&quot;height&quot;:7185,&quot;width&quot;:8745}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TIMING" val="|4.469|14.269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91.xml><?xml version="1.0" encoding="utf-8"?>
<p:tagLst xmlns:p="http://schemas.openxmlformats.org/presentationml/2006/main">
  <p:tag name="KSO_WM_UNIT_PLACING_PICTURE_USER_VIEWPORT" val="{&quot;height&quot;:3788,&quot;width&quot;:13627}"/>
</p:tagLst>
</file>

<file path=ppt/tags/tag92.xml><?xml version="1.0" encoding="utf-8"?>
<p:tagLst xmlns:p="http://schemas.openxmlformats.org/presentationml/2006/main">
  <p:tag name="KSO_WM_UNIT_PLACING_PICTURE_USER_VIEWPORT" val="{&quot;height&quot;:3885,&quot;width&quot;:13431}"/>
</p:tagLst>
</file>

<file path=ppt/tags/tag9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9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9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9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9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98.xml><?xml version="1.0" encoding="utf-8"?>
<p:tagLst xmlns:p="http://schemas.openxmlformats.org/presentationml/2006/main">
  <p:tag name="KSO_WM_UNIT_PLACING_PICTURE_USER_VIEWPORT" val="{&quot;height&quot;:7845,&quot;width&quot;:10065}"/>
</p:tagLst>
</file>

<file path=ppt/tags/tag9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9316</Words>
  <Application>WPS 演示</Application>
  <PresentationFormat>宽屏</PresentationFormat>
  <Paragraphs>662</Paragraphs>
  <Slides>44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44</vt:i4>
      </vt:variant>
    </vt:vector>
  </HeadingPairs>
  <TitlesOfParts>
    <vt:vector size="64" baseType="lpstr">
      <vt:lpstr>Arial</vt:lpstr>
      <vt:lpstr>宋体</vt:lpstr>
      <vt:lpstr>Wingdings</vt:lpstr>
      <vt:lpstr>微软雅黑</vt:lpstr>
      <vt:lpstr>Wingdings</vt:lpstr>
      <vt:lpstr>黑体</vt:lpstr>
      <vt:lpstr>Times New Roman</vt:lpstr>
      <vt:lpstr>Calibri</vt:lpstr>
      <vt:lpstr>Times New Roman</vt:lpstr>
      <vt:lpstr>Arial Unicode MS</vt:lpstr>
      <vt:lpstr>Symbol</vt:lpstr>
      <vt:lpstr>Trebuchet MS</vt:lpstr>
      <vt:lpstr>仿宋_GB2312</vt:lpstr>
      <vt:lpstr>仿宋</vt:lpstr>
      <vt:lpstr>DejaVu Sans</vt:lpstr>
      <vt:lpstr>Calibri</vt:lpstr>
      <vt:lpstr>Office 主题​​</vt:lpstr>
      <vt:lpstr>Equation.KSEE3</vt:lpstr>
      <vt:lpstr>Equation.KSEE3</vt:lpstr>
      <vt:lpstr>Equation.KSEE3</vt:lpstr>
      <vt:lpstr>Measurement of diffuse gamma ray at galactic plane by LHAASO-KM2A</vt:lpstr>
      <vt:lpstr>OUTLINE</vt:lpstr>
      <vt:lpstr>Gamma-ray Sky Map</vt:lpstr>
      <vt:lpstr>Sources of DGE from the Galactic plane</vt:lpstr>
      <vt:lpstr>Satellite Observation of DGE</vt:lpstr>
      <vt:lpstr>Ground Observation  of DGE</vt:lpstr>
      <vt:lpstr>A Large area EAS array covering 1.3 km2</vt:lpstr>
      <vt:lpstr>Gamma/Proton Rejection parameter(2)</vt:lpstr>
      <vt:lpstr>Gamma/Proton Rejection parameter(3)</vt:lpstr>
      <vt:lpstr>Event Selection</vt:lpstr>
      <vt:lpstr>DGE simulation </vt:lpstr>
      <vt:lpstr>BKG: “Direct Integral”（DI）method(1)</vt:lpstr>
      <vt:lpstr>BKG: “Direct Integral”（DI）method(2)</vt:lpstr>
      <vt:lpstr>LHAASO sourcelist  (LHAASOcat)</vt:lpstr>
      <vt:lpstr>Subtraction of resolved sources</vt:lpstr>
      <vt:lpstr>Subtraction of resolved sources</vt:lpstr>
      <vt:lpstr>Point source contamination</vt:lpstr>
      <vt:lpstr>Spectrum Fitting</vt:lpstr>
      <vt:lpstr>Spectrum Fitting</vt:lpstr>
      <vt:lpstr>GL,GB distribution</vt:lpstr>
      <vt:lpstr>GL,GB distribution</vt:lpstr>
      <vt:lpstr>Systematic Uncertainties(1)</vt:lpstr>
      <vt:lpstr>Systematic Uncertainties(2)</vt:lpstr>
      <vt:lpstr>Systematic Uncertainties(3)</vt:lpstr>
      <vt:lpstr>Systematic Uncertainties(4)</vt:lpstr>
      <vt:lpstr>Systematic Uncertainties(5)</vt:lpstr>
      <vt:lpstr>Systematic Uncertainties</vt:lpstr>
      <vt:lpstr>Cross Check</vt:lpstr>
      <vt:lpstr>Check with 3/4 Array</vt:lpstr>
      <vt:lpstr>Check with ASγ</vt:lpstr>
      <vt:lpstr>Conclusion</vt:lpstr>
      <vt:lpstr>Conclusion</vt:lpstr>
      <vt:lpstr>Explanation  from existing EXPdata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aries</cp:lastModifiedBy>
  <cp:revision>281</cp:revision>
  <dcterms:created xsi:type="dcterms:W3CDTF">2019-06-19T02:08:00Z</dcterms:created>
  <dcterms:modified xsi:type="dcterms:W3CDTF">2021-10-13T15:12:31Z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  <property fmtid="{D5CDD505-2E9C-101B-9397-08002B2CF9AE}" pid="3" name="ICV">
    <vt:lpwstr>DBD628DA0626495FA5773A1D2F3C3F2F</vt:lpwstr>
  </property>
</Properties>
</file>