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4" r:id="rId4"/>
    <p:sldId id="291" r:id="rId5"/>
    <p:sldId id="317" r:id="rId6"/>
    <p:sldId id="320" r:id="rId7"/>
    <p:sldId id="288" r:id="rId8"/>
    <p:sldId id="321" r:id="rId9"/>
    <p:sldId id="266" r:id="rId10"/>
    <p:sldId id="322" r:id="rId11"/>
    <p:sldId id="324" r:id="rId12"/>
    <p:sldId id="323" r:id="rId13"/>
    <p:sldId id="325" r:id="rId14"/>
    <p:sldId id="573" r:id="rId15"/>
    <p:sldId id="328" r:id="rId16"/>
    <p:sldId id="327" r:id="rId17"/>
    <p:sldId id="326" r:id="rId18"/>
    <p:sldId id="574" r:id="rId19"/>
    <p:sldId id="575" r:id="rId20"/>
    <p:sldId id="576" r:id="rId21"/>
    <p:sldId id="258" r:id="rId22"/>
    <p:sldId id="278" r:id="rId23"/>
    <p:sldId id="277" r:id="rId24"/>
    <p:sldId id="279" r:id="rId25"/>
    <p:sldId id="304" r:id="rId26"/>
    <p:sldId id="309" r:id="rId27"/>
    <p:sldId id="31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949080B-D0D9-4577-B482-607514399ED1}">
          <p14:sldIdLst>
            <p14:sldId id="256"/>
            <p14:sldId id="257"/>
            <p14:sldId id="284"/>
            <p14:sldId id="291"/>
            <p14:sldId id="317"/>
            <p14:sldId id="320"/>
            <p14:sldId id="288"/>
            <p14:sldId id="321"/>
            <p14:sldId id="266"/>
            <p14:sldId id="322"/>
            <p14:sldId id="324"/>
            <p14:sldId id="323"/>
            <p14:sldId id="325"/>
            <p14:sldId id="573"/>
            <p14:sldId id="328"/>
            <p14:sldId id="327"/>
            <p14:sldId id="326"/>
            <p14:sldId id="574"/>
            <p14:sldId id="575"/>
            <p14:sldId id="576"/>
            <p14:sldId id="258"/>
            <p14:sldId id="278"/>
            <p14:sldId id="277"/>
            <p14:sldId id="279"/>
            <p14:sldId id="304"/>
            <p14:sldId id="309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99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53985-1988-44C3-8532-562C5120FB83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2567-7DF2-48F4-A8AE-EAC4D8238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90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02567-7DF2-48F4-A8AE-EAC4D82389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48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02567-7DF2-48F4-A8AE-EAC4D823896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35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FE932-2A88-4227-AA67-4FB42DB7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583142-8D93-4504-91AD-CF3D10987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A6FA34-C462-434D-B681-D084702D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2021/4/26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3B89A1-5974-43A9-AC8D-6AF2D267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CF9797-106A-4C20-A1C8-F55EB34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99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14F5-51EC-4DD9-BDFB-4541FD24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035A76-FB88-47D3-8203-86EAA2D34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A911-F87D-44CE-BF1B-669BAB0B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2021/4/26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02D5C-9139-4B9A-BE5D-56F521E4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5E6717-7815-4F3D-B833-BCA73DF2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31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B27AC22-291F-47DA-9F23-F29C51C68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627EE8-E205-41B0-B4BA-F3579DB90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230B4A-0C5F-4E3B-B9F5-55CFE6F3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2021/4/26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B4ECED-972A-4372-AA66-ADDC1A93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10BBE0-F759-4F9C-A895-5589FEDD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44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C9975B4-8672-4F3A-B11D-0874F05176B9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837E9E-4AC0-4878-8657-EE6A094B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4B43FE-C5A1-4B5A-936B-3B18536A1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56F878-E5DA-400F-9C0B-167B2143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/>
          <a:p>
            <a:r>
              <a:rPr lang="en-US" altLang="zh-CN"/>
              <a:t>2021/4/26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A0C655-974F-4D7C-AE3E-7D84E43A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/>
              <a:t>The First LHAASO Collaboration Meeting in 2021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5F3B8A-F916-4EFE-B1F1-D4861C35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24" y="6492875"/>
            <a:ext cx="2743200" cy="365125"/>
          </a:xfrm>
        </p:spPr>
        <p:txBody>
          <a:bodyPr/>
          <a:lstStyle/>
          <a:p>
            <a:fld id="{23004AB3-5805-4EC3-A4AE-AA309FFF1EE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D489883-42C7-47E3-A747-87D5050A6CD0}"/>
              </a:ext>
            </a:extLst>
          </p:cNvPr>
          <p:cNvSpPr/>
          <p:nvPr userDrawn="1"/>
        </p:nvSpPr>
        <p:spPr>
          <a:xfrm>
            <a:off x="0" y="664030"/>
            <a:ext cx="121920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AF9E480-07DA-4FCD-A1BC-1607328B3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>
            <a:fillRect/>
          </a:stretch>
        </p:blipFill>
        <p:spPr>
          <a:xfrm>
            <a:off x="8512" y="7853"/>
            <a:ext cx="1545071" cy="6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6823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DECE43-EBB4-4FDB-A6D4-A8714938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16B54C-9C49-45E9-92AC-6EBAE8832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B9DCAC-4BAE-4BF7-BEB4-6D07E06D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2021/4/26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DCE648-57E0-455C-A0CC-CF05818F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C9CABE-350A-4B2D-9382-BB1002FB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76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B18DDD-99CA-4E76-A99C-2AC055E6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0C9C36-FF53-40F1-B959-E831694BE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E5A78D-2CEA-49F6-9DC3-135063DBA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2D211A-7B1F-492A-ACF8-43F8C4A8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2021/4/26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E7D708-DC95-493E-AF71-8AA17E89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EB6D9A-13D8-4103-BAFF-0D285A23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65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131A6-0F14-4D5B-BFD4-E2946774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787FF2-DA2D-4FC0-9091-C45CF5E83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53F21C-8D3D-46ED-A2C1-1611927F1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053E34-948D-4646-A522-8E31E3F96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694050-6D50-48D8-AE98-43D43C067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E10FA35-6E72-4AFA-89BD-7EDC8563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2021/4/26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F39F0C-544E-44E6-863F-6702C5E5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07FE23-45E8-429D-A5FA-D721348D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98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B03CE7-42EE-4C26-B3B4-41C4F2BE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734C521-74C3-4E6C-AC02-D7A7FFB4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2021/4/26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B9D77F-2D31-424C-934D-213FDD08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7AEC32-47DE-419B-B3EB-6B480DBE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0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BBCD7D-2E05-490C-A4CA-BD895522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2021/4/26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8510FA3-877A-4A5B-BF25-2115F480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6488DD-37D6-40BA-85C6-BA1FCF0D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16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564BB4-8E98-4A04-9791-FA66830B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3A5487-22A1-4694-95F3-170570A0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4F7A5B-8BEF-4CA1-BECA-76EA79CAC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D77A1B-5846-45BD-87DF-4B62E48D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2021/4/26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E16DC5-C7A7-435B-BA4B-07CAC64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003CAD-786B-48B5-9C1A-6A9C12A6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53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3FB8DD-76CD-4FEA-A9A0-25E89322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A32E08F-A926-4A82-83F1-244C0FB6A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939109-AC43-4128-BB36-E553F770F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C5441D-0F64-406B-990D-D0CFF082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2021/4/26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A6932A-2954-4938-B402-DF1B252C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DD09F1-6269-4158-B12B-1B0FB52D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48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2A5591-6A8D-4BC2-B6E4-523E91DC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D915B8-CD47-4128-912C-450F2CD43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6D83D3-5030-4BE9-A243-89F0D7E5B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2021/4/26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904F4E-C010-45DD-9E49-E08FF3C29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920D00-B91D-4F2A-B143-D050E4277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4AB3-5805-4EC3-A4AE-AA309FFF1E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14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C49F940-EC94-49B6-8A92-041E229ED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0" y="-247905"/>
            <a:ext cx="2633694" cy="3765397"/>
          </a:xfrm>
          <a:prstGeom prst="rect">
            <a:avLst/>
          </a:prstGeom>
        </p:spPr>
      </p:pic>
      <p:sp>
        <p:nvSpPr>
          <p:cNvPr id="8" name="半闭框 7">
            <a:extLst>
              <a:ext uri="{FF2B5EF4-FFF2-40B4-BE49-F238E27FC236}">
                <a16:creationId xmlns:a16="http://schemas.microsoft.com/office/drawing/2014/main" id="{FAF76270-0EF8-4858-A7C7-D55F4D63D29F}"/>
              </a:ext>
            </a:extLst>
          </p:cNvPr>
          <p:cNvSpPr/>
          <p:nvPr/>
        </p:nvSpPr>
        <p:spPr>
          <a:xfrm rot="10800000">
            <a:off x="357550" y="4461601"/>
            <a:ext cx="11401200" cy="2214154"/>
          </a:xfrm>
          <a:prstGeom prst="halfFrame">
            <a:avLst>
              <a:gd name="adj1" fmla="val 10619"/>
              <a:gd name="adj2" fmla="val 11504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7BFB12-DCC5-4701-B671-DC7FCC6C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9" name="半闭框 8">
            <a:extLst>
              <a:ext uri="{FF2B5EF4-FFF2-40B4-BE49-F238E27FC236}">
                <a16:creationId xmlns:a16="http://schemas.microsoft.com/office/drawing/2014/main" id="{8E4CF897-70F6-4FF0-97A7-4A77D820B79E}"/>
              </a:ext>
            </a:extLst>
          </p:cNvPr>
          <p:cNvSpPr/>
          <p:nvPr/>
        </p:nvSpPr>
        <p:spPr>
          <a:xfrm>
            <a:off x="359229" y="359229"/>
            <a:ext cx="11399521" cy="2214154"/>
          </a:xfrm>
          <a:prstGeom prst="halfFrame">
            <a:avLst>
              <a:gd name="adj1" fmla="val 10619"/>
              <a:gd name="adj2" fmla="val 11504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463CE1B-4346-4523-98D1-864C269BA9D8}"/>
              </a:ext>
            </a:extLst>
          </p:cNvPr>
          <p:cNvSpPr txBox="1"/>
          <p:nvPr/>
        </p:nvSpPr>
        <p:spPr>
          <a:xfrm>
            <a:off x="538425" y="2051667"/>
            <a:ext cx="10961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Progress of measurement of cosmic ray spectrum with the LHAASO experiment</a:t>
            </a:r>
            <a:br>
              <a:rPr lang="en-US" altLang="zh-CN" sz="4000" dirty="0"/>
            </a:b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6AF4933-79E2-40C5-B892-BE131621E5F7}"/>
              </a:ext>
            </a:extLst>
          </p:cNvPr>
          <p:cNvSpPr txBox="1"/>
          <p:nvPr/>
        </p:nvSpPr>
        <p:spPr>
          <a:xfrm>
            <a:off x="1867213" y="3409122"/>
            <a:ext cx="795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000" dirty="0"/>
              <a:t>M</a:t>
            </a:r>
            <a:r>
              <a:rPr lang="en-US" altLang="zh-CN" sz="2000" cap="none" dirty="0"/>
              <a:t>a</a:t>
            </a:r>
            <a:r>
              <a:rPr lang="en-US" altLang="zh-CN" sz="2000" dirty="0"/>
              <a:t> </a:t>
            </a:r>
            <a:r>
              <a:rPr lang="en-US" altLang="zh-CN" sz="2000" cap="none" dirty="0" err="1"/>
              <a:t>Lingling</a:t>
            </a:r>
            <a:r>
              <a:rPr lang="en-US" altLang="zh-CN" sz="2000" dirty="0"/>
              <a:t>, Z</a:t>
            </a:r>
            <a:r>
              <a:rPr lang="en-US" altLang="zh-CN" sz="2000" cap="none" dirty="0"/>
              <a:t>hang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</a:t>
            </a:r>
            <a:r>
              <a:rPr lang="en-US" altLang="zh-CN" sz="2000" cap="none" dirty="0" err="1"/>
              <a:t>houshan</a:t>
            </a:r>
            <a:r>
              <a:rPr lang="en-US" altLang="zh-CN" sz="2000" cap="none" dirty="0"/>
              <a:t>, </a:t>
            </a:r>
            <a:r>
              <a:rPr lang="en-US" altLang="zh-CN" sz="2000" dirty="0"/>
              <a:t>Y</a:t>
            </a:r>
            <a:r>
              <a:rPr lang="en-US" altLang="zh-CN" sz="2000" cap="none" dirty="0"/>
              <a:t>in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L</a:t>
            </a:r>
            <a:r>
              <a:rPr lang="en-US" altLang="zh-CN" sz="2000" cap="none" dirty="0" err="1"/>
              <a:t>iqiao</a:t>
            </a:r>
            <a:r>
              <a:rPr lang="en-US" altLang="zh-CN" sz="2000" dirty="0"/>
              <a:t>, W</a:t>
            </a:r>
            <a:r>
              <a:rPr lang="en-US" altLang="zh-CN" sz="2000" cap="none" dirty="0"/>
              <a:t>ang</a:t>
            </a:r>
            <a:r>
              <a:rPr lang="en-US" altLang="zh-CN" sz="2000" dirty="0"/>
              <a:t> </a:t>
            </a:r>
            <a:r>
              <a:rPr lang="en-US" altLang="zh-CN" sz="2000" dirty="0" err="1"/>
              <a:t>L</a:t>
            </a:r>
            <a:r>
              <a:rPr lang="en-US" altLang="zh-CN" sz="2000" cap="none" dirty="0" err="1"/>
              <a:t>iping</a:t>
            </a:r>
            <a:r>
              <a:rPr lang="en-US" altLang="zh-CN" sz="2000" dirty="0"/>
              <a:t>, Y</a:t>
            </a:r>
            <a:r>
              <a:rPr lang="en-US" altLang="zh-CN" sz="2000" cap="none" dirty="0"/>
              <a:t>ou</a:t>
            </a:r>
            <a:r>
              <a:rPr lang="en-US" altLang="zh-CN" sz="2000" dirty="0"/>
              <a:t> </a:t>
            </a:r>
            <a:r>
              <a:rPr lang="en-US" altLang="zh-CN" sz="2000" dirty="0" err="1"/>
              <a:t>Z</a:t>
            </a:r>
            <a:r>
              <a:rPr lang="en-US" altLang="zh-CN" sz="2000" cap="none" dirty="0" err="1"/>
              <a:t>hiyong</a:t>
            </a:r>
            <a:r>
              <a:rPr lang="en-US" altLang="zh-CN" sz="2000" dirty="0"/>
              <a:t>, W</a:t>
            </a:r>
            <a:r>
              <a:rPr lang="en-US" altLang="zh-CN" sz="2000" cap="none" dirty="0"/>
              <a:t>ang</a:t>
            </a:r>
            <a:r>
              <a:rPr lang="en-US" altLang="zh-CN" sz="2000" dirty="0"/>
              <a:t> </a:t>
            </a:r>
            <a:r>
              <a:rPr lang="en-US" altLang="zh-CN" sz="2000" dirty="0" err="1"/>
              <a:t>Y</a:t>
            </a:r>
            <a:r>
              <a:rPr lang="en-US" altLang="zh-CN" sz="2000" cap="none" dirty="0" err="1"/>
              <a:t>udong</a:t>
            </a:r>
            <a:r>
              <a:rPr lang="zh-CN" altLang="en-US" sz="2000" cap="none" dirty="0"/>
              <a:t>，</a:t>
            </a:r>
            <a:r>
              <a:rPr lang="en-US" altLang="zh-CN" sz="2000" cap="none" dirty="0"/>
              <a:t>Feng </a:t>
            </a:r>
            <a:r>
              <a:rPr lang="en-US" altLang="zh-CN" sz="2000" cap="none" dirty="0" err="1"/>
              <a:t>Cunfeng</a:t>
            </a:r>
            <a:endParaRPr lang="en-US" altLang="zh-CN" sz="2000" cap="none" dirty="0"/>
          </a:p>
          <a:p>
            <a:pPr algn="ctr"/>
            <a:endParaRPr lang="en-US" altLang="zh-C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IHEP,  SDU </a:t>
            </a:r>
          </a:p>
          <a:p>
            <a:pPr algn="ctr"/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Oct 13-15, 2021 @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ShangHai</a:t>
            </a:r>
            <a:endParaRPr lang="zh-CN" altLang="zh-C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2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BBF37-B6E3-4658-BDC2-60526960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1914"/>
            <a:ext cx="12385611" cy="1325563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Energies of the commonly triggered events derived by WFCTA and by the formula of the absolute energy scale 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36D194-0810-42F7-9153-99079B143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51" y="4213080"/>
            <a:ext cx="4266750" cy="261174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9725051-B107-4A63-8EB2-CAA5840F277F}"/>
              </a:ext>
            </a:extLst>
          </p:cNvPr>
          <p:cNvSpPr txBox="1"/>
          <p:nvPr/>
        </p:nvSpPr>
        <p:spPr>
          <a:xfrm>
            <a:off x="398107" y="1442987"/>
            <a:ext cx="5729902" cy="3908762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</a:rPr>
              <a:t>Data Set of WCDA-1+WFCTA: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>
                <a:solidFill>
                  <a:srgbClr val="002060"/>
                </a:solidFill>
              </a:rPr>
              <a:t>22°&lt;Zenith angles &lt;38°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>
                <a:solidFill>
                  <a:srgbClr val="002060"/>
                </a:solidFill>
              </a:rPr>
              <a:t>|</a:t>
            </a:r>
            <a:r>
              <a:rPr lang="en-US" altLang="zh-CN" sz="2800" dirty="0" err="1">
                <a:solidFill>
                  <a:srgbClr val="002060"/>
                </a:solidFill>
              </a:rPr>
              <a:t>corex</a:t>
            </a:r>
            <a:r>
              <a:rPr lang="en-US" altLang="zh-CN" sz="2800" dirty="0">
                <a:solidFill>
                  <a:srgbClr val="002060"/>
                </a:solidFill>
              </a:rPr>
              <a:t>|&lt;55m, |</a:t>
            </a:r>
            <a:r>
              <a:rPr lang="en-US" altLang="zh-CN" sz="2800" dirty="0" err="1">
                <a:solidFill>
                  <a:srgbClr val="002060"/>
                </a:solidFill>
              </a:rPr>
              <a:t>corey</a:t>
            </a:r>
            <a:r>
              <a:rPr lang="en-US" altLang="zh-CN" sz="2800" dirty="0">
                <a:solidFill>
                  <a:srgbClr val="002060"/>
                </a:solidFill>
              </a:rPr>
              <a:t>|&lt;55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err="1">
                <a:solidFill>
                  <a:srgbClr val="002060"/>
                </a:solidFill>
              </a:rPr>
              <a:t>Nhit</a:t>
            </a:r>
            <a:r>
              <a:rPr lang="en-US" altLang="zh-CN" sz="2800" dirty="0">
                <a:solidFill>
                  <a:srgbClr val="002060"/>
                </a:solidFill>
              </a:rPr>
              <a:t>&gt;200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>
                <a:solidFill>
                  <a:srgbClr val="002060"/>
                </a:solidFill>
              </a:rPr>
              <a:t>20k&lt;</a:t>
            </a:r>
            <a:r>
              <a:rPr lang="en-US" altLang="zh-CN" sz="2800" dirty="0" err="1">
                <a:solidFill>
                  <a:srgbClr val="002060"/>
                </a:solidFill>
              </a:rPr>
              <a:t>Npe</a:t>
            </a:r>
            <a:r>
              <a:rPr lang="en-US" altLang="zh-CN" sz="2800" dirty="0">
                <a:solidFill>
                  <a:srgbClr val="002060"/>
                </a:solidFill>
              </a:rPr>
              <a:t>&lt;60k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b="1" dirty="0">
                <a:solidFill>
                  <a:srgbClr val="FF0000"/>
                </a:solidFill>
              </a:rPr>
              <a:t>21.9 </a:t>
            </a:r>
            <a:r>
              <a:rPr lang="en-US" altLang="zh-CN" sz="2800" b="1" dirty="0" err="1">
                <a:solidFill>
                  <a:srgbClr val="FF0000"/>
                </a:solidFill>
              </a:rPr>
              <a:t>TeV</a:t>
            </a:r>
            <a:r>
              <a:rPr lang="en-US" altLang="zh-CN" sz="2800" b="1" dirty="0">
                <a:solidFill>
                  <a:srgbClr val="FF0000"/>
                </a:solidFill>
              </a:rPr>
              <a:t> by WFCTA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b="1" dirty="0">
                <a:solidFill>
                  <a:srgbClr val="FF0000"/>
                </a:solidFill>
              </a:rPr>
              <a:t>23.4±0.1±1.3TeV by the formula of the absolute energy scale 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90631A2-955B-4446-96FA-E0283B361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98" y="1085447"/>
            <a:ext cx="3887335" cy="3118941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F57AC7F-924B-497D-AAF5-A8FD23AF2B95}"/>
              </a:ext>
            </a:extLst>
          </p:cNvPr>
          <p:cNvSpPr txBox="1"/>
          <p:nvPr/>
        </p:nvSpPr>
        <p:spPr>
          <a:xfrm>
            <a:off x="8976049" y="1597801"/>
            <a:ext cx="3303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The energy distribution of commonly triggered events derived by WFCTA (red line)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and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by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the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formula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of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the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absolute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energy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scale(black line).</a:t>
            </a:r>
            <a:r>
              <a:rPr lang="zh-CN" altLang="en-US" sz="2000" b="1" dirty="0"/>
              <a:t> </a:t>
            </a:r>
            <a:endParaRPr lang="en-US" altLang="zh-CN" sz="20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06A2CAA-D7B5-450D-9522-0BEC2293E332}"/>
              </a:ext>
            </a:extLst>
          </p:cNvPr>
          <p:cNvSpPr txBox="1"/>
          <p:nvPr/>
        </p:nvSpPr>
        <p:spPr>
          <a:xfrm>
            <a:off x="9070133" y="3942495"/>
            <a:ext cx="33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Energy response  of WFCTA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98C1E67-9E49-4FBA-8580-38A7930DD809}"/>
              </a:ext>
            </a:extLst>
          </p:cNvPr>
          <p:cNvSpPr txBox="1"/>
          <p:nvPr/>
        </p:nvSpPr>
        <p:spPr>
          <a:xfrm>
            <a:off x="398107" y="5443147"/>
            <a:ext cx="7252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</a:rPr>
              <a:t>For air showers with energies greater energy, the energy reconstruction total relies on the simulations of the air showers and detectors 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0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95417-A096-4C5F-BFAC-3E3D9E5A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06" y="282064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 FOV observation of WFCTA and the energy reconstruction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0C75E2-7521-4680-9FCD-FEEEAE70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02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425AC-4B32-45E3-A2E6-CDDA00AA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809" y="-241048"/>
            <a:ext cx="10515600" cy="1325563"/>
          </a:xfrm>
        </p:spPr>
        <p:txBody>
          <a:bodyPr/>
          <a:lstStyle/>
          <a:p>
            <a:r>
              <a:rPr lang="en-US" altLang="zh-CN" dirty="0"/>
              <a:t>Full </a:t>
            </a:r>
            <a:r>
              <a:rPr lang="en-US" altLang="zh-CN" dirty="0" err="1"/>
              <a:t>FoV</a:t>
            </a:r>
            <a:r>
              <a:rPr lang="en-US" altLang="zh-CN" dirty="0"/>
              <a:t> observation of WFCTA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3461B1-94FD-4FF8-870F-64A5DBF9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79" y="795381"/>
            <a:ext cx="10515600" cy="4351338"/>
          </a:xfrm>
        </p:spPr>
        <p:txBody>
          <a:bodyPr/>
          <a:lstStyle/>
          <a:p>
            <a:r>
              <a:rPr lang="en-US" altLang="zh-CN" dirty="0"/>
              <a:t> Showers with arriving directions near the edge of the FOV of WFCTA can’t be observed completely, which should be removed during data analysis to maintain high energy resolution. 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CC606B-81AF-4B3D-8208-E1D62F25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E5B10C-251F-4425-8083-B92974BE7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9" y="2039522"/>
            <a:ext cx="2386981" cy="249207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3561D2F-3BA9-4DDB-878E-2372E92E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20944"/>
            <a:ext cx="3555547" cy="273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92CBE76-D6EB-40B9-A06A-0B1597E12267}"/>
              </a:ext>
            </a:extLst>
          </p:cNvPr>
          <p:cNvSpPr/>
          <p:nvPr/>
        </p:nvSpPr>
        <p:spPr>
          <a:xfrm>
            <a:off x="8603238" y="2420873"/>
            <a:ext cx="675783" cy="213780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D15446D-B786-4987-BA75-981F5716F710}"/>
              </a:ext>
            </a:extLst>
          </p:cNvPr>
          <p:cNvSpPr/>
          <p:nvPr/>
        </p:nvSpPr>
        <p:spPr>
          <a:xfrm>
            <a:off x="6485226" y="2393796"/>
            <a:ext cx="720383" cy="213780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C81739F-C7A3-4C21-A0EB-048903D92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5" y="4441991"/>
            <a:ext cx="2112867" cy="189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73107BF-8782-4E8C-8681-50E0AEA08B50}"/>
              </a:ext>
            </a:extLst>
          </p:cNvPr>
          <p:cNvSpPr txBox="1"/>
          <p:nvPr/>
        </p:nvSpPr>
        <p:spPr>
          <a:xfrm>
            <a:off x="5566905" y="5127299"/>
            <a:ext cx="806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Increase aperture with high energy resolution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BD7198FA-7098-4875-9B4D-81752B3D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00" y="2426416"/>
            <a:ext cx="2520000" cy="159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45CF31E5-E6E5-46C8-93FA-2DAC4056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00" y="4610461"/>
            <a:ext cx="2520000" cy="155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4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A40748-0F45-45B9-B698-AAB599D1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061" y="64424"/>
            <a:ext cx="10515600" cy="1325563"/>
          </a:xfrm>
        </p:spPr>
        <p:txBody>
          <a:bodyPr/>
          <a:lstStyle/>
          <a:p>
            <a:r>
              <a:rPr lang="en-US" altLang="zh-CN" dirty="0"/>
              <a:t>Comparison of the combined images with the real images with the ideal ones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9EFA80-5BDF-458D-B83A-FE7BD5FE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F048B8A-2941-43AE-A7F2-16D54ECBA69B}"/>
              </a:ext>
            </a:extLst>
          </p:cNvPr>
          <p:cNvGrpSpPr/>
          <p:nvPr/>
        </p:nvGrpSpPr>
        <p:grpSpPr>
          <a:xfrm>
            <a:off x="127625" y="1958515"/>
            <a:ext cx="11945807" cy="2595239"/>
            <a:chOff x="-1079589" y="1991134"/>
            <a:chExt cx="11945807" cy="2595239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E46A94F2-F8DE-4B83-804D-3B0BD4AC05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46"/>
            <a:stretch/>
          </p:blipFill>
          <p:spPr bwMode="auto">
            <a:xfrm>
              <a:off x="6888522" y="1991134"/>
              <a:ext cx="3977696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A0A3631-C100-4358-AB7F-ACBA4A087F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0"/>
            <a:stretch/>
          </p:blipFill>
          <p:spPr bwMode="auto">
            <a:xfrm>
              <a:off x="2765323" y="2066373"/>
              <a:ext cx="4081379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F2A3FFB7-D3DF-488C-92CD-22757EA8BF13}"/>
                </a:ext>
              </a:extLst>
            </p:cNvPr>
            <p:cNvSpPr txBox="1"/>
            <p:nvPr/>
          </p:nvSpPr>
          <p:spPr>
            <a:xfrm>
              <a:off x="3483151" y="2649583"/>
              <a:ext cx="832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Length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B0C3DDB9-613F-489B-8AB5-C1E6E0A62740}"/>
                </a:ext>
              </a:extLst>
            </p:cNvPr>
            <p:cNvSpPr txBox="1"/>
            <p:nvPr/>
          </p:nvSpPr>
          <p:spPr>
            <a:xfrm>
              <a:off x="7530932" y="2495470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Width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FE2AE91-B0C3-4817-A951-31100F22DE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30"/>
            <a:stretch/>
          </p:blipFill>
          <p:spPr bwMode="auto">
            <a:xfrm>
              <a:off x="-1079589" y="2066373"/>
              <a:ext cx="4010461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A0D2D8-94B2-4F87-8CA2-C9FBB36E47E0}"/>
                </a:ext>
              </a:extLst>
            </p:cNvPr>
            <p:cNvSpPr txBox="1"/>
            <p:nvPr/>
          </p:nvSpPr>
          <p:spPr>
            <a:xfrm>
              <a:off x="-303087" y="2606291"/>
              <a:ext cx="1355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Size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5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475D9-BDEC-4AEC-A4E3-2F37A3C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1" y="4150086"/>
            <a:ext cx="11995078" cy="1325563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Increase aperture 30% with high energy resolution(15%)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478F26-0D25-4B33-B489-D02981FB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08A9B088-5931-4B3B-A7F3-7095218C2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75" y="903959"/>
            <a:ext cx="4243969" cy="307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71273A-6ED0-4387-9A8A-F6D40BB89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477" y="921267"/>
            <a:ext cx="4294891" cy="307702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1FEB5E6-872F-49BE-8B68-D43E41272569}"/>
              </a:ext>
            </a:extLst>
          </p:cNvPr>
          <p:cNvSpPr txBox="1"/>
          <p:nvPr/>
        </p:nvSpPr>
        <p:spPr>
          <a:xfrm>
            <a:off x="7008726" y="5748391"/>
            <a:ext cx="491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ZhiYong</a:t>
            </a:r>
            <a:r>
              <a:rPr lang="en-US" altLang="zh-CN" b="1" dirty="0"/>
              <a:t> </a:t>
            </a:r>
            <a:r>
              <a:rPr lang="en-US" altLang="zh-CN" b="1" dirty="0" err="1"/>
              <a:t>You’s</a:t>
            </a:r>
            <a:r>
              <a:rPr lang="en-US" altLang="zh-CN" b="1" dirty="0"/>
              <a:t> talk for detail  on Oct. 14th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6674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7AB784-9325-4C1D-8D42-A471A8CC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73" y="1077293"/>
            <a:ext cx="10391454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the weather to the energy scale of WFCTA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3354B1-3621-4BA9-9A2C-84DB1D52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0A42198-C3D3-449F-BD9D-6C5A576CF6ED}"/>
              </a:ext>
            </a:extLst>
          </p:cNvPr>
          <p:cNvSpPr txBox="1"/>
          <p:nvPr/>
        </p:nvSpPr>
        <p:spPr>
          <a:xfrm>
            <a:off x="880153" y="2094965"/>
            <a:ext cx="11311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The event rate </a:t>
            </a:r>
            <a:r>
              <a:rPr lang="zh-CN" altLang="en-US" sz="2000" b="1" dirty="0">
                <a:solidFill>
                  <a:srgbClr val="FF0000"/>
                </a:solidFill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</a:rPr>
              <a:t>or energy threshold</a:t>
            </a:r>
            <a:r>
              <a:rPr lang="zh-CN" altLang="en-US" sz="2000" b="1" dirty="0">
                <a:solidFill>
                  <a:srgbClr val="FF0000"/>
                </a:solidFill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</a:rPr>
              <a:t>changes of WFCTA can changes the weather condition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1" name="内容占位符 4">
            <a:extLst>
              <a:ext uri="{FF2B5EF4-FFF2-40B4-BE49-F238E27FC236}">
                <a16:creationId xmlns:a16="http://schemas.microsoft.com/office/drawing/2014/main" id="{6A782BB7-1EDE-4C84-8148-976A71A2E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16" y="2704672"/>
            <a:ext cx="4336707" cy="2945198"/>
          </a:xfr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43A4BF9-1366-4A26-9229-BA5E4A15F54E}"/>
              </a:ext>
            </a:extLst>
          </p:cNvPr>
          <p:cNvSpPr txBox="1"/>
          <p:nvPr/>
        </p:nvSpPr>
        <p:spPr>
          <a:xfrm>
            <a:off x="2831386" y="5886706"/>
            <a:ext cx="652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distribution of event rate of WFCTA in each half hour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666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83DE44-1F70-4F77-8E6E-D38BA8AF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F341C9-47E1-4816-9A68-CEE5790B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D5AC7FF-0CF4-4857-8398-0812E0E04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8" y="1690688"/>
            <a:ext cx="4846110" cy="31438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3955F5-6A8C-4CB9-9C05-4CFCC2FBC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46" y="1509713"/>
            <a:ext cx="5060022" cy="3429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C249CFD-9B93-4F66-9B43-C9BD672BA742}"/>
              </a:ext>
            </a:extLst>
          </p:cNvPr>
          <p:cNvSpPr txBox="1"/>
          <p:nvPr/>
        </p:nvSpPr>
        <p:spPr>
          <a:xfrm>
            <a:off x="87196" y="1873504"/>
            <a:ext cx="80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Event rate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537AF63-E5B6-45B1-8A37-FA42794C2EA0}"/>
              </a:ext>
            </a:extLst>
          </p:cNvPr>
          <p:cNvSpPr txBox="1"/>
          <p:nvPr/>
        </p:nvSpPr>
        <p:spPr>
          <a:xfrm>
            <a:off x="3935002" y="4803170"/>
            <a:ext cx="172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Infrared temperature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060B460-1A28-4FE3-AEA8-4FA73186E364}"/>
              </a:ext>
            </a:extLst>
          </p:cNvPr>
          <p:cNvSpPr txBox="1"/>
          <p:nvPr/>
        </p:nvSpPr>
        <p:spPr>
          <a:xfrm>
            <a:off x="9769025" y="4708994"/>
            <a:ext cx="172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Infrared temperature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F462413-A9E9-4818-B601-459F5C29A0A4}"/>
              </a:ext>
            </a:extLst>
          </p:cNvPr>
          <p:cNvSpPr txBox="1"/>
          <p:nvPr/>
        </p:nvSpPr>
        <p:spPr>
          <a:xfrm>
            <a:off x="5581422" y="2012003"/>
            <a:ext cx="171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Npe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54BD73A-C8CD-45E9-BF5A-74D6F8FA54B0}"/>
              </a:ext>
            </a:extLst>
          </p:cNvPr>
          <p:cNvSpPr txBox="1"/>
          <p:nvPr/>
        </p:nvSpPr>
        <p:spPr>
          <a:xfrm>
            <a:off x="7018380" y="3524984"/>
            <a:ext cx="296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Relative energy scale changes about 9%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797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62AA9-81E3-4324-A728-7CEAAACE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335" y="-407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sensitive to the mass compositions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17A797-2FF9-44E5-A5FC-C498DDBB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31D2EE6-3B55-49FD-A3D4-F9B8B44E7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" y="964145"/>
            <a:ext cx="3477968" cy="4969181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D37F506D-CF0E-462A-ACCB-845A1A2AA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4" y="2921626"/>
            <a:ext cx="2336088" cy="78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8CB93E12-1DAB-4040-842C-57C3442C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73" y="1064645"/>
            <a:ext cx="2066748" cy="19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652D937D-75E1-4DA5-935F-457C9739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26" y="1064645"/>
            <a:ext cx="2099733" cy="19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56EFFA83-9DFD-41E5-BFB4-B0B4B5A241D3}"/>
              </a:ext>
            </a:extLst>
          </p:cNvPr>
          <p:cNvSpPr txBox="1"/>
          <p:nvPr/>
        </p:nvSpPr>
        <p:spPr>
          <a:xfrm>
            <a:off x="4768917" y="1494211"/>
            <a:ext cx="19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Proton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7CA5A27-DFFA-4BDD-A9B5-B80CEFFBA251}"/>
              </a:ext>
            </a:extLst>
          </p:cNvPr>
          <p:cNvSpPr txBox="1"/>
          <p:nvPr/>
        </p:nvSpPr>
        <p:spPr>
          <a:xfrm>
            <a:off x="7258449" y="1391586"/>
            <a:ext cx="23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Iron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D6AC0C5-1480-4199-BF35-4584F71A5CA4}"/>
              </a:ext>
            </a:extLst>
          </p:cNvPr>
          <p:cNvSpPr txBox="1"/>
          <p:nvPr/>
        </p:nvSpPr>
        <p:spPr>
          <a:xfrm>
            <a:off x="3498366" y="2990682"/>
            <a:ext cx="370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</a:rPr>
              <a:t>1: Width of the image: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B3E21335-57EB-4866-A36A-D4333A9D5D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40" y="999521"/>
            <a:ext cx="3207884" cy="225704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1C7B8867-2E4E-435D-8BBA-B6680E4BA8B8}"/>
              </a:ext>
            </a:extLst>
          </p:cNvPr>
          <p:cNvSpPr txBox="1"/>
          <p:nvPr/>
        </p:nvSpPr>
        <p:spPr>
          <a:xfrm>
            <a:off x="3525171" y="3859338"/>
            <a:ext cx="810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2: shape of the Cherenkov image: related to the </a:t>
            </a:r>
            <a:r>
              <a:rPr lang="en-US" altLang="zh-CN" sz="2400" b="1" dirty="0" err="1"/>
              <a:t>Xmax</a:t>
            </a:r>
            <a:r>
              <a:rPr lang="en-US" altLang="zh-CN" sz="2400" b="1" dirty="0"/>
              <a:t> </a:t>
            </a:r>
            <a:endParaRPr lang="zh-CN" altLang="en-US" sz="2400" b="1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EDBCC35-5AF5-4D01-8F73-C368C5E87357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258330" y="4345325"/>
            <a:ext cx="2817002" cy="2091747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896397C7-D4A6-4C71-8322-76425814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47" y="4376806"/>
            <a:ext cx="2073501" cy="206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91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30E56-4540-40E4-A9FE-7AB3E876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447" y="365125"/>
            <a:ext cx="11661949" cy="157389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sensitive to the mass compositions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B16315D-2B64-490C-9DB3-7AB3C9C6F9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8360" y="1024932"/>
                <a:ext cx="10600174" cy="2296048"/>
              </a:xfrm>
            </p:spPr>
            <p:txBody>
              <a:bodyPr/>
              <a:lstStyle/>
              <a:p>
                <a:pPr>
                  <a:lnSpc>
                    <a:spcPts val="2800"/>
                  </a:lnSpc>
                </a:pP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</a:t>
                </a:r>
                <a:r>
                  <a:rPr lang="zh-CN" alt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AC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altLang="zh-C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800"/>
                  </a:lnSpc>
                  <a:buNone/>
                </a:pPr>
                <a:endParaRPr lang="en-US" altLang="zh-C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Ne: showers with a given energy 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B16315D-2B64-490C-9DB3-7AB3C9C6F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360" y="1024932"/>
                <a:ext cx="10600174" cy="2296048"/>
              </a:xfrm>
              <a:blipFill>
                <a:blip r:embed="rId2"/>
                <a:stretch>
                  <a:fillRect l="-1323" t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496C8C-7FEE-428E-B405-143E5F99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7A6AD9-6FA0-44BA-926E-D4D155C4114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5168" y="2842957"/>
            <a:ext cx="4110875" cy="29342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9BE114-08A8-4BB7-B07F-C826CD6AFC5D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684" r="1"/>
          <a:stretch/>
        </p:blipFill>
        <p:spPr>
          <a:xfrm>
            <a:off x="5738182" y="2867680"/>
            <a:ext cx="4340313" cy="30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92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536AF1-F4CD-4D3D-8EA1-AD25F9AF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886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of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composition energy spectrum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F647BC-78C5-4C1E-AC0E-69C8ECA2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65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695CA5-7DF3-4A9C-81CC-0EE5A599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59"/>
            <a:ext cx="10515600" cy="709879"/>
          </a:xfrm>
        </p:spPr>
        <p:txBody>
          <a:bodyPr/>
          <a:lstStyle/>
          <a:p>
            <a:pPr algn="ctr">
              <a:lnSpc>
                <a:spcPts val="38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B812A5C7-1BD8-4445-8465-F8314E9CB5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6401" y="931341"/>
            <a:ext cx="10767277" cy="537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3800"/>
              </a:lnSpc>
              <a:buFont typeface="+mj-lt"/>
              <a:buAutoNum type="romanU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LHAASO science in cosmic ray measurement </a:t>
            </a:r>
          </a:p>
          <a:p>
            <a:pPr marL="571500" indent="-571500">
              <a:lnSpc>
                <a:spcPts val="3800"/>
              </a:lnSpc>
              <a:buFont typeface="+mj-lt"/>
              <a:buAutoNum type="romanU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commonly trigger data status </a:t>
            </a:r>
          </a:p>
          <a:p>
            <a:pPr marL="571500" indent="-571500">
              <a:lnSpc>
                <a:spcPts val="3800"/>
              </a:lnSpc>
              <a:buFont typeface="+mj-lt"/>
              <a:buAutoNum type="romanU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scale of WCDA-1 and propagation to WFCTA</a:t>
            </a:r>
          </a:p>
          <a:p>
            <a:pPr marL="571500" indent="-571500">
              <a:lnSpc>
                <a:spcPts val="3800"/>
              </a:lnSpc>
              <a:buFont typeface="+mj-lt"/>
              <a:buAutoNum type="romanU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 FOV observation of WFCTA and the energy reconstruction </a:t>
            </a:r>
          </a:p>
          <a:p>
            <a:pPr marL="571500" indent="-571500">
              <a:lnSpc>
                <a:spcPts val="3800"/>
              </a:lnSpc>
              <a:buFont typeface="+mj-lt"/>
              <a:buAutoNum type="romanU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weather to the energy scales of WFCTA </a:t>
            </a:r>
          </a:p>
          <a:p>
            <a:pPr marL="571500" indent="-571500">
              <a:lnSpc>
                <a:spcPts val="3800"/>
              </a:lnSpc>
              <a:buFont typeface="+mj-lt"/>
              <a:buAutoNum type="romanU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sensitive to the mass compositions </a:t>
            </a:r>
          </a:p>
          <a:p>
            <a:pPr marL="571500" indent="-571500">
              <a:lnSpc>
                <a:spcPts val="3800"/>
              </a:lnSpc>
              <a:buFont typeface="+mj-lt"/>
              <a:buAutoNum type="romanU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of light composition energy spectrum </a:t>
            </a:r>
          </a:p>
          <a:p>
            <a:pPr marL="571500" indent="-571500">
              <a:lnSpc>
                <a:spcPts val="3800"/>
              </a:lnSpc>
              <a:buFont typeface="+mj-lt"/>
              <a:buAutoNum type="romanU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next plan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B8AA18-1D48-4199-AC68-A06FE2FE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The second LHAASO Collaboration Meeting in 2021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075BF0-D863-42C4-9FAC-4EADA6FC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876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35F910-E227-483C-9F1F-B24E7C95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641" y="-272945"/>
            <a:ext cx="10515600" cy="1325563"/>
          </a:xfrm>
        </p:spPr>
        <p:txBody>
          <a:bodyPr/>
          <a:lstStyle/>
          <a:p>
            <a:r>
              <a:rPr lang="en-US" altLang="zh-CN" dirty="0"/>
              <a:t>Data used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33B097D-D123-49F5-8F32-E73EA58558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106" y="909671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Joint data: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6 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𝑊𝐹𝐶𝑇𝐴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&amp;&amp;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𝐾𝑀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</a:endParaRPr>
              </a:p>
              <a:p>
                <a:pPr marL="457200" indent="-457200">
                  <a:lnSpc>
                    <a:spcPts val="3000"/>
                  </a:lnSpc>
                </a:pPr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Date: 2020.11.1-2020.11.30;2021.1.1-2021.2.28</a:t>
                </a:r>
              </a:p>
              <a:p>
                <a:pPr marL="457200" indent="-457200">
                  <a:lnSpc>
                    <a:spcPts val="3000"/>
                  </a:lnSpc>
                </a:pPr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Weather: clear and moonless night</a:t>
                </a:r>
                <a:endParaRPr lang="en-US" altLang="zh-CN" dirty="0">
                  <a:solidFill>
                    <a:srgbClr val="8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33B097D-D123-49F5-8F32-E73EA5855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106" y="909671"/>
                <a:ext cx="10515600" cy="4351338"/>
              </a:xfrm>
              <a:blipFill>
                <a:blip r:embed="rId2"/>
                <a:stretch>
                  <a:fillRect l="-1043" t="-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534D85-19F3-4FDF-84D0-0896F369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9484CC-F8E3-4272-B496-51552F103F4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28496" y="255103"/>
            <a:ext cx="4375200" cy="39008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446ADF-94CD-4333-AAD4-F4512E975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85" y="-87430"/>
            <a:ext cx="1847463" cy="1842170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42E126BF-D8E3-4F10-8C5A-D01E85C86409}"/>
              </a:ext>
            </a:extLst>
          </p:cNvPr>
          <p:cNvSpPr/>
          <p:nvPr/>
        </p:nvSpPr>
        <p:spPr>
          <a:xfrm rot="15577493">
            <a:off x="9139777" y="1909580"/>
            <a:ext cx="654173" cy="112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5011708-8DD4-49D9-96E1-23120F36D2A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291070" y="3522408"/>
            <a:ext cx="3612626" cy="29212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486C0A9-73BF-4837-A526-F4407CE3DD0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52234" y="3972875"/>
            <a:ext cx="3240000" cy="252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8679CD0-E390-4E03-9057-1F20988DE252}"/>
                  </a:ext>
                </a:extLst>
              </p:cNvPr>
              <p:cNvSpPr/>
              <p:nvPr/>
            </p:nvSpPr>
            <p:spPr>
              <a:xfrm>
                <a:off x="98989" y="2718079"/>
                <a:ext cx="6718818" cy="1973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KM2A array : </a:t>
                </a:r>
              </a:p>
              <a:p>
                <a:pPr marL="342900" indent="-342900">
                  <a:lnSpc>
                    <a:spcPts val="3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Trigger detector 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𝑁𝑡𝑟𝑖𝑔𝐸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&gt;20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Electromagnetic particle 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𝑁𝑝𝐸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2&gt;20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&amp;&amp;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𝑁𝑝𝐸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𝑁𝑝𝐸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WFCTA array :</a:t>
                </a:r>
              </a:p>
              <a:p>
                <a:pPr marL="342900" indent="-342900">
                  <a:lnSpc>
                    <a:spcPts val="3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Npix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Cherenkov image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𝑝𝑖𝑥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&gt;10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8679CD0-E390-4E03-9057-1F20988DE2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9" y="2718079"/>
                <a:ext cx="6718818" cy="1973874"/>
              </a:xfrm>
              <a:prstGeom prst="rect">
                <a:avLst/>
              </a:prstGeom>
              <a:blipFill>
                <a:blip r:embed="rId7"/>
                <a:stretch>
                  <a:fillRect l="-726" b="-40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02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F48EC0-AD11-41FB-93AB-C05B340A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A3DA-1805-4A58-8E27-695C8819B94F}" type="slidenum">
              <a:rPr lang="zh-CN" altLang="en-US" smtClean="0"/>
              <a:t>21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FB71E8C-6D4E-4E81-80E9-E26B84DAED1C}"/>
                  </a:ext>
                </a:extLst>
              </p:cNvPr>
              <p:cNvSpPr txBox="1"/>
              <p:nvPr/>
            </p:nvSpPr>
            <p:spPr>
              <a:xfrm>
                <a:off x="50100" y="4161018"/>
                <a:ext cx="9981515" cy="169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2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ANuM4:  In circle 30-380; density of muon * area</a:t>
                </a:r>
              </a:p>
              <a:p>
                <a:pPr marL="342900" indent="-342900">
                  <a:lnSpc>
                    <a:spcPts val="32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ANpE2:   In circle 40-200; density of Electromagnetic particles * area</a:t>
                </a:r>
              </a:p>
              <a:p>
                <a:pPr marL="342900" indent="-342900">
                  <a:lnSpc>
                    <a:spcPts val="32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𝐿𝑒𝑛𝑔𝑡h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𝑊𝑖𝑑𝑡h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Length and width ratio of Cherenkov image</a:t>
                </a:r>
              </a:p>
              <a:p>
                <a:pPr marL="342900" indent="-342900">
                  <a:lnSpc>
                    <a:spcPts val="32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Size:        Total size of Cherenkov photons detected by WFCTA</a:t>
                </a: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FB71E8C-6D4E-4E81-80E9-E26B84DAE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0" y="4161018"/>
                <a:ext cx="9981515" cy="1691297"/>
              </a:xfrm>
              <a:prstGeom prst="rect">
                <a:avLst/>
              </a:prstGeom>
              <a:blipFill>
                <a:blip r:embed="rId2"/>
                <a:stretch>
                  <a:fillRect l="-549" b="-5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93F99D63-C136-4D65-A159-C65C884AF40A}"/>
              </a:ext>
            </a:extLst>
          </p:cNvPr>
          <p:cNvSpPr/>
          <p:nvPr/>
        </p:nvSpPr>
        <p:spPr>
          <a:xfrm>
            <a:off x="50100" y="5941762"/>
            <a:ext cx="8240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rate of MC :0.136Hz ; event rate of experiment :0.164Hz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8629C8-7406-4B45-900F-8F1D852116F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0971" y="802191"/>
            <a:ext cx="3620920" cy="32171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9CA7AC-38F6-4F23-8A7A-CECD25599B1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25627" y="706549"/>
            <a:ext cx="3856338" cy="34484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8F5AB3-446D-4EBB-A29C-D1AC6609756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698345" y="716830"/>
            <a:ext cx="3932622" cy="33528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A1F6C5-C57F-46BE-BFD9-57EB9113216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894199" y="3775606"/>
            <a:ext cx="3973333" cy="3082394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96775DCF-2F02-4D94-8391-09AD4BB60E09}"/>
              </a:ext>
            </a:extLst>
          </p:cNvPr>
          <p:cNvSpPr txBox="1">
            <a:spLocks/>
          </p:cNvSpPr>
          <p:nvPr/>
        </p:nvSpPr>
        <p:spPr>
          <a:xfrm>
            <a:off x="838200" y="35759"/>
            <a:ext cx="10515600" cy="709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8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data and simulation</a:t>
            </a:r>
          </a:p>
        </p:txBody>
      </p:sp>
    </p:spTree>
    <p:extLst>
      <p:ext uri="{BB962C8B-B14F-4D97-AF65-F5344CB8AC3E}">
        <p14:creationId xmlns:p14="http://schemas.microsoft.com/office/powerpoint/2010/main" val="800749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F48EC0-AD11-41FB-93AB-C05B340A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A3DA-1805-4A58-8E27-695C8819B94F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576CBE8-76C7-4487-8BB8-DEA4409956AE}"/>
              </a:ext>
            </a:extLst>
          </p:cNvPr>
          <p:cNvSpPr txBox="1">
            <a:spLocks/>
          </p:cNvSpPr>
          <p:nvPr/>
        </p:nvSpPr>
        <p:spPr>
          <a:xfrm>
            <a:off x="874081" y="72378"/>
            <a:ext cx="10515600" cy="709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8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Variable Analysis(Classification)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33FF45-4EF1-43CE-97BE-4DDD5DC25EDF}"/>
              </a:ext>
            </a:extLst>
          </p:cNvPr>
          <p:cNvSpPr txBox="1"/>
          <p:nvPr/>
        </p:nvSpPr>
        <p:spPr>
          <a:xfrm>
            <a:off x="6962867" y="1136632"/>
            <a:ext cx="396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TMVA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985EDB-4AC1-46B6-9FCB-2987BD05A119}"/>
              </a:ext>
            </a:extLst>
          </p:cNvPr>
          <p:cNvSpPr/>
          <p:nvPr/>
        </p:nvSpPr>
        <p:spPr>
          <a:xfrm>
            <a:off x="1354803" y="5655349"/>
            <a:ext cx="8791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training results are in good agreement with the test results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A30A784-C4C8-4E7A-8197-CD387882EC69}"/>
              </a:ext>
            </a:extLst>
          </p:cNvPr>
          <p:cNvSpPr txBox="1"/>
          <p:nvPr/>
        </p:nvSpPr>
        <p:spPr>
          <a:xfrm>
            <a:off x="245410" y="1162367"/>
            <a:ext cx="6501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Characteristic(ROC)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8C37B7F-11D9-4FA8-9355-FA99BA3C323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48" y="1727870"/>
            <a:ext cx="4320000" cy="360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EAE4495-2463-47D0-A875-400B2E66427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71" y="1727870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74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F48EC0-AD11-41FB-93AB-C05B340A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A3DA-1805-4A58-8E27-695C8819B94F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6CFF7B39-AE3B-41C6-A7E0-C481DDD2556D}"/>
              </a:ext>
            </a:extLst>
          </p:cNvPr>
          <p:cNvSpPr txBox="1">
            <a:spLocks/>
          </p:cNvSpPr>
          <p:nvPr/>
        </p:nvSpPr>
        <p:spPr>
          <a:xfrm>
            <a:off x="838200" y="35759"/>
            <a:ext cx="10515600" cy="709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8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Variable Analysis(Application)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C97A994-7DB4-4598-9472-B65AD9995D20}"/>
              </a:ext>
            </a:extLst>
          </p:cNvPr>
          <p:cNvSpPr txBox="1"/>
          <p:nvPr/>
        </p:nvSpPr>
        <p:spPr>
          <a:xfrm>
            <a:off x="82600" y="766824"/>
            <a:ext cx="4153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data:MC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EF145A6-6620-434E-8F75-116B5D9FD3C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1" y="1675875"/>
            <a:ext cx="360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E56AF34-654C-46D7-ACC6-068A6E4D61B0}"/>
                  </a:ext>
                </a:extLst>
              </p:cNvPr>
              <p:cNvSpPr txBox="1"/>
              <p:nvPr/>
            </p:nvSpPr>
            <p:spPr>
              <a:xfrm>
                <a:off x="7632200" y="4835180"/>
                <a:ext cx="4286795" cy="700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𝐴𝑝𝑒𝑟𝑡𝑢𝑟𝑒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𝑒𝑣𝑒𝑛𝑡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𝑠𝑒𝑙𝑒𝑐𝑡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𝑒𝑣𝑒𝑛𝑡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𝑡h𝑟𝑜𝑤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𝑡h𝑟𝑜𝑤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E56AF34-654C-46D7-ACC6-068A6E4D6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200" y="4835180"/>
                <a:ext cx="4286795" cy="700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4C0FB80-FEE6-4F19-B6E8-3AC3E1A552C6}"/>
                  </a:ext>
                </a:extLst>
              </p:cNvPr>
              <p:cNvSpPr txBox="1"/>
              <p:nvPr/>
            </p:nvSpPr>
            <p:spPr>
              <a:xfrm>
                <a:off x="3900674" y="4819984"/>
                <a:ext cx="3784149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𝑝𝑢𝑟𝑖𝑡𝑦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𝑏𝑎𝑐𝑘𝑔𝑟𝑜𝑢𝑛𝑑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4C0FB80-FEE6-4F19-B6E8-3AC3E1A55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674" y="4819984"/>
                <a:ext cx="3784149" cy="7306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DFE885F4-5F48-46B3-9B0A-8A636104BBB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992748" y="1675875"/>
            <a:ext cx="3600000" cy="288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481222E-1838-442C-AD60-E8C75A104EF0}"/>
              </a:ext>
            </a:extLst>
          </p:cNvPr>
          <p:cNvSpPr txBox="1"/>
          <p:nvPr/>
        </p:nvSpPr>
        <p:spPr>
          <a:xfrm>
            <a:off x="317706" y="4985253"/>
            <a:ext cx="3352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  <a:latin typeface="Cambria Math" panose="02040503050406030204" pitchFamily="18" charset="0"/>
              </a:rPr>
              <a:t>MVA cut: </a:t>
            </a:r>
            <a:r>
              <a:rPr lang="en-US" altLang="zh-CN" sz="2000" dirty="0" err="1">
                <a:solidFill>
                  <a:srgbClr val="C00000"/>
                </a:solidFill>
                <a:latin typeface="Cambria Math" panose="02040503050406030204" pitchFamily="18" charset="0"/>
              </a:rPr>
              <a:t>BDTG_score</a:t>
            </a:r>
            <a:r>
              <a:rPr lang="en-US" altLang="zh-CN" sz="2000" dirty="0">
                <a:solidFill>
                  <a:srgbClr val="C00000"/>
                </a:solidFill>
                <a:latin typeface="Cambria Math" panose="02040503050406030204" pitchFamily="18" charset="0"/>
              </a:rPr>
              <a:t>&gt;0.2</a:t>
            </a:r>
            <a:endParaRPr lang="zh-CN" altLang="en-US" sz="2000" dirty="0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75FA4A5-9D91-4B49-9BC3-3BF04662BFA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975597" y="1614793"/>
            <a:ext cx="360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95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24CC8C6-C28B-4BE5-B75A-2A2EDC7BFEB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21387" y="954486"/>
            <a:ext cx="5193898" cy="4179848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F48EC0-AD11-41FB-93AB-C05B340A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A3DA-1805-4A58-8E27-695C8819B94F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875DA73A-7047-4FAC-BAFB-25A4BA5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59"/>
            <a:ext cx="10515600" cy="709879"/>
          </a:xfrm>
        </p:spPr>
        <p:txBody>
          <a:bodyPr>
            <a:norm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experiment data by MVA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C1D54F-1AAB-40BA-B6FF-0B06C83A9065}"/>
              </a:ext>
            </a:extLst>
          </p:cNvPr>
          <p:cNvSpPr txBox="1"/>
          <p:nvPr/>
        </p:nvSpPr>
        <p:spPr>
          <a:xfrm>
            <a:off x="477481" y="5481795"/>
            <a:ext cx="7874720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distribution of experiment and MC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of light component energy spectrum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AB37118-2C26-4AEA-A54F-4E61DA158AE6}"/>
              </a:ext>
            </a:extLst>
          </p:cNvPr>
          <p:cNvGrpSpPr>
            <a:grpSpLocks/>
          </p:cNvGrpSpPr>
          <p:nvPr/>
        </p:nvGrpSpPr>
        <p:grpSpPr>
          <a:xfrm>
            <a:off x="789848" y="1323388"/>
            <a:ext cx="4320000" cy="3600000"/>
            <a:chOff x="225955" y="236897"/>
            <a:chExt cx="9618133" cy="7903803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874138D-916F-4B11-8CE9-93A1719AD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955" y="236897"/>
              <a:ext cx="9618133" cy="7903803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80B4178-6250-48AA-B63E-AAA44F262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2778" y="3894339"/>
              <a:ext cx="2466975" cy="1162050"/>
            </a:xfrm>
            <a:prstGeom prst="rect">
              <a:avLst/>
            </a:prstGeom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9B332FE1-23B9-4420-B01E-A2E30E3571BE}"/>
              </a:ext>
            </a:extLst>
          </p:cNvPr>
          <p:cNvSpPr txBox="1"/>
          <p:nvPr/>
        </p:nvSpPr>
        <p:spPr>
          <a:xfrm>
            <a:off x="6586695" y="5411536"/>
            <a:ext cx="512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Lingping</a:t>
            </a:r>
            <a:r>
              <a:rPr lang="en-US" altLang="zh-CN" b="1" dirty="0"/>
              <a:t> Wang’s talk for detail on Oct. 14th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29587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C92D32-A7B1-445F-AA3A-DDF9B71E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164" y="-32067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Summary and next plan 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6B732E-1816-40D9-B045-611F1570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CC286D23-09F1-4D31-BBCE-0EBF8CC61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44" y="758651"/>
            <a:ext cx="11187647" cy="573422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Commonly triggered data of the three detectors with high quality  are accumulated.</a:t>
            </a:r>
          </a:p>
          <a:p>
            <a:r>
              <a:rPr lang="en-US" altLang="zh-CN" dirty="0"/>
              <a:t>Full FOV observation of WFCTA is achieved </a:t>
            </a:r>
          </a:p>
          <a:p>
            <a:endParaRPr lang="en-US" altLang="zh-CN" dirty="0"/>
          </a:p>
          <a:p>
            <a:r>
              <a:rPr lang="en-US" altLang="zh-CN" dirty="0"/>
              <a:t>Energy scale of WCDA-1 is obtained and propagated to WFCTA.</a:t>
            </a:r>
          </a:p>
          <a:p>
            <a:r>
              <a:rPr lang="en-US" altLang="zh-CN" dirty="0"/>
              <a:t>The relative energy scale caused by the weather condition is 9%.</a:t>
            </a:r>
          </a:p>
          <a:p>
            <a:endParaRPr lang="en-US" altLang="zh-CN" dirty="0"/>
          </a:p>
          <a:p>
            <a:r>
              <a:rPr lang="en-US" altLang="zh-CN" dirty="0"/>
              <a:t>Experiment data and simulation data are consistent within 25%.</a:t>
            </a:r>
          </a:p>
          <a:p>
            <a:r>
              <a:rPr lang="en-US" altLang="zh-CN" dirty="0"/>
              <a:t>Preliminary light composition spectrum is obtained.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002060"/>
                </a:solidFill>
              </a:rPr>
              <a:t>Systematic uncertainties caused by composition models and hadronic models will be studied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7244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1D781-B70F-4818-AD96-B4C24338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262006" y="2967335"/>
            <a:ext cx="3667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you!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4427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2" y="112014"/>
            <a:ext cx="8604504" cy="645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71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39AF2-5C5D-4136-B351-030149D2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26" y="114576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LHAASO science in cosmic ray measurement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2002819-2A95-488E-AC53-4DF1A5300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06" y="1179250"/>
            <a:ext cx="7331427" cy="4351338"/>
          </a:xfrm>
        </p:spPr>
      </p:pic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C82C22-194D-48F6-8119-0C7162C4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The second LHAASO Collaboration Meeting in 2021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69607A-5FE0-404E-9ED3-4101D53D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C65F72AD-FB1B-4B57-ABBF-E3DA40CB6DA9}"/>
              </a:ext>
            </a:extLst>
          </p:cNvPr>
          <p:cNvSpPr txBox="1">
            <a:spLocks/>
          </p:cNvSpPr>
          <p:nvPr/>
        </p:nvSpPr>
        <p:spPr>
          <a:xfrm>
            <a:off x="-919654" y="918608"/>
            <a:ext cx="6185338" cy="3179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zh-CN" b="1" dirty="0">
                <a:solidFill>
                  <a:srgbClr val="FF0000"/>
                </a:solidFill>
              </a:rPr>
              <a:t>High altitude</a:t>
            </a:r>
          </a:p>
          <a:p>
            <a:pPr lvl="3"/>
            <a:r>
              <a:rPr lang="en-US" altLang="zh-CN" b="1" dirty="0">
                <a:solidFill>
                  <a:srgbClr val="002060"/>
                </a:solidFill>
              </a:rPr>
              <a:t>Reduce the energy threshold and get the energy scale</a:t>
            </a:r>
          </a:p>
          <a:p>
            <a:pPr lvl="2"/>
            <a:r>
              <a:rPr lang="en-US" altLang="zh-CN" b="1" dirty="0">
                <a:solidFill>
                  <a:srgbClr val="FF0000"/>
                </a:solidFill>
              </a:rPr>
              <a:t>Multi variable measurements</a:t>
            </a:r>
          </a:p>
          <a:p>
            <a:pPr lvl="3"/>
            <a:r>
              <a:rPr lang="en-US" altLang="zh-CN" b="1" dirty="0">
                <a:solidFill>
                  <a:srgbClr val="002060"/>
                </a:solidFill>
              </a:rPr>
              <a:t>To get the individual composition spectra </a:t>
            </a:r>
          </a:p>
          <a:p>
            <a:pPr lvl="3"/>
            <a:r>
              <a:rPr lang="en-US" altLang="zh-CN" b="1" dirty="0">
                <a:solidFill>
                  <a:srgbClr val="002060"/>
                </a:solidFill>
              </a:rPr>
              <a:t>Shed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light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on the origin of cosmic rays </a:t>
            </a:r>
            <a:endParaRPr lang="zh-CN" altLang="en-US" b="1" dirty="0">
              <a:solidFill>
                <a:srgbClr val="002060"/>
              </a:solidFill>
            </a:endParaRPr>
          </a:p>
          <a:p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FB7A86E-4EB0-4755-9CC1-8904BCF13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7" y="3576143"/>
            <a:ext cx="4230414" cy="26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DC9909-9FB5-4321-AA13-4FB2B5C6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The second LHAASO Collaboration Meeting in 2021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E17866-42A3-49A1-B7B3-50FF470F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3D7C5DDB-C8C2-430A-BB58-5588A5B8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824" y="0"/>
            <a:ext cx="10515600" cy="1325563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commonly trigger data status </a:t>
            </a:r>
            <a:b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CC5923-1947-4119-B9CD-9788037967A0}"/>
              </a:ext>
            </a:extLst>
          </p:cNvPr>
          <p:cNvSpPr/>
          <p:nvPr/>
        </p:nvSpPr>
        <p:spPr>
          <a:xfrm>
            <a:off x="518661" y="1004672"/>
            <a:ext cx="50833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Good event selection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criteria</a:t>
            </a:r>
            <a:r>
              <a:rPr lang="zh-CN" altLang="en-US" sz="2400" dirty="0">
                <a:solidFill>
                  <a:srgbClr val="FF0000"/>
                </a:solidFill>
              </a:rPr>
              <a:t>：</a:t>
            </a:r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en-US" altLang="zh-CN" sz="2400" b="1" dirty="0"/>
              <a:t>WFCTA: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HV&gt;75V</a:t>
            </a:r>
            <a:r>
              <a:rPr lang="zh-CN" altLang="en-US" dirty="0"/>
              <a:t>，</a:t>
            </a:r>
            <a:r>
              <a:rPr lang="en-US" altLang="zh-CN" dirty="0"/>
              <a:t>electric current&lt;1.5A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Infrared temperature &lt;-65°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Opening angle between main axis and Moon&gt;30°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err="1"/>
              <a:t>Npix</a:t>
            </a:r>
            <a:r>
              <a:rPr lang="en-US" altLang="zh-CN" dirty="0"/>
              <a:t>&gt;10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Image center |</a:t>
            </a:r>
            <a:r>
              <a:rPr lang="en-US" altLang="zh-CN" dirty="0" err="1"/>
              <a:t>MeanX</a:t>
            </a:r>
            <a:r>
              <a:rPr lang="en-US" altLang="zh-CN" dirty="0"/>
              <a:t>|&lt;6° |</a:t>
            </a:r>
            <a:r>
              <a:rPr lang="en-US" altLang="zh-CN" dirty="0" err="1"/>
              <a:t>MeanY</a:t>
            </a:r>
            <a:r>
              <a:rPr lang="en-US" altLang="zh-CN" dirty="0"/>
              <a:t>|&lt;6°</a:t>
            </a:r>
          </a:p>
          <a:p>
            <a:endParaRPr lang="en-US" altLang="zh-CN" dirty="0"/>
          </a:p>
          <a:p>
            <a:r>
              <a:rPr lang="en-US" altLang="zh-CN" sz="2400" b="1" dirty="0"/>
              <a:t>KM2A: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Event rate is normal</a:t>
            </a:r>
          </a:p>
          <a:p>
            <a:endParaRPr lang="en-US" altLang="zh-CN" dirty="0"/>
          </a:p>
          <a:p>
            <a:r>
              <a:rPr lang="en-US" altLang="zh-CN" sz="2400" b="1" dirty="0"/>
              <a:t>WCDA: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Event rate is normal</a:t>
            </a:r>
          </a:p>
          <a:p>
            <a:endParaRPr lang="en-US" altLang="zh-CN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564" y="740712"/>
            <a:ext cx="624661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14" y="3616087"/>
            <a:ext cx="625570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46920" y="2441448"/>
            <a:ext cx="12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1.48</a:t>
            </a:r>
            <a:r>
              <a:rPr lang="zh-CN" altLang="en-US" dirty="0"/>
              <a:t>*</a:t>
            </a:r>
            <a:r>
              <a:rPr lang="en-US" altLang="zh-CN" dirty="0"/>
              <a:t>10^7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46920" y="5528987"/>
            <a:ext cx="12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720hours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18120" y="3758184"/>
            <a:ext cx="259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20201105-20210303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1542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7C5DDB-C8C2-430A-BB58-5588A5B8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824" y="0"/>
            <a:ext cx="10515600" cy="1325563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commonly trigger data status </a:t>
            </a:r>
            <a:b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488A4E-79E7-404A-A11C-DB9F4B1D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CC5923-1947-4119-B9CD-9788037967A0}"/>
              </a:ext>
            </a:extLst>
          </p:cNvPr>
          <p:cNvSpPr/>
          <p:nvPr/>
        </p:nvSpPr>
        <p:spPr>
          <a:xfrm>
            <a:off x="518662" y="1004672"/>
            <a:ext cx="47091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Good event selection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criteria</a:t>
            </a:r>
            <a:r>
              <a:rPr lang="zh-CN" altLang="en-US" sz="2400" dirty="0">
                <a:solidFill>
                  <a:srgbClr val="FF0000"/>
                </a:solidFill>
              </a:rPr>
              <a:t>：</a:t>
            </a:r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en-US" altLang="zh-CN" sz="2400" b="1" dirty="0"/>
              <a:t>WFCTA: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HV&gt;75V</a:t>
            </a:r>
            <a:r>
              <a:rPr lang="zh-CN" altLang="en-US" dirty="0"/>
              <a:t>，</a:t>
            </a:r>
            <a:r>
              <a:rPr lang="en-US" altLang="zh-CN" dirty="0"/>
              <a:t>electric current&lt;1.5A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Infrared temperature &lt;-65°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Opening angle between main axis and Moon&gt;30°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err="1"/>
              <a:t>Npix</a:t>
            </a:r>
            <a:r>
              <a:rPr lang="en-US" altLang="zh-CN" dirty="0"/>
              <a:t>&gt;10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Image center |</a:t>
            </a:r>
            <a:r>
              <a:rPr lang="en-US" altLang="zh-CN" dirty="0" err="1"/>
              <a:t>MeanX</a:t>
            </a:r>
            <a:r>
              <a:rPr lang="en-US" altLang="zh-CN" dirty="0"/>
              <a:t>|&lt;6° |</a:t>
            </a:r>
            <a:r>
              <a:rPr lang="en-US" altLang="zh-CN" dirty="0" err="1"/>
              <a:t>MeanY</a:t>
            </a:r>
            <a:r>
              <a:rPr lang="en-US" altLang="zh-CN" dirty="0"/>
              <a:t>|&lt;6°</a:t>
            </a:r>
          </a:p>
          <a:p>
            <a:endParaRPr lang="en-US" altLang="zh-CN" dirty="0"/>
          </a:p>
          <a:p>
            <a:r>
              <a:rPr lang="en-US" altLang="zh-CN" sz="2400" b="1" dirty="0"/>
              <a:t>KM2A: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Event rate is normal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Zenith angle &gt;0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Number of triggered detectors: Ned&gt;19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After noise filter: Ned&gt;10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Number of Ne with 100m from core:&gt;10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ACC016D-B2F3-4C26-8E5F-A90C04F22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86" y="738959"/>
            <a:ext cx="6508962" cy="254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4E77182-BC18-4380-99E2-58D90509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71" y="3475954"/>
            <a:ext cx="6878953" cy="26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26880" y="2286000"/>
            <a:ext cx="12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2.08</a:t>
            </a:r>
            <a:r>
              <a:rPr lang="zh-CN" altLang="en-US" dirty="0"/>
              <a:t>*</a:t>
            </a:r>
            <a:r>
              <a:rPr lang="en-US" altLang="zh-CN" dirty="0"/>
              <a:t>10^7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26880" y="5090075"/>
            <a:ext cx="12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970hours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78624" y="3675888"/>
            <a:ext cx="259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20201105-20210415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3949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E8EDDB-307B-42B1-816A-252DC7F3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2317215"/>
            <a:ext cx="12534472" cy="1325563"/>
          </a:xfrm>
        </p:spPr>
        <p:txBody>
          <a:bodyPr>
            <a:noAutofit/>
          </a:bodyPr>
          <a:lstStyle/>
          <a:p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scale of WCDA-1 and propagation to WFCTA</a:t>
            </a:r>
            <a:b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54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4D9444-340F-4E34-BD5B-996973F9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68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6637A3-3BBF-4D7D-927D-C514246B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AB3-5805-4EC3-A4AE-AA309FFF1EEA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5869159-DBDE-4CE2-8CC6-B2410245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/>
          <a:stretch>
            <a:fillRect/>
          </a:stretch>
        </p:blipFill>
        <p:spPr bwMode="auto">
          <a:xfrm>
            <a:off x="6096000" y="-98205"/>
            <a:ext cx="2874710" cy="237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5F83A77-291B-4D9F-9450-63A55B3C2146}"/>
                  </a:ext>
                </a:extLst>
              </p:cNvPr>
              <p:cNvSpPr/>
              <p:nvPr/>
            </p:nvSpPr>
            <p:spPr>
              <a:xfrm>
                <a:off x="4049523" y="4570827"/>
                <a:ext cx="362804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The  Moon Shadow shifts westward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zh-CN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𝑻𝒆𝑽</m:t>
                      </m:r>
                      <m:r>
                        <a:rPr lang="en-US" altLang="zh-CN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5F83A77-291B-4D9F-9450-63A55B3C2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23" y="4570827"/>
                <a:ext cx="3628046" cy="1200329"/>
              </a:xfrm>
              <a:prstGeom prst="rect">
                <a:avLst/>
              </a:prstGeom>
              <a:blipFill>
                <a:blip r:embed="rId3"/>
                <a:stretch>
                  <a:fillRect l="-2521" t="-4061" b="-6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BF146C0B-3520-4847-A5EB-E0293A0BDE80}"/>
              </a:ext>
            </a:extLst>
          </p:cNvPr>
          <p:cNvSpPr txBox="1"/>
          <p:nvPr/>
        </p:nvSpPr>
        <p:spPr>
          <a:xfrm>
            <a:off x="272873" y="837874"/>
            <a:ext cx="582312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The magnetic field between the Earth and the Moon can be seen as a magnetic spectrometer</a:t>
            </a:r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dirty="0"/>
          </a:p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246078-9752-48C9-9DEB-2303E8BFB838}"/>
                  </a:ext>
                </a:extLst>
              </p:cNvPr>
              <p:cNvSpPr txBox="1"/>
              <p:nvPr/>
            </p:nvSpPr>
            <p:spPr>
              <a:xfrm>
                <a:off x="4385402" y="2871381"/>
                <a:ext cx="7543022" cy="6109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trigger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efficiency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WCDA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-1 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different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protons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and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helium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m:t>nuclei</m:t>
                      </m:r>
                    </m:oMath>
                  </m:oMathPara>
                </a14:m>
                <a:endParaRPr lang="en-US" altLang="zh-CN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246078-9752-48C9-9DEB-2303E8BFB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02" y="2871381"/>
                <a:ext cx="7543022" cy="610936"/>
              </a:xfrm>
              <a:prstGeom prst="rect">
                <a:avLst/>
              </a:prstGeom>
              <a:blipFill>
                <a:blip r:embed="rId4"/>
                <a:stretch>
                  <a:fillRect b="-7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0914D7F5-38C1-4E6F-8FB1-E6F2FE9D1F72}"/>
              </a:ext>
            </a:extLst>
          </p:cNvPr>
          <p:cNvSpPr txBox="1"/>
          <p:nvPr/>
        </p:nvSpPr>
        <p:spPr>
          <a:xfrm>
            <a:off x="363510" y="2204214"/>
            <a:ext cx="51554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Data set </a:t>
            </a:r>
            <a:r>
              <a:rPr lang="zh-CN" altLang="en-US" sz="2000" b="1" dirty="0">
                <a:solidFill>
                  <a:srgbClr val="002060"/>
                </a:solidFill>
              </a:rPr>
              <a:t>：</a:t>
            </a:r>
            <a:endParaRPr lang="en-US" altLang="zh-CN" sz="20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2060"/>
                </a:solidFill>
              </a:rPr>
              <a:t>WCDA-1,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01/05/2019-31/01/2020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solidFill>
                  <a:srgbClr val="002060"/>
                </a:solidFill>
              </a:rPr>
              <a:t>Nhit</a:t>
            </a:r>
            <a:r>
              <a:rPr lang="en-US" altLang="zh-CN" sz="2000" b="1" dirty="0">
                <a:solidFill>
                  <a:srgbClr val="002060"/>
                </a:solidFill>
              </a:rPr>
              <a:t>&gt;200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2060"/>
                </a:solidFill>
              </a:rPr>
              <a:t>Zenith angles&lt;45°</a:t>
            </a:r>
          </a:p>
          <a:p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BEB6861-1F9E-4FC6-B994-3107C73A296D}"/>
              </a:ext>
            </a:extLst>
          </p:cNvPr>
          <p:cNvSpPr txBox="1"/>
          <p:nvPr/>
        </p:nvSpPr>
        <p:spPr>
          <a:xfrm>
            <a:off x="1212340" y="42219"/>
            <a:ext cx="6100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scale of WCDA-1 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FBC86D5-7FB4-48FD-8CB3-134CEE0AE4DA}"/>
                  </a:ext>
                </a:extLst>
              </p:cNvPr>
              <p:cNvSpPr txBox="1"/>
              <p:nvPr/>
            </p:nvSpPr>
            <p:spPr>
              <a:xfrm>
                <a:off x="1089060" y="1584417"/>
                <a:ext cx="353749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∗1.59°/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𝑇𝑒𝑉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FBC86D5-7FB4-48FD-8CB3-134CEE0AE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60" y="1584417"/>
                <a:ext cx="35374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CE145AC-9560-4CDE-95FB-221FF02BA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0" y="3733572"/>
            <a:ext cx="3836253" cy="2069021"/>
          </a:xfrm>
          <a:prstGeom prst="rect">
            <a:avLst/>
          </a:prstGeom>
        </p:spPr>
      </p:pic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96DAE458-F7D9-4DE9-9AAF-B67C0D72A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56" y="857561"/>
            <a:ext cx="4282009" cy="1931469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799322-6D6C-401A-800B-72CA7575A6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79" y="3423201"/>
            <a:ext cx="3699759" cy="26228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AEE4AC4-E87D-4B67-8E95-E13E43B55346}"/>
                  </a:ext>
                </a:extLst>
              </p:cNvPr>
              <p:cNvSpPr txBox="1"/>
              <p:nvPr/>
            </p:nvSpPr>
            <p:spPr>
              <a:xfrm>
                <a:off x="4179765" y="3541909"/>
                <a:ext cx="2933272" cy="923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</a:rPr>
                        <m:t>give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</a:rPr>
                        <m:t>Npe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</a:rPr>
                        <m:t>range</m:t>
                      </m:r>
                    </m:oMath>
                  </m:oMathPara>
                </a14:m>
                <a:endParaRPr lang="en-US" altLang="zh-CN" b="1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zh-CN" b="1" baseline="-25000" dirty="0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P</m:t>
                      </m:r>
                      <m:r>
                        <m:rPr>
                          <m:nor/>
                        </m:rPr>
                        <a:rPr lang="zh-CN" altLang="en-US" b="1" dirty="0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：</m:t>
                      </m:r>
                      <m:r>
                        <m:rPr>
                          <m:nor/>
                        </m:rPr>
                        <a:rPr lang="en-US" altLang="zh-CN" b="1" dirty="0" err="1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zh-CN" b="1" baseline="-25000" dirty="0" err="1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he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 = 2</m:t>
                      </m:r>
                      <m:r>
                        <m:rPr>
                          <m:nor/>
                        </m:rPr>
                        <a:rPr lang="zh-CN" altLang="en-US" b="1" dirty="0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：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1</m:t>
                      </m:r>
                    </m:oMath>
                  </m:oMathPara>
                </a14:m>
                <a:endParaRPr lang="en-US" altLang="zh-CN" b="1" dirty="0">
                  <a:solidFill>
                    <a:srgbClr val="0070C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Ep</m:t>
                      </m:r>
                      <m:r>
                        <m:rPr>
                          <m:nor/>
                        </m:rPr>
                        <a:rPr lang="zh-CN" altLang="en-US" b="1" dirty="0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：</m:t>
                      </m:r>
                      <m:r>
                        <m:rPr>
                          <m:nor/>
                        </m:rPr>
                        <a:rPr lang="en-US" altLang="zh-CN" b="1" dirty="0" err="1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zh-CN" b="1" baseline="-25000" dirty="0" err="1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he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 = 1</m:t>
                      </m:r>
                      <m:r>
                        <m:rPr>
                          <m:nor/>
                        </m:rPr>
                        <a:rPr lang="zh-CN" altLang="en-US" b="1" dirty="0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：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70C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m:t>1.9</m:t>
                      </m:r>
                    </m:oMath>
                  </m:oMathPara>
                </a14:m>
                <a:endParaRPr lang="en-US" altLang="zh-CN" b="1" dirty="0">
                  <a:solidFill>
                    <a:srgbClr val="0070C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AEE4AC4-E87D-4B67-8E95-E13E43B55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765" y="3541909"/>
                <a:ext cx="2933272" cy="923843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E4FA04C-0391-4D49-8BB0-3C8A4C8713CA}"/>
                  </a:ext>
                </a:extLst>
              </p:cNvPr>
              <p:cNvSpPr/>
              <p:nvPr/>
            </p:nvSpPr>
            <p:spPr>
              <a:xfrm>
                <a:off x="9688530" y="5095761"/>
                <a:ext cx="2712639" cy="1258806"/>
              </a:xfrm>
              <a:prstGeom prst="rect">
                <a:avLst/>
              </a:prstGeom>
              <a:solidFill>
                <a:srgbClr val="92D050">
                  <a:alpha val="36000"/>
                </a:srgb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𝑝𝑒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1.33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−1.06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+5.26</m:t>
                          </m:r>
                        </m:sup>
                      </m:sSubSup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=0.95±0.17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E4FA04C-0391-4D49-8BB0-3C8A4C871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530" y="5095761"/>
                <a:ext cx="2712639" cy="12588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9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467BEE-9EA6-4D50-9406-399E87F2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588" y="-293835"/>
            <a:ext cx="6221963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Energy Scale of WFCTA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17D5A63-478B-4D4D-A66C-2512FB2B4DD0}"/>
              </a:ext>
            </a:extLst>
          </p:cNvPr>
          <p:cNvSpPr txBox="1"/>
          <p:nvPr/>
        </p:nvSpPr>
        <p:spPr>
          <a:xfrm>
            <a:off x="288221" y="1189830"/>
            <a:ext cx="6220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2060"/>
                </a:solidFill>
              </a:rPr>
              <a:t>WFCTA can only be operated on dark nights or at most with partial  moonlight.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2060"/>
                </a:solidFill>
              </a:rPr>
              <a:t>The energy scale of WFCTA can not be calibrated by the moon shadows.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6B4BA9-D42D-4531-AF71-DEDAF4EF3871}"/>
              </a:ext>
            </a:extLst>
          </p:cNvPr>
          <p:cNvSpPr txBox="1"/>
          <p:nvPr/>
        </p:nvSpPr>
        <p:spPr>
          <a:xfrm>
            <a:off x="288221" y="3429000"/>
            <a:ext cx="6168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2060"/>
                </a:solidFill>
              </a:rPr>
              <a:t>The commonly trigger of WCDA-1 and WFCTA can be achieved by offline.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2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2060"/>
                </a:solidFill>
              </a:rPr>
              <a:t>The energy scale of WCDA-1 can propagate to the WFCTA by the commonly triggered  events.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2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2060"/>
                </a:solidFill>
              </a:rPr>
              <a:t>Due to the different energy threshold, the effective energy range is expected about 20 </a:t>
            </a:r>
            <a:r>
              <a:rPr lang="en-US" altLang="zh-CN" sz="2000" b="1" dirty="0" err="1">
                <a:solidFill>
                  <a:srgbClr val="002060"/>
                </a:solidFill>
              </a:rPr>
              <a:t>TeV</a:t>
            </a:r>
            <a:r>
              <a:rPr lang="en-US" altLang="zh-CN" sz="2000" b="1" dirty="0">
                <a:solidFill>
                  <a:srgbClr val="002060"/>
                </a:solidFill>
              </a:rPr>
              <a:t> of the commonly triggered events.</a:t>
            </a:r>
          </a:p>
          <a:p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71DA2C6-CAD1-4BC5-BCBD-010B0A0FC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71" y="1760342"/>
            <a:ext cx="3604971" cy="24010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3EEA4ED-7A4F-41A6-ADB4-D23FF6607197}"/>
              </a:ext>
            </a:extLst>
          </p:cNvPr>
          <p:cNvSpPr txBox="1"/>
          <p:nvPr/>
        </p:nvSpPr>
        <p:spPr>
          <a:xfrm>
            <a:off x="7264360" y="309271"/>
            <a:ext cx="4875721" cy="1569660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</a:rPr>
              <a:t>The commonly triggered events: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22°&lt;Zenith angles &lt;38°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err="1">
                <a:solidFill>
                  <a:srgbClr val="002060"/>
                </a:solidFill>
              </a:rPr>
              <a:t>Nhit</a:t>
            </a:r>
            <a:r>
              <a:rPr lang="en-US" altLang="zh-CN" sz="2400" b="1" dirty="0">
                <a:solidFill>
                  <a:srgbClr val="002060"/>
                </a:solidFill>
              </a:rPr>
              <a:t>&gt;200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20k&lt;</a:t>
            </a:r>
            <a:r>
              <a:rPr lang="en-US" altLang="zh-CN" sz="2400" b="1" dirty="0" err="1">
                <a:solidFill>
                  <a:srgbClr val="002060"/>
                </a:solidFill>
              </a:rPr>
              <a:t>Npe</a:t>
            </a:r>
            <a:r>
              <a:rPr lang="en-US" altLang="zh-CN" sz="2400" b="1" dirty="0">
                <a:solidFill>
                  <a:srgbClr val="002060"/>
                </a:solidFill>
              </a:rPr>
              <a:t>&lt;60k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7F24371-6455-4E80-8756-3FE3EC435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25" y="4198993"/>
            <a:ext cx="3438076" cy="2471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1BA90DB-317E-491B-A666-825742CD7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28" y="2117877"/>
            <a:ext cx="1847463" cy="1842170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EFA15EE8-539D-4711-8A1A-299DCC3BF4C2}"/>
              </a:ext>
            </a:extLst>
          </p:cNvPr>
          <p:cNvSpPr/>
          <p:nvPr/>
        </p:nvSpPr>
        <p:spPr>
          <a:xfrm>
            <a:off x="7333861" y="3153670"/>
            <a:ext cx="460310" cy="50389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01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E96E3-84FA-4CFF-BE2A-CA7DEAE4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01" y="41489"/>
            <a:ext cx="12042709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The moon shadow with the selection criteria of commonly triggered events  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9D62693-DE21-4BE1-9943-C67D425EF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1" y="2014587"/>
            <a:ext cx="4824624" cy="405888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DE639E9-2738-4514-894F-1E4E4BA6C6FE}"/>
                  </a:ext>
                </a:extLst>
              </p:cNvPr>
              <p:cNvSpPr txBox="1"/>
              <p:nvPr/>
            </p:nvSpPr>
            <p:spPr>
              <a:xfrm>
                <a:off x="6354147" y="4124131"/>
                <a:ext cx="3696525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𝟎𝟑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altLang="zh-CN" sz="36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altLang="zh-C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𝑻𝒆𝑽</m:t>
                      </m:r>
                    </m:oMath>
                  </m:oMathPara>
                </a14:m>
                <a:endParaRPr lang="zh-CN" alt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DE639E9-2738-4514-894F-1E4E4BA6C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147" y="4124131"/>
                <a:ext cx="3696525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567DDAEC-38C0-4671-8503-60670AC20302}"/>
              </a:ext>
            </a:extLst>
          </p:cNvPr>
          <p:cNvSpPr/>
          <p:nvPr/>
        </p:nvSpPr>
        <p:spPr>
          <a:xfrm>
            <a:off x="6096000" y="217734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b="1" dirty="0">
                <a:solidFill>
                  <a:srgbClr val="002060"/>
                </a:solidFill>
              </a:rPr>
              <a:t>22°&lt;Zenith angles &lt;38°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b="1" dirty="0" err="1">
                <a:solidFill>
                  <a:srgbClr val="002060"/>
                </a:solidFill>
              </a:rPr>
              <a:t>Nhit</a:t>
            </a:r>
            <a:r>
              <a:rPr lang="en-US" altLang="zh-CN" sz="2800" b="1" dirty="0">
                <a:solidFill>
                  <a:srgbClr val="002060"/>
                </a:solidFill>
              </a:rPr>
              <a:t>&gt;200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b="1" dirty="0">
                <a:solidFill>
                  <a:srgbClr val="002060"/>
                </a:solidFill>
              </a:rPr>
              <a:t>20k&lt;</a:t>
            </a:r>
            <a:r>
              <a:rPr lang="en-US" altLang="zh-CN" sz="2800" b="1" dirty="0" err="1">
                <a:solidFill>
                  <a:srgbClr val="002060"/>
                </a:solidFill>
              </a:rPr>
              <a:t>Npe</a:t>
            </a:r>
            <a:r>
              <a:rPr lang="en-US" altLang="zh-CN" sz="2800" b="1" dirty="0">
                <a:solidFill>
                  <a:srgbClr val="002060"/>
                </a:solidFill>
              </a:rPr>
              <a:t>&lt;60k</a:t>
            </a:r>
          </a:p>
        </p:txBody>
      </p:sp>
    </p:spTree>
    <p:extLst>
      <p:ext uri="{BB962C8B-B14F-4D97-AF65-F5344CB8AC3E}">
        <p14:creationId xmlns:p14="http://schemas.microsoft.com/office/powerpoint/2010/main" val="4000523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6987</TotalTime>
  <Words>1190</Words>
  <Application>Microsoft Office PowerPoint</Application>
  <PresentationFormat>宽屏</PresentationFormat>
  <Paragraphs>204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等线 Light</vt:lpstr>
      <vt:lpstr>华文楷体</vt:lpstr>
      <vt:lpstr>Arial</vt:lpstr>
      <vt:lpstr>Cambria Math</vt:lpstr>
      <vt:lpstr>Times New Roman</vt:lpstr>
      <vt:lpstr>Wingdings</vt:lpstr>
      <vt:lpstr>Office 主题​​</vt:lpstr>
      <vt:lpstr>PowerPoint 演示文稿</vt:lpstr>
      <vt:lpstr>Outline</vt:lpstr>
      <vt:lpstr>LHAASO science in cosmic ray measurement  </vt:lpstr>
      <vt:lpstr>The commonly trigger data status  </vt:lpstr>
      <vt:lpstr>The commonly trigger data status  </vt:lpstr>
      <vt:lpstr>The energy scale of WCDA-1 and propagation to WFCTA </vt:lpstr>
      <vt:lpstr>PowerPoint 演示文稿</vt:lpstr>
      <vt:lpstr>Energy Scale of WFCTA</vt:lpstr>
      <vt:lpstr>The moon shadow with the selection criteria of commonly triggered events   </vt:lpstr>
      <vt:lpstr>Energies of the commonly triggered events derived by WFCTA and by the formula of the absolute energy scale </vt:lpstr>
      <vt:lpstr>The full FOV observation of WFCTA and the energy reconstruction  </vt:lpstr>
      <vt:lpstr>Full FoV observation of WFCTA</vt:lpstr>
      <vt:lpstr>Comparison of the combined images with the real images with the ideal ones</vt:lpstr>
      <vt:lpstr>Increase aperture 30% with high energy resolution(15%)</vt:lpstr>
      <vt:lpstr>The effects of the weather to the energy scale of WFCTA  </vt:lpstr>
      <vt:lpstr>PowerPoint 演示文稿</vt:lpstr>
      <vt:lpstr>Parameters sensitive to the mass compositions  </vt:lpstr>
      <vt:lpstr>Parameters sensitive to the mass compositions</vt:lpstr>
      <vt:lpstr>The measurement of  light composition energy spectrum</vt:lpstr>
      <vt:lpstr>Data used </vt:lpstr>
      <vt:lpstr>PowerPoint 演示文稿</vt:lpstr>
      <vt:lpstr>PowerPoint 演示文稿</vt:lpstr>
      <vt:lpstr>PowerPoint 演示文稿</vt:lpstr>
      <vt:lpstr>Identify experiment data by MVA</vt:lpstr>
      <vt:lpstr>Summary and next plan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llma</cp:lastModifiedBy>
  <cp:revision>276</cp:revision>
  <dcterms:created xsi:type="dcterms:W3CDTF">2021-04-18T05:40:16Z</dcterms:created>
  <dcterms:modified xsi:type="dcterms:W3CDTF">2021-10-12T08:00:37Z</dcterms:modified>
</cp:coreProperties>
</file>