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3" r:id="rId2"/>
    <p:sldId id="303" r:id="rId3"/>
    <p:sldId id="304" r:id="rId4"/>
    <p:sldId id="307" r:id="rId5"/>
    <p:sldId id="306" r:id="rId6"/>
    <p:sldId id="309" r:id="rId7"/>
    <p:sldId id="311" r:id="rId8"/>
    <p:sldId id="310" r:id="rId9"/>
    <p:sldId id="366" r:id="rId10"/>
    <p:sldId id="312" r:id="rId11"/>
    <p:sldId id="313" r:id="rId12"/>
    <p:sldId id="314" r:id="rId13"/>
    <p:sldId id="379" r:id="rId14"/>
    <p:sldId id="315" r:id="rId15"/>
    <p:sldId id="380" r:id="rId16"/>
    <p:sldId id="358" r:id="rId17"/>
    <p:sldId id="359" r:id="rId18"/>
    <p:sldId id="361" r:id="rId19"/>
    <p:sldId id="362" r:id="rId20"/>
    <p:sldId id="363" r:id="rId21"/>
    <p:sldId id="381" r:id="rId22"/>
    <p:sldId id="382" r:id="rId2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16">
          <p15:clr>
            <a:srgbClr val="A4A3A4"/>
          </p15:clr>
        </p15:guide>
        <p15:guide id="2" pos="283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374185926@qq.com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367"/>
    <a:srgbClr val="1D4865"/>
    <a:srgbClr val="1D4971"/>
    <a:srgbClr val="51B3CD"/>
    <a:srgbClr val="83C2DB"/>
    <a:srgbClr val="2980B4"/>
    <a:srgbClr val="4287C6"/>
    <a:srgbClr val="278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547" y="-77"/>
      </p:cViewPr>
      <p:guideLst>
        <p:guide orient="horz" pos="1716"/>
        <p:guide pos="2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2021-10-12 </a:t>
            </a:r>
            <a:r>
              <a:rPr lang="zh-CN" altLang="en-US"/>
              <a:t>上海会议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2021-10-12 </a:t>
            </a:r>
            <a:r>
              <a:rPr lang="zh-CN" altLang="en-US"/>
              <a:t>上海会议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068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qqq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3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qqq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qqq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qqq 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qqq 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qqq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qqq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0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qqq 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qqq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qqq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7568" y="911633"/>
            <a:ext cx="7598656" cy="130035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Thunderstorm Activity at LHAASO observatory</a:t>
            </a:r>
            <a:endParaRPr lang="zh-CN" altLang="en-US" sz="4000" b="1" dirty="0">
              <a:solidFill>
                <a:srgbClr val="1B436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8245" y="2645410"/>
            <a:ext cx="70154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Xuejian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Peihan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Xunxiu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Zhou, Daihui Huang, Axikegu, Lin Chen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83461" y="3883313"/>
            <a:ext cx="4572000" cy="510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Southwest </a:t>
            </a:r>
            <a:r>
              <a:rPr lang="en-US" altLang="zh-CN" sz="2400" dirty="0" err="1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Jiaotong</a:t>
            </a:r>
            <a:r>
              <a:rPr lang="en-US" altLang="zh-CN" sz="2400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University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6603" y="108604"/>
            <a:ext cx="8370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LHAASO collaboration meeting in 2021 &amp; LHAASO Project status meeting</a:t>
            </a:r>
            <a:endParaRPr lang="zh-CN" altLang="en-US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8924" y="772997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20694" y="29525"/>
            <a:ext cx="730261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polarity variations of thunderstorm fields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t="6253" r="8741" b="4311"/>
          <a:stretch>
            <a:fillRect/>
          </a:stretch>
        </p:blipFill>
        <p:spPr>
          <a:xfrm>
            <a:off x="917144" y="1940330"/>
            <a:ext cx="3996637" cy="2747421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1065825" y="1351058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215540" y="1112070"/>
            <a:ext cx="33998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thunderstorms have electric field polarity reversal, Proportion: 88%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93" y="962921"/>
            <a:ext cx="2848508" cy="20385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93" y="3044319"/>
            <a:ext cx="2845045" cy="203853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8924" y="772997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48665" y="180975"/>
            <a:ext cx="756729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Lighting and the variation of electric field</a:t>
            </a:r>
          </a:p>
        </p:txBody>
      </p:sp>
      <p:sp>
        <p:nvSpPr>
          <p:cNvPr id="15" name="椭圆 14"/>
          <p:cNvSpPr/>
          <p:nvPr/>
        </p:nvSpPr>
        <p:spPr>
          <a:xfrm>
            <a:off x="1301156" y="1205544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301156" y="1485868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475381" y="1067821"/>
            <a:ext cx="59340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lightning increases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distance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80180" y="1375372"/>
            <a:ext cx="63626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variations of electric field decreases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220" y="1853258"/>
            <a:ext cx="3704206" cy="28393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4" y="1853258"/>
            <a:ext cx="3539661" cy="28393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8924" y="772997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822908" y="181090"/>
            <a:ext cx="5498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3.Thunderstorm 20210610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06" y="1781339"/>
            <a:ext cx="4281954" cy="29102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012" y="1781339"/>
            <a:ext cx="4382494" cy="29500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1447700" y="1130153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16002" y="1001435"/>
            <a:ext cx="3339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variations in polarity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441777" y="1419950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616002" y="1300403"/>
            <a:ext cx="32641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 km  lightning:11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8924" y="772997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48665" y="180975"/>
            <a:ext cx="756729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Lighting and the variation of electric field</a:t>
            </a:r>
          </a:p>
        </p:txBody>
      </p:sp>
      <p:sp>
        <p:nvSpPr>
          <p:cNvPr id="15" name="椭圆 14"/>
          <p:cNvSpPr/>
          <p:nvPr/>
        </p:nvSpPr>
        <p:spPr>
          <a:xfrm>
            <a:off x="1301156" y="1205544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301414" y="1532530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" t="4425" r="9049" b="5647"/>
          <a:stretch>
            <a:fillRect/>
          </a:stretch>
        </p:blipFill>
        <p:spPr>
          <a:xfrm>
            <a:off x="748665" y="1741400"/>
            <a:ext cx="3699188" cy="2878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5199" r="7935" b="4208"/>
          <a:stretch>
            <a:fillRect/>
          </a:stretch>
        </p:blipFill>
        <p:spPr>
          <a:xfrm>
            <a:off x="4400788" y="1791502"/>
            <a:ext cx="3845506" cy="287822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80180" y="1065478"/>
            <a:ext cx="6183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lightning decreases first and then increases with distance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00247" y="1402846"/>
            <a:ext cx="63626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variations of electric field decreases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distance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8924" y="772997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822908" y="160920"/>
            <a:ext cx="5498184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Near-by Lighting</a:t>
            </a:r>
          </a:p>
        </p:txBody>
      </p:sp>
      <p:graphicFrame>
        <p:nvGraphicFramePr>
          <p:cNvPr id="2" name="表格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4360861"/>
              </p:ext>
            </p:extLst>
          </p:nvPr>
        </p:nvGraphicFramePr>
        <p:xfrm>
          <a:off x="1122975" y="1931199"/>
          <a:ext cx="6353590" cy="2515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8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41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8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86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920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2019-10-2021-09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2021-06-10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Proportion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208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1.6 km Lightning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27.5%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208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 km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Lightning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208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|</a:t>
                      </a:r>
                      <a:r>
                        <a:rPr lang="el-GR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E| &gt; 2000V/cm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920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(1)(3)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43.4%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920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(2)(3)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椭圆 11"/>
          <p:cNvSpPr/>
          <p:nvPr/>
        </p:nvSpPr>
        <p:spPr>
          <a:xfrm>
            <a:off x="1404791" y="1089151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38858" y="961117"/>
            <a:ext cx="424116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Thundercloud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close to the ground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38858" y="1329110"/>
            <a:ext cx="59377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variation of near-earth thunderstorm electric field</a:t>
            </a:r>
          </a:p>
        </p:txBody>
      </p:sp>
      <p:sp>
        <p:nvSpPr>
          <p:cNvPr id="14" name="椭圆 13"/>
          <p:cNvSpPr/>
          <p:nvPr/>
        </p:nvSpPr>
        <p:spPr>
          <a:xfrm>
            <a:off x="1404791" y="1437658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8924" y="772997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061348" y="174363"/>
            <a:ext cx="6575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Distance - </a:t>
            </a:r>
            <a:r>
              <a:rPr lang="el-GR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Δ</a:t>
            </a:r>
            <a:r>
              <a:rPr lang="en-US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380490" y="980440"/>
            <a:ext cx="5337810" cy="3774440"/>
            <a:chOff x="1092" y="1620"/>
            <a:chExt cx="8406" cy="594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" y="1620"/>
              <a:ext cx="8406" cy="5944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617" y="3680"/>
              <a:ext cx="3150" cy="1223"/>
            </a:xfrm>
            <a:prstGeom prst="rect">
              <a:avLst/>
            </a:prstGeom>
            <a:solidFill>
              <a:schemeClr val="bg1"/>
            </a:solidFill>
            <a:ln w="127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0" y="1715"/>
              <a:ext cx="1180" cy="29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1" y="1785"/>
              <a:ext cx="2920" cy="25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7" y="1739"/>
              <a:ext cx="2890" cy="290"/>
            </a:xfrm>
            <a:prstGeom prst="rect">
              <a:avLst/>
            </a:prstGeom>
          </p:spPr>
        </p:pic>
      </p:grpSp>
      <p:cxnSp>
        <p:nvCxnSpPr>
          <p:cNvPr id="2" name="直接连接符 1"/>
          <p:cNvCxnSpPr/>
          <p:nvPr/>
        </p:nvCxnSpPr>
        <p:spPr>
          <a:xfrm>
            <a:off x="1755775" y="2778125"/>
            <a:ext cx="5254625" cy="0"/>
          </a:xfrm>
          <a:prstGeom prst="line">
            <a:avLst/>
          </a:prstGeom>
          <a:ln w="63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44880" y="929640"/>
            <a:ext cx="2988945" cy="2157095"/>
            <a:chOff x="1092" y="1620"/>
            <a:chExt cx="8406" cy="594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" y="1620"/>
              <a:ext cx="8406" cy="5944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2657" y="3823"/>
              <a:ext cx="3150" cy="1223"/>
            </a:xfrm>
            <a:prstGeom prst="rect">
              <a:avLst/>
            </a:prstGeom>
            <a:solidFill>
              <a:schemeClr val="bg1"/>
            </a:solidFill>
            <a:ln w="127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0" y="1715"/>
              <a:ext cx="1180" cy="29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1" y="1785"/>
              <a:ext cx="2920" cy="25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7" y="1739"/>
              <a:ext cx="2890" cy="290"/>
            </a:xfrm>
            <a:prstGeom prst="rect">
              <a:avLst/>
            </a:prstGeom>
          </p:spPr>
        </p:pic>
      </p:grpSp>
      <p:sp>
        <p:nvSpPr>
          <p:cNvPr id="6" name="椭圆 5"/>
          <p:cNvSpPr/>
          <p:nvPr/>
        </p:nvSpPr>
        <p:spPr>
          <a:xfrm>
            <a:off x="1292149" y="1040324"/>
            <a:ext cx="825763" cy="19746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云形 146"/>
          <p:cNvSpPr/>
          <p:nvPr/>
        </p:nvSpPr>
        <p:spPr>
          <a:xfrm>
            <a:off x="5182269" y="2943740"/>
            <a:ext cx="2380209" cy="11437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云形 145"/>
          <p:cNvSpPr/>
          <p:nvPr/>
        </p:nvSpPr>
        <p:spPr>
          <a:xfrm>
            <a:off x="5303293" y="1962081"/>
            <a:ext cx="2070847" cy="6666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8924" y="772997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98" y="3092311"/>
            <a:ext cx="2803601" cy="2021730"/>
          </a:xfrm>
          <a:prstGeom prst="rect">
            <a:avLst/>
          </a:prstGeom>
        </p:spPr>
      </p:pic>
      <p:sp>
        <p:nvSpPr>
          <p:cNvPr id="12" name="箭头: 右 11"/>
          <p:cNvSpPr/>
          <p:nvPr/>
        </p:nvSpPr>
        <p:spPr>
          <a:xfrm>
            <a:off x="4183861" y="2790440"/>
            <a:ext cx="336176" cy="295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 flipV="1">
            <a:off x="5848526" y="2183107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减号 101"/>
          <p:cNvSpPr/>
          <p:nvPr/>
        </p:nvSpPr>
        <p:spPr>
          <a:xfrm>
            <a:off x="5843571" y="2226449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 flipV="1">
            <a:off x="5490425" y="2226449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减号 103"/>
          <p:cNvSpPr/>
          <p:nvPr/>
        </p:nvSpPr>
        <p:spPr>
          <a:xfrm>
            <a:off x="5487947" y="2273357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 flipV="1">
            <a:off x="6152280" y="2177078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减号 105"/>
          <p:cNvSpPr/>
          <p:nvPr/>
        </p:nvSpPr>
        <p:spPr>
          <a:xfrm>
            <a:off x="6154652" y="2217658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 flipV="1">
            <a:off x="6454077" y="2203262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减号 107"/>
          <p:cNvSpPr/>
          <p:nvPr/>
        </p:nvSpPr>
        <p:spPr>
          <a:xfrm>
            <a:off x="6443617" y="2248090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 flipV="1">
            <a:off x="6758175" y="2261843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减号 109"/>
          <p:cNvSpPr/>
          <p:nvPr/>
        </p:nvSpPr>
        <p:spPr>
          <a:xfrm>
            <a:off x="6755874" y="2303789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流程图: 决策 110"/>
          <p:cNvSpPr/>
          <p:nvPr/>
        </p:nvSpPr>
        <p:spPr>
          <a:xfrm>
            <a:off x="4671281" y="2203262"/>
            <a:ext cx="242047" cy="224796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箭头: 右 111"/>
          <p:cNvSpPr/>
          <p:nvPr/>
        </p:nvSpPr>
        <p:spPr>
          <a:xfrm rot="16200000">
            <a:off x="6162801" y="1691511"/>
            <a:ext cx="219347" cy="240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6441261" y="1635826"/>
            <a:ext cx="543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椭圆 114"/>
          <p:cNvSpPr/>
          <p:nvPr/>
        </p:nvSpPr>
        <p:spPr>
          <a:xfrm flipV="1">
            <a:off x="5937427" y="3213097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减号 115"/>
          <p:cNvSpPr/>
          <p:nvPr/>
        </p:nvSpPr>
        <p:spPr>
          <a:xfrm>
            <a:off x="5932472" y="3256439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 flipV="1">
            <a:off x="5573525" y="3261231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减号 117"/>
          <p:cNvSpPr/>
          <p:nvPr/>
        </p:nvSpPr>
        <p:spPr>
          <a:xfrm>
            <a:off x="5576848" y="3303347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 flipV="1">
            <a:off x="6241181" y="3207068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减号 119"/>
          <p:cNvSpPr/>
          <p:nvPr/>
        </p:nvSpPr>
        <p:spPr>
          <a:xfrm>
            <a:off x="6243553" y="3247648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flipV="1">
            <a:off x="6542978" y="3233252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减号 121"/>
          <p:cNvSpPr/>
          <p:nvPr/>
        </p:nvSpPr>
        <p:spPr>
          <a:xfrm>
            <a:off x="6532518" y="3278080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 flipV="1">
            <a:off x="6844775" y="3166557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减号 123"/>
          <p:cNvSpPr/>
          <p:nvPr/>
        </p:nvSpPr>
        <p:spPr>
          <a:xfrm>
            <a:off x="6844775" y="3205792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流程图: 决策 124"/>
          <p:cNvSpPr/>
          <p:nvPr/>
        </p:nvSpPr>
        <p:spPr>
          <a:xfrm>
            <a:off x="4692222" y="3408779"/>
            <a:ext cx="242047" cy="224796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 flipV="1">
            <a:off x="6074884" y="3701307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减号 128"/>
          <p:cNvSpPr/>
          <p:nvPr/>
        </p:nvSpPr>
        <p:spPr>
          <a:xfrm>
            <a:off x="6069929" y="3744649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 flipV="1">
            <a:off x="5724307" y="3682368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减号 130"/>
          <p:cNvSpPr/>
          <p:nvPr/>
        </p:nvSpPr>
        <p:spPr>
          <a:xfrm>
            <a:off x="5726699" y="3730140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 flipV="1">
            <a:off x="6378638" y="3695278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减号 132"/>
          <p:cNvSpPr/>
          <p:nvPr/>
        </p:nvSpPr>
        <p:spPr>
          <a:xfrm>
            <a:off x="6381010" y="3735858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 flipV="1">
            <a:off x="6680435" y="3721462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减号 134"/>
          <p:cNvSpPr/>
          <p:nvPr/>
        </p:nvSpPr>
        <p:spPr>
          <a:xfrm>
            <a:off x="6669975" y="3766290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 flipV="1">
            <a:off x="6958940" y="3643456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减号 136"/>
          <p:cNvSpPr/>
          <p:nvPr/>
        </p:nvSpPr>
        <p:spPr>
          <a:xfrm>
            <a:off x="6956462" y="3695278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9" name="直接箭头连接符 138"/>
          <p:cNvCxnSpPr>
            <a:stCxn id="128" idx="0"/>
            <a:endCxn id="141" idx="1"/>
          </p:cNvCxnSpPr>
          <p:nvPr/>
        </p:nvCxnSpPr>
        <p:spPr>
          <a:xfrm>
            <a:off x="6146365" y="3848855"/>
            <a:ext cx="13494" cy="276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1" name="文本框 140"/>
          <p:cNvSpPr txBox="1"/>
          <p:nvPr/>
        </p:nvSpPr>
        <p:spPr>
          <a:xfrm>
            <a:off x="6159859" y="3956534"/>
            <a:ext cx="8249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箭头: 右 143"/>
          <p:cNvSpPr/>
          <p:nvPr/>
        </p:nvSpPr>
        <p:spPr>
          <a:xfrm rot="16200000">
            <a:off x="6212233" y="3381516"/>
            <a:ext cx="219347" cy="24038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文本框 144"/>
          <p:cNvSpPr txBox="1"/>
          <p:nvPr/>
        </p:nvSpPr>
        <p:spPr>
          <a:xfrm>
            <a:off x="6515220" y="3308477"/>
            <a:ext cx="181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center rise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24888" y="156030"/>
            <a:ext cx="3347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Lighting &lt; 4.8 km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003611" y="1206547"/>
            <a:ext cx="0" cy="15106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590839" y="1867645"/>
            <a:ext cx="3368372" cy="2742566"/>
            <a:chOff x="1092" y="1620"/>
            <a:chExt cx="8406" cy="5944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" y="1620"/>
              <a:ext cx="8406" cy="5944"/>
            </a:xfrm>
            <a:prstGeom prst="rect">
              <a:avLst/>
            </a:prstGeom>
          </p:spPr>
        </p:pic>
        <p:sp>
          <p:nvSpPr>
            <p:cNvPr id="58" name="矩形 57"/>
            <p:cNvSpPr/>
            <p:nvPr/>
          </p:nvSpPr>
          <p:spPr>
            <a:xfrm>
              <a:off x="2617" y="3680"/>
              <a:ext cx="3150" cy="1223"/>
            </a:xfrm>
            <a:prstGeom prst="rect">
              <a:avLst/>
            </a:prstGeom>
            <a:solidFill>
              <a:schemeClr val="bg1"/>
            </a:solidFill>
            <a:ln w="127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0" y="1715"/>
              <a:ext cx="1180" cy="290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1" y="1785"/>
              <a:ext cx="2920" cy="250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7" y="1739"/>
              <a:ext cx="2890" cy="290"/>
            </a:xfrm>
            <a:prstGeom prst="rect">
              <a:avLst/>
            </a:prstGeom>
          </p:spPr>
        </p:pic>
      </p:grpSp>
      <p:sp>
        <p:nvSpPr>
          <p:cNvPr id="151" name="云形 150"/>
          <p:cNvSpPr/>
          <p:nvPr/>
        </p:nvSpPr>
        <p:spPr>
          <a:xfrm>
            <a:off x="5501813" y="3441171"/>
            <a:ext cx="2014168" cy="83936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云形 149"/>
          <p:cNvSpPr/>
          <p:nvPr/>
        </p:nvSpPr>
        <p:spPr>
          <a:xfrm>
            <a:off x="5462317" y="2312812"/>
            <a:ext cx="2146199" cy="99130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8924" y="772997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230183" y="167118"/>
            <a:ext cx="438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Lightning </a:t>
            </a:r>
            <a:r>
              <a:rPr lang="zh-CN" altLang="en-US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6.4-12.8km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94116" y="219779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7" name="椭圆 36"/>
          <p:cNvSpPr/>
          <p:nvPr/>
        </p:nvSpPr>
        <p:spPr>
          <a:xfrm>
            <a:off x="5716350" y="2724392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加号 37"/>
          <p:cNvSpPr/>
          <p:nvPr/>
        </p:nvSpPr>
        <p:spPr>
          <a:xfrm>
            <a:off x="5709627" y="2713774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962638" y="2609609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加号 39"/>
          <p:cNvSpPr/>
          <p:nvPr/>
        </p:nvSpPr>
        <p:spPr>
          <a:xfrm>
            <a:off x="5962638" y="2592852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5993986" y="2788958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加号 41"/>
          <p:cNvSpPr/>
          <p:nvPr/>
        </p:nvSpPr>
        <p:spPr>
          <a:xfrm>
            <a:off x="5987263" y="2778340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959230" y="2928982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加号 43"/>
          <p:cNvSpPr/>
          <p:nvPr/>
        </p:nvSpPr>
        <p:spPr>
          <a:xfrm>
            <a:off x="6959230" y="2917232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6876681" y="2643906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加号 45"/>
          <p:cNvSpPr/>
          <p:nvPr/>
        </p:nvSpPr>
        <p:spPr>
          <a:xfrm>
            <a:off x="6869958" y="2633288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443683" y="2662831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加号 47"/>
          <p:cNvSpPr/>
          <p:nvPr/>
        </p:nvSpPr>
        <p:spPr>
          <a:xfrm>
            <a:off x="6436960" y="2652213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6596083" y="2815231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加号 49"/>
          <p:cNvSpPr/>
          <p:nvPr/>
        </p:nvSpPr>
        <p:spPr>
          <a:xfrm>
            <a:off x="6589360" y="2804613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 flipV="1">
            <a:off x="5689231" y="3844146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减号 63"/>
          <p:cNvSpPr/>
          <p:nvPr/>
        </p:nvSpPr>
        <p:spPr>
          <a:xfrm>
            <a:off x="5679793" y="3884736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 flipV="1">
            <a:off x="6483108" y="3780530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减号 65"/>
          <p:cNvSpPr/>
          <p:nvPr/>
        </p:nvSpPr>
        <p:spPr>
          <a:xfrm>
            <a:off x="6478153" y="3823872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 flipV="1">
            <a:off x="6185540" y="3721827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减号 67"/>
          <p:cNvSpPr/>
          <p:nvPr/>
        </p:nvSpPr>
        <p:spPr>
          <a:xfrm>
            <a:off x="6180585" y="3763406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 flipV="1">
            <a:off x="6635508" y="3932930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减号 69"/>
          <p:cNvSpPr/>
          <p:nvPr/>
        </p:nvSpPr>
        <p:spPr>
          <a:xfrm>
            <a:off x="6630553" y="3976272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 flipV="1">
            <a:off x="5987490" y="3934693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减号 71"/>
          <p:cNvSpPr/>
          <p:nvPr/>
        </p:nvSpPr>
        <p:spPr>
          <a:xfrm>
            <a:off x="5982535" y="3976272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 flipV="1">
            <a:off x="6848420" y="3932930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减号 73"/>
          <p:cNvSpPr/>
          <p:nvPr/>
        </p:nvSpPr>
        <p:spPr>
          <a:xfrm>
            <a:off x="6843465" y="3976272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箭头: 上 131"/>
          <p:cNvSpPr/>
          <p:nvPr/>
        </p:nvSpPr>
        <p:spPr>
          <a:xfrm>
            <a:off x="4968459" y="1869351"/>
            <a:ext cx="45719" cy="25011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文本框 132"/>
          <p:cNvSpPr txBox="1"/>
          <p:nvPr/>
        </p:nvSpPr>
        <p:spPr>
          <a:xfrm>
            <a:off x="4248772" y="4649363"/>
            <a:ext cx="3092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0</a:t>
            </a:r>
            <a:endParaRPr lang="zh-CN" altLang="en-US" sz="1000" dirty="0"/>
          </a:p>
        </p:txBody>
      </p:sp>
      <p:sp>
        <p:nvSpPr>
          <p:cNvPr id="3" name="文本框 2"/>
          <p:cNvSpPr txBox="1"/>
          <p:nvPr/>
        </p:nvSpPr>
        <p:spPr>
          <a:xfrm>
            <a:off x="4954375" y="1846966"/>
            <a:ext cx="86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Altitude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>
            <a:off x="5035022" y="4341759"/>
            <a:ext cx="3368372" cy="287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6" name="直接箭头连接符 135"/>
          <p:cNvCxnSpPr>
            <a:endCxn id="65" idx="4"/>
          </p:cNvCxnSpPr>
          <p:nvPr/>
        </p:nvCxnSpPr>
        <p:spPr>
          <a:xfrm flipH="1">
            <a:off x="6554589" y="2911393"/>
            <a:ext cx="6422" cy="8691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0" name="椭圆 139"/>
          <p:cNvSpPr/>
          <p:nvPr/>
        </p:nvSpPr>
        <p:spPr>
          <a:xfrm>
            <a:off x="6754246" y="3261116"/>
            <a:ext cx="175842" cy="1737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1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6190477" y="2057092"/>
            <a:ext cx="175842" cy="1737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2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43" name="直接箭头连接符 142"/>
          <p:cNvCxnSpPr>
            <a:stCxn id="48" idx="3"/>
          </p:cNvCxnSpPr>
          <p:nvPr/>
        </p:nvCxnSpPr>
        <p:spPr>
          <a:xfrm flipV="1">
            <a:off x="6502348" y="2038064"/>
            <a:ext cx="6549" cy="6321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直接箭头连接符 146"/>
          <p:cNvCxnSpPr/>
          <p:nvPr/>
        </p:nvCxnSpPr>
        <p:spPr>
          <a:xfrm>
            <a:off x="7151316" y="2870175"/>
            <a:ext cx="0" cy="15003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8" name="椭圆 147"/>
          <p:cNvSpPr/>
          <p:nvPr/>
        </p:nvSpPr>
        <p:spPr>
          <a:xfrm>
            <a:off x="7243808" y="3250737"/>
            <a:ext cx="175842" cy="1737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3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9" name="箭头: 右 148"/>
          <p:cNvSpPr/>
          <p:nvPr/>
        </p:nvSpPr>
        <p:spPr>
          <a:xfrm>
            <a:off x="4120746" y="2974775"/>
            <a:ext cx="336176" cy="295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1283645" y="1073067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451947" y="944349"/>
            <a:ext cx="3516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6.4-12.8km is the positive power center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1277722" y="1362864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1451947" y="1243317"/>
            <a:ext cx="45728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ΔE corresponds to different lightning types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833041" y="2166614"/>
            <a:ext cx="0" cy="19818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2975697" y="2166613"/>
            <a:ext cx="1" cy="19818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1688675" y="2056358"/>
            <a:ext cx="1401524" cy="22707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19580" y="1953139"/>
            <a:ext cx="3807011" cy="2768237"/>
            <a:chOff x="1092" y="1620"/>
            <a:chExt cx="8406" cy="594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" y="1620"/>
              <a:ext cx="8406" cy="5944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2617" y="3680"/>
              <a:ext cx="3150" cy="1223"/>
            </a:xfrm>
            <a:prstGeom prst="rect">
              <a:avLst/>
            </a:prstGeom>
            <a:solidFill>
              <a:schemeClr val="bg1"/>
            </a:solidFill>
            <a:ln w="127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0" y="1715"/>
              <a:ext cx="1180" cy="29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1" y="1785"/>
              <a:ext cx="2920" cy="25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7" y="1739"/>
              <a:ext cx="2890" cy="290"/>
            </a:xfrm>
            <a:prstGeom prst="rect">
              <a:avLst/>
            </a:prstGeom>
          </p:spPr>
        </p:pic>
      </p:grpSp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8924" y="772997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200207" y="169200"/>
            <a:ext cx="4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Lightning </a:t>
            </a:r>
            <a:r>
              <a:rPr lang="zh-CN" altLang="en-US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14.5-19.3 </a:t>
            </a:r>
            <a:r>
              <a:rPr lang="en-US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</a:p>
        </p:txBody>
      </p:sp>
      <p:sp>
        <p:nvSpPr>
          <p:cNvPr id="8" name="椭圆 7"/>
          <p:cNvSpPr/>
          <p:nvPr/>
        </p:nvSpPr>
        <p:spPr>
          <a:xfrm>
            <a:off x="1322801" y="1355727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490980" y="1194435"/>
            <a:ext cx="64420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and after 19:00, 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 electric field changes  are opposite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表格 6"/>
          <p:cNvGraphicFramePr>
            <a:graphicFrameLocks noGrp="1"/>
          </p:cNvGraphicFramePr>
          <p:nvPr/>
        </p:nvGraphicFramePr>
        <p:xfrm>
          <a:off x="4457700" y="2190624"/>
          <a:ext cx="4084991" cy="211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68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81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Statistics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752">
                <a:tc rowSpan="2">
                  <a:txBody>
                    <a:bodyPr/>
                    <a:lstStyle/>
                    <a:p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Before 19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lightning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75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E&lt;0 : 116 lightning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752">
                <a:tc rowSpan="2">
                  <a:txBody>
                    <a:bodyPr/>
                    <a:lstStyle/>
                    <a:p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19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lightning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75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E&gt;0 : 29 lightning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5" name="直接连接符 14"/>
          <p:cNvCxnSpPr/>
          <p:nvPr/>
        </p:nvCxnSpPr>
        <p:spPr>
          <a:xfrm>
            <a:off x="3213847" y="2286000"/>
            <a:ext cx="0" cy="1956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3153336" y="2143620"/>
            <a:ext cx="1069041" cy="22268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838283" y="4035852"/>
            <a:ext cx="7481048" cy="20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838200" y="3848084"/>
            <a:ext cx="7481048" cy="20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25104" y="3657242"/>
            <a:ext cx="7481048" cy="20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09669" y="3468677"/>
            <a:ext cx="7481048" cy="20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22848" y="3272237"/>
            <a:ext cx="7481048" cy="20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09752" y="3081395"/>
            <a:ext cx="7481048" cy="20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09752" y="2885851"/>
            <a:ext cx="7481048" cy="20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09669" y="2698083"/>
            <a:ext cx="7481048" cy="20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20724" y="2514265"/>
            <a:ext cx="7481048" cy="20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96573" y="2311697"/>
            <a:ext cx="7481048" cy="20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38200" y="2113252"/>
            <a:ext cx="7439421" cy="432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38200" y="1917708"/>
            <a:ext cx="7452517" cy="294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7" name="云形 176"/>
          <p:cNvSpPr/>
          <p:nvPr/>
        </p:nvSpPr>
        <p:spPr>
          <a:xfrm>
            <a:off x="1307010" y="1010615"/>
            <a:ext cx="2279979" cy="12517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云形 175"/>
          <p:cNvSpPr/>
          <p:nvPr/>
        </p:nvSpPr>
        <p:spPr>
          <a:xfrm>
            <a:off x="4975132" y="1699044"/>
            <a:ext cx="2244135" cy="13257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云形 174"/>
          <p:cNvSpPr/>
          <p:nvPr/>
        </p:nvSpPr>
        <p:spPr>
          <a:xfrm>
            <a:off x="4934769" y="3039728"/>
            <a:ext cx="2519705" cy="8846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云形 3"/>
          <p:cNvSpPr/>
          <p:nvPr/>
        </p:nvSpPr>
        <p:spPr>
          <a:xfrm>
            <a:off x="1252404" y="2299850"/>
            <a:ext cx="2361312" cy="1611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851379" y="4422238"/>
            <a:ext cx="7481048" cy="20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38283" y="4231396"/>
            <a:ext cx="7481048" cy="20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" name="云形 173"/>
          <p:cNvSpPr/>
          <p:nvPr/>
        </p:nvSpPr>
        <p:spPr>
          <a:xfrm>
            <a:off x="5030819" y="3953507"/>
            <a:ext cx="2423655" cy="6274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云形 2"/>
          <p:cNvSpPr/>
          <p:nvPr/>
        </p:nvSpPr>
        <p:spPr>
          <a:xfrm>
            <a:off x="1403070" y="3915582"/>
            <a:ext cx="2224389" cy="6274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228743" y="829829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28743" y="754414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882727" y="162507"/>
            <a:ext cx="5498184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structure of thundercloud</a:t>
            </a:r>
          </a:p>
        </p:txBody>
      </p:sp>
      <p:sp>
        <p:nvSpPr>
          <p:cNvPr id="27" name="箭头: 上 26"/>
          <p:cNvSpPr/>
          <p:nvPr/>
        </p:nvSpPr>
        <p:spPr>
          <a:xfrm>
            <a:off x="805659" y="1010615"/>
            <a:ext cx="45719" cy="36060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>
            <a:stCxn id="27" idx="2"/>
          </p:cNvCxnSpPr>
          <p:nvPr/>
        </p:nvCxnSpPr>
        <p:spPr>
          <a:xfrm>
            <a:off x="828519" y="4616707"/>
            <a:ext cx="7503908" cy="157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62940" y="4464852"/>
            <a:ext cx="3092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0</a:t>
            </a:r>
            <a:endParaRPr lang="zh-CN" altLang="en-US" sz="1000" dirty="0"/>
          </a:p>
        </p:txBody>
      </p:sp>
      <p:sp>
        <p:nvSpPr>
          <p:cNvPr id="31" name="文本框 30"/>
          <p:cNvSpPr txBox="1"/>
          <p:nvPr/>
        </p:nvSpPr>
        <p:spPr>
          <a:xfrm>
            <a:off x="518039" y="3727102"/>
            <a:ext cx="412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6.4</a:t>
            </a:r>
            <a:endParaRPr lang="zh-CN" altLang="en-US" sz="1000" dirty="0"/>
          </a:p>
        </p:txBody>
      </p:sp>
      <p:sp>
        <p:nvSpPr>
          <p:cNvPr id="32" name="文本框 31"/>
          <p:cNvSpPr txBox="1"/>
          <p:nvPr/>
        </p:nvSpPr>
        <p:spPr>
          <a:xfrm>
            <a:off x="507878" y="4300385"/>
            <a:ext cx="412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1.6</a:t>
            </a:r>
            <a:endParaRPr lang="zh-CN" altLang="en-US" sz="1000" dirty="0"/>
          </a:p>
        </p:txBody>
      </p:sp>
      <p:sp>
        <p:nvSpPr>
          <p:cNvPr id="36" name="椭圆 35"/>
          <p:cNvSpPr/>
          <p:nvPr/>
        </p:nvSpPr>
        <p:spPr>
          <a:xfrm>
            <a:off x="5557491" y="3458845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加号 36"/>
          <p:cNvSpPr/>
          <p:nvPr/>
        </p:nvSpPr>
        <p:spPr>
          <a:xfrm>
            <a:off x="5557491" y="3442088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588839" y="3638194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加号 38"/>
          <p:cNvSpPr/>
          <p:nvPr/>
        </p:nvSpPr>
        <p:spPr>
          <a:xfrm>
            <a:off x="5582116" y="3627576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745852" y="3274563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加号 40"/>
          <p:cNvSpPr/>
          <p:nvPr/>
        </p:nvSpPr>
        <p:spPr>
          <a:xfrm>
            <a:off x="5739114" y="3263553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6471534" y="3493142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加号 42"/>
          <p:cNvSpPr/>
          <p:nvPr/>
        </p:nvSpPr>
        <p:spPr>
          <a:xfrm>
            <a:off x="6464811" y="3482524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6038536" y="3512067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加号 44"/>
          <p:cNvSpPr/>
          <p:nvPr/>
        </p:nvSpPr>
        <p:spPr>
          <a:xfrm>
            <a:off x="6031813" y="3501449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6190936" y="3664467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加号 46"/>
          <p:cNvSpPr/>
          <p:nvPr/>
        </p:nvSpPr>
        <p:spPr>
          <a:xfrm>
            <a:off x="6184213" y="3653849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flipV="1">
            <a:off x="6091107" y="2037367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减号 50"/>
          <p:cNvSpPr/>
          <p:nvPr/>
        </p:nvSpPr>
        <p:spPr>
          <a:xfrm>
            <a:off x="6086152" y="2080709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flipV="1">
            <a:off x="5793539" y="1978664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减号 52"/>
          <p:cNvSpPr/>
          <p:nvPr/>
        </p:nvSpPr>
        <p:spPr>
          <a:xfrm>
            <a:off x="5788584" y="2020243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flipV="1">
            <a:off x="6230328" y="2188908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减号 54"/>
          <p:cNvSpPr/>
          <p:nvPr/>
        </p:nvSpPr>
        <p:spPr>
          <a:xfrm>
            <a:off x="6225373" y="2232250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V="1">
            <a:off x="5582310" y="2190671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减号 56"/>
          <p:cNvSpPr/>
          <p:nvPr/>
        </p:nvSpPr>
        <p:spPr>
          <a:xfrm>
            <a:off x="5577355" y="2232250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 flipV="1">
            <a:off x="6443240" y="2188908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减号 58"/>
          <p:cNvSpPr/>
          <p:nvPr/>
        </p:nvSpPr>
        <p:spPr>
          <a:xfrm>
            <a:off x="6438285" y="2232250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 flipV="1">
            <a:off x="6211359" y="3978670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减号 62"/>
          <p:cNvSpPr/>
          <p:nvPr/>
        </p:nvSpPr>
        <p:spPr>
          <a:xfrm>
            <a:off x="6211359" y="4027251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 flipV="1">
            <a:off x="5786777" y="4013034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减号 64"/>
          <p:cNvSpPr/>
          <p:nvPr/>
        </p:nvSpPr>
        <p:spPr>
          <a:xfrm>
            <a:off x="5781822" y="4054613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447025" y="2969933"/>
            <a:ext cx="485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12.8</a:t>
            </a:r>
            <a:endParaRPr lang="zh-CN" altLang="en-US" sz="1000" dirty="0"/>
          </a:p>
        </p:txBody>
      </p:sp>
      <p:sp>
        <p:nvSpPr>
          <p:cNvPr id="73" name="文本框 72"/>
          <p:cNvSpPr txBox="1"/>
          <p:nvPr/>
        </p:nvSpPr>
        <p:spPr>
          <a:xfrm>
            <a:off x="517651" y="3542705"/>
            <a:ext cx="412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8.0</a:t>
            </a:r>
            <a:endParaRPr lang="zh-CN" altLang="en-US" sz="1000" dirty="0"/>
          </a:p>
        </p:txBody>
      </p:sp>
      <p:sp>
        <p:nvSpPr>
          <p:cNvPr id="74" name="文本框 73"/>
          <p:cNvSpPr txBox="1"/>
          <p:nvPr/>
        </p:nvSpPr>
        <p:spPr>
          <a:xfrm>
            <a:off x="433511" y="2763809"/>
            <a:ext cx="485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14.5</a:t>
            </a:r>
            <a:endParaRPr lang="zh-CN" altLang="en-US" sz="1000" dirty="0"/>
          </a:p>
        </p:txBody>
      </p:sp>
      <p:sp>
        <p:nvSpPr>
          <p:cNvPr id="75" name="文本框 74"/>
          <p:cNvSpPr txBox="1"/>
          <p:nvPr/>
        </p:nvSpPr>
        <p:spPr>
          <a:xfrm>
            <a:off x="510597" y="3348091"/>
            <a:ext cx="412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9.6</a:t>
            </a:r>
            <a:endParaRPr lang="zh-CN" altLang="en-US" sz="1000" dirty="0"/>
          </a:p>
        </p:txBody>
      </p:sp>
      <p:sp>
        <p:nvSpPr>
          <p:cNvPr id="77" name="文本框 76"/>
          <p:cNvSpPr txBox="1"/>
          <p:nvPr/>
        </p:nvSpPr>
        <p:spPr>
          <a:xfrm>
            <a:off x="423897" y="2193413"/>
            <a:ext cx="485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19.3</a:t>
            </a:r>
            <a:endParaRPr lang="zh-CN" altLang="en-US" sz="1000" dirty="0"/>
          </a:p>
        </p:txBody>
      </p:sp>
      <p:sp>
        <p:nvSpPr>
          <p:cNvPr id="78" name="文本框 77"/>
          <p:cNvSpPr txBox="1"/>
          <p:nvPr/>
        </p:nvSpPr>
        <p:spPr>
          <a:xfrm>
            <a:off x="507584" y="4110620"/>
            <a:ext cx="412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3.2</a:t>
            </a:r>
            <a:endParaRPr lang="zh-CN" altLang="en-US" sz="1000" dirty="0"/>
          </a:p>
        </p:txBody>
      </p:sp>
      <p:sp>
        <p:nvSpPr>
          <p:cNvPr id="79" name="文本框 78"/>
          <p:cNvSpPr txBox="1"/>
          <p:nvPr/>
        </p:nvSpPr>
        <p:spPr>
          <a:xfrm>
            <a:off x="510094" y="3915815"/>
            <a:ext cx="412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4.8</a:t>
            </a:r>
            <a:endParaRPr lang="zh-CN" altLang="en-US" sz="1000" dirty="0"/>
          </a:p>
        </p:txBody>
      </p:sp>
      <p:sp>
        <p:nvSpPr>
          <p:cNvPr id="80" name="文本框 79"/>
          <p:cNvSpPr txBox="1"/>
          <p:nvPr/>
        </p:nvSpPr>
        <p:spPr>
          <a:xfrm>
            <a:off x="447713" y="3141561"/>
            <a:ext cx="4699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11.3</a:t>
            </a:r>
            <a:endParaRPr lang="zh-CN" altLang="en-US" sz="1000" dirty="0"/>
          </a:p>
        </p:txBody>
      </p:sp>
      <p:sp>
        <p:nvSpPr>
          <p:cNvPr id="85" name="椭圆 84"/>
          <p:cNvSpPr/>
          <p:nvPr/>
        </p:nvSpPr>
        <p:spPr>
          <a:xfrm>
            <a:off x="1667818" y="2681801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加号 85"/>
          <p:cNvSpPr/>
          <p:nvPr/>
        </p:nvSpPr>
        <p:spPr>
          <a:xfrm>
            <a:off x="1661095" y="2671183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1914106" y="2567018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加号 87"/>
          <p:cNvSpPr/>
          <p:nvPr/>
        </p:nvSpPr>
        <p:spPr>
          <a:xfrm>
            <a:off x="1914106" y="2550261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1945454" y="2746367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加号 89"/>
          <p:cNvSpPr/>
          <p:nvPr/>
        </p:nvSpPr>
        <p:spPr>
          <a:xfrm>
            <a:off x="1938731" y="2735749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2910698" y="2886391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加号 91"/>
          <p:cNvSpPr/>
          <p:nvPr/>
        </p:nvSpPr>
        <p:spPr>
          <a:xfrm>
            <a:off x="2903960" y="2875381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2828149" y="2601315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加号 93"/>
          <p:cNvSpPr/>
          <p:nvPr/>
        </p:nvSpPr>
        <p:spPr>
          <a:xfrm>
            <a:off x="2821426" y="2590697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2395151" y="2620240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加号 95"/>
          <p:cNvSpPr/>
          <p:nvPr/>
        </p:nvSpPr>
        <p:spPr>
          <a:xfrm>
            <a:off x="2388428" y="2609622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2547551" y="2772640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加号 97"/>
          <p:cNvSpPr/>
          <p:nvPr/>
        </p:nvSpPr>
        <p:spPr>
          <a:xfrm>
            <a:off x="2540828" y="2762022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flipV="1">
            <a:off x="1868080" y="4127397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减号 99"/>
          <p:cNvSpPr/>
          <p:nvPr/>
        </p:nvSpPr>
        <p:spPr>
          <a:xfrm>
            <a:off x="1863125" y="4175388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 flipV="1">
            <a:off x="2601606" y="4049829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减号 101"/>
          <p:cNvSpPr/>
          <p:nvPr/>
        </p:nvSpPr>
        <p:spPr>
          <a:xfrm>
            <a:off x="2596651" y="4093171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 flipV="1">
            <a:off x="2304038" y="3991126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减号 103"/>
          <p:cNvSpPr/>
          <p:nvPr/>
        </p:nvSpPr>
        <p:spPr>
          <a:xfrm>
            <a:off x="2299083" y="4032705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 flipV="1">
            <a:off x="2740827" y="4201370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减号 105"/>
          <p:cNvSpPr/>
          <p:nvPr/>
        </p:nvSpPr>
        <p:spPr>
          <a:xfrm>
            <a:off x="2735872" y="4244712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 flipV="1">
            <a:off x="2092809" y="4203133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减号 107"/>
          <p:cNvSpPr/>
          <p:nvPr/>
        </p:nvSpPr>
        <p:spPr>
          <a:xfrm>
            <a:off x="2087854" y="4244712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 flipV="1">
            <a:off x="2953739" y="4201370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减号 109"/>
          <p:cNvSpPr/>
          <p:nvPr/>
        </p:nvSpPr>
        <p:spPr>
          <a:xfrm>
            <a:off x="2948784" y="4244712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1798593" y="3294804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加号 111"/>
          <p:cNvSpPr/>
          <p:nvPr/>
        </p:nvSpPr>
        <p:spPr>
          <a:xfrm>
            <a:off x="1791870" y="3284186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2044881" y="3180021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加号 113"/>
          <p:cNvSpPr/>
          <p:nvPr/>
        </p:nvSpPr>
        <p:spPr>
          <a:xfrm>
            <a:off x="2044881" y="3163264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2076229" y="3359370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加号 115"/>
          <p:cNvSpPr/>
          <p:nvPr/>
        </p:nvSpPr>
        <p:spPr>
          <a:xfrm>
            <a:off x="2069506" y="3348752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3041473" y="3499394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加号 117"/>
          <p:cNvSpPr/>
          <p:nvPr/>
        </p:nvSpPr>
        <p:spPr>
          <a:xfrm>
            <a:off x="3034735" y="3488384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2958924" y="3214318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加号 119"/>
          <p:cNvSpPr/>
          <p:nvPr/>
        </p:nvSpPr>
        <p:spPr>
          <a:xfrm>
            <a:off x="2952201" y="3203700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2525926" y="3233243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加号 121"/>
          <p:cNvSpPr/>
          <p:nvPr/>
        </p:nvSpPr>
        <p:spPr>
          <a:xfrm>
            <a:off x="2519203" y="3222625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2678326" y="3385643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加号 123"/>
          <p:cNvSpPr/>
          <p:nvPr/>
        </p:nvSpPr>
        <p:spPr>
          <a:xfrm>
            <a:off x="2671603" y="3375025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椭圆 136"/>
          <p:cNvSpPr/>
          <p:nvPr/>
        </p:nvSpPr>
        <p:spPr>
          <a:xfrm>
            <a:off x="5898252" y="3426963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加号 137"/>
          <p:cNvSpPr/>
          <p:nvPr/>
        </p:nvSpPr>
        <p:spPr>
          <a:xfrm>
            <a:off x="5891514" y="3415953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椭圆 138"/>
          <p:cNvSpPr/>
          <p:nvPr/>
        </p:nvSpPr>
        <p:spPr>
          <a:xfrm>
            <a:off x="5815703" y="3141887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加号 139"/>
          <p:cNvSpPr/>
          <p:nvPr/>
        </p:nvSpPr>
        <p:spPr>
          <a:xfrm>
            <a:off x="5808980" y="3131269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椭圆 140"/>
          <p:cNvSpPr/>
          <p:nvPr/>
        </p:nvSpPr>
        <p:spPr>
          <a:xfrm>
            <a:off x="6833780" y="3372579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加号 141"/>
          <p:cNvSpPr/>
          <p:nvPr/>
        </p:nvSpPr>
        <p:spPr>
          <a:xfrm>
            <a:off x="6827057" y="3361961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椭圆 142"/>
          <p:cNvSpPr/>
          <p:nvPr/>
        </p:nvSpPr>
        <p:spPr>
          <a:xfrm flipV="1">
            <a:off x="5727140" y="2466107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减号 143"/>
          <p:cNvSpPr/>
          <p:nvPr/>
        </p:nvSpPr>
        <p:spPr>
          <a:xfrm>
            <a:off x="5724156" y="2509340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/>
          <p:cNvSpPr/>
          <p:nvPr/>
        </p:nvSpPr>
        <p:spPr>
          <a:xfrm flipV="1">
            <a:off x="5945979" y="2340410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减号 145"/>
          <p:cNvSpPr/>
          <p:nvPr/>
        </p:nvSpPr>
        <p:spPr>
          <a:xfrm>
            <a:off x="5934529" y="2379796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椭圆 146"/>
          <p:cNvSpPr/>
          <p:nvPr/>
        </p:nvSpPr>
        <p:spPr>
          <a:xfrm flipV="1">
            <a:off x="6230328" y="2597278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减号 147"/>
          <p:cNvSpPr/>
          <p:nvPr/>
        </p:nvSpPr>
        <p:spPr>
          <a:xfrm>
            <a:off x="6225373" y="2640620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 flipV="1">
            <a:off x="5582310" y="2599041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减号 149"/>
          <p:cNvSpPr/>
          <p:nvPr/>
        </p:nvSpPr>
        <p:spPr>
          <a:xfrm>
            <a:off x="5577355" y="2640620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 flipV="1">
            <a:off x="6443240" y="2597278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减号 151"/>
          <p:cNvSpPr/>
          <p:nvPr/>
        </p:nvSpPr>
        <p:spPr>
          <a:xfrm>
            <a:off x="6438285" y="2640620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 flipV="1">
            <a:off x="2506707" y="1228085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减号 154"/>
          <p:cNvSpPr/>
          <p:nvPr/>
        </p:nvSpPr>
        <p:spPr>
          <a:xfrm>
            <a:off x="2501752" y="1271427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/>
          <p:cNvSpPr/>
          <p:nvPr/>
        </p:nvSpPr>
        <p:spPr>
          <a:xfrm flipV="1">
            <a:off x="2209139" y="1169382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减号 156"/>
          <p:cNvSpPr/>
          <p:nvPr/>
        </p:nvSpPr>
        <p:spPr>
          <a:xfrm>
            <a:off x="2204184" y="1210961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椭圆 157"/>
          <p:cNvSpPr/>
          <p:nvPr/>
        </p:nvSpPr>
        <p:spPr>
          <a:xfrm flipV="1">
            <a:off x="2645928" y="1379626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减号 158"/>
          <p:cNvSpPr/>
          <p:nvPr/>
        </p:nvSpPr>
        <p:spPr>
          <a:xfrm>
            <a:off x="2640973" y="1422968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 flipV="1">
            <a:off x="1997910" y="1381389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减号 160"/>
          <p:cNvSpPr/>
          <p:nvPr/>
        </p:nvSpPr>
        <p:spPr>
          <a:xfrm>
            <a:off x="1992955" y="1422968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 flipV="1">
            <a:off x="2858840" y="1379626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减号 162"/>
          <p:cNvSpPr/>
          <p:nvPr/>
        </p:nvSpPr>
        <p:spPr>
          <a:xfrm>
            <a:off x="2853885" y="1422968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 flipV="1">
            <a:off x="2142740" y="1656825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减号 164"/>
          <p:cNvSpPr/>
          <p:nvPr/>
        </p:nvSpPr>
        <p:spPr>
          <a:xfrm>
            <a:off x="2139756" y="1700058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 flipV="1">
            <a:off x="2361579" y="1531128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减号 166"/>
          <p:cNvSpPr/>
          <p:nvPr/>
        </p:nvSpPr>
        <p:spPr>
          <a:xfrm>
            <a:off x="2350129" y="1570514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 flipV="1">
            <a:off x="2645928" y="1787996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减号 168"/>
          <p:cNvSpPr/>
          <p:nvPr/>
        </p:nvSpPr>
        <p:spPr>
          <a:xfrm>
            <a:off x="2640973" y="1831338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 flipV="1">
            <a:off x="1997910" y="1789759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减号 170"/>
          <p:cNvSpPr/>
          <p:nvPr/>
        </p:nvSpPr>
        <p:spPr>
          <a:xfrm>
            <a:off x="1992955" y="1831338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 flipV="1">
            <a:off x="2858840" y="1787996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减号 172"/>
          <p:cNvSpPr/>
          <p:nvPr/>
        </p:nvSpPr>
        <p:spPr>
          <a:xfrm>
            <a:off x="2853885" y="1831338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20781" y="4691899"/>
            <a:ext cx="386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structure of thundercloud before 19:00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4413773" y="4715358"/>
            <a:ext cx="386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structure of thundercloud after 19:00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椭圆 177"/>
          <p:cNvSpPr/>
          <p:nvPr/>
        </p:nvSpPr>
        <p:spPr>
          <a:xfrm flipV="1">
            <a:off x="2323187" y="4159775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减号 179"/>
          <p:cNvSpPr/>
          <p:nvPr/>
        </p:nvSpPr>
        <p:spPr>
          <a:xfrm>
            <a:off x="2318232" y="4207766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椭圆 180"/>
          <p:cNvSpPr/>
          <p:nvPr/>
        </p:nvSpPr>
        <p:spPr>
          <a:xfrm flipV="1">
            <a:off x="2759145" y="4023504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减号 181"/>
          <p:cNvSpPr/>
          <p:nvPr/>
        </p:nvSpPr>
        <p:spPr>
          <a:xfrm>
            <a:off x="2754190" y="4065083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椭圆 182"/>
          <p:cNvSpPr/>
          <p:nvPr/>
        </p:nvSpPr>
        <p:spPr>
          <a:xfrm flipV="1">
            <a:off x="2547916" y="4235511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减号 183"/>
          <p:cNvSpPr/>
          <p:nvPr/>
        </p:nvSpPr>
        <p:spPr>
          <a:xfrm>
            <a:off x="2542961" y="4277090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椭圆 184"/>
          <p:cNvSpPr/>
          <p:nvPr/>
        </p:nvSpPr>
        <p:spPr>
          <a:xfrm>
            <a:off x="6292534" y="3284999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加号 185"/>
          <p:cNvSpPr/>
          <p:nvPr/>
        </p:nvSpPr>
        <p:spPr>
          <a:xfrm>
            <a:off x="6292534" y="3268242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椭圆 186"/>
          <p:cNvSpPr/>
          <p:nvPr/>
        </p:nvSpPr>
        <p:spPr>
          <a:xfrm>
            <a:off x="6323882" y="3464348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加号 187"/>
          <p:cNvSpPr/>
          <p:nvPr/>
        </p:nvSpPr>
        <p:spPr>
          <a:xfrm>
            <a:off x="6317159" y="3453730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椭圆 188"/>
          <p:cNvSpPr/>
          <p:nvPr/>
        </p:nvSpPr>
        <p:spPr>
          <a:xfrm>
            <a:off x="6480895" y="3100717"/>
            <a:ext cx="117328" cy="1098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加号 189"/>
          <p:cNvSpPr/>
          <p:nvPr/>
        </p:nvSpPr>
        <p:spPr>
          <a:xfrm>
            <a:off x="6474157" y="3089707"/>
            <a:ext cx="130775" cy="136069"/>
          </a:xfrm>
          <a:prstGeom prst="mathPlus">
            <a:avLst>
              <a:gd name="adj1" fmla="val 8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椭圆 190"/>
          <p:cNvSpPr/>
          <p:nvPr/>
        </p:nvSpPr>
        <p:spPr>
          <a:xfrm flipV="1">
            <a:off x="6576098" y="4158288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减号 191"/>
          <p:cNvSpPr/>
          <p:nvPr/>
        </p:nvSpPr>
        <p:spPr>
          <a:xfrm>
            <a:off x="6576098" y="4206296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椭圆 192"/>
          <p:cNvSpPr/>
          <p:nvPr/>
        </p:nvSpPr>
        <p:spPr>
          <a:xfrm flipV="1">
            <a:off x="6151516" y="4192079"/>
            <a:ext cx="142962" cy="1475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减号 193"/>
          <p:cNvSpPr/>
          <p:nvPr/>
        </p:nvSpPr>
        <p:spPr>
          <a:xfrm>
            <a:off x="6146561" y="4233658"/>
            <a:ext cx="147917" cy="6086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文本框 194">
            <a:extLst>
              <a:ext uri="{FF2B5EF4-FFF2-40B4-BE49-F238E27FC236}">
                <a16:creationId xmlns="" xmlns:a16="http://schemas.microsoft.com/office/drawing/2014/main" id="{47BF0E71-BC42-4BE1-BB1F-8DCC7FB54F21}"/>
              </a:ext>
            </a:extLst>
          </p:cNvPr>
          <p:cNvSpPr txBox="1"/>
          <p:nvPr/>
        </p:nvSpPr>
        <p:spPr>
          <a:xfrm>
            <a:off x="818296" y="938803"/>
            <a:ext cx="86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Altitude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8924" y="772997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799001" y="155758"/>
            <a:ext cx="15459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Outline</a:t>
            </a:r>
            <a:endParaRPr lang="zh-CN" altLang="en-US" sz="3200" b="1" dirty="0">
              <a:solidFill>
                <a:srgbClr val="1B436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星形: 四角 16"/>
          <p:cNvSpPr/>
          <p:nvPr/>
        </p:nvSpPr>
        <p:spPr>
          <a:xfrm>
            <a:off x="1235853" y="1317713"/>
            <a:ext cx="311085" cy="28280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星形: 四角 17"/>
          <p:cNvSpPr/>
          <p:nvPr/>
        </p:nvSpPr>
        <p:spPr>
          <a:xfrm>
            <a:off x="1235853" y="2187780"/>
            <a:ext cx="311085" cy="28280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星形: 四角 18"/>
          <p:cNvSpPr/>
          <p:nvPr/>
        </p:nvSpPr>
        <p:spPr>
          <a:xfrm>
            <a:off x="1235852" y="2948447"/>
            <a:ext cx="311085" cy="28280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716405" y="1228725"/>
            <a:ext cx="669163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 The i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ntroduction of t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hunderstorm activity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16622" y="2098347"/>
            <a:ext cx="587289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The thunderstorm activity at LHAASO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716405" y="2859659"/>
            <a:ext cx="50491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3. Thunderstorm 20210610</a:t>
            </a:r>
          </a:p>
        </p:txBody>
      </p:sp>
      <p:sp>
        <p:nvSpPr>
          <p:cNvPr id="2" name="星形: 四角 18"/>
          <p:cNvSpPr/>
          <p:nvPr/>
        </p:nvSpPr>
        <p:spPr>
          <a:xfrm>
            <a:off x="1235852" y="3737117"/>
            <a:ext cx="311085" cy="28280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16405" y="3648329"/>
            <a:ext cx="50491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4. Summary and next step</a:t>
            </a: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8924" y="772997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404594" y="1178351"/>
            <a:ext cx="122548" cy="131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02557" y="1013506"/>
            <a:ext cx="538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field calculation model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055593" y="2179414"/>
            <a:ext cx="3059206" cy="235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>
            <a:stCxn id="4" idx="2"/>
          </p:cNvCxnSpPr>
          <p:nvPr/>
        </p:nvCxnSpPr>
        <p:spPr>
          <a:xfrm>
            <a:off x="1055593" y="2297075"/>
            <a:ext cx="0" cy="917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55593" y="3214838"/>
            <a:ext cx="301214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endCxn id="4" idx="6"/>
          </p:cNvCxnSpPr>
          <p:nvPr/>
        </p:nvCxnSpPr>
        <p:spPr>
          <a:xfrm>
            <a:off x="2588558" y="2297075"/>
            <a:ext cx="15262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163419" y="1917117"/>
            <a:ext cx="376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2585196" y="2297075"/>
            <a:ext cx="0" cy="9177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289361" y="2660898"/>
            <a:ext cx="29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1055593" y="3214838"/>
            <a:ext cx="141333" cy="141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H="1">
            <a:off x="1333615" y="3214838"/>
            <a:ext cx="141333" cy="141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H="1">
            <a:off x="1610716" y="3214838"/>
            <a:ext cx="141333" cy="141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1888738" y="3214838"/>
            <a:ext cx="141333" cy="141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2166760" y="3214838"/>
            <a:ext cx="141333" cy="141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>
            <a:off x="2444782" y="3214838"/>
            <a:ext cx="141333" cy="141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H="1">
            <a:off x="2721883" y="3214838"/>
            <a:ext cx="141333" cy="141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2999905" y="3214838"/>
            <a:ext cx="141333" cy="141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3277927" y="3212231"/>
            <a:ext cx="141333" cy="141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>
            <a:off x="3555949" y="3212231"/>
            <a:ext cx="141333" cy="141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>
            <a:off x="3833050" y="3212231"/>
            <a:ext cx="141333" cy="141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椭圆 85"/>
          <p:cNvSpPr/>
          <p:nvPr/>
        </p:nvSpPr>
        <p:spPr>
          <a:xfrm>
            <a:off x="1055593" y="3894672"/>
            <a:ext cx="3059206" cy="235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文本框 88"/>
          <p:cNvSpPr txBox="1"/>
          <p:nvPr/>
        </p:nvSpPr>
        <p:spPr>
          <a:xfrm>
            <a:off x="1147208" y="1814481"/>
            <a:ext cx="19573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electric charge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135652" y="3526984"/>
            <a:ext cx="24068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Induced charge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本框 90"/>
              <p:cNvSpPr txBox="1"/>
              <p:nvPr/>
            </p:nvSpPr>
            <p:spPr>
              <a:xfrm>
                <a:off x="4786827" y="1512716"/>
                <a:ext cx="1777668" cy="487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zh-CN" altLang="en-US" sz="18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1800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zh-CN" altLang="en-US" sz="1800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zh-CN" altLang="en-US" sz="18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1" name="文本框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827" y="1512716"/>
                <a:ext cx="1777668" cy="487249"/>
              </a:xfrm>
              <a:prstGeom prst="rect">
                <a:avLst/>
              </a:prstGeom>
              <a:blipFill rotWithShape="1">
                <a:blip r:embed="rId3"/>
                <a:stretch>
                  <a:fillRect l="-342" b="-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/>
              <p:cNvSpPr txBox="1"/>
              <p:nvPr/>
            </p:nvSpPr>
            <p:spPr>
              <a:xfrm>
                <a:off x="4786827" y="2150101"/>
                <a:ext cx="3012140" cy="533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14:m>
                  <m:oMath xmlns:m="http://schemas.openxmlformats.org/officeDocument/2006/math">
                    <m:r>
                      <a:rPr lang="zh-CN" altLang="en-US" sz="18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zh-CN" altLang="en-US" sz="1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zh-CN" altLang="en-US" sz="18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1800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lang="zh-CN" altLang="en-US" sz="1800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zh-CN" altLang="en-US" sz="18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en-US" sz="1800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zh-CN" altLang="en-US" sz="1800" i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zh-CN" altLang="en-US" sz="1800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zh-CN" altLang="en-US" sz="1800" i="1">
                                    <a:solidFill>
                                      <a:srgbClr val="836967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zh-CN" altLang="en-US" sz="1800" i="1">
                                        <a:solidFill>
                                          <a:srgbClr val="836967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8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zh-CN" altLang="en-US" sz="1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18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sz="1800" i="1">
                                        <a:solidFill>
                                          <a:srgbClr val="836967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8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zh-CN" altLang="en-US" sz="1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2" name="文本框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827" y="2150101"/>
                <a:ext cx="3012140" cy="533351"/>
              </a:xfrm>
              <a:prstGeom prst="rect">
                <a:avLst/>
              </a:prstGeom>
              <a:blipFill rotWithShape="1">
                <a:blip r:embed="rId4"/>
                <a:stretch>
                  <a:fillRect l="-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/>
              <p:cNvSpPr txBox="1"/>
              <p:nvPr/>
            </p:nvSpPr>
            <p:spPr>
              <a:xfrm>
                <a:off x="4737426" y="2758775"/>
                <a:ext cx="3012139" cy="594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zh-CN" altLang="en-US" sz="180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zh-CN" altLang="en-US" sz="18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1800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zh-CN" altLang="en-US" sz="1800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𝜋𝜀</m:t>
                            </m:r>
                          </m:e>
                          <m:sub>
                            <m:r>
                              <a:rPr lang="zh-CN" altLang="en-US" sz="18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en-US" sz="1800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sz="1800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en-US" sz="1800" i="1">
                                    <a:solidFill>
                                      <a:srgbClr val="836967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zh-CN" altLang="en-US" sz="1800" i="1">
                                        <a:solidFill>
                                          <a:srgbClr val="836967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8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zh-CN" altLang="en-US" sz="1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18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sz="1800" i="1">
                                        <a:solidFill>
                                          <a:srgbClr val="836967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8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zh-CN" altLang="en-US" sz="1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zh-CN" altLang="en-US" sz="18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en-US" sz="1800" i="1">
                                    <a:solidFill>
                                      <a:srgbClr val="836967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zh-CN" altLang="en-US" sz="1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zh-CN" altLang="en-US" sz="1800" i="1">
                                    <a:solidFill>
                                      <a:srgbClr val="836967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zh-CN" altLang="en-US" sz="1800" i="1">
                                        <a:solidFill>
                                          <a:srgbClr val="836967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8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zh-CN" altLang="en-US" sz="1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18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sz="1800" i="1">
                                        <a:solidFill>
                                          <a:srgbClr val="836967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8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zh-CN" altLang="en-US" sz="1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93" name="文本框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26" y="2758775"/>
                <a:ext cx="3012139" cy="5946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52" name="文本框 51"/>
          <p:cNvSpPr txBox="1"/>
          <p:nvPr/>
        </p:nvSpPr>
        <p:spPr>
          <a:xfrm>
            <a:off x="4800295" y="3353425"/>
            <a:ext cx="2454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: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 Km is a constant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/>
              <p:cNvSpPr txBox="1"/>
              <p:nvPr/>
            </p:nvSpPr>
            <p:spPr>
              <a:xfrm>
                <a:off x="3873390" y="3822240"/>
                <a:ext cx="4572000" cy="657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𝜋𝜀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5" name="文本框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390" y="3822240"/>
                <a:ext cx="4572000" cy="6573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1882727" y="162507"/>
            <a:ext cx="5498184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model of thundercloud</a:t>
            </a: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8924" y="772997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822908" y="181090"/>
            <a:ext cx="5498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Calculation</a:t>
            </a:r>
            <a:r>
              <a:rPr lang="en-US" altLang="zh-CN" sz="32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verification</a:t>
            </a:r>
          </a:p>
        </p:txBody>
      </p:sp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1435764" y="1252375"/>
          <a:ext cx="5945840" cy="311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9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9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9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9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blipFill>
                      <a:blip r:embed="rId3"/>
                      <a:stretch>
                        <a:fillRect l="-301026" t="-2000" r="-102564" b="-942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blipFill>
                      <a:blip r:embed="rId3"/>
                      <a:stretch>
                        <a:fillRect l="-401026" t="-2000" r="-2564" b="-942000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4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1.609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40.84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449.24</a:t>
                      </a: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805.8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4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3.219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29.96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149.8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4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4.828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68.92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206.76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4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6.437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54.87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54.87</a:t>
                      </a:r>
                    </a:p>
                  </a:txBody>
                  <a:tcPr marL="7620" marR="7620" marT="762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379.65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4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8.047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14.21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28.42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4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9.656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29.6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59.2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4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11.265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16.2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113.4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4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12.875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30.94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123.76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4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14.484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16.72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66.88</a:t>
                      </a:r>
                    </a:p>
                  </a:txBody>
                  <a:tcPr marL="7620" marR="7620" marT="762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2775.78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4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16.093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22.36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447.2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4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17.703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19.34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831.62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4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19.312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17.44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1430.08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8924" y="772997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822908" y="181090"/>
            <a:ext cx="5498184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Summary and next step</a:t>
            </a:r>
            <a:endParaRPr lang="en-US" altLang="zh-CN" sz="3200" b="1" dirty="0">
              <a:solidFill>
                <a:srgbClr val="1B436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星形: 四角 5"/>
          <p:cNvSpPr/>
          <p:nvPr/>
        </p:nvSpPr>
        <p:spPr>
          <a:xfrm>
            <a:off x="1168924" y="1455171"/>
            <a:ext cx="311085" cy="28280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星形: 四角 8"/>
          <p:cNvSpPr/>
          <p:nvPr/>
        </p:nvSpPr>
        <p:spPr>
          <a:xfrm>
            <a:off x="1168924" y="2368530"/>
            <a:ext cx="311085" cy="28280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628040" y="2218941"/>
            <a:ext cx="6131559" cy="86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The thunderstorm 20210610 was analyzed in detail and get a simple charge structure of thundercloud. </a:t>
            </a:r>
          </a:p>
        </p:txBody>
      </p:sp>
      <p:sp>
        <p:nvSpPr>
          <p:cNvPr id="14" name="星形: 四角 13"/>
          <p:cNvSpPr/>
          <p:nvPr/>
        </p:nvSpPr>
        <p:spPr>
          <a:xfrm>
            <a:off x="1168924" y="3370482"/>
            <a:ext cx="311085" cy="28280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597560" y="3256294"/>
            <a:ext cx="6551676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3. More thunderstorm events need to be analyzed.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35660" y="1243581"/>
            <a:ext cx="6131559" cy="86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 The thunderstorm electric fields and lightings at LHAASO observatory were studied.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65272" y="4011363"/>
            <a:ext cx="4272439" cy="622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rgbClr val="1B4367"/>
                </a:solidFill>
                <a:cs typeface="+mn-ea"/>
                <a:sym typeface="+mn-lt"/>
              </a:rPr>
              <a:t>Thanks!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8924" y="772997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23875" y="180975"/>
            <a:ext cx="804100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1.The i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ntroduction of t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hunderstorm activity</a:t>
            </a:r>
            <a:endParaRPr lang="zh-CN" altLang="en-US" sz="2800" b="1" dirty="0">
              <a:solidFill>
                <a:srgbClr val="1B436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150" b="4683"/>
          <a:stretch>
            <a:fillRect/>
          </a:stretch>
        </p:blipFill>
        <p:spPr>
          <a:xfrm>
            <a:off x="5493839" y="1602070"/>
            <a:ext cx="3312700" cy="2189824"/>
          </a:xfrm>
          <a:prstGeom prst="rect">
            <a:avLst/>
          </a:prstGeom>
        </p:spPr>
      </p:pic>
      <p:sp>
        <p:nvSpPr>
          <p:cNvPr id="4" name="流程图: 决策 3"/>
          <p:cNvSpPr/>
          <p:nvPr/>
        </p:nvSpPr>
        <p:spPr>
          <a:xfrm>
            <a:off x="682290" y="1339612"/>
            <a:ext cx="242047" cy="224796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29970" y="1105535"/>
            <a:ext cx="39452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Thunderstorms are common weather phenomena at high altitudes</a:t>
            </a:r>
          </a:p>
        </p:txBody>
      </p:sp>
      <p:sp>
        <p:nvSpPr>
          <p:cNvPr id="13" name="流程图: 决策 12"/>
          <p:cNvSpPr/>
          <p:nvPr/>
        </p:nvSpPr>
        <p:spPr>
          <a:xfrm>
            <a:off x="631365" y="2585219"/>
            <a:ext cx="242047" cy="224796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64565" y="2376805"/>
            <a:ext cx="42805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strength of atmospheric electric fields could be up to 1000 V/cm or even higher</a:t>
            </a:r>
          </a:p>
        </p:txBody>
      </p:sp>
      <p:sp>
        <p:nvSpPr>
          <p:cNvPr id="15" name="流程图: 决策 14"/>
          <p:cNvSpPr/>
          <p:nvPr/>
        </p:nvSpPr>
        <p:spPr>
          <a:xfrm>
            <a:off x="631365" y="3641301"/>
            <a:ext cx="242047" cy="224796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64565" y="3476625"/>
            <a:ext cx="40760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Thunderstorms can inflict immense death and property damage worldwide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8924" y="772997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69035" y="148590"/>
            <a:ext cx="701802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 lighting during thunderstorm</a:t>
            </a:r>
          </a:p>
        </p:txBody>
      </p:sp>
      <p:sp>
        <p:nvSpPr>
          <p:cNvPr id="2" name="闪电形 1"/>
          <p:cNvSpPr/>
          <p:nvPr/>
        </p:nvSpPr>
        <p:spPr>
          <a:xfrm rot="20373196" flipH="1">
            <a:off x="867966" y="2375718"/>
            <a:ext cx="585257" cy="960508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左大括号 3"/>
          <p:cNvSpPr/>
          <p:nvPr/>
        </p:nvSpPr>
        <p:spPr>
          <a:xfrm>
            <a:off x="1602557" y="2185147"/>
            <a:ext cx="340544" cy="1423103"/>
          </a:xfrm>
          <a:prstGeom prst="leftBrace">
            <a:avLst>
              <a:gd name="adj1" fmla="val 32864"/>
              <a:gd name="adj2" fmla="val 5000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左大括号 14"/>
          <p:cNvSpPr/>
          <p:nvPr/>
        </p:nvSpPr>
        <p:spPr>
          <a:xfrm>
            <a:off x="4572000" y="1473095"/>
            <a:ext cx="268940" cy="989070"/>
          </a:xfrm>
          <a:prstGeom prst="leftBrace">
            <a:avLst>
              <a:gd name="adj1" fmla="val 28333"/>
              <a:gd name="adj2" fmla="val 5000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大括号 15"/>
          <p:cNvSpPr/>
          <p:nvPr/>
        </p:nvSpPr>
        <p:spPr>
          <a:xfrm>
            <a:off x="4572000" y="2855945"/>
            <a:ext cx="268940" cy="1691907"/>
          </a:xfrm>
          <a:prstGeom prst="leftBrace">
            <a:avLst>
              <a:gd name="adj1" fmla="val 48333"/>
              <a:gd name="adj2" fmla="val 5000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038714" y="1613500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5038714" y="2198076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038714" y="3076764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038714" y="3661340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038714" y="4238837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246370" y="1473200"/>
            <a:ext cx="27578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ground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lighting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246370" y="2047875"/>
            <a:ext cx="275844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ground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lighting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246483" y="2941735"/>
            <a:ext cx="2257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Lightning in the cloud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246483" y="3542846"/>
            <a:ext cx="19565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Intercloud lightning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246483" y="4143957"/>
            <a:ext cx="27575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Lightning outside the cloud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28" y="3069045"/>
            <a:ext cx="1584045" cy="15203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28" y="1234148"/>
            <a:ext cx="1584045" cy="146996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602740" y="213995"/>
            <a:ext cx="7309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EFM-100c at LHAASO observatory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81" y="1356956"/>
            <a:ext cx="1861517" cy="2686790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/>
          <a:stretch>
            <a:fillRect/>
          </a:stretch>
        </p:blipFill>
        <p:spPr bwMode="auto">
          <a:xfrm>
            <a:off x="3176865" y="1253096"/>
            <a:ext cx="2299795" cy="28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 bwMode="auto">
          <a:xfrm>
            <a:off x="5872426" y="2625265"/>
            <a:ext cx="1903619" cy="15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5805369" y="1122750"/>
            <a:ext cx="2037732" cy="148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The data of electric field: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 Time 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(hour: minute: second)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 Polarity of field 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(‘+’ or ‘-’)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 Intensity of field </a:t>
            </a:r>
            <a:endParaRPr lang="en-US" altLang="zh-CN" sz="1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defRPr/>
            </a:pP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Scale: ±1000 V/cm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86" y="4309368"/>
            <a:ext cx="7152678" cy="46410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8924" y="772997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42950" y="173355"/>
            <a:ext cx="776033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 thunderstorm activity at LHAASO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12427" y="1075228"/>
            <a:ext cx="122548" cy="131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02557" y="883431"/>
            <a:ext cx="503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selection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928" r="201"/>
          <a:stretch>
            <a:fillRect/>
          </a:stretch>
        </p:blipFill>
        <p:spPr bwMode="auto">
          <a:xfrm>
            <a:off x="1041048" y="2453478"/>
            <a:ext cx="3464963" cy="223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1602740" y="1252855"/>
            <a:ext cx="6722110" cy="1170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strength of the near-earth atmospheric electric field is larger than 500 V/cm and  lasts for at least 8 minutes,or it is higher than 900V/cm at least 4 minutes.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446731" y="1452649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8" b="1470"/>
          <a:stretch>
            <a:fillRect/>
          </a:stretch>
        </p:blipFill>
        <p:spPr bwMode="auto">
          <a:xfrm>
            <a:off x="4675271" y="2449447"/>
            <a:ext cx="3471228" cy="223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接连接符 20"/>
          <p:cNvCxnSpPr/>
          <p:nvPr/>
        </p:nvCxnSpPr>
        <p:spPr>
          <a:xfrm>
            <a:off x="1344706" y="3523129"/>
            <a:ext cx="28978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022476" y="3939988"/>
            <a:ext cx="27768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8924" y="772997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08450" y="176428"/>
            <a:ext cx="7727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Thunderstorm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day and number</a:t>
            </a:r>
            <a:endParaRPr lang="en-US" altLang="zh-CN" sz="2800" b="1" dirty="0">
              <a:solidFill>
                <a:srgbClr val="1B436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t="6133" r="7641" b="3826"/>
          <a:stretch>
            <a:fillRect/>
          </a:stretch>
        </p:blipFill>
        <p:spPr>
          <a:xfrm>
            <a:off x="519174" y="1876526"/>
            <a:ext cx="3880671" cy="29009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" t="7809" r="10047" b="4931"/>
          <a:stretch>
            <a:fillRect/>
          </a:stretch>
        </p:blipFill>
        <p:spPr>
          <a:xfrm>
            <a:off x="4399845" y="1939309"/>
            <a:ext cx="3787687" cy="2831432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428331" y="1209559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428331" y="1578640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602557" y="108288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 thunderstorms, 148 thunderstorm days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02557" y="1449922"/>
            <a:ext cx="6108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Thunderstorms mainly occur from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to September, Proportion: 75%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8924" y="772997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575528" y="186646"/>
            <a:ext cx="3992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Thunderstorm </a:t>
            </a:r>
            <a:r>
              <a:rPr lang="en-US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duration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6300" r="8035" b="2483"/>
          <a:stretch>
            <a:fillRect/>
          </a:stretch>
        </p:blipFill>
        <p:spPr>
          <a:xfrm>
            <a:off x="419801" y="1840025"/>
            <a:ext cx="3607509" cy="2737701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1168924" y="1115235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315564" y="986959"/>
            <a:ext cx="47475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thunderstorms last less than 2h	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14" y="1840024"/>
            <a:ext cx="4358080" cy="2671463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1160983" y="1498593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308841" y="1373558"/>
            <a:ext cx="66741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thunderstorm 20210624 lasted 6.3 hours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168924" y="848412"/>
            <a:ext cx="6674177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68924" y="772997"/>
            <a:ext cx="6674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" t="5741" r="8098" b="4918"/>
          <a:stretch>
            <a:fillRect/>
          </a:stretch>
        </p:blipFill>
        <p:spPr>
          <a:xfrm>
            <a:off x="524927" y="1847426"/>
            <a:ext cx="3981085" cy="2948128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1464524" y="1101585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604955" y="972867"/>
            <a:ext cx="59340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Thunderstorms mainly occur at 14-21 o'clock, Proportion: 78%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0080" y="35560"/>
            <a:ext cx="6007735" cy="6612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800" b="1" dirty="0">
                <a:solidFill>
                  <a:srgbClr val="1B43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Daily distribution of thunderstorms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14673" y="1311421"/>
            <a:ext cx="60648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also a few thunderstorms in the middle of the night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64524" y="1471141"/>
            <a:ext cx="75074" cy="811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20C1C3-02AE-42C0-9CB7-330BF72929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t="5402" r="8495" b="7552"/>
          <a:stretch/>
        </p:blipFill>
        <p:spPr>
          <a:xfrm>
            <a:off x="4506012" y="1840702"/>
            <a:ext cx="3877863" cy="294811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619113a-87c2-4242-9998-7ba86e654d86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798</Words>
  <Application>Microsoft Office PowerPoint</Application>
  <PresentationFormat>全屏显示(16:9)</PresentationFormat>
  <Paragraphs>209</Paragraphs>
  <Slides>22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</dc:creator>
  <dc:description>http://www.ypppt.com/</dc:description>
  <cp:lastModifiedBy>dell02</cp:lastModifiedBy>
  <cp:revision>368</cp:revision>
  <dcterms:created xsi:type="dcterms:W3CDTF">2016-05-20T12:59:00Z</dcterms:created>
  <dcterms:modified xsi:type="dcterms:W3CDTF">2021-10-15T02:14:45Z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