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456" r:id="rId2"/>
    <p:sldId id="457" r:id="rId3"/>
    <p:sldId id="510" r:id="rId4"/>
    <p:sldId id="498" r:id="rId5"/>
    <p:sldId id="511" r:id="rId6"/>
    <p:sldId id="512" r:id="rId7"/>
    <p:sldId id="513" r:id="rId8"/>
    <p:sldId id="507" r:id="rId9"/>
    <p:sldId id="508" r:id="rId10"/>
    <p:sldId id="434" r:id="rId11"/>
    <p:sldId id="458" r:id="rId12"/>
    <p:sldId id="460" r:id="rId13"/>
    <p:sldId id="459" r:id="rId14"/>
    <p:sldId id="461" r:id="rId15"/>
    <p:sldId id="500" r:id="rId16"/>
    <p:sldId id="501" r:id="rId17"/>
    <p:sldId id="502" r:id="rId18"/>
    <p:sldId id="504" r:id="rId19"/>
    <p:sldId id="503" r:id="rId20"/>
    <p:sldId id="516" r:id="rId21"/>
    <p:sldId id="518" r:id="rId22"/>
    <p:sldId id="515" r:id="rId23"/>
    <p:sldId id="521" r:id="rId24"/>
    <p:sldId id="505" r:id="rId25"/>
    <p:sldId id="50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0C8C4F-B329-3F4A-828D-B2D6046E0F49}">
          <p14:sldIdLst>
            <p14:sldId id="456"/>
            <p14:sldId id="457"/>
            <p14:sldId id="510"/>
            <p14:sldId id="498"/>
            <p14:sldId id="511"/>
            <p14:sldId id="512"/>
            <p14:sldId id="513"/>
            <p14:sldId id="507"/>
            <p14:sldId id="508"/>
            <p14:sldId id="434"/>
            <p14:sldId id="458"/>
            <p14:sldId id="460"/>
            <p14:sldId id="459"/>
            <p14:sldId id="461"/>
            <p14:sldId id="500"/>
            <p14:sldId id="501"/>
            <p14:sldId id="502"/>
            <p14:sldId id="504"/>
            <p14:sldId id="503"/>
            <p14:sldId id="516"/>
            <p14:sldId id="518"/>
            <p14:sldId id="515"/>
            <p14:sldId id="521"/>
            <p14:sldId id="505"/>
            <p14:sldId id="5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7" autoAdjust="0"/>
  </p:normalViewPr>
  <p:slideViewPr>
    <p:cSldViewPr snapToGrid="0" snapToObjects="1">
      <p:cViewPr varScale="1">
        <p:scale>
          <a:sx n="91" d="100"/>
          <a:sy n="91" d="100"/>
        </p:scale>
        <p:origin x="-78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B76BF-332A-4E48-BBE8-0EB256515AD5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4BFA-84C6-C643-B6F4-C64F07742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3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3AE6AE4-AB02-7043-8940-1816DEEFB9D0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3AE6AE4-AB02-7043-8940-1816DEEFB9D0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3AE6AE4-AB02-7043-8940-1816DEEFB9D0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3AE6AE4-AB02-7043-8940-1816DEEFB9D0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3AE6AE4-AB02-7043-8940-1816DEEFB9D0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3AE6AE4-AB02-7043-8940-1816DEEFB9D0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3AE6AE4-AB02-7043-8940-1816DEEFB9D0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3AE6AE4-AB02-7043-8940-1816DEEFB9D0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425-195F-6B43-B117-B90232DA00B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D5B-7162-8741-8B35-A63A8E29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425-195F-6B43-B117-B90232DA00B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D5B-7162-8741-8B35-A63A8E29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9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425-195F-6B43-B117-B90232DA00B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D5B-7162-8741-8B35-A63A8E29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3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425-195F-6B43-B117-B90232DA00B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D5B-7162-8741-8B35-A63A8E29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3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425-195F-6B43-B117-B90232DA00B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D5B-7162-8741-8B35-A63A8E29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7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425-195F-6B43-B117-B90232DA00B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D5B-7162-8741-8B35-A63A8E29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3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425-195F-6B43-B117-B90232DA00B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D5B-7162-8741-8B35-A63A8E29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8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425-195F-6B43-B117-B90232DA00B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D5B-7162-8741-8B35-A63A8E29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8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425-195F-6B43-B117-B90232DA00B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D5B-7162-8741-8B35-A63A8E29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1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425-195F-6B43-B117-B90232DA00B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D5B-7162-8741-8B35-A63A8E29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2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425-195F-6B43-B117-B90232DA00B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D5B-7162-8741-8B35-A63A8E29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6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F1425-195F-6B43-B117-B90232DA00B6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8FD5B-7162-8741-8B35-A63A8E29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38462"/>
            <a:ext cx="9144001" cy="2365079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chemeClr val="accent1"/>
                </a:solidFill>
              </a:rPr>
              <a:t>Magnetic Field and Radiation </a:t>
            </a:r>
            <a:r>
              <a:rPr lang="en-US" altLang="zh-CN" b="1" dirty="0">
                <a:solidFill>
                  <a:schemeClr val="accent1"/>
                </a:solidFill>
              </a:rPr>
              <a:t>M</a:t>
            </a:r>
            <a:r>
              <a:rPr lang="en-US" altLang="zh-CN" b="1" dirty="0" smtClean="0">
                <a:solidFill>
                  <a:schemeClr val="accent1"/>
                </a:solidFill>
              </a:rPr>
              <a:t>echanisms in Relativistic </a:t>
            </a:r>
            <a:r>
              <a:rPr lang="en-US" altLang="zh-CN" b="1" dirty="0">
                <a:solidFill>
                  <a:schemeClr val="accent1"/>
                </a:solidFill>
              </a:rPr>
              <a:t>J</a:t>
            </a:r>
            <a:r>
              <a:rPr lang="en-US" altLang="zh-CN" b="1" dirty="0" smtClean="0">
                <a:solidFill>
                  <a:schemeClr val="accent1"/>
                </a:solidFill>
              </a:rPr>
              <a:t>ets: </a:t>
            </a:r>
            <a:br>
              <a:rPr lang="en-US" altLang="zh-CN" b="1" dirty="0" smtClean="0">
                <a:solidFill>
                  <a:schemeClr val="accent1"/>
                </a:solidFill>
              </a:rPr>
            </a:br>
            <a:r>
              <a:rPr lang="en-US" altLang="zh-CN" b="1" dirty="0" smtClean="0">
                <a:solidFill>
                  <a:schemeClr val="accent1"/>
                </a:solidFill>
              </a:rPr>
              <a:t>GRB Outflow as One Example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720" y="2837256"/>
            <a:ext cx="6400800" cy="2102293"/>
          </a:xfrm>
        </p:spPr>
        <p:txBody>
          <a:bodyPr>
            <a:normAutofit/>
          </a:bodyPr>
          <a:lstStyle/>
          <a:p>
            <a:r>
              <a:rPr lang="en-US" altLang="zh-CN" sz="4000" b="1" dirty="0" err="1" smtClean="0">
                <a:solidFill>
                  <a:schemeClr val="accent2"/>
                </a:solidFill>
              </a:rPr>
              <a:t>Jirong</a:t>
            </a:r>
            <a:r>
              <a:rPr lang="en-US" altLang="zh-CN" sz="4000" b="1" dirty="0" smtClean="0">
                <a:solidFill>
                  <a:schemeClr val="accent2"/>
                </a:solidFill>
              </a:rPr>
              <a:t>   MAO </a:t>
            </a:r>
          </a:p>
          <a:p>
            <a:endParaRPr lang="en-US" altLang="zh-CN" b="1" dirty="0" smtClean="0">
              <a:solidFill>
                <a:srgbClr val="800000"/>
              </a:solidFill>
            </a:endParaRPr>
          </a:p>
          <a:p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Yunnan Observatories, CAS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" b="404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071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094" y="274638"/>
            <a:ext cx="3573999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"/>
          <a:stretch/>
        </p:blipFill>
        <p:spPr>
          <a:xfrm>
            <a:off x="668818" y="10456"/>
            <a:ext cx="7754112" cy="5930531"/>
          </a:xfrm>
        </p:spPr>
      </p:pic>
    </p:spTree>
    <p:extLst>
      <p:ext uri="{BB962C8B-B14F-4D97-AF65-F5344CB8AC3E}">
        <p14:creationId xmlns:p14="http://schemas.microsoft.com/office/powerpoint/2010/main" val="6245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44"/>
            <a:ext cx="8229600" cy="60950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953735"/>
                </a:solidFill>
              </a:rPr>
              <a:t>Synchrotron </a:t>
            </a:r>
            <a:r>
              <a:rPr lang="en-US" sz="4000" b="1" dirty="0" err="1" smtClean="0">
                <a:solidFill>
                  <a:srgbClr val="953735"/>
                </a:solidFill>
              </a:rPr>
              <a:t>vs</a:t>
            </a:r>
            <a:r>
              <a:rPr lang="en-US" sz="4000" b="1" dirty="0" smtClean="0">
                <a:solidFill>
                  <a:srgbClr val="953735"/>
                </a:solidFill>
              </a:rPr>
              <a:t> Jitter</a:t>
            </a:r>
            <a:r>
              <a:rPr lang="en-US" sz="3600" b="1" dirty="0" smtClean="0">
                <a:solidFill>
                  <a:srgbClr val="953735"/>
                </a:solidFill>
              </a:rPr>
              <a:t>    </a:t>
            </a:r>
            <a:endParaRPr lang="en-US" sz="2000" b="1" dirty="0">
              <a:solidFill>
                <a:srgbClr val="95373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727" y="1828799"/>
            <a:ext cx="4075611" cy="348974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j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5" y="590446"/>
            <a:ext cx="7613034" cy="48646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750"/>
            <a:ext cx="8229600" cy="81740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953735"/>
                </a:solidFill>
              </a:rPr>
              <a:t>Synchrotron </a:t>
            </a:r>
            <a:r>
              <a:rPr lang="en-US" sz="4000" b="1" dirty="0" err="1" smtClean="0">
                <a:solidFill>
                  <a:srgbClr val="953735"/>
                </a:solidFill>
              </a:rPr>
              <a:t>vs</a:t>
            </a:r>
            <a:r>
              <a:rPr lang="en-US" sz="4000" b="1" dirty="0" smtClean="0">
                <a:solidFill>
                  <a:srgbClr val="953735"/>
                </a:solidFill>
              </a:rPr>
              <a:t> Jitter</a:t>
            </a:r>
            <a:endParaRPr lang="en-US" sz="4000" b="1" dirty="0">
              <a:solidFill>
                <a:srgbClr val="95373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96" y="1176252"/>
            <a:ext cx="8874703" cy="5095776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Relativistic electrons in</a:t>
            </a:r>
            <a:r>
              <a:rPr lang="en-US" altLang="zh-CN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ordered and large-scale magnetic field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Synchrotron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</a:p>
          <a:p>
            <a:endParaRPr lang="en-US" sz="3600" dirty="0" smtClean="0"/>
          </a:p>
          <a:p>
            <a:r>
              <a:rPr lang="en-US" sz="3600" dirty="0" smtClean="0">
                <a:solidFill>
                  <a:srgbClr val="558ED5"/>
                </a:solidFill>
              </a:rPr>
              <a:t>Relativistic electrons radiation in random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558ED5"/>
                </a:solidFill>
              </a:rPr>
              <a:t>and small-scale magnetic field: Jitter</a:t>
            </a:r>
            <a:endParaRPr lang="en-US" sz="3600" dirty="0" smtClean="0">
              <a:solidFill>
                <a:srgbClr val="FF0000"/>
              </a:solidFill>
            </a:endParaRPr>
          </a:p>
          <a:p>
            <a:endParaRPr lang="en-US" sz="4600" dirty="0" smtClean="0"/>
          </a:p>
          <a:p>
            <a:pPr marL="0" indent="0">
              <a:buNone/>
            </a:pPr>
            <a:r>
              <a:rPr lang="en-US" sz="39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50"/>
            <a:ext cx="8229600" cy="723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Jitter Regime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53" y="784050"/>
            <a:ext cx="8903643" cy="562625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558ED5"/>
                </a:solidFill>
              </a:rPr>
              <a:t>Radiation by a single relativistic particle in small scale magnetic field (Landau &amp; </a:t>
            </a:r>
            <a:r>
              <a:rPr lang="en-US" dirty="0" err="1" smtClean="0">
                <a:solidFill>
                  <a:srgbClr val="558ED5"/>
                </a:solidFill>
              </a:rPr>
              <a:t>Lifshitz</a:t>
            </a:r>
            <a:r>
              <a:rPr lang="en-US" dirty="0" smtClean="0">
                <a:solidFill>
                  <a:srgbClr val="558ED5"/>
                </a:solidFill>
              </a:rPr>
              <a:t> 1971): </a:t>
            </a:r>
            <a:endParaRPr lang="en-US" dirty="0">
              <a:solidFill>
                <a:srgbClr val="558ED5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623023"/>
              </p:ext>
            </p:extLst>
          </p:nvPr>
        </p:nvGraphicFramePr>
        <p:xfrm>
          <a:off x="539487" y="1930986"/>
          <a:ext cx="8147313" cy="1139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1" name="Equation" r:id="rId3" imgW="3007800" imgH="466200" progId="Equation.3">
                  <p:embed/>
                </p:oleObj>
              </mc:Choice>
              <mc:Fallback>
                <p:oleObj name="Equation" r:id="rId3" imgW="3007800" imgH="466200" progId="Equation.3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87" y="1930986"/>
                        <a:ext cx="8147313" cy="11396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456370"/>
              </p:ext>
            </p:extLst>
          </p:nvPr>
        </p:nvGraphicFramePr>
        <p:xfrm>
          <a:off x="60291" y="3141230"/>
          <a:ext cx="9031459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2" name="Equation" r:id="rId5" imgW="5220360" imgH="466200" progId="Equation.3">
                  <p:embed/>
                </p:oleObj>
              </mc:Choice>
              <mc:Fallback>
                <p:oleObj name="Equation" r:id="rId5" imgW="5220360" imgH="466200" progId="Equation.3">
                  <p:embed/>
                  <p:pic>
                    <p:nvPicPr>
                      <p:cNvPr id="0" name="Picture 4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1" y="3141230"/>
                        <a:ext cx="9031459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9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75"/>
            <a:ext cx="8229600" cy="5611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Perturbation   Theory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7021"/>
            <a:ext cx="8563232" cy="5704907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558ED5"/>
                </a:solidFill>
              </a:rPr>
              <a:t>Radiation is related to perturbation</a:t>
            </a:r>
          </a:p>
          <a:p>
            <a:pPr algn="just">
              <a:buNone/>
            </a:pPr>
            <a:endParaRPr lang="en-US" dirty="0" smtClean="0">
              <a:solidFill>
                <a:srgbClr val="558ED5"/>
              </a:solidFill>
            </a:endParaRPr>
          </a:p>
          <a:p>
            <a:pPr algn="just"/>
            <a:r>
              <a:rPr lang="en-US" dirty="0" smtClean="0">
                <a:solidFill>
                  <a:srgbClr val="558ED5"/>
                </a:solidFill>
              </a:rPr>
              <a:t>Dispersion relation (e.g., </a:t>
            </a:r>
            <a:r>
              <a:rPr lang="en-US" dirty="0" err="1" smtClean="0">
                <a:solidFill>
                  <a:srgbClr val="558ED5"/>
                </a:solidFill>
              </a:rPr>
              <a:t>collisionless</a:t>
            </a:r>
            <a:r>
              <a:rPr lang="en-US" dirty="0" smtClean="0">
                <a:solidFill>
                  <a:srgbClr val="558ED5"/>
                </a:solidFill>
              </a:rPr>
              <a:t> shock) </a:t>
            </a:r>
          </a:p>
          <a:p>
            <a:pPr algn="just">
              <a:buNone/>
            </a:pPr>
            <a:endParaRPr lang="en-US" dirty="0" smtClean="0">
              <a:solidFill>
                <a:srgbClr val="558ED5"/>
              </a:solidFill>
            </a:endParaRPr>
          </a:p>
          <a:p>
            <a:pPr algn="just">
              <a:buNone/>
            </a:pPr>
            <a:endParaRPr lang="en-US" dirty="0" smtClean="0">
              <a:solidFill>
                <a:srgbClr val="558ED5"/>
              </a:solidFill>
            </a:endParaRPr>
          </a:p>
          <a:p>
            <a:pPr algn="just"/>
            <a:r>
              <a:rPr lang="en-US" dirty="0" smtClean="0">
                <a:solidFill>
                  <a:srgbClr val="558ED5"/>
                </a:solidFill>
              </a:rPr>
              <a:t>Maximum </a:t>
            </a:r>
            <a:r>
              <a:rPr lang="en-US" dirty="0" err="1" smtClean="0">
                <a:solidFill>
                  <a:srgbClr val="558ED5"/>
                </a:solidFill>
              </a:rPr>
              <a:t>radiative</a:t>
            </a:r>
            <a:r>
              <a:rPr lang="en-US" dirty="0" smtClean="0">
                <a:solidFill>
                  <a:srgbClr val="558ED5"/>
                </a:solidFill>
              </a:rPr>
              <a:t> frequency </a:t>
            </a:r>
            <a:endParaRPr lang="en-US" dirty="0">
              <a:solidFill>
                <a:srgbClr val="558ED5"/>
              </a:solidFill>
            </a:endParaRPr>
          </a:p>
        </p:txBody>
      </p:sp>
      <p:pic>
        <p:nvPicPr>
          <p:cNvPr id="68613" name="Picture 5" descr="C:\Users\jiron\Desktop\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530" y="1290615"/>
            <a:ext cx="2485727" cy="541310"/>
          </a:xfrm>
          <a:prstGeom prst="rect">
            <a:avLst/>
          </a:prstGeom>
          <a:noFill/>
        </p:spPr>
      </p:pic>
      <p:pic>
        <p:nvPicPr>
          <p:cNvPr id="68614" name="Picture 6" descr="C:\Users\jiron\Desktop\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4902" y="4279399"/>
            <a:ext cx="3440865" cy="663594"/>
          </a:xfrm>
          <a:prstGeom prst="rect">
            <a:avLst/>
          </a:prstGeom>
          <a:noFill/>
        </p:spPr>
      </p:pic>
      <p:pic>
        <p:nvPicPr>
          <p:cNvPr id="68615" name="Picture 7" descr="C:\Users\jiron\Desktop\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5984" y="2596900"/>
            <a:ext cx="6388494" cy="668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19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50"/>
            <a:ext cx="8229600" cy="72337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953735"/>
                </a:solidFill>
              </a:rPr>
              <a:t>Radiative</a:t>
            </a:r>
            <a:r>
              <a:rPr lang="en-US" b="1" dirty="0" smtClean="0">
                <a:solidFill>
                  <a:srgbClr val="953735"/>
                </a:solidFill>
              </a:rPr>
              <a:t>   Frequency 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3321"/>
            <a:ext cx="8563232" cy="5704907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solidFill>
                  <a:srgbClr val="558ED5"/>
                </a:solidFill>
              </a:rPr>
              <a:t>Prandtl</a:t>
            </a:r>
            <a:r>
              <a:rPr lang="en-US" dirty="0" smtClean="0">
                <a:solidFill>
                  <a:srgbClr val="558ED5"/>
                </a:solidFill>
              </a:rPr>
              <a:t> number</a:t>
            </a:r>
          </a:p>
          <a:p>
            <a:pPr algn="just">
              <a:buNone/>
            </a:pPr>
            <a:endParaRPr lang="en-US" dirty="0" smtClean="0">
              <a:solidFill>
                <a:srgbClr val="558ED5"/>
              </a:solidFill>
            </a:endParaRPr>
          </a:p>
          <a:p>
            <a:pPr algn="just"/>
            <a:r>
              <a:rPr lang="en-US" dirty="0" smtClean="0">
                <a:solidFill>
                  <a:srgbClr val="558ED5"/>
                </a:solidFill>
              </a:rPr>
              <a:t>Turbulent </a:t>
            </a:r>
            <a:r>
              <a:rPr lang="en-US" dirty="0" err="1" smtClean="0">
                <a:solidFill>
                  <a:srgbClr val="558ED5"/>
                </a:solidFill>
              </a:rPr>
              <a:t>lengthscale</a:t>
            </a:r>
            <a:r>
              <a:rPr lang="en-US" dirty="0" smtClean="0">
                <a:solidFill>
                  <a:srgbClr val="558ED5"/>
                </a:solidFill>
              </a:rPr>
              <a:t> </a:t>
            </a:r>
          </a:p>
          <a:p>
            <a:pPr algn="just">
              <a:buNone/>
            </a:pPr>
            <a:endParaRPr lang="en-US" dirty="0" smtClean="0">
              <a:solidFill>
                <a:srgbClr val="558ED5"/>
              </a:solidFill>
            </a:endParaRPr>
          </a:p>
          <a:p>
            <a:pPr algn="just"/>
            <a:endParaRPr lang="en-US" sz="1100" b="1" dirty="0" smtClean="0">
              <a:solidFill>
                <a:schemeClr val="accent2"/>
              </a:solidFill>
            </a:endParaRPr>
          </a:p>
          <a:p>
            <a:pPr algn="just"/>
            <a:r>
              <a:rPr lang="en-US" b="1" dirty="0" smtClean="0">
                <a:solidFill>
                  <a:schemeClr val="accent2"/>
                </a:solidFill>
              </a:rPr>
              <a:t>Maximum radiative frequency 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9634" name="Picture 2" descr="C:\Users\jiron\Desktop\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225" y="1300688"/>
            <a:ext cx="2714625" cy="581025"/>
          </a:xfrm>
          <a:prstGeom prst="rect">
            <a:avLst/>
          </a:prstGeom>
          <a:noFill/>
        </p:spPr>
      </p:pic>
      <p:pic>
        <p:nvPicPr>
          <p:cNvPr id="69635" name="Picture 3" descr="C:\Users\jiron\Desktop\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718" y="2581896"/>
            <a:ext cx="2219325" cy="609600"/>
          </a:xfrm>
          <a:prstGeom prst="rect">
            <a:avLst/>
          </a:prstGeom>
          <a:noFill/>
        </p:spPr>
      </p:pic>
      <p:pic>
        <p:nvPicPr>
          <p:cNvPr id="69636" name="Picture 4" descr="C:\Users\jiron\Desktop\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4341" y="2618826"/>
            <a:ext cx="4848225" cy="590550"/>
          </a:xfrm>
          <a:prstGeom prst="rect">
            <a:avLst/>
          </a:prstGeom>
          <a:noFill/>
        </p:spPr>
      </p:pic>
      <p:pic>
        <p:nvPicPr>
          <p:cNvPr id="69637" name="Picture 5" descr="C:\Users\jiron\Desktop\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78" y="3952797"/>
            <a:ext cx="9094788" cy="78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19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25"/>
            <a:ext cx="8229600" cy="72337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953735"/>
                </a:solidFill>
              </a:rPr>
              <a:t>Radiative</a:t>
            </a:r>
            <a:r>
              <a:rPr lang="en-US" b="1" dirty="0" smtClean="0">
                <a:solidFill>
                  <a:srgbClr val="953735"/>
                </a:solidFill>
              </a:rPr>
              <a:t> Spectrum 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5093"/>
            <a:ext cx="8563232" cy="544026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chemeClr val="accent2"/>
                </a:solidFill>
              </a:rPr>
              <a:t>power-law spectrum</a:t>
            </a:r>
          </a:p>
          <a:p>
            <a:pPr algn="just">
              <a:buNone/>
            </a:pPr>
            <a:endParaRPr lang="en-US" dirty="0" smtClean="0">
              <a:solidFill>
                <a:srgbClr val="558ED5"/>
              </a:solidFill>
            </a:endParaRPr>
          </a:p>
          <a:p>
            <a:pPr algn="just">
              <a:buNone/>
            </a:pPr>
            <a:endParaRPr lang="en-US" dirty="0" smtClean="0">
              <a:solidFill>
                <a:srgbClr val="558ED5"/>
              </a:solidFill>
            </a:endParaRPr>
          </a:p>
          <a:p>
            <a:pPr algn="just"/>
            <a:r>
              <a:rPr lang="en-US" dirty="0" smtClean="0">
                <a:solidFill>
                  <a:srgbClr val="558ED5"/>
                </a:solidFill>
              </a:rPr>
              <a:t>Spectral index      is related to turbulent spectral</a:t>
            </a:r>
          </a:p>
          <a:p>
            <a:pPr algn="just">
              <a:buNone/>
            </a:pPr>
            <a:r>
              <a:rPr lang="en-US" dirty="0" smtClean="0">
                <a:solidFill>
                  <a:srgbClr val="558ED5"/>
                </a:solidFill>
              </a:rPr>
              <a:t>    index </a:t>
            </a:r>
          </a:p>
          <a:p>
            <a:pPr algn="just"/>
            <a:endParaRPr lang="en-US" sz="1100" dirty="0" smtClean="0">
              <a:solidFill>
                <a:srgbClr val="558ED5"/>
              </a:solidFill>
            </a:endParaRPr>
          </a:p>
          <a:p>
            <a:pPr algn="just"/>
            <a:r>
              <a:rPr lang="en-US" dirty="0" smtClean="0">
                <a:solidFill>
                  <a:srgbClr val="558ED5"/>
                </a:solidFill>
              </a:rPr>
              <a:t>magnetic field</a:t>
            </a:r>
            <a:endParaRPr lang="en-US" dirty="0">
              <a:solidFill>
                <a:srgbClr val="558ED5"/>
              </a:solidFill>
            </a:endParaRPr>
          </a:p>
        </p:txBody>
      </p:sp>
      <p:pic>
        <p:nvPicPr>
          <p:cNvPr id="70658" name="Picture 2" descr="C:\Users\jiron\Desktop\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102" y="1446402"/>
            <a:ext cx="5162550" cy="962025"/>
          </a:xfrm>
          <a:prstGeom prst="rect">
            <a:avLst/>
          </a:prstGeom>
          <a:noFill/>
        </p:spPr>
      </p:pic>
      <p:pic>
        <p:nvPicPr>
          <p:cNvPr id="70659" name="Picture 3" descr="C:\Users\jiron\Desktop\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1519" y="2733163"/>
            <a:ext cx="781050" cy="409575"/>
          </a:xfrm>
          <a:prstGeom prst="rect">
            <a:avLst/>
          </a:prstGeom>
          <a:noFill/>
        </p:spPr>
      </p:pic>
      <p:pic>
        <p:nvPicPr>
          <p:cNvPr id="70660" name="Picture 4" descr="C:\Users\jiron\Desktop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9868" y="3213703"/>
            <a:ext cx="2026507" cy="535459"/>
          </a:xfrm>
          <a:prstGeom prst="rect">
            <a:avLst/>
          </a:prstGeom>
          <a:noFill/>
        </p:spPr>
      </p:pic>
      <p:pic>
        <p:nvPicPr>
          <p:cNvPr id="70661" name="Picture 5" descr="C:\Users\jiron\Desktop\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6221" y="3853115"/>
            <a:ext cx="4489339" cy="928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19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00"/>
            <a:ext cx="8229600" cy="7233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53735"/>
                </a:solidFill>
              </a:rPr>
              <a:t>Hint 1. Acceleration Related to Cooling </a:t>
            </a:r>
            <a:endParaRPr lang="en-US" sz="3600" b="1" dirty="0">
              <a:solidFill>
                <a:srgbClr val="95373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470"/>
            <a:ext cx="8563232" cy="544026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558ED5"/>
                </a:solidFill>
              </a:rPr>
              <a:t> acceleration in electromagnetic field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558ED5"/>
                </a:solidFill>
              </a:rPr>
              <a:t> </a:t>
            </a:r>
            <a:r>
              <a:rPr lang="en-US" dirty="0" smtClean="0">
                <a:solidFill>
                  <a:srgbClr val="558ED5"/>
                </a:solidFill>
              </a:rPr>
              <a:t>    Electron Lorentz factor with cooling</a:t>
            </a:r>
          </a:p>
          <a:p>
            <a:pPr algn="just">
              <a:buNone/>
            </a:pPr>
            <a:r>
              <a:rPr lang="en-US" dirty="0" smtClean="0">
                <a:solidFill>
                  <a:srgbClr val="558ED5"/>
                </a:solidFill>
              </a:rPr>
              <a:t>    </a:t>
            </a:r>
          </a:p>
          <a:p>
            <a:pPr algn="just"/>
            <a:endParaRPr lang="en-US" dirty="0" smtClean="0">
              <a:solidFill>
                <a:srgbClr val="558ED5"/>
              </a:solidFill>
            </a:endParaRPr>
          </a:p>
          <a:p>
            <a:pPr algn="just"/>
            <a:endParaRPr lang="en-US" dirty="0">
              <a:solidFill>
                <a:srgbClr val="558ED5"/>
              </a:solidFill>
            </a:endParaRPr>
          </a:p>
        </p:txBody>
      </p:sp>
      <p:pic>
        <p:nvPicPr>
          <p:cNvPr id="72706" name="Picture 2" descr="C:\Users\jiron\Desktop\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577" y="1802382"/>
            <a:ext cx="2091296" cy="608527"/>
          </a:xfrm>
          <a:prstGeom prst="rect">
            <a:avLst/>
          </a:prstGeom>
          <a:noFill/>
        </p:spPr>
      </p:pic>
      <p:pic>
        <p:nvPicPr>
          <p:cNvPr id="72707" name="Picture 3" descr="C:\Users\jiron\Desktop\k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4943" y="1629959"/>
            <a:ext cx="5793731" cy="907290"/>
          </a:xfrm>
          <a:prstGeom prst="rect">
            <a:avLst/>
          </a:prstGeom>
          <a:noFill/>
        </p:spPr>
      </p:pic>
      <p:pic>
        <p:nvPicPr>
          <p:cNvPr id="6" name="Picture 2" descr="C:\Users\jiron\Desktop\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1437" y="2487169"/>
            <a:ext cx="5042263" cy="4344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19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925"/>
            <a:ext cx="8229600" cy="723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Particle Acceleration without Cooling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3353"/>
            <a:ext cx="8563232" cy="548145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558ED5"/>
                </a:solidFill>
              </a:rPr>
              <a:t>Electron Lorentz Factor </a:t>
            </a:r>
          </a:p>
          <a:p>
            <a:pPr algn="just">
              <a:buNone/>
            </a:pPr>
            <a:endParaRPr lang="en-US" dirty="0" smtClean="0">
              <a:solidFill>
                <a:srgbClr val="558ED5"/>
              </a:solidFill>
            </a:endParaRPr>
          </a:p>
          <a:p>
            <a:pPr algn="just"/>
            <a:endParaRPr lang="en-US" dirty="0" smtClean="0">
              <a:solidFill>
                <a:srgbClr val="558ED5"/>
              </a:solidFill>
            </a:endParaRPr>
          </a:p>
          <a:p>
            <a:pPr algn="just">
              <a:buNone/>
            </a:pPr>
            <a:endParaRPr lang="en-US" sz="1000" dirty="0" smtClean="0">
              <a:solidFill>
                <a:srgbClr val="558ED5"/>
              </a:solidFill>
            </a:endParaRPr>
          </a:p>
          <a:p>
            <a:pPr algn="just"/>
            <a:r>
              <a:rPr lang="en-US" dirty="0" smtClean="0">
                <a:solidFill>
                  <a:srgbClr val="558ED5"/>
                </a:solidFill>
              </a:rPr>
              <a:t>Proton Lorentz Factor </a:t>
            </a:r>
            <a:endParaRPr lang="en-US" dirty="0">
              <a:solidFill>
                <a:srgbClr val="558ED5"/>
              </a:solidFill>
            </a:endParaRPr>
          </a:p>
        </p:txBody>
      </p:sp>
      <p:pic>
        <p:nvPicPr>
          <p:cNvPr id="71682" name="Picture 2" descr="C:\Users\jiron\Desktop\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32398"/>
            <a:ext cx="8362950" cy="1000125"/>
          </a:xfrm>
          <a:prstGeom prst="rect">
            <a:avLst/>
          </a:prstGeom>
          <a:noFill/>
        </p:spPr>
      </p:pic>
      <p:pic>
        <p:nvPicPr>
          <p:cNvPr id="71683" name="Picture 3" descr="C:\Users\jiron\Desktop\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" y="3819072"/>
            <a:ext cx="8277225" cy="904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19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572"/>
            <a:ext cx="8229600" cy="7649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" charset="0"/>
              </a:rPr>
              <a:t>Relativistic Jets</a:t>
            </a:r>
            <a:endParaRPr lang="en-US" sz="3600" dirty="0">
              <a:latin typeface="Arial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57" y="404325"/>
            <a:ext cx="8929769" cy="493719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altLang="zh-CN" sz="36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4400" dirty="0" smtClean="0">
                <a:solidFill>
                  <a:schemeClr val="accent1"/>
                </a:solidFill>
              </a:rPr>
              <a:t>Relativistic jets have high-energy emission </a:t>
            </a:r>
          </a:p>
          <a:p>
            <a:pPr>
              <a:lnSpc>
                <a:spcPct val="110000"/>
              </a:lnSpc>
            </a:pPr>
            <a:r>
              <a:rPr lang="en-US" sz="4400" dirty="0" smtClean="0">
                <a:solidFill>
                  <a:schemeClr val="accent1"/>
                </a:solidFill>
              </a:rPr>
              <a:t>Objects: GRBs, blazars, pulsars … </a:t>
            </a:r>
          </a:p>
          <a:p>
            <a:pPr>
              <a:lnSpc>
                <a:spcPct val="110000"/>
              </a:lnSpc>
            </a:pPr>
            <a:r>
              <a:rPr lang="en-US" sz="4400" dirty="0" smtClean="0">
                <a:solidFill>
                  <a:schemeClr val="accent1"/>
                </a:solidFill>
              </a:rPr>
              <a:t>Jet is important target for LHAASO</a:t>
            </a:r>
          </a:p>
          <a:p>
            <a:pPr>
              <a:lnSpc>
                <a:spcPct val="110000"/>
              </a:lnSpc>
            </a:pPr>
            <a:r>
              <a:rPr lang="en-US" sz="4400" dirty="0" smtClean="0">
                <a:solidFill>
                  <a:schemeClr val="accent1"/>
                </a:solidFill>
              </a:rPr>
              <a:t>Many complicated issues: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400" dirty="0">
                <a:solidFill>
                  <a:schemeClr val="accent1"/>
                </a:solidFill>
              </a:rPr>
              <a:t> </a:t>
            </a:r>
            <a:r>
              <a:rPr lang="en-US" sz="4400" dirty="0" smtClean="0">
                <a:solidFill>
                  <a:schemeClr val="accent1"/>
                </a:solidFill>
              </a:rPr>
              <a:t>         B-field, </a:t>
            </a:r>
            <a:r>
              <a:rPr lang="en-US" sz="4400" dirty="0">
                <a:solidFill>
                  <a:schemeClr val="accent1"/>
                </a:solidFill>
              </a:rPr>
              <a:t>p</a:t>
            </a:r>
            <a:r>
              <a:rPr lang="en-US" sz="4400" dirty="0" smtClean="0">
                <a:solidFill>
                  <a:schemeClr val="accent1"/>
                </a:solidFill>
              </a:rPr>
              <a:t>article acceleration, radiation…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400" dirty="0">
                <a:solidFill>
                  <a:schemeClr val="accent1"/>
                </a:solidFill>
              </a:rPr>
              <a:t> </a:t>
            </a:r>
            <a:r>
              <a:rPr lang="en-US" sz="4400" dirty="0" smtClean="0">
                <a:solidFill>
                  <a:schemeClr val="accent1"/>
                </a:solidFill>
              </a:rPr>
              <a:t>  are involved    </a:t>
            </a:r>
          </a:p>
          <a:p>
            <a:pPr>
              <a:lnSpc>
                <a:spcPct val="110000"/>
              </a:lnSpc>
            </a:pPr>
            <a:endParaRPr lang="en-US" sz="4400" dirty="0">
              <a:solidFill>
                <a:schemeClr val="accent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36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sz="3600" b="1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  <a:latin typeface="Verdana" charset="0"/>
            </a:endParaRPr>
          </a:p>
          <a:p>
            <a:pPr eaLnBrk="1" hangingPunct="1"/>
            <a:endParaRPr lang="en-US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050"/>
            <a:ext cx="8229600" cy="7233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53735"/>
                </a:solidFill>
              </a:rPr>
              <a:t>Hint 2. </a:t>
            </a:r>
            <a:r>
              <a:rPr lang="en-US" sz="3600" b="1" dirty="0">
                <a:solidFill>
                  <a:srgbClr val="953735"/>
                </a:solidFill>
              </a:rPr>
              <a:t>T</a:t>
            </a:r>
            <a:r>
              <a:rPr lang="en-US" sz="3600" b="1" dirty="0" smtClean="0">
                <a:solidFill>
                  <a:srgbClr val="953735"/>
                </a:solidFill>
              </a:rPr>
              <a:t>imescale  </a:t>
            </a:r>
            <a:endParaRPr lang="en-US" sz="3600" b="1" dirty="0">
              <a:solidFill>
                <a:srgbClr val="95373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3620"/>
            <a:ext cx="9143999" cy="5440260"/>
          </a:xfrm>
        </p:spPr>
        <p:txBody>
          <a:bodyPr>
            <a:normAutofit/>
          </a:bodyPr>
          <a:lstStyle/>
          <a:p>
            <a:pPr algn="just"/>
            <a:r>
              <a:rPr lang="en-US" altLang="zh-CN" dirty="0" smtClean="0">
                <a:solidFill>
                  <a:srgbClr val="558ED5"/>
                </a:solidFill>
              </a:rPr>
              <a:t>Turbulence cascade timescale</a:t>
            </a:r>
          </a:p>
          <a:p>
            <a:pPr algn="just"/>
            <a:endParaRPr lang="en-US" altLang="zh-CN" dirty="0" smtClean="0">
              <a:solidFill>
                <a:srgbClr val="558ED5"/>
              </a:solidFill>
            </a:endParaRPr>
          </a:p>
          <a:p>
            <a:pPr algn="just"/>
            <a:endParaRPr lang="en-US" dirty="0" smtClean="0">
              <a:solidFill>
                <a:srgbClr val="558ED5"/>
              </a:solidFill>
            </a:endParaRPr>
          </a:p>
          <a:p>
            <a:pPr algn="just"/>
            <a:endParaRPr lang="en-US" dirty="0" smtClean="0">
              <a:solidFill>
                <a:srgbClr val="558ED5"/>
              </a:solidFill>
            </a:endParaRPr>
          </a:p>
          <a:p>
            <a:pPr algn="just"/>
            <a:endParaRPr lang="en-US" dirty="0">
              <a:solidFill>
                <a:srgbClr val="558ED5"/>
              </a:solidFill>
            </a:endParaRPr>
          </a:p>
          <a:p>
            <a:pPr algn="just"/>
            <a:r>
              <a:rPr lang="en-US" dirty="0" smtClean="0">
                <a:solidFill>
                  <a:srgbClr val="558ED5"/>
                </a:solidFill>
              </a:rPr>
              <a:t>Radiation timescale ~ turbulence dynamic timescale </a:t>
            </a:r>
          </a:p>
          <a:p>
            <a:pPr algn="just"/>
            <a:endParaRPr lang="en-US" dirty="0" smtClean="0">
              <a:solidFill>
                <a:srgbClr val="558ED5"/>
              </a:solidFill>
            </a:endParaRPr>
          </a:p>
          <a:p>
            <a:pPr algn="just"/>
            <a:endParaRPr lang="en-US" dirty="0" smtClean="0">
              <a:solidFill>
                <a:srgbClr val="558ED5"/>
              </a:solidFill>
            </a:endParaRPr>
          </a:p>
          <a:p>
            <a:pPr algn="just"/>
            <a:endParaRPr lang="en-US" dirty="0" smtClean="0">
              <a:solidFill>
                <a:srgbClr val="558ED5"/>
              </a:solidFill>
            </a:endParaRPr>
          </a:p>
          <a:p>
            <a:pPr algn="just"/>
            <a:endParaRPr lang="en-US" dirty="0" smtClean="0">
              <a:solidFill>
                <a:srgbClr val="558ED5"/>
              </a:solidFill>
            </a:endParaRPr>
          </a:p>
          <a:p>
            <a:pPr algn="just"/>
            <a:endParaRPr lang="en-US" dirty="0">
              <a:solidFill>
                <a:srgbClr val="558ED5"/>
              </a:solidFill>
            </a:endParaRPr>
          </a:p>
        </p:txBody>
      </p:sp>
      <p:pic>
        <p:nvPicPr>
          <p:cNvPr id="20482" name="Picture 2" descr="C:\Users\jiron\Desktop\屏幕截图 2021-10-11 214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" y="1280175"/>
            <a:ext cx="7748887" cy="12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jiron\Desktop\屏幕截图 2021-10-11 214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95" y="2624716"/>
            <a:ext cx="35814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4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475"/>
            <a:ext cx="8229600" cy="7233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53735"/>
                </a:solidFill>
              </a:rPr>
              <a:t>Hint 3. Magnetic Field </a:t>
            </a:r>
            <a:endParaRPr lang="en-US" sz="3600" b="1" dirty="0">
              <a:solidFill>
                <a:srgbClr val="95373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8120"/>
            <a:ext cx="8563232" cy="5440260"/>
          </a:xfrm>
        </p:spPr>
        <p:txBody>
          <a:bodyPr>
            <a:normAutofit/>
          </a:bodyPr>
          <a:lstStyle/>
          <a:p>
            <a:pPr algn="just"/>
            <a:r>
              <a:rPr lang="en-US" altLang="zh-CN" dirty="0" smtClean="0">
                <a:solidFill>
                  <a:srgbClr val="558ED5"/>
                </a:solidFill>
              </a:rPr>
              <a:t>B-field is generated by turbulence</a:t>
            </a:r>
          </a:p>
          <a:p>
            <a:pPr algn="just"/>
            <a:r>
              <a:rPr lang="en-US" dirty="0" smtClean="0">
                <a:solidFill>
                  <a:srgbClr val="558ED5"/>
                </a:solidFill>
              </a:rPr>
              <a:t>B-field has random distribution</a:t>
            </a:r>
          </a:p>
          <a:p>
            <a:pPr algn="just"/>
            <a:r>
              <a:rPr lang="en-US" dirty="0" smtClean="0">
                <a:solidFill>
                  <a:srgbClr val="558ED5"/>
                </a:solidFill>
              </a:rPr>
              <a:t>Jitter radiation is in the magnetized jet</a:t>
            </a:r>
          </a:p>
          <a:p>
            <a:pPr algn="just"/>
            <a:r>
              <a:rPr lang="en-US" dirty="0" smtClean="0">
                <a:solidFill>
                  <a:srgbClr val="558ED5"/>
                </a:solidFill>
              </a:rPr>
              <a:t>B-field can be effectively dissipated by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558ED5"/>
                </a:solidFill>
              </a:rPr>
              <a:t> </a:t>
            </a:r>
            <a:r>
              <a:rPr lang="en-US" dirty="0" smtClean="0">
                <a:solidFill>
                  <a:srgbClr val="558ED5"/>
                </a:solidFill>
              </a:rPr>
              <a:t>   particle acceleration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558ED5"/>
                </a:solidFill>
              </a:rPr>
              <a:t> </a:t>
            </a:r>
            <a:r>
              <a:rPr lang="en-US" dirty="0" smtClean="0">
                <a:solidFill>
                  <a:srgbClr val="558ED5"/>
                </a:solidFill>
              </a:rPr>
              <a:t>     </a:t>
            </a:r>
          </a:p>
          <a:p>
            <a:pPr algn="just">
              <a:buNone/>
            </a:pPr>
            <a:r>
              <a:rPr lang="en-US" dirty="0" smtClean="0">
                <a:solidFill>
                  <a:srgbClr val="558ED5"/>
                </a:solidFill>
              </a:rPr>
              <a:t>    </a:t>
            </a:r>
          </a:p>
          <a:p>
            <a:pPr algn="just"/>
            <a:endParaRPr lang="en-US" dirty="0" smtClean="0">
              <a:solidFill>
                <a:srgbClr val="558ED5"/>
              </a:solidFill>
            </a:endParaRPr>
          </a:p>
          <a:p>
            <a:pPr algn="just"/>
            <a:endParaRPr lang="en-US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9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01"/>
            <a:ext cx="8229600" cy="560316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 smtClean="0">
                <a:solidFill>
                  <a:srgbClr val="953735"/>
                </a:solidFill>
              </a:rPr>
              <a:t>Hint</a:t>
            </a:r>
            <a:r>
              <a:rPr lang="en-US" altLang="zh-CN" sz="4000" b="1" dirty="0">
                <a:solidFill>
                  <a:srgbClr val="953735"/>
                </a:solidFill>
              </a:rPr>
              <a:t> 4</a:t>
            </a:r>
            <a:r>
              <a:rPr lang="en-US" sz="4000" b="1" dirty="0" smtClean="0">
                <a:solidFill>
                  <a:srgbClr val="953735"/>
                </a:solidFill>
              </a:rPr>
              <a:t>. Spectrum Diversity  </a:t>
            </a:r>
            <a:endParaRPr lang="en-US" sz="4000" b="1" dirty="0">
              <a:solidFill>
                <a:srgbClr val="95373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96" y="506853"/>
            <a:ext cx="8874703" cy="52531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Softening: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turbulence cascade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558ED5"/>
                </a:solidFill>
              </a:rPr>
              <a:t>Hardening: inverse turbulence cascade</a:t>
            </a:r>
            <a:r>
              <a:rPr lang="en-US" sz="3600" dirty="0" smtClean="0">
                <a:solidFill>
                  <a:srgbClr val="558ED5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4600" dirty="0" smtClean="0">
                <a:solidFill>
                  <a:srgbClr val="558ED5"/>
                </a:solidFill>
              </a:rPr>
              <a:t>                               </a:t>
            </a:r>
            <a:endParaRPr lang="en-US" sz="4600" b="1" dirty="0" smtClean="0">
              <a:solidFill>
                <a:srgbClr val="FF0000"/>
              </a:solidFill>
            </a:endParaRPr>
          </a:p>
          <a:p>
            <a:endParaRPr lang="en-US" sz="4600" dirty="0" smtClean="0"/>
          </a:p>
          <a:p>
            <a:pPr marL="0" indent="0">
              <a:buNone/>
            </a:pPr>
            <a:r>
              <a:rPr lang="en-US" sz="3900" dirty="0" smtClean="0"/>
              <a:t> </a:t>
            </a:r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7" y="1625025"/>
            <a:ext cx="7357002" cy="491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7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176"/>
            <a:ext cx="8229600" cy="56031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953735"/>
                </a:solidFill>
              </a:rPr>
              <a:t>Addition: Synchrotron Radiation Limit</a:t>
            </a:r>
            <a:endParaRPr lang="en-US" sz="4000" b="1" dirty="0">
              <a:solidFill>
                <a:srgbClr val="95373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8" y="721078"/>
            <a:ext cx="9049946" cy="52531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Synchrotron radiation is limited 160 MeV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relativistic boosting 100-1000 hard to reach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TeV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band: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Larmor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orbit time*synchrotron lass rate &lt; electron energy   </a:t>
            </a:r>
          </a:p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Radiation frequency is limited by electron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armor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motion </a:t>
            </a:r>
          </a:p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Jitter radiation: NO this limit: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electron has no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Larmor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motion  </a:t>
            </a:r>
          </a:p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Single component: jitter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double component: Jitter self-Compton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4600" dirty="0" smtClean="0">
                <a:solidFill>
                  <a:srgbClr val="558ED5"/>
                </a:solidFill>
              </a:rPr>
              <a:t>                   </a:t>
            </a:r>
            <a:endParaRPr lang="en-US" sz="4600" b="1" dirty="0" smtClean="0">
              <a:solidFill>
                <a:srgbClr val="FF0000"/>
              </a:solidFill>
            </a:endParaRPr>
          </a:p>
          <a:p>
            <a:endParaRPr lang="en-US" sz="4600" dirty="0" smtClean="0"/>
          </a:p>
          <a:p>
            <a:pPr marL="0" indent="0">
              <a:buNone/>
            </a:pPr>
            <a:endParaRPr lang="en-US" sz="3900" dirty="0" smtClean="0"/>
          </a:p>
        </p:txBody>
      </p:sp>
    </p:spTree>
    <p:extLst>
      <p:ext uri="{BB962C8B-B14F-4D97-AF65-F5344CB8AC3E}">
        <p14:creationId xmlns:p14="http://schemas.microsoft.com/office/powerpoint/2010/main" val="30654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25"/>
            <a:ext cx="8229600" cy="43571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953735"/>
                </a:solidFill>
              </a:rPr>
              <a:t>Unsolved Problems in our Framework</a:t>
            </a:r>
            <a:endParaRPr lang="en-US" sz="3600" b="1" dirty="0">
              <a:solidFill>
                <a:srgbClr val="95373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439200"/>
            <a:ext cx="9086522" cy="5626253"/>
          </a:xfrm>
        </p:spPr>
        <p:txBody>
          <a:bodyPr>
            <a:normAutofit/>
          </a:bodyPr>
          <a:lstStyle/>
          <a:p>
            <a:pPr algn="just"/>
            <a:r>
              <a:rPr lang="en-US" altLang="zh-CN" dirty="0" smtClean="0">
                <a:solidFill>
                  <a:srgbClr val="558ED5"/>
                </a:solidFill>
              </a:rPr>
              <a:t>High-energy Photon cutoff: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558ED5"/>
                </a:solidFill>
              </a:rPr>
              <a:t> </a:t>
            </a:r>
            <a:r>
              <a:rPr lang="en-US" dirty="0" smtClean="0">
                <a:solidFill>
                  <a:srgbClr val="558ED5"/>
                </a:solidFill>
              </a:rPr>
              <a:t>   IC/SSC ---- electron energy </a:t>
            </a:r>
            <a:r>
              <a:rPr lang="en-US" altLang="zh-CN" dirty="0" smtClean="0">
                <a:solidFill>
                  <a:srgbClr val="558ED5"/>
                </a:solidFill>
              </a:rPr>
              <a:t>&amp; </a:t>
            </a:r>
            <a:r>
              <a:rPr lang="en-US" dirty="0" smtClean="0">
                <a:solidFill>
                  <a:srgbClr val="558ED5"/>
                </a:solidFill>
              </a:rPr>
              <a:t>Klein-</a:t>
            </a:r>
            <a:r>
              <a:rPr lang="en-US" dirty="0" err="1" smtClean="0">
                <a:solidFill>
                  <a:srgbClr val="558ED5"/>
                </a:solidFill>
              </a:rPr>
              <a:t>Nishina</a:t>
            </a:r>
            <a:r>
              <a:rPr lang="en-US" dirty="0" smtClean="0">
                <a:solidFill>
                  <a:srgbClr val="558ED5"/>
                </a:solidFill>
              </a:rPr>
              <a:t> section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558ED5"/>
                </a:solidFill>
              </a:rPr>
              <a:t> </a:t>
            </a:r>
            <a:r>
              <a:rPr lang="en-US" dirty="0" smtClean="0">
                <a:solidFill>
                  <a:srgbClr val="558ED5"/>
                </a:solidFill>
              </a:rPr>
              <a:t>   Jitter? </a:t>
            </a:r>
            <a:r>
              <a:rPr lang="en-US" dirty="0">
                <a:solidFill>
                  <a:srgbClr val="558ED5"/>
                </a:solidFill>
              </a:rPr>
              <a:t>e</a:t>
            </a:r>
            <a:r>
              <a:rPr lang="en-US" dirty="0" smtClean="0">
                <a:solidFill>
                  <a:srgbClr val="558ED5"/>
                </a:solidFill>
              </a:rPr>
              <a:t>.g., Landau damping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558ED5"/>
                </a:solidFill>
              </a:rPr>
              <a:t> </a:t>
            </a:r>
            <a:r>
              <a:rPr lang="en-US" dirty="0" smtClean="0">
                <a:solidFill>
                  <a:srgbClr val="558ED5"/>
                </a:solidFill>
              </a:rPr>
              <a:t>   can be examined by </a:t>
            </a:r>
            <a:r>
              <a:rPr lang="en-US" dirty="0" err="1" smtClean="0">
                <a:solidFill>
                  <a:srgbClr val="558ED5"/>
                </a:solidFill>
              </a:rPr>
              <a:t>TeV</a:t>
            </a:r>
            <a:r>
              <a:rPr lang="en-US" dirty="0" smtClean="0">
                <a:solidFill>
                  <a:srgbClr val="558ED5"/>
                </a:solidFill>
              </a:rPr>
              <a:t> observation (LHAASO…) </a:t>
            </a:r>
          </a:p>
          <a:p>
            <a:pPr algn="just"/>
            <a:r>
              <a:rPr lang="en-US" dirty="0" smtClean="0">
                <a:solidFill>
                  <a:srgbClr val="558ED5"/>
                </a:solidFill>
              </a:rPr>
              <a:t>kinetic </a:t>
            </a:r>
            <a:r>
              <a:rPr lang="en-US" dirty="0" err="1" smtClean="0">
                <a:solidFill>
                  <a:srgbClr val="558ED5"/>
                </a:solidFill>
              </a:rPr>
              <a:t>lengthscale</a:t>
            </a:r>
            <a:r>
              <a:rPr lang="en-US" dirty="0" smtClean="0">
                <a:solidFill>
                  <a:srgbClr val="558ED5"/>
                </a:solidFill>
              </a:rPr>
              <a:t>: plasma </a:t>
            </a:r>
            <a:r>
              <a:rPr lang="en-US" dirty="0" err="1" smtClean="0">
                <a:solidFill>
                  <a:srgbClr val="558ED5"/>
                </a:solidFill>
              </a:rPr>
              <a:t>lengthscale</a:t>
            </a:r>
            <a:endParaRPr lang="en-US" dirty="0" smtClean="0">
              <a:solidFill>
                <a:srgbClr val="558ED5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558ED5"/>
                </a:solidFill>
              </a:rPr>
              <a:t> </a:t>
            </a:r>
            <a:r>
              <a:rPr lang="en-US" dirty="0" smtClean="0">
                <a:solidFill>
                  <a:srgbClr val="558ED5"/>
                </a:solidFill>
              </a:rPr>
              <a:t>   NOT hydrodynamic </a:t>
            </a:r>
            <a:r>
              <a:rPr lang="en-US" dirty="0" err="1" smtClean="0">
                <a:solidFill>
                  <a:srgbClr val="558ED5"/>
                </a:solidFill>
              </a:rPr>
              <a:t>lengthscale</a:t>
            </a:r>
            <a:r>
              <a:rPr lang="en-US" dirty="0" smtClean="0">
                <a:solidFill>
                  <a:srgbClr val="558ED5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558ED5"/>
                </a:solidFill>
              </a:rPr>
              <a:t>        </a:t>
            </a:r>
            <a:r>
              <a:rPr lang="en-US" sz="3000" dirty="0" smtClean="0">
                <a:solidFill>
                  <a:srgbClr val="558ED5"/>
                </a:solidFill>
              </a:rPr>
              <a:t>acceleration, kinetic turbulence, </a:t>
            </a:r>
          </a:p>
          <a:p>
            <a:pPr marL="0" indent="0" algn="just">
              <a:buNone/>
            </a:pPr>
            <a:r>
              <a:rPr lang="en-US" sz="3000" dirty="0" smtClean="0">
                <a:solidFill>
                  <a:srgbClr val="558ED5"/>
                </a:solidFill>
              </a:rPr>
              <a:t>        magnetic reconnection, magnetic energy dissipation</a:t>
            </a:r>
          </a:p>
          <a:p>
            <a:pPr marL="0" indent="0" algn="just">
              <a:buNone/>
            </a:pPr>
            <a:r>
              <a:rPr lang="en-US" sz="3000" dirty="0" smtClean="0">
                <a:solidFill>
                  <a:srgbClr val="558ED5"/>
                </a:solidFill>
              </a:rPr>
              <a:t>   Speculation: </a:t>
            </a:r>
            <a:r>
              <a:rPr lang="en-US" sz="3000" dirty="0" err="1" smtClean="0">
                <a:solidFill>
                  <a:srgbClr val="558ED5"/>
                </a:solidFill>
              </a:rPr>
              <a:t>TeV</a:t>
            </a:r>
            <a:r>
              <a:rPr lang="en-US" sz="3000" dirty="0" smtClean="0">
                <a:solidFill>
                  <a:srgbClr val="558ED5"/>
                </a:solidFill>
              </a:rPr>
              <a:t> energy released in even smaller region </a:t>
            </a:r>
          </a:p>
          <a:p>
            <a:pPr algn="just"/>
            <a:endParaRPr lang="en-US" altLang="zh-CN" dirty="0" smtClean="0">
              <a:solidFill>
                <a:srgbClr val="558ED5"/>
              </a:solidFill>
            </a:endParaRPr>
          </a:p>
          <a:p>
            <a:pPr algn="just"/>
            <a:endParaRPr lang="en-US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75"/>
            <a:ext cx="8229600" cy="5349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A </a:t>
            </a:r>
            <a:r>
              <a:rPr lang="en-US" b="1" dirty="0">
                <a:solidFill>
                  <a:srgbClr val="953735"/>
                </a:solidFill>
              </a:rPr>
              <a:t>F</a:t>
            </a:r>
            <a:r>
              <a:rPr lang="en-US" b="1" dirty="0" smtClean="0">
                <a:solidFill>
                  <a:srgbClr val="953735"/>
                </a:solidFill>
              </a:rPr>
              <a:t>ew </a:t>
            </a:r>
            <a:r>
              <a:rPr lang="en-US" b="1" dirty="0">
                <a:solidFill>
                  <a:srgbClr val="953735"/>
                </a:solidFill>
              </a:rPr>
              <a:t>W</a:t>
            </a:r>
            <a:r>
              <a:rPr lang="en-US" b="1" dirty="0" smtClean="0">
                <a:solidFill>
                  <a:srgbClr val="953735"/>
                </a:solidFill>
              </a:rPr>
              <a:t>ords More 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6978"/>
            <a:ext cx="8563232" cy="5481450"/>
          </a:xfrm>
        </p:spPr>
        <p:txBody>
          <a:bodyPr>
            <a:normAutofit/>
          </a:bodyPr>
          <a:lstStyle/>
          <a:p>
            <a:pPr algn="just"/>
            <a:r>
              <a:rPr lang="en-US" sz="4000" dirty="0" smtClean="0">
                <a:solidFill>
                  <a:srgbClr val="558ED5"/>
                </a:solidFill>
              </a:rPr>
              <a:t>I am NOT against </a:t>
            </a:r>
            <a:r>
              <a:rPr lang="en-US" altLang="zh-CN" sz="4000" dirty="0" smtClean="0">
                <a:solidFill>
                  <a:srgbClr val="558ED5"/>
                </a:solidFill>
              </a:rPr>
              <a:t>traditional models </a:t>
            </a:r>
            <a:endParaRPr lang="en-US" sz="4000" dirty="0" smtClean="0">
              <a:solidFill>
                <a:srgbClr val="558ED5"/>
              </a:solidFill>
            </a:endParaRPr>
          </a:p>
          <a:p>
            <a:pPr algn="just">
              <a:buNone/>
            </a:pPr>
            <a:endParaRPr lang="en-US" sz="1000" dirty="0" smtClean="0">
              <a:solidFill>
                <a:srgbClr val="558ED5"/>
              </a:solidFill>
            </a:endParaRPr>
          </a:p>
          <a:p>
            <a:pPr algn="just"/>
            <a:r>
              <a:rPr lang="en-US" sz="4000" dirty="0" smtClean="0">
                <a:solidFill>
                  <a:srgbClr val="558ED5"/>
                </a:solidFill>
              </a:rPr>
              <a:t>Novel ideas</a:t>
            </a:r>
            <a:r>
              <a:rPr lang="en-US" altLang="zh-CN" sz="4000" dirty="0" smtClean="0">
                <a:solidFill>
                  <a:srgbClr val="558ED5"/>
                </a:solidFill>
              </a:rPr>
              <a:t>/</a:t>
            </a:r>
            <a:r>
              <a:rPr lang="en-US" altLang="zh-CN" sz="4000" dirty="0" err="1" smtClean="0">
                <a:solidFill>
                  <a:srgbClr val="558ED5"/>
                </a:solidFill>
              </a:rPr>
              <a:t>theroy</a:t>
            </a:r>
            <a:r>
              <a:rPr lang="en-US" sz="4000" dirty="0" smtClean="0">
                <a:solidFill>
                  <a:srgbClr val="558ED5"/>
                </a:solidFill>
              </a:rPr>
              <a:t> are necessary </a:t>
            </a:r>
          </a:p>
          <a:p>
            <a:pPr algn="just">
              <a:buNone/>
            </a:pPr>
            <a:r>
              <a:rPr lang="en-US" sz="4000" dirty="0" smtClean="0">
                <a:solidFill>
                  <a:srgbClr val="558ED5"/>
                </a:solidFill>
              </a:rPr>
              <a:t>       </a:t>
            </a:r>
            <a:r>
              <a:rPr lang="en-US" altLang="zh-CN" sz="4000" dirty="0" smtClean="0">
                <a:solidFill>
                  <a:srgbClr val="558ED5"/>
                </a:solidFill>
              </a:rPr>
              <a:t>Please understand me </a:t>
            </a:r>
          </a:p>
          <a:p>
            <a:pPr algn="just">
              <a:buNone/>
            </a:pPr>
            <a:r>
              <a:rPr lang="en-US" altLang="zh-CN" sz="4000" dirty="0">
                <a:solidFill>
                  <a:srgbClr val="558ED5"/>
                </a:solidFill>
              </a:rPr>
              <a:t> </a:t>
            </a:r>
            <a:r>
              <a:rPr lang="en-US" altLang="zh-CN" sz="4000" dirty="0" smtClean="0">
                <a:solidFill>
                  <a:srgbClr val="558ED5"/>
                </a:solidFill>
              </a:rPr>
              <a:t>      allow me to try and go further</a:t>
            </a:r>
            <a:endParaRPr lang="en-US" sz="4000" dirty="0">
              <a:solidFill>
                <a:srgbClr val="558ED5"/>
              </a:solidFill>
            </a:endParaRPr>
          </a:p>
        </p:txBody>
      </p:sp>
      <p:pic>
        <p:nvPicPr>
          <p:cNvPr id="22530" name="Picture 2" descr="C:\Users\jiron\Desktop\屏幕截图 2021-10-13 093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" y="3804725"/>
            <a:ext cx="9029047" cy="21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9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8147"/>
            <a:ext cx="8229600" cy="7649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rial" charset="0"/>
              </a:rPr>
              <a:t>IACT Observations to </a:t>
            </a:r>
            <a:r>
              <a:rPr lang="en-US" sz="3600" b="1" dirty="0" err="1" smtClean="0">
                <a:solidFill>
                  <a:srgbClr val="800000"/>
                </a:solidFill>
                <a:latin typeface="Arial" charset="0"/>
              </a:rPr>
              <a:t>TeV</a:t>
            </a:r>
            <a:r>
              <a:rPr lang="en-US" sz="3600" b="1" dirty="0" smtClean="0">
                <a:solidFill>
                  <a:srgbClr val="800000"/>
                </a:solidFill>
                <a:latin typeface="Arial" charset="0"/>
              </a:rPr>
              <a:t>-GRBs</a:t>
            </a:r>
            <a:endParaRPr lang="en-US" sz="3600" dirty="0">
              <a:latin typeface="Arial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07" y="608100"/>
            <a:ext cx="8435993" cy="493719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altLang="zh-CN" sz="36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4400" dirty="0" smtClean="0">
                <a:solidFill>
                  <a:schemeClr val="accent1"/>
                </a:solidFill>
              </a:rPr>
              <a:t>GRB 190114C -- MAGIC </a:t>
            </a:r>
          </a:p>
          <a:p>
            <a:pPr>
              <a:lnSpc>
                <a:spcPct val="110000"/>
              </a:lnSpc>
            </a:pPr>
            <a:r>
              <a:rPr lang="en-US" sz="4400" dirty="0" smtClean="0">
                <a:solidFill>
                  <a:schemeClr val="accent1"/>
                </a:solidFill>
              </a:rPr>
              <a:t>GRB 180720B -- H.E.S.S.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400" dirty="0" smtClean="0">
                <a:solidFill>
                  <a:schemeClr val="accent1"/>
                </a:solidFill>
              </a:rPr>
              <a:t>   (MAGIC collaboration, 2019a,b, Nature)</a:t>
            </a:r>
          </a:p>
          <a:p>
            <a:pPr>
              <a:lnSpc>
                <a:spcPct val="110000"/>
              </a:lnSpc>
            </a:pPr>
            <a:r>
              <a:rPr lang="en-US" sz="4400" dirty="0" smtClean="0">
                <a:solidFill>
                  <a:schemeClr val="accent1"/>
                </a:solidFill>
              </a:rPr>
              <a:t>GRB 190829A -- H.E.S.S.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400" dirty="0" smtClean="0">
                <a:solidFill>
                  <a:schemeClr val="accent1"/>
                </a:solidFill>
              </a:rPr>
              <a:t>   (H.E.S.S collaboration, 2021, Science)</a:t>
            </a:r>
          </a:p>
          <a:p>
            <a:pPr>
              <a:lnSpc>
                <a:spcPct val="110000"/>
              </a:lnSpc>
            </a:pPr>
            <a:endParaRPr lang="en-US" sz="44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sz="4400" dirty="0">
              <a:solidFill>
                <a:schemeClr val="accent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endParaRPr lang="en-US" sz="3600" b="1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  <a:latin typeface="Verdana" charset="0"/>
            </a:endParaRPr>
          </a:p>
          <a:p>
            <a:pPr eaLnBrk="1" hangingPunct="1"/>
            <a:endParaRPr lang="en-US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772"/>
            <a:ext cx="8229600" cy="764975"/>
          </a:xfrm>
        </p:spPr>
        <p:txBody>
          <a:bodyPr>
            <a:normAutofit fontScale="90000"/>
          </a:bodyPr>
          <a:lstStyle/>
          <a:p>
            <a:r>
              <a:rPr lang="en-US" altLang="zh-CN" sz="3600" b="1" dirty="0" smtClean="0">
                <a:solidFill>
                  <a:srgbClr val="800000"/>
                </a:solidFill>
                <a:latin typeface="Arial" charset="0"/>
              </a:rPr>
              <a:t>Traditional Explanation: Fireball Model</a:t>
            </a:r>
            <a:endParaRPr lang="en-US" sz="3600" dirty="0">
              <a:latin typeface="Arial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99" y="476022"/>
            <a:ext cx="9055173" cy="571055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altLang="zh-CN" sz="36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6500" dirty="0" err="1" smtClean="0">
                <a:solidFill>
                  <a:schemeClr val="accent1"/>
                </a:solidFill>
              </a:rPr>
              <a:t>TeV</a:t>
            </a:r>
            <a:r>
              <a:rPr lang="en-US" altLang="zh-CN" sz="6500" dirty="0" smtClean="0">
                <a:solidFill>
                  <a:schemeClr val="accent1"/>
                </a:solidFill>
              </a:rPr>
              <a:t> emission: GRB afterglow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5100" dirty="0" smtClean="0">
                <a:solidFill>
                  <a:schemeClr val="accent1"/>
                </a:solidFill>
              </a:rPr>
              <a:t>    external shock sweeping up the surrounding medium</a:t>
            </a:r>
            <a:r>
              <a:rPr lang="en-US" altLang="zh-CN" sz="5800" dirty="0" smtClean="0">
                <a:solidFill>
                  <a:schemeClr val="accent1"/>
                </a:solidFill>
              </a:rPr>
              <a:t>   </a:t>
            </a:r>
          </a:p>
          <a:p>
            <a:pPr>
              <a:lnSpc>
                <a:spcPct val="110000"/>
              </a:lnSpc>
            </a:pPr>
            <a:r>
              <a:rPr lang="en-US" altLang="zh-CN" sz="6500" dirty="0" smtClean="0">
                <a:solidFill>
                  <a:schemeClr val="accent1"/>
                </a:solidFill>
              </a:rPr>
              <a:t>electrons in the medium are accelerated </a:t>
            </a:r>
          </a:p>
          <a:p>
            <a:pPr>
              <a:lnSpc>
                <a:spcPct val="110000"/>
              </a:lnSpc>
            </a:pPr>
            <a:r>
              <a:rPr lang="en-US" altLang="zh-CN" sz="6500" dirty="0" smtClean="0">
                <a:solidFill>
                  <a:schemeClr val="accent1"/>
                </a:solidFill>
              </a:rPr>
              <a:t>Radiation mechanism: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6500" dirty="0">
                <a:solidFill>
                  <a:schemeClr val="accent1"/>
                </a:solidFill>
              </a:rPr>
              <a:t> </a:t>
            </a:r>
            <a:r>
              <a:rPr lang="en-US" altLang="zh-CN" sz="6500" dirty="0" smtClean="0">
                <a:solidFill>
                  <a:schemeClr val="accent1"/>
                </a:solidFill>
              </a:rPr>
              <a:t>   synchrotron + synchrotron self-Compton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zh-CN" sz="65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6500" dirty="0" smtClean="0">
                <a:solidFill>
                  <a:schemeClr val="accent1"/>
                </a:solidFill>
              </a:rPr>
              <a:t>Successful to GRB 190114C &amp; GRB 180720B</a:t>
            </a:r>
          </a:p>
          <a:p>
            <a:pPr>
              <a:lnSpc>
                <a:spcPct val="110000"/>
              </a:lnSpc>
            </a:pPr>
            <a:endParaRPr lang="en-US" sz="65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22"/>
            <a:ext cx="8229600" cy="764975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800000"/>
                </a:solidFill>
                <a:latin typeface="Arial" charset="0"/>
              </a:rPr>
              <a:t>Problem 1:  Electron Cooling ?</a:t>
            </a:r>
            <a:endParaRPr lang="en-US" sz="3600" dirty="0">
              <a:latin typeface="Arial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51" y="434222"/>
            <a:ext cx="8861843" cy="571055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altLang="zh-CN" sz="36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6500" dirty="0" smtClean="0">
                <a:solidFill>
                  <a:schemeClr val="accent1"/>
                </a:solidFill>
              </a:rPr>
              <a:t>GRB: a few to hundred seconds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6500" dirty="0">
                <a:solidFill>
                  <a:schemeClr val="accent1"/>
                </a:solidFill>
              </a:rPr>
              <a:t> </a:t>
            </a:r>
            <a:r>
              <a:rPr lang="en-US" altLang="zh-CN" sz="6500" dirty="0" smtClean="0">
                <a:solidFill>
                  <a:schemeClr val="accent1"/>
                </a:solidFill>
              </a:rPr>
              <a:t>   </a:t>
            </a:r>
            <a:r>
              <a:rPr lang="en-US" altLang="zh-CN" sz="6500" dirty="0" err="1" smtClean="0">
                <a:solidFill>
                  <a:schemeClr val="accent1"/>
                </a:solidFill>
              </a:rPr>
              <a:t>TeV</a:t>
            </a:r>
            <a:r>
              <a:rPr lang="en-US" altLang="zh-CN" sz="6500" dirty="0" smtClean="0">
                <a:solidFill>
                  <a:schemeClr val="accent1"/>
                </a:solidFill>
              </a:rPr>
              <a:t> afterglow:  a few hours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6500" dirty="0">
                <a:solidFill>
                  <a:schemeClr val="accent1"/>
                </a:solidFill>
              </a:rPr>
              <a:t> </a:t>
            </a:r>
            <a:r>
              <a:rPr lang="en-US" altLang="zh-CN" sz="6500" dirty="0" smtClean="0">
                <a:solidFill>
                  <a:schemeClr val="accent1"/>
                </a:solidFill>
              </a:rPr>
              <a:t>     </a:t>
            </a:r>
          </a:p>
          <a:p>
            <a:pPr>
              <a:lnSpc>
                <a:spcPct val="110000"/>
              </a:lnSpc>
            </a:pPr>
            <a:r>
              <a:rPr lang="en-US" altLang="zh-CN" sz="6500" dirty="0" smtClean="0">
                <a:solidFill>
                  <a:schemeClr val="accent1"/>
                </a:solidFill>
              </a:rPr>
              <a:t>High-energy electrons cooling: fast or slow?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6500" dirty="0">
                <a:solidFill>
                  <a:schemeClr val="accent1"/>
                </a:solidFill>
              </a:rPr>
              <a:t> </a:t>
            </a:r>
            <a:r>
              <a:rPr lang="en-US" altLang="zh-CN" sz="6500" dirty="0" smtClean="0">
                <a:solidFill>
                  <a:schemeClr val="accent1"/>
                </a:solidFill>
              </a:rPr>
              <a:t>   ---- to emit </a:t>
            </a:r>
            <a:r>
              <a:rPr lang="en-US" altLang="zh-CN" sz="6500" dirty="0" err="1" smtClean="0">
                <a:solidFill>
                  <a:schemeClr val="accent1"/>
                </a:solidFill>
              </a:rPr>
              <a:t>TeV</a:t>
            </a:r>
            <a:r>
              <a:rPr lang="en-US" altLang="zh-CN" sz="6500" dirty="0" smtClean="0">
                <a:solidFill>
                  <a:schemeClr val="accent1"/>
                </a:solidFill>
              </a:rPr>
              <a:t> photons, electrons usually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6500" dirty="0">
                <a:solidFill>
                  <a:schemeClr val="accent1"/>
                </a:solidFill>
              </a:rPr>
              <a:t> </a:t>
            </a:r>
            <a:r>
              <a:rPr lang="en-US" altLang="zh-CN" sz="6500" dirty="0" smtClean="0">
                <a:solidFill>
                  <a:schemeClr val="accent1"/>
                </a:solidFill>
              </a:rPr>
              <a:t>          need cooling fast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6500" dirty="0">
                <a:solidFill>
                  <a:schemeClr val="accent1"/>
                </a:solidFill>
              </a:rPr>
              <a:t> </a:t>
            </a:r>
            <a:r>
              <a:rPr lang="en-US" altLang="zh-CN" sz="6500" dirty="0" smtClean="0">
                <a:solidFill>
                  <a:schemeClr val="accent1"/>
                </a:solidFill>
              </a:rPr>
              <a:t>   ---- could not last long time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6500" dirty="0">
                <a:solidFill>
                  <a:schemeClr val="accent1"/>
                </a:solidFill>
              </a:rPr>
              <a:t> </a:t>
            </a:r>
            <a:r>
              <a:rPr lang="en-US" altLang="zh-CN" sz="6500" dirty="0" smtClean="0">
                <a:solidFill>
                  <a:schemeClr val="accent1"/>
                </a:solidFill>
              </a:rPr>
              <a:t>   ---- energy injection of electron is necessary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6500" dirty="0">
                <a:solidFill>
                  <a:schemeClr val="accent1"/>
                </a:solidFill>
              </a:rPr>
              <a:t> </a:t>
            </a:r>
            <a:r>
              <a:rPr lang="en-US" altLang="zh-CN" sz="6500" dirty="0" smtClean="0">
                <a:solidFill>
                  <a:schemeClr val="accent1"/>
                </a:solidFill>
              </a:rPr>
              <a:t>          if </a:t>
            </a:r>
            <a:r>
              <a:rPr lang="en-US" altLang="zh-CN" sz="6500" dirty="0" err="1" smtClean="0">
                <a:solidFill>
                  <a:schemeClr val="accent1"/>
                </a:solidFill>
              </a:rPr>
              <a:t>TeV</a:t>
            </a:r>
            <a:r>
              <a:rPr lang="en-US" altLang="zh-CN" sz="6500" dirty="0" smtClean="0">
                <a:solidFill>
                  <a:schemeClr val="accent1"/>
                </a:solidFill>
              </a:rPr>
              <a:t> emission takes longer time</a:t>
            </a:r>
          </a:p>
          <a:p>
            <a:pPr>
              <a:lnSpc>
                <a:spcPct val="110000"/>
              </a:lnSpc>
            </a:pPr>
            <a:r>
              <a:rPr lang="en-US" altLang="zh-CN" sz="6500" dirty="0" smtClean="0">
                <a:solidFill>
                  <a:schemeClr val="accent1"/>
                </a:solidFill>
              </a:rPr>
              <a:t>---- what kind of acceleration mechanism? </a:t>
            </a:r>
          </a:p>
          <a:p>
            <a:pPr>
              <a:lnSpc>
                <a:spcPct val="110000"/>
              </a:lnSpc>
            </a:pPr>
            <a:endParaRPr lang="en-US" altLang="zh-CN" sz="65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sz="65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sz="65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22"/>
            <a:ext cx="8229600" cy="764975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800000"/>
                </a:solidFill>
                <a:latin typeface="Arial" charset="0"/>
              </a:rPr>
              <a:t>Problem 2:  Magnetized ?</a:t>
            </a:r>
            <a:endParaRPr lang="en-US" sz="3600" dirty="0">
              <a:latin typeface="Arial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51" y="287922"/>
            <a:ext cx="9039498" cy="571055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altLang="zh-CN" sz="36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dirty="0" smtClean="0">
                <a:solidFill>
                  <a:schemeClr val="accent1"/>
                </a:solidFill>
              </a:rPr>
              <a:t>Traditional </a:t>
            </a:r>
            <a:r>
              <a:rPr lang="en-US" altLang="zh-CN" dirty="0">
                <a:solidFill>
                  <a:schemeClr val="accent1"/>
                </a:solidFill>
              </a:rPr>
              <a:t>fireball model &amp; radiation mechanisms: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dirty="0" smtClean="0">
                <a:solidFill>
                  <a:schemeClr val="accent1"/>
                </a:solidFill>
              </a:rPr>
              <a:t>    B-field </a:t>
            </a:r>
            <a:r>
              <a:rPr lang="en-US" altLang="zh-CN" dirty="0">
                <a:solidFill>
                  <a:schemeClr val="accent1"/>
                </a:solidFill>
              </a:rPr>
              <a:t>is necessary but NOT </a:t>
            </a:r>
            <a:r>
              <a:rPr lang="en-US" altLang="zh-CN" dirty="0" smtClean="0">
                <a:solidFill>
                  <a:schemeClr val="accent1"/>
                </a:solidFill>
              </a:rPr>
              <a:t>dominated</a:t>
            </a:r>
          </a:p>
          <a:p>
            <a:pPr>
              <a:lnSpc>
                <a:spcPct val="110000"/>
              </a:lnSpc>
            </a:pPr>
            <a:r>
              <a:rPr lang="en-US" altLang="zh-CN" dirty="0" smtClean="0">
                <a:solidFill>
                  <a:schemeClr val="accent1"/>
                </a:solidFill>
              </a:rPr>
              <a:t>However:</a:t>
            </a:r>
          </a:p>
          <a:p>
            <a:pPr>
              <a:lnSpc>
                <a:spcPct val="110000"/>
              </a:lnSpc>
            </a:pPr>
            <a:endParaRPr lang="en-US" altLang="zh-CN" dirty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dirty="0">
                <a:solidFill>
                  <a:schemeClr val="accent1"/>
                </a:solidFill>
              </a:rPr>
              <a:t>H</a:t>
            </a:r>
            <a:r>
              <a:rPr lang="en-US" altLang="zh-CN" dirty="0" smtClean="0">
                <a:solidFill>
                  <a:schemeClr val="accent1"/>
                </a:solidFill>
              </a:rPr>
              <a:t>ow to release B-field energy quickly? </a:t>
            </a:r>
            <a:endParaRPr lang="en-US" altLang="zh-CN" dirty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zh-CN" dirty="0">
              <a:solidFill>
                <a:schemeClr val="accent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zh-CN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zh-CN" sz="65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65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65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sz="65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sz="6500" dirty="0" smtClean="0">
              <a:solidFill>
                <a:schemeClr val="accent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" y="2892859"/>
            <a:ext cx="909002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6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32211" y="66347"/>
            <a:ext cx="9090025" cy="764975"/>
          </a:xfrm>
        </p:spPr>
        <p:txBody>
          <a:bodyPr>
            <a:normAutofit fontScale="90000"/>
          </a:bodyPr>
          <a:lstStyle/>
          <a:p>
            <a:r>
              <a:rPr lang="en-US" altLang="zh-CN" sz="3600" b="1" dirty="0" smtClean="0">
                <a:solidFill>
                  <a:srgbClr val="800000"/>
                </a:solidFill>
                <a:latin typeface="Arial" charset="0"/>
              </a:rPr>
              <a:t>Problem 3:  High-energy spectral softening</a:t>
            </a:r>
            <a:endParaRPr lang="en-US" sz="3600" dirty="0">
              <a:latin typeface="Arial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51" y="225222"/>
            <a:ext cx="9039498" cy="571055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altLang="zh-CN" sz="36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dirty="0" smtClean="0">
                <a:solidFill>
                  <a:schemeClr val="accent1"/>
                </a:solidFill>
              </a:rPr>
              <a:t>Photons scattering to high energy electrons (IC/SSC)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dirty="0" smtClean="0">
                <a:solidFill>
                  <a:schemeClr val="accent1"/>
                </a:solidFill>
              </a:rPr>
              <a:t>    ---- IC/SSC photons are harder</a:t>
            </a:r>
          </a:p>
          <a:p>
            <a:pPr>
              <a:lnSpc>
                <a:spcPct val="110000"/>
              </a:lnSpc>
            </a:pPr>
            <a:r>
              <a:rPr lang="en-US" altLang="zh-CN" dirty="0" smtClean="0">
                <a:solidFill>
                  <a:schemeClr val="accent1"/>
                </a:solidFill>
              </a:rPr>
              <a:t>Softer photons detected by Fermi-LAT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dirty="0" smtClean="0">
                <a:solidFill>
                  <a:schemeClr val="accent1"/>
                </a:solidFill>
              </a:rPr>
              <a:t>    ---- Why?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dirty="0" smtClean="0">
                <a:solidFill>
                  <a:schemeClr val="accent1"/>
                </a:solidFill>
              </a:rPr>
              <a:t>  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zh-CN" dirty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zh-CN" dirty="0">
              <a:solidFill>
                <a:schemeClr val="accent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zh-CN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zh-CN" sz="65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65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65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sz="65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sz="6500" dirty="0" smtClean="0">
              <a:solidFill>
                <a:schemeClr val="accent1"/>
              </a:solidFill>
            </a:endParaRPr>
          </a:p>
        </p:txBody>
      </p:sp>
      <p:pic>
        <p:nvPicPr>
          <p:cNvPr id="15362" name="Picture 2" descr="C:\Users\jiron\Desktop\屏幕截图 2021-10-11 170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2" y="3803907"/>
            <a:ext cx="8882743" cy="169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4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897"/>
            <a:ext cx="8229600" cy="764975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800000"/>
                </a:solidFill>
                <a:latin typeface="Arial" charset="0"/>
              </a:rPr>
              <a:t>Problem 4</a:t>
            </a:r>
            <a:r>
              <a:rPr lang="zh-CN" altLang="en-US" sz="3600" b="1" dirty="0" smtClean="0">
                <a:solidFill>
                  <a:srgbClr val="800000"/>
                </a:solidFill>
                <a:latin typeface="Arial" charset="0"/>
              </a:rPr>
              <a:t>：</a:t>
            </a:r>
            <a:r>
              <a:rPr lang="en-US" altLang="zh-CN" sz="3600" b="1" dirty="0" smtClean="0">
                <a:solidFill>
                  <a:srgbClr val="800000"/>
                </a:solidFill>
                <a:latin typeface="Arial" charset="0"/>
              </a:rPr>
              <a:t>GRB 190829A Challenge</a:t>
            </a:r>
            <a:endParaRPr lang="en-US" sz="3600" dirty="0">
              <a:latin typeface="Arial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" y="1036550"/>
            <a:ext cx="8503920" cy="493719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altLang="zh-CN" sz="36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4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sz="44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sz="44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sz="4400" dirty="0">
              <a:solidFill>
                <a:schemeClr val="accent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endParaRPr lang="en-US" sz="3600" b="1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  <a:latin typeface="Verdana" charset="0"/>
            </a:endParaRPr>
          </a:p>
          <a:p>
            <a:pPr eaLnBrk="1" hangingPunct="1"/>
            <a:endParaRPr lang="en-US" dirty="0">
              <a:latin typeface="Verdana" charset="0"/>
            </a:endParaRPr>
          </a:p>
        </p:txBody>
      </p:sp>
      <p:pic>
        <p:nvPicPr>
          <p:cNvPr id="12291" name="Picture 3" descr="C:\Users\jiron\Desktop\屏幕截图 2021-10-11 110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" y="794611"/>
            <a:ext cx="9060398" cy="498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03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772"/>
            <a:ext cx="8229600" cy="764975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800000"/>
                </a:solidFill>
                <a:latin typeface="Arial" charset="0"/>
              </a:rPr>
              <a:t>Problem 4: GRB 190829A Challenge</a:t>
            </a:r>
            <a:endParaRPr lang="en-US" sz="3600" dirty="0">
              <a:latin typeface="Arial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" y="1036550"/>
            <a:ext cx="8503920" cy="493719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altLang="zh-CN" sz="36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44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sz="44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sz="44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endParaRPr lang="en-US" sz="4400" dirty="0">
              <a:solidFill>
                <a:schemeClr val="accent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endParaRPr lang="en-US" sz="3600" b="1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  <a:latin typeface="Verdana" charset="0"/>
            </a:endParaRPr>
          </a:p>
          <a:p>
            <a:pPr eaLnBrk="1" hangingPunct="1"/>
            <a:endParaRPr lang="en-US" dirty="0">
              <a:latin typeface="Verdana" charset="0"/>
            </a:endParaRPr>
          </a:p>
        </p:txBody>
      </p:sp>
      <p:pic>
        <p:nvPicPr>
          <p:cNvPr id="12290" name="Picture 2" descr="C:\Users\jiron\Desktop\屏幕截图 2021-10-11 1036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4" y="621781"/>
            <a:ext cx="9062376" cy="536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6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34631</TotalTime>
  <Words>611</Words>
  <Application>Microsoft Office PowerPoint</Application>
  <PresentationFormat>全屏显示(4:3)</PresentationFormat>
  <Paragraphs>192</Paragraphs>
  <Slides>25</Slides>
  <Notes>8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Magnetic Field and Radiation Mechanisms in Relativistic Jets:  GRB Outflow as One Example </vt:lpstr>
      <vt:lpstr>Relativistic Jets</vt:lpstr>
      <vt:lpstr>IACT Observations to TeV-GRBs</vt:lpstr>
      <vt:lpstr>Traditional Explanation: Fireball Model</vt:lpstr>
      <vt:lpstr>Problem 1:  Electron Cooling ?</vt:lpstr>
      <vt:lpstr>Problem 2:  Magnetized ?</vt:lpstr>
      <vt:lpstr>Problem 3:  High-energy spectral softening</vt:lpstr>
      <vt:lpstr>Problem 4：GRB 190829A Challenge</vt:lpstr>
      <vt:lpstr>Problem 4: GRB 190829A Challenge</vt:lpstr>
      <vt:lpstr>PowerPoint 演示文稿</vt:lpstr>
      <vt:lpstr>PowerPoint 演示文稿</vt:lpstr>
      <vt:lpstr>Synchrotron vs Jitter    </vt:lpstr>
      <vt:lpstr>Synchrotron vs Jitter</vt:lpstr>
      <vt:lpstr>Jitter Regime</vt:lpstr>
      <vt:lpstr>Perturbation   Theory</vt:lpstr>
      <vt:lpstr>Radiative   Frequency </vt:lpstr>
      <vt:lpstr>Radiative Spectrum </vt:lpstr>
      <vt:lpstr>Hint 1. Acceleration Related to Cooling </vt:lpstr>
      <vt:lpstr>Particle Acceleration without Cooling</vt:lpstr>
      <vt:lpstr>Hint 2. Timescale  </vt:lpstr>
      <vt:lpstr>Hint 3. Magnetic Field </vt:lpstr>
      <vt:lpstr>Hint 4. Spectrum Diversity  </vt:lpstr>
      <vt:lpstr>Addition: Synchrotron Radiation Limit</vt:lpstr>
      <vt:lpstr>Unsolved Problems in our Framework</vt:lpstr>
      <vt:lpstr>A Few Words More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jirongmao</dc:creator>
  <cp:lastModifiedBy>毛基荣</cp:lastModifiedBy>
  <cp:revision>1356</cp:revision>
  <dcterms:created xsi:type="dcterms:W3CDTF">2015-07-23T02:04:16Z</dcterms:created>
  <dcterms:modified xsi:type="dcterms:W3CDTF">2021-10-13T04:10:40Z</dcterms:modified>
</cp:coreProperties>
</file>