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24" r:id="rId2"/>
    <p:sldMasterId id="2147484136" r:id="rId3"/>
  </p:sldMasterIdLst>
  <p:notesMasterIdLst>
    <p:notesMasterId r:id="rId18"/>
  </p:notesMasterIdLst>
  <p:sldIdLst>
    <p:sldId id="268" r:id="rId4"/>
    <p:sldId id="850" r:id="rId5"/>
    <p:sldId id="851" r:id="rId6"/>
    <p:sldId id="859" r:id="rId7"/>
    <p:sldId id="858" r:id="rId8"/>
    <p:sldId id="874" r:id="rId9"/>
    <p:sldId id="872" r:id="rId10"/>
    <p:sldId id="873" r:id="rId11"/>
    <p:sldId id="864" r:id="rId12"/>
    <p:sldId id="863" r:id="rId13"/>
    <p:sldId id="866" r:id="rId14"/>
    <p:sldId id="857" r:id="rId15"/>
    <p:sldId id="875" r:id="rId16"/>
    <p:sldId id="876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新魏"/>
        <a:cs typeface="华文新魏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新魏"/>
        <a:cs typeface="华文新魏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新魏"/>
        <a:cs typeface="华文新魏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新魏"/>
        <a:cs typeface="华文新魏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新魏"/>
        <a:cs typeface="华文新魏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华文新魏"/>
        <a:cs typeface="华文新魏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华文新魏"/>
        <a:cs typeface="华文新魏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华文新魏"/>
        <a:cs typeface="华文新魏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华文新魏"/>
        <a:cs typeface="华文新魏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782" autoAdjust="0"/>
  </p:normalViewPr>
  <p:slideViewPr>
    <p:cSldViewPr>
      <p:cViewPr>
        <p:scale>
          <a:sx n="80" d="100"/>
          <a:sy n="80" d="100"/>
        </p:scale>
        <p:origin x="7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2B13DC-2439-420E-8318-264901470CAE}" type="datetimeFigureOut">
              <a:rPr lang="zh-CN" altLang="en-US"/>
              <a:pPr>
                <a:defRPr/>
              </a:pPr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E6AC21-5398-446A-932C-C50EA2CA2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477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3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77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51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33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59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03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0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6AC21-5398-446A-932C-C50EA2CA2A2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6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4D0D30-D173-4129-B400-C26430FDBB6B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42CA6D-7378-4EDF-9F23-D6711B768E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1F7D5-EAD5-4463-B0AE-2D848621F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DF5347-805C-43E8-911F-DD37B2605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138019-FA24-4A1F-BBCA-622DB3FC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1BFB-BB7C-40AC-B179-9BAE886DE3F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1FE6D2-1296-428C-8B4D-48F758D1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F2A0E6-3FB0-487E-A0BB-6560AAD3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9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88BED-A493-441D-A12D-329CE5CD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52174-89DD-4C2C-9D20-7574F2BE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F2282-B85B-4CCC-9D28-2CA82F71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6568-E661-4FAA-98DB-B7F3B0818F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593372-F161-4F2C-B1EC-9A75D9D6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4673A0-239A-417A-BA37-D94763EE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0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1709A-E05D-4136-8ED6-96ED800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134370-9ACF-4B52-A174-D1336059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8F460B-2544-4BD4-9B20-15792B84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DDA0-B3B8-4077-853A-E8EDCFB84C4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E3BF69-609A-4855-9E52-7EA42DBA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8DBFF9-73E4-4CA1-A7E5-CD02F3D2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8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1C887-0E4E-4916-8ED9-E514B1CA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3D6BB2-A262-4F2F-A66E-19D077C13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3293AC-1C5F-4BDE-B29D-9CCC9813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CA6642-C88B-4F87-905F-AC7E04AF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9AF2-DB13-41E4-BD13-261CFF27D88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D7714F-0BD0-4E10-9C9A-71961FB5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AE684E-076E-4A80-AF42-83661B38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356F0-881F-4716-B856-08382F45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35E5FB-6446-4FF2-9F49-30F7F7A33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9F1E55-7412-4B6F-ABB2-335445A5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FD8EDD-4225-4856-8FC2-70FF04552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68E5E5-91C8-46B1-803E-E63EAC39B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FB5C5C-B437-43EC-97D8-712FF466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9202-DEF2-4247-AADD-03D48E5FA1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43E298E-2710-414D-A582-D009B1A5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2BE101-6278-45F8-966A-6D9F3A8E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E91E9-3410-45A6-9EF3-D1A79D99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706BC7-F059-4AA9-8AF8-C331F39B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C752-072C-41CC-8371-06A931D40FF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5A9B94-C043-4381-9ACF-AC692ECB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F53953-D56D-4D25-848C-2EFADCAB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9530FD-ABE9-47DB-AF86-7DE43B61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521C-D64E-4C6D-9A12-B66C873D9C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FE72C8-13EE-428E-8935-375A21DF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64925-966F-46AB-8443-0265AB4E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F34AA-BC3C-4DAC-B0DA-08C405F6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2BC24-F1DA-4D0E-AA38-A147F923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2EE5B4-774E-4B31-9876-BFA77C60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1AD04C-658D-47E1-BE41-4C0E5C15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2FCC-5F7E-463D-AABD-A9E333F1C2C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83F6C-C849-4AC9-9C5F-74C22893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CFBB1A-E671-4BB3-B81B-9DF319CF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04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14DEC-14AB-437A-86FB-1A96A5CF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A58E66-A2C4-404E-B882-990E63380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385121-0BDB-4CF2-B8B8-1F285DCAC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0E4872-D29E-417C-86FC-0F20B10E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BFD-6D84-4032-8038-FE2DFD6881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5954DE-E3F1-4571-8B91-C3838824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1BAE03-B271-4DAE-9A92-CFBC8621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27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DCC521-6731-4212-B8AF-4A070274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F8B3E7-30BB-4A9F-BB6D-BDC58DAA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5268C3-FA27-47E7-A1AB-587C6897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11C4-CC49-4260-9060-62B2ACDF04E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585339-A0A8-4191-A837-A69EBBC1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C1634-EF3F-4C50-93FA-7C272122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3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400" b="1"/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defRPr sz="1800" b="1"/>
            </a:lvl3pPr>
            <a:lvl4pPr>
              <a:lnSpc>
                <a:spcPct val="150000"/>
              </a:lnSpc>
              <a:defRPr sz="1600" b="1"/>
            </a:lvl4pPr>
            <a:lvl5pPr>
              <a:lnSpc>
                <a:spcPct val="150000"/>
              </a:lnSpc>
              <a:defRPr sz="1600"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68A76F9-3276-4310-B614-B91D139EA2EE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0D5F35A-D366-4010-AA96-F629B511B8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E61B28C-03FE-47F5-ADCB-9CF48117F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B3478F-5D03-43F9-96F4-701A5582F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904A4-890D-4C7E-B4F9-D72E9366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F45F-FA9B-4F20-AC3F-4BF030B5640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34BC-6D69-4915-B84A-21ED0C45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5D79F8-65AC-4866-8194-64B21960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81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F0D7A-D156-4AF4-9B58-2DC174711FE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B88A-5C39-4E3E-9A98-E5D660060D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08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400" b="1"/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defRPr sz="1800" b="1"/>
            </a:lvl3pPr>
            <a:lvl4pPr>
              <a:lnSpc>
                <a:spcPct val="150000"/>
              </a:lnSpc>
              <a:defRPr sz="1600" b="1"/>
            </a:lvl4pPr>
            <a:lvl5pPr>
              <a:lnSpc>
                <a:spcPct val="150000"/>
              </a:lnSpc>
              <a:defRPr sz="1600"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D57AB-9A87-4DB0-8E00-69B4F8DDB8B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9F62D-BFA3-4762-AEB3-A3EA26C006A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57BB-AA3E-4A62-86F0-E419E62BB6F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4EDC8-3EDB-4EA2-999C-B6B45D3F8A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A9E93-AD27-482A-9F8A-F722DC4CF9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02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AB570-3BDD-4100-A478-A3ABBAE8192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5F447-F087-45E8-A2E2-0AE2284956E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91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EC8F5-E1F0-4179-B2C8-E69A1EB9F61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76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8658E-A81C-42A2-8AB4-EDEFD4E7E48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80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B41C4-F629-47CA-87A6-E4536D4D8F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493F-032D-4B7A-975B-B5FC3F6B96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12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49662-F4A7-4328-96D7-33B9B3CDC88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E0EF8-FC04-4303-8AA2-1F06BDA369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398B56-15F4-4E42-8AF1-41AD93CBEEA9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B107ECE-A3D0-4E84-8D06-0E983FBA3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94B36-128F-4C0A-8C17-60D100C8D0B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963EE-2753-4D6C-8D2B-0318B14CF4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86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B478D-1E8F-4164-8EE2-542B48F3D0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4D95-C3C2-417C-A1D4-B967B91C2D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DDE2749-C67D-48BC-B196-78FF3FE2B4B4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B064A4-C803-43A5-A3D1-93E3E0B13E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7E5E4C-87DF-4478-BEB4-4C5A9D998BA4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6B2E6D0-FB91-4936-85EA-4F3BAF70B8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984839-F29D-4EA1-9512-7916C8760B52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1D087C5-E47C-4CF9-9F36-08BC1573E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2166C3-2BD4-4A58-951F-D228FCF9359C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6D58195-3075-46D3-B158-610C286E8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5C1DC4-3FAE-4E88-8321-CD63AC444B2D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053C01-EAFB-4870-B724-3EF9B89746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47320E7-3CB9-4690-81B5-D1C5E799587D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8515CA1-57FB-467C-B20A-0E41220489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5BA72807-6B82-4FA3-87B5-ADADCC46B03D}" type="datetime1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83038" y="63087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65A606E2-BB3B-414A-99B6-7B8E7F47E57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华文隶书" pitchFamily="2" charset="-122"/>
          <a:cs typeface="华文隶书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华文隶书"/>
          <a:cs typeface="华文隶书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24623E-517B-45AF-B7F0-1191D5CE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6C5A3E-47B6-41EF-A92A-2D20AEF4E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AE0EA2-9DD1-4D9D-98E9-60E29183C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BD9456-58B9-4BB5-952F-D8EF9334F5EE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DA855A-78B9-4279-94D4-EE8A621CD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D1AEAC-73E9-4709-B2B5-BC5B7FB7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9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794E38-CF73-4B63-B6D0-B5A08A8068AA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>
                <a:defRPr/>
              </a:pPr>
              <a:t>2021/10/15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83765" y="63093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9C0D56-1D43-433F-9F68-4D399964155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94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华文隶书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 baseline="0">
          <a:solidFill>
            <a:srgbClr val="002060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副标题 2"/>
          <p:cNvSpPr txBox="1">
            <a:spLocks noChangeArrowheads="1"/>
          </p:cNvSpPr>
          <p:nvPr/>
        </p:nvSpPr>
        <p:spPr bwMode="auto">
          <a:xfrm>
            <a:off x="1412081" y="2894981"/>
            <a:ext cx="9150350" cy="292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</a:rPr>
              <a:t>Presenter: </a:t>
            </a:r>
            <a:r>
              <a:rPr lang="en-US" altLang="zh-CN" sz="2400" dirty="0" err="1">
                <a:solidFill>
                  <a:schemeClr val="accent5">
                    <a:lumMod val="50000"/>
                  </a:schemeClr>
                </a:solidFill>
              </a:rPr>
              <a:t>Dixuan</a:t>
            </a: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</a:rPr>
              <a:t> Xiao</a:t>
            </a:r>
          </a:p>
          <a:p>
            <a:pPr algn="ctr"/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Tibet University</a:t>
            </a:r>
          </a:p>
          <a:p>
            <a:pPr algn="ctr"/>
            <a:endParaRPr lang="en-US" altLang="zh-CN" sz="2400" dirty="0">
              <a:solidFill>
                <a:schemeClr val="accent5">
                  <a:lumMod val="50000"/>
                </a:schemeClr>
              </a:solidFill>
              <a:sym typeface="+mn-ea"/>
            </a:endParaRPr>
          </a:p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the ENDA Group</a:t>
            </a:r>
          </a:p>
          <a:p>
            <a:pPr algn="ctr"/>
            <a:endParaRPr lang="en-US" altLang="zh-CN" sz="2800" dirty="0">
              <a:sym typeface="+mn-ea"/>
            </a:endParaRPr>
          </a:p>
          <a:p>
            <a:pPr algn="ctr"/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The second 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LHAASO 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C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ollaboration 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meeting, </a:t>
            </a:r>
          </a:p>
          <a:p>
            <a:pPr algn="ctr"/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Shanghai, Oct 15, 2021</a:t>
            </a:r>
          </a:p>
        </p:txBody>
      </p:sp>
      <p:sp>
        <p:nvSpPr>
          <p:cNvPr id="113666" name="标题 1"/>
          <p:cNvSpPr>
            <a:spLocks noGrp="1"/>
          </p:cNvSpPr>
          <p:nvPr>
            <p:ph type="ctrTitle"/>
          </p:nvPr>
        </p:nvSpPr>
        <p:spPr>
          <a:xfrm>
            <a:off x="1341924" y="1008500"/>
            <a:ext cx="9505751" cy="10795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ea typeface="华文隶书"/>
              </a:rPr>
              <a:t>Study of ENDA with Sand Cubes at YBJ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ea typeface="华文隶书"/>
            </a:endParaRPr>
          </a:p>
        </p:txBody>
      </p:sp>
      <p:sp>
        <p:nvSpPr>
          <p:cNvPr id="247811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99946-BDF8-40D4-A608-7FB4FA8CDBFF}" type="slidenum">
              <a:rPr lang="zh-CN" altLang="en-US">
                <a:solidFill>
                  <a:srgbClr val="898989"/>
                </a:solidFill>
                <a:cs typeface="华文新魏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solidFill>
                <a:srgbClr val="898989"/>
              </a:solidFill>
              <a:cs typeface="华文新魏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84447B4-43C2-4A87-9FAB-B95A79D7AEAC}"/>
              </a:ext>
            </a:extLst>
          </p:cNvPr>
          <p:cNvCxnSpPr/>
          <p:nvPr/>
        </p:nvCxnSpPr>
        <p:spPr>
          <a:xfrm>
            <a:off x="1522800" y="2088000"/>
            <a:ext cx="9144000" cy="0"/>
          </a:xfrm>
          <a:prstGeom prst="line">
            <a:avLst/>
          </a:prstGeom>
          <a:noFill/>
          <a:ln w="38100" cap="flat" cmpd="sng" algn="ctr">
            <a:gradFill flip="none" rotWithShape="1">
              <a:gsLst>
                <a:gs pos="0">
                  <a:srgbClr val="4472C4">
                    <a:lumMod val="50000"/>
                  </a:srgbClr>
                </a:gs>
                <a:gs pos="100000">
                  <a:srgbClr val="4472C4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6"/>
          <p:cNvSpPr txBox="1">
            <a:spLocks/>
          </p:cNvSpPr>
          <p:nvPr/>
        </p:nvSpPr>
        <p:spPr>
          <a:xfrm>
            <a:off x="1707985" y="206299"/>
            <a:ext cx="8776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Comparison: triggered events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26A05E-8E90-4C91-9216-F8FB0C97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8"/>
          <a:stretch/>
        </p:blipFill>
        <p:spPr>
          <a:xfrm>
            <a:off x="2892235" y="2257939"/>
            <a:ext cx="5718365" cy="355876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95EDC5E-E347-4A36-AE8F-ED3F2166DAF8}"/>
              </a:ext>
            </a:extLst>
          </p:cNvPr>
          <p:cNvSpPr txBox="1"/>
          <p:nvPr/>
        </p:nvSpPr>
        <p:spPr>
          <a:xfrm>
            <a:off x="7248128" y="580624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neutrons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0AECC3-317E-4F4B-85D1-C5CC4192E89F}"/>
              </a:ext>
            </a:extLst>
          </p:cNvPr>
          <p:cNvSpPr txBox="1"/>
          <p:nvPr/>
        </p:nvSpPr>
        <p:spPr>
          <a:xfrm>
            <a:off x="2913645" y="2386524"/>
            <a:ext cx="461665" cy="9361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CN" dirty="0"/>
              <a:t>events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F0B04B5-4F8C-44C4-A0A9-394125F4EF5D}"/>
              </a:ext>
            </a:extLst>
          </p:cNvPr>
          <p:cNvSpPr txBox="1"/>
          <p:nvPr/>
        </p:nvSpPr>
        <p:spPr>
          <a:xfrm>
            <a:off x="623392" y="1114939"/>
            <a:ext cx="1094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  <a:ea typeface="+mn-ea"/>
              </a:rPr>
              <a:t>We took data of 5 days when detectors mounted on sand cube( 23</a:t>
            </a:r>
            <a:r>
              <a:rPr lang="en-US" altLang="zh-CN" sz="2400" baseline="30000" dirty="0">
                <a:latin typeface="+mn-ea"/>
                <a:ea typeface="+mn-ea"/>
              </a:rPr>
              <a:t>rd</a:t>
            </a:r>
            <a:r>
              <a:rPr lang="en-US" altLang="zh-CN" sz="2400" dirty="0">
                <a:latin typeface="+mn-ea"/>
                <a:ea typeface="+mn-ea"/>
              </a:rPr>
              <a:t>- 27</a:t>
            </a:r>
            <a:r>
              <a:rPr lang="en-US" altLang="zh-CN" sz="2400" baseline="30000" dirty="0">
                <a:latin typeface="+mn-ea"/>
                <a:ea typeface="+mn-ea"/>
              </a:rPr>
              <a:t>th</a:t>
            </a:r>
            <a:r>
              <a:rPr lang="en-US" altLang="zh-CN" sz="2400" dirty="0">
                <a:latin typeface="+mn-ea"/>
                <a:ea typeface="+mn-ea"/>
              </a:rPr>
              <a:t>, Sept) and another 5 days near sand cubes( 6</a:t>
            </a:r>
            <a:r>
              <a:rPr lang="en-US" altLang="zh-CN" sz="2400" baseline="30000" dirty="0">
                <a:latin typeface="+mn-ea"/>
                <a:ea typeface="+mn-ea"/>
              </a:rPr>
              <a:t>th</a:t>
            </a:r>
            <a:r>
              <a:rPr lang="en-US" altLang="zh-CN" sz="2400" dirty="0">
                <a:latin typeface="+mn-ea"/>
                <a:ea typeface="+mn-ea"/>
              </a:rPr>
              <a:t>-10</a:t>
            </a:r>
            <a:r>
              <a:rPr lang="en-US" altLang="zh-CN" sz="2400" baseline="30000" dirty="0">
                <a:latin typeface="+mn-ea"/>
                <a:ea typeface="+mn-ea"/>
              </a:rPr>
              <a:t>th</a:t>
            </a:r>
            <a:r>
              <a:rPr lang="en-US" altLang="zh-CN" sz="2400" dirty="0">
                <a:latin typeface="+mn-ea"/>
                <a:ea typeface="+mn-ea"/>
              </a:rPr>
              <a:t>, Oct).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884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2374"/>
          <a:stretch/>
        </p:blipFill>
        <p:spPr>
          <a:xfrm>
            <a:off x="3144477" y="1434335"/>
            <a:ext cx="4928680" cy="3497245"/>
          </a:xfrm>
          <a:prstGeom prst="rect">
            <a:avLst/>
          </a:prstGeom>
        </p:spPr>
      </p:pic>
      <p:sp>
        <p:nvSpPr>
          <p:cNvPr id="15" name="标题 6"/>
          <p:cNvSpPr txBox="1">
            <a:spLocks/>
          </p:cNvSpPr>
          <p:nvPr/>
        </p:nvSpPr>
        <p:spPr>
          <a:xfrm>
            <a:off x="1707985" y="206299"/>
            <a:ext cx="8776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Comparison: ratio between with/without sand cubes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5EDC5E-E347-4A36-AE8F-ED3F2166DAF8}"/>
              </a:ext>
            </a:extLst>
          </p:cNvPr>
          <p:cNvSpPr txBox="1"/>
          <p:nvPr/>
        </p:nvSpPr>
        <p:spPr>
          <a:xfrm>
            <a:off x="6993037" y="487684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neutrons</a:t>
            </a:r>
            <a:endParaRPr lang="zh-CN" altLang="en-US" sz="16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0C563FB-CDE7-4806-9F0A-F2AC08E4FCA2}"/>
              </a:ext>
            </a:extLst>
          </p:cNvPr>
          <p:cNvCxnSpPr>
            <a:cxnSpLocks/>
          </p:cNvCxnSpPr>
          <p:nvPr/>
        </p:nvCxnSpPr>
        <p:spPr>
          <a:xfrm flipV="1">
            <a:off x="6148326" y="1539240"/>
            <a:ext cx="6094" cy="31429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52E1FCB-0722-4F56-9428-4E71134C81B3}"/>
              </a:ext>
            </a:extLst>
          </p:cNvPr>
          <p:cNvSpPr txBox="1"/>
          <p:nvPr/>
        </p:nvSpPr>
        <p:spPr>
          <a:xfrm>
            <a:off x="335360" y="5160655"/>
            <a:ext cx="1152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2060"/>
                </a:solidFill>
                <a:latin typeface="Trebuchet MS"/>
                <a:ea typeface="黑体" panose="02010609060101010101" pitchFamily="49" charset="-122"/>
                <a:cs typeface="+mn-cs"/>
              </a:rPr>
              <a:t>Neutrons&lt;12, background + smaller showers, ratio increases slightly to 1.05;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2060"/>
                </a:solidFill>
                <a:latin typeface="Trebuchet MS"/>
                <a:ea typeface="黑体" panose="02010609060101010101" pitchFamily="49" charset="-122"/>
                <a:cs typeface="+mn-cs"/>
              </a:rPr>
              <a:t>Neutrons&gt;=12,  bigger showers, still poor statistics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A0AECC3-317E-4F4B-85D1-C5CC4192E89F}"/>
              </a:ext>
            </a:extLst>
          </p:cNvPr>
          <p:cNvSpPr txBox="1"/>
          <p:nvPr/>
        </p:nvSpPr>
        <p:spPr>
          <a:xfrm>
            <a:off x="2828086" y="1434336"/>
            <a:ext cx="461665" cy="9361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CN" dirty="0"/>
              <a:t>events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494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黑体" panose="02010609060101010101" pitchFamily="49" charset="-122"/>
              </a:rPr>
              <a:t>3. Summary and next steps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4568" y="1517633"/>
            <a:ext cx="9662864" cy="3822733"/>
          </a:xfrm>
        </p:spPr>
        <p:txBody>
          <a:bodyPr>
            <a:normAutofit/>
          </a:bodyPr>
          <a:lstStyle/>
          <a:p>
            <a:pPr algn="just"/>
            <a:r>
              <a:rPr lang="en-US" altLang="zh-CN" b="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Algorithm had been upgraded, and the new algorithm solves problem of lack neutrons.</a:t>
            </a:r>
          </a:p>
          <a:p>
            <a:pPr algn="just"/>
            <a:r>
              <a:rPr lang="en-US" altLang="zh-CN" b="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Sand cubes have been added for test. More statistics is waited for.</a:t>
            </a:r>
          </a:p>
          <a:p>
            <a:pPr algn="just"/>
            <a:r>
              <a:rPr lang="en-US" altLang="zh-CN" b="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Difference between with-sand-cube and without-sand-cube  will be compared with simulation.</a:t>
            </a:r>
          </a:p>
          <a:p>
            <a:pPr algn="just"/>
            <a:endParaRPr lang="en-US" altLang="zh-CN" b="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/>
            <a:endParaRPr lang="en-US" altLang="zh-CN" b="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5F35A-D366-4010-AA96-F629B511B83C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33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0186A-0D29-468B-80FE-1CB972E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EB1B83-D7AE-4B6D-A41F-B116317D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5F35A-D366-4010-AA96-F629B511B83C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75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33B02F3-9822-49E4-BA65-F07B7DECA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-23588"/>
            <a:ext cx="9793088" cy="68580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E28F05-C084-499E-A6E2-987261A9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5F35A-D366-4010-AA96-F629B511B83C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21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Algorithm upgrade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Sand cube test at YBJ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Summary and next steps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5F35A-D366-4010-AA96-F629B511B83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48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AAFC4A-97EC-4944-BFA0-2718CA2D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78"/>
            <a:ext cx="10515600" cy="40329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With old algorithm, number of detected neutrons was much less than expected.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New algorithm at FPGA program of FADC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Remove trigger condition “pulse shape is higher than threshold at least continuous three bins”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Change pulse shape sampling time window from 500</a:t>
            </a:r>
            <a:r>
              <a:rPr lang="el-GR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μ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s into 2</a:t>
            </a:r>
            <a:r>
              <a:rPr lang="el-GR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μ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s to reduce complication</a:t>
            </a:r>
          </a:p>
        </p:txBody>
      </p:sp>
      <p:sp>
        <p:nvSpPr>
          <p:cNvPr id="15" name="标题 6"/>
          <p:cNvSpPr txBox="1">
            <a:spLocks/>
          </p:cNvSpPr>
          <p:nvPr/>
        </p:nvSpPr>
        <p:spPr>
          <a:xfrm>
            <a:off x="1707985" y="206299"/>
            <a:ext cx="8776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altLang="zh-CN" sz="36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1. Algorithm upgrade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6"/>
          <p:cNvSpPr txBox="1">
            <a:spLocks/>
          </p:cNvSpPr>
          <p:nvPr/>
        </p:nvSpPr>
        <p:spPr>
          <a:xfrm>
            <a:off x="1707985" y="0"/>
            <a:ext cx="8776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single neutron pulse height distribution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2B650F-0FBD-43E8-AFBC-73FC4DD8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8543" r="75453" b="52581"/>
          <a:stretch/>
        </p:blipFill>
        <p:spPr>
          <a:xfrm>
            <a:off x="911425" y="1340767"/>
            <a:ext cx="4896544" cy="4752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95800" y="609329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FADC count</a:t>
            </a:r>
            <a:endParaRPr lang="zh-CN" altLang="en-US" dirty="0"/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5951984" y="2420888"/>
            <a:ext cx="5428184" cy="352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New algorithm decreases threshold of detector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 and then increases neutrons.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79677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Detector #1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54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6"/>
          <p:cNvSpPr txBox="1">
            <a:spLocks/>
          </p:cNvSpPr>
          <p:nvPr/>
        </p:nvSpPr>
        <p:spPr>
          <a:xfrm>
            <a:off x="1707985" y="206299"/>
            <a:ext cx="8776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neutron distribution of triggered events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0230691-C7DD-4568-83D5-9B36B8A97CF3}"/>
              </a:ext>
            </a:extLst>
          </p:cNvPr>
          <p:cNvGrpSpPr/>
          <p:nvPr/>
        </p:nvGrpSpPr>
        <p:grpSpPr>
          <a:xfrm>
            <a:off x="3529824" y="2257939"/>
            <a:ext cx="5132351" cy="3555524"/>
            <a:chOff x="3779406" y="2379842"/>
            <a:chExt cx="5132351" cy="35555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779E8FF-9C2C-47A6-9CD7-C1866DFFB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48" r="12627"/>
            <a:stretch/>
          </p:blipFill>
          <p:spPr>
            <a:xfrm>
              <a:off x="3779406" y="2425350"/>
              <a:ext cx="5132351" cy="317146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14F9E03-4B48-440E-8A89-458E4C604FA0}"/>
                </a:ext>
              </a:extLst>
            </p:cNvPr>
            <p:cNvSpPr txBox="1"/>
            <p:nvPr/>
          </p:nvSpPr>
          <p:spPr>
            <a:xfrm>
              <a:off x="7552184" y="559681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neutrons</a:t>
              </a:r>
              <a:endParaRPr lang="zh-CN" altLang="en-US" sz="16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97CC568-0B69-4C25-AF28-9C6663C0B87E}"/>
                </a:ext>
              </a:extLst>
            </p:cNvPr>
            <p:cNvSpPr txBox="1"/>
            <p:nvPr/>
          </p:nvSpPr>
          <p:spPr>
            <a:xfrm>
              <a:off x="3793510" y="2379842"/>
              <a:ext cx="461665" cy="9361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altLang="zh-CN" dirty="0"/>
                <a:t>events</a:t>
              </a:r>
              <a:endParaRPr lang="zh-CN" altLang="en-US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269D3E6-2A17-4C77-AEEE-E9FCB079C33B}"/>
              </a:ext>
            </a:extLst>
          </p:cNvPr>
          <p:cNvSpPr txBox="1"/>
          <p:nvPr/>
        </p:nvSpPr>
        <p:spPr>
          <a:xfrm>
            <a:off x="623392" y="1114939"/>
            <a:ext cx="1094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  <a:ea typeface="+mn-ea"/>
              </a:rPr>
              <a:t>We took data of 16 full days acquired from the old algorithm( Apr. – May, 2021) and another 16 days from the new algorithm( Jul. – Aug, 2021).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2E1FCB-0722-4F56-9428-4E71134C81B3}"/>
              </a:ext>
            </a:extLst>
          </p:cNvPr>
          <p:cNvSpPr txBox="1"/>
          <p:nvPr/>
        </p:nvSpPr>
        <p:spPr>
          <a:xfrm>
            <a:off x="623392" y="5926080"/>
            <a:ext cx="1089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rebuchet MS"/>
                <a:ea typeface="黑体" panose="02010609060101010101" pitchFamily="49" charset="-122"/>
                <a:cs typeface="+mn-cs"/>
              </a:rPr>
              <a:t>The new algorithm can record more neutrons in triggered events.</a:t>
            </a:r>
            <a:endParaRPr lang="zh-CN" altLang="en-US" sz="2400" b="1" dirty="0">
              <a:solidFill>
                <a:srgbClr val="002060"/>
              </a:solidFill>
              <a:latin typeface="Trebuchet MS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4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6"/>
          <p:cNvSpPr txBox="1">
            <a:spLocks/>
          </p:cNvSpPr>
          <p:nvPr/>
        </p:nvSpPr>
        <p:spPr>
          <a:xfrm>
            <a:off x="1707985" y="0"/>
            <a:ext cx="8776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FADC problems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839416" y="908720"/>
            <a:ext cx="10540752" cy="5034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Solved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 problems by ourselves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2000" baseline="0" dirty="0">
                <a:latin typeface="Trebuchet MS"/>
              </a:rPr>
              <a:t>New</a:t>
            </a:r>
            <a:r>
              <a:rPr lang="en-US" altLang="zh-CN" sz="2000" dirty="0">
                <a:latin typeface="Trebuchet MS"/>
              </a:rPr>
              <a:t> algorithm</a:t>
            </a:r>
          </a:p>
          <a:p>
            <a:pPr lvl="1" fontAlgn="auto">
              <a:spcAft>
                <a:spcPts val="0"/>
              </a:spcAft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After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 WR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 time is wrong (01/01/1970), sometimes program can not recover by itself and FADC firmware has to be restarted.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dirty="0">
                <a:latin typeface="Trebuchet MS"/>
              </a:rPr>
              <a:t>When thunderstorm, some of channels stop work.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noProof="0" dirty="0">
                <a:latin typeface="Trebuchet MS"/>
              </a:rPr>
              <a:t>Wrong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 measurement of pulse height due to short cable problem inside FADC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400" dirty="0">
                <a:latin typeface="Trebuchet MS"/>
              </a:rPr>
              <a:t>Remained problems:</a:t>
            </a:r>
          </a:p>
          <a:p>
            <a:pPr lvl="1" fontAlgn="auto">
              <a:spcAft>
                <a:spcPts val="0"/>
              </a:spcAft>
              <a:defRPr/>
            </a:pP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10MHz noise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dirty="0">
                <a:latin typeface="Trebuchet MS"/>
              </a:rPr>
              <a:t>Big noise causing that threshold can not be tuned </a:t>
            </a:r>
            <a:r>
              <a:rPr lang="en-US" altLang="zh-CN">
                <a:latin typeface="Trebuchet MS"/>
              </a:rPr>
              <a:t>down more</a:t>
            </a:r>
            <a:endParaRPr lang="en-US" altLang="zh-CN" dirty="0">
              <a:latin typeface="Trebuchet MS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dirty="0">
                <a:latin typeface="Trebuchet MS"/>
              </a:rPr>
              <a:t>Absolute time measurement has a fluctuation of 1.7ms in coincidence with KM2A 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黑体" panose="02010609060101010101" pitchFamily="49" charset="-122"/>
                <a:cs typeface="+mn-cs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2100" dirty="0">
                <a:latin typeface="Trebuchet MS"/>
              </a:rPr>
              <a:t>Shower arrival time difference between pre-8 and post-8 detectors. </a:t>
            </a:r>
          </a:p>
        </p:txBody>
      </p:sp>
    </p:spTree>
    <p:extLst>
      <p:ext uri="{BB962C8B-B14F-4D97-AF65-F5344CB8AC3E}">
        <p14:creationId xmlns:p14="http://schemas.microsoft.com/office/powerpoint/2010/main" val="249223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auto">
              <a:spcAft>
                <a:spcPts val="0"/>
              </a:spcAft>
            </a:pPr>
            <a:r>
              <a:rPr lang="en-US" altLang="zh-CN" sz="36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2. Sand cube test at YBJ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07368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We are building 1m</a:t>
            </a:r>
            <a:r>
              <a:rPr lang="en-US" altLang="zh-CN" baseline="30000" dirty="0"/>
              <a:t>3</a:t>
            </a:r>
            <a:r>
              <a:rPr lang="en-US" altLang="zh-CN" dirty="0"/>
              <a:t> </a:t>
            </a:r>
            <a:r>
              <a:rPr lang="en-US" altLang="zh-CN" dirty="0" err="1"/>
              <a:t>SandCube</a:t>
            </a:r>
            <a:r>
              <a:rPr lang="en-US" altLang="zh-CN" dirty="0"/>
              <a:t> under detectors: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/>
              <a:t>To protect media (hadron target) from rain;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dirty="0"/>
              <a:t>To improve knowledge about media because we can know more precisely about ingredient of sand than one of soil.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altLang="zh-CN" dirty="0"/>
              <a:t>Make M-C simulation with GEANT</a:t>
            </a:r>
            <a:r>
              <a:rPr lang="en-US" altLang="zh-CN" dirty="0"/>
              <a:t>4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 descr="微信图片_20200811145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567" y="3833252"/>
            <a:ext cx="4810065" cy="27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C9D4-9228-477C-B4FE-04BF300B918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DA767C-CD64-4735-A9CA-AC63E3B88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5" b="20600"/>
          <a:stretch/>
        </p:blipFill>
        <p:spPr>
          <a:xfrm>
            <a:off x="2939980" y="3631342"/>
            <a:ext cx="6312038" cy="28079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23B1A3-736B-413A-A1E6-704A076AC5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99" b="33581"/>
          <a:stretch/>
        </p:blipFill>
        <p:spPr>
          <a:xfrm>
            <a:off x="891985" y="436286"/>
            <a:ext cx="10408029" cy="27102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98156" y="66954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near sand cubes</a:t>
            </a:r>
          </a:p>
        </p:txBody>
      </p:sp>
      <p:sp>
        <p:nvSpPr>
          <p:cNvPr id="10" name="矩形 9"/>
          <p:cNvSpPr/>
          <p:nvPr/>
        </p:nvSpPr>
        <p:spPr>
          <a:xfrm>
            <a:off x="5287924" y="327058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on sand cubes</a:t>
            </a:r>
          </a:p>
        </p:txBody>
      </p:sp>
    </p:spTree>
    <p:extLst>
      <p:ext uri="{BB962C8B-B14F-4D97-AF65-F5344CB8AC3E}">
        <p14:creationId xmlns:p14="http://schemas.microsoft.com/office/powerpoint/2010/main" val="32119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6"/>
          <p:cNvSpPr txBox="1">
            <a:spLocks/>
          </p:cNvSpPr>
          <p:nvPr/>
        </p:nvSpPr>
        <p:spPr>
          <a:xfrm>
            <a:off x="1707985" y="0"/>
            <a:ext cx="8776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Comparison: single neutrons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45E3B-BA0D-4F8C-B3B2-583C6609C3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2B650F-0FBD-43E8-AFBC-73FC4DD8D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715" r="74840" b="55138"/>
          <a:stretch/>
        </p:blipFill>
        <p:spPr>
          <a:xfrm>
            <a:off x="407367" y="1027192"/>
            <a:ext cx="4808569" cy="44301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39699" y="1621956"/>
            <a:ext cx="39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Calibri"/>
                <a:ea typeface="黑体" panose="02010609060101010101" pitchFamily="49" charset="-122"/>
              </a:rPr>
              <a:t>single neutron pulse height distribution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79C649-B9A5-49CD-9AE9-ED4A432C8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4073" r="74806" b="54224"/>
          <a:stretch/>
        </p:blipFill>
        <p:spPr>
          <a:xfrm>
            <a:off x="6312023" y="1628800"/>
            <a:ext cx="5329291" cy="35102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79677" y="546147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FADC count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179677" y="2564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Detector #1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841114" y="51158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in one day (hour)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022358" y="14277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Detector #1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4703636" y="2302824"/>
            <a:ext cx="257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Sum of Counting rate (per min) in 5 days</a:t>
            </a:r>
            <a:endParaRPr lang="zh-CN" altLang="en-US" dirty="0"/>
          </a:p>
        </p:txBody>
      </p:sp>
      <p:sp>
        <p:nvSpPr>
          <p:cNvPr id="14" name="内容占位符 3"/>
          <p:cNvSpPr txBox="1">
            <a:spLocks/>
          </p:cNvSpPr>
          <p:nvPr/>
        </p:nvSpPr>
        <p:spPr>
          <a:xfrm>
            <a:off x="740048" y="5814258"/>
            <a:ext cx="10497618" cy="804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b="1" kern="1200" baseline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</a:pPr>
            <a:r>
              <a:rPr lang="en-US" altLang="zh-CN" dirty="0">
                <a:latin typeface="Calibri"/>
              </a:rPr>
              <a:t>single neutron detection is not  different between with/without sand cubes</a:t>
            </a:r>
          </a:p>
        </p:txBody>
      </p:sp>
    </p:spTree>
    <p:extLst>
      <p:ext uri="{BB962C8B-B14F-4D97-AF65-F5344CB8AC3E}">
        <p14:creationId xmlns:p14="http://schemas.microsoft.com/office/powerpoint/2010/main" val="30683312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511</Words>
  <Application>Microsoft Office PowerPoint</Application>
  <PresentationFormat>宽屏</PresentationFormat>
  <Paragraphs>88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Trebuchet MS</vt:lpstr>
      <vt:lpstr>Wingdings</vt:lpstr>
      <vt:lpstr>1_Office 主题</vt:lpstr>
      <vt:lpstr>1_Office 主题​​</vt:lpstr>
      <vt:lpstr>3_Office 主题</vt:lpstr>
      <vt:lpstr>Study of ENDA with Sand Cubes at YBJ</vt:lpstr>
      <vt:lpstr>Outline</vt:lpstr>
      <vt:lpstr>PowerPoint 演示文稿</vt:lpstr>
      <vt:lpstr>PowerPoint 演示文稿</vt:lpstr>
      <vt:lpstr>PowerPoint 演示文稿</vt:lpstr>
      <vt:lpstr>PowerPoint 演示文稿</vt:lpstr>
      <vt:lpstr>2. Sand cube test at YBJ</vt:lpstr>
      <vt:lpstr>PowerPoint 演示文稿</vt:lpstr>
      <vt:lpstr>PowerPoint 演示文稿</vt:lpstr>
      <vt:lpstr>PowerPoint 演示文稿</vt:lpstr>
      <vt:lpstr>PowerPoint 演示文稿</vt:lpstr>
      <vt:lpstr>3. Summary and next steps</vt:lpstr>
      <vt:lpstr>Backup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研究基础</dc:title>
  <dc:creator>马欣华</dc:creator>
  <cp:lastModifiedBy>Creatana</cp:lastModifiedBy>
  <cp:revision>1883</cp:revision>
  <dcterms:created xsi:type="dcterms:W3CDTF">2016-07-14T22:03:00Z</dcterms:created>
  <dcterms:modified xsi:type="dcterms:W3CDTF">2021-10-15T02:18:40Z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