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89" r:id="rId3"/>
    <p:sldId id="390" r:id="rId4"/>
    <p:sldId id="431" r:id="rId5"/>
    <p:sldId id="447" r:id="rId6"/>
    <p:sldId id="432" r:id="rId7"/>
    <p:sldId id="433" r:id="rId8"/>
    <p:sldId id="434" r:id="rId9"/>
    <p:sldId id="442" r:id="rId10"/>
    <p:sldId id="436" r:id="rId11"/>
    <p:sldId id="445" r:id="rId12"/>
    <p:sldId id="444" r:id="rId13"/>
    <p:sldId id="443" r:id="rId14"/>
    <p:sldId id="440" r:id="rId15"/>
    <p:sldId id="27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99FF"/>
    <a:srgbClr val="00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0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54716777354709"/>
          <c:y val="4.2308043307450902E-2"/>
          <c:w val="0.45010206357852706"/>
          <c:h val="0.8507706059055673"/>
        </c:manualLayout>
      </c:layout>
      <c:doughnutChart>
        <c:varyColors val="1"/>
        <c:ser>
          <c:idx val="0"/>
          <c:order val="0"/>
          <c:tx>
            <c:strRef>
              <c:f>'The Proportion of Walltime (gro'!$G$2</c:f>
              <c:strCache>
                <c:ptCount val="1"/>
                <c:pt idx="0">
                  <c:v>Sum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F5-4D0C-A30C-4DFA08390B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F5-4D0C-A30C-4DFA08390B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F5-4D0C-A30C-4DFA08390B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F5-4D0C-A30C-4DFA08390B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F5-4D0C-A30C-4DFA08390B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F5-4D0C-A30C-4DFA08390B9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F5-4D0C-A30C-4DFA08390B9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F5-4D0C-A30C-4DFA08390B9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F5-4D0C-A30C-4DFA08390B9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AF5-4D0C-A30C-4DFA08390B9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AF5-4D0C-A30C-4DFA08390B9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AF5-4D0C-A30C-4DFA08390B9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AF5-4D0C-A30C-4DFA08390B9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AF5-4D0C-A30C-4DFA08390B9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AF5-4D0C-A30C-4DFA08390B98}"/>
              </c:ext>
            </c:extLst>
          </c:dPt>
          <c:dLbls>
            <c:dLbl>
              <c:idx val="0"/>
              <c:layout>
                <c:manualLayout>
                  <c:x val="0.14114114114114115"/>
                  <c:y val="-5.24934383202100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F5-4D0C-A30C-4DFA08390B98}"/>
                </c:ext>
              </c:extLst>
            </c:dLbl>
            <c:dLbl>
              <c:idx val="1"/>
              <c:layout>
                <c:manualLayout>
                  <c:x val="0.10510510510510511"/>
                  <c:y val="1.3998250218722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F5-4D0C-A30C-4DFA08390B98}"/>
                </c:ext>
              </c:extLst>
            </c:dLbl>
            <c:dLbl>
              <c:idx val="2"/>
              <c:layout>
                <c:manualLayout>
                  <c:x val="0.10915335511093421"/>
                  <c:y val="9.58375611274640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F5-4D0C-A30C-4DFA08390B98}"/>
                </c:ext>
              </c:extLst>
            </c:dLbl>
            <c:dLbl>
              <c:idx val="3"/>
              <c:layout>
                <c:manualLayout>
                  <c:x val="-2.1364882928852531E-3"/>
                  <c:y val="0.115392758389520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F5-4D0C-A30C-4DFA08390B98}"/>
                </c:ext>
              </c:extLst>
            </c:dLbl>
            <c:dLbl>
              <c:idx val="4"/>
              <c:layout>
                <c:manualLayout>
                  <c:x val="-7.8078078078078109E-2"/>
                  <c:y val="9.44881889763779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F5-4D0C-A30C-4DFA08390B98}"/>
                </c:ext>
              </c:extLst>
            </c:dLbl>
            <c:dLbl>
              <c:idx val="5"/>
              <c:layout>
                <c:manualLayout>
                  <c:x val="-0.12912912912912913"/>
                  <c:y val="8.39895013123359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F5-4D0C-A30C-4DFA08390B98}"/>
                </c:ext>
              </c:extLst>
            </c:dLbl>
            <c:dLbl>
              <c:idx val="6"/>
              <c:layout>
                <c:manualLayout>
                  <c:x val="-0.14414414414414417"/>
                  <c:y val="1.3998250218722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F5-4D0C-A30C-4DFA08390B98}"/>
                </c:ext>
              </c:extLst>
            </c:dLbl>
            <c:dLbl>
              <c:idx val="7"/>
              <c:layout>
                <c:manualLayout>
                  <c:x val="0.12612612612612611"/>
                  <c:y val="-6.64916885389326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F5-4D0C-A30C-4DFA08390B9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F5-4D0C-A30C-4DFA08390B98}"/>
                </c:ext>
              </c:extLst>
            </c:dLbl>
            <c:dLbl>
              <c:idx val="9"/>
              <c:layout>
                <c:manualLayout>
                  <c:x val="-9.9099099099099114E-2"/>
                  <c:y val="5.24934383202098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AF5-4D0C-A30C-4DFA08390B98}"/>
                </c:ext>
              </c:extLst>
            </c:dLbl>
            <c:dLbl>
              <c:idx val="10"/>
              <c:layout>
                <c:manualLayout>
                  <c:x val="0.14114114114114112"/>
                  <c:y val="-2.79965004374452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AF5-4D0C-A30C-4DFA08390B98}"/>
                </c:ext>
              </c:extLst>
            </c:dLbl>
            <c:dLbl>
              <c:idx val="11"/>
              <c:layout>
                <c:manualLayout>
                  <c:x val="-7.5075075075075076E-2"/>
                  <c:y val="3.14960629921259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AF5-4D0C-A30C-4DFA08390B98}"/>
                </c:ext>
              </c:extLst>
            </c:dLbl>
            <c:dLbl>
              <c:idx val="12"/>
              <c:layout>
                <c:manualLayout>
                  <c:x val="-8.7087087087087081E-2"/>
                  <c:y val="-3.84951881014873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AF5-4D0C-A30C-4DFA08390B98}"/>
                </c:ext>
              </c:extLst>
            </c:dLbl>
            <c:dLbl>
              <c:idx val="13"/>
              <c:layout>
                <c:manualLayout>
                  <c:x val="-6.9069069069069067E-2"/>
                  <c:y val="-0.1434820647419073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AF5-4D0C-A30C-4DFA08390B98}"/>
                </c:ext>
              </c:extLst>
            </c:dLbl>
            <c:dLbl>
              <c:idx val="14"/>
              <c:layout>
                <c:manualLayout>
                  <c:x val="-9.5573364484566325E-2"/>
                  <c:y val="-8.04899927278231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AF5-4D0C-A30C-4DFA08390B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'The Proportion of Walltime (gro'!$F$3:$F$17</c:f>
              <c:strCache>
                <c:ptCount val="15"/>
                <c:pt idx="0">
                  <c:v>wfctamc</c:v>
                </c:pt>
                <c:pt idx="1">
                  <c:v>wcdarec</c:v>
                </c:pt>
                <c:pt idx="2">
                  <c:v>lhaasorec</c:v>
                </c:pt>
                <c:pt idx="3">
                  <c:v>wcdaplusrec</c:v>
                </c:pt>
                <c:pt idx="4">
                  <c:v>tianxs</c:v>
                </c:pt>
                <c:pt idx="5">
                  <c:v>yangzihan</c:v>
                </c:pt>
                <c:pt idx="6">
                  <c:v>wcdamc</c:v>
                </c:pt>
                <c:pt idx="7">
                  <c:v>yangjy</c:v>
                </c:pt>
                <c:pt idx="8">
                  <c:v>gaolq</c:v>
                </c:pt>
                <c:pt idx="9">
                  <c:v>yinlq</c:v>
                </c:pt>
                <c:pt idx="10">
                  <c:v>jzhao</c:v>
                </c:pt>
                <c:pt idx="11">
                  <c:v>km2amc</c:v>
                </c:pt>
                <c:pt idx="12">
                  <c:v>gaocd</c:v>
                </c:pt>
                <c:pt idx="13">
                  <c:v>zwang</c:v>
                </c:pt>
                <c:pt idx="14">
                  <c:v>others</c:v>
                </c:pt>
              </c:strCache>
            </c:strRef>
          </c:cat>
          <c:val>
            <c:numRef>
              <c:f>'The Proportion of Walltime (gro'!$G$3:$G$17</c:f>
              <c:numCache>
                <c:formatCode>General</c:formatCode>
                <c:ptCount val="15"/>
                <c:pt idx="0">
                  <c:v>5420935.1930555496</c:v>
                </c:pt>
                <c:pt idx="1">
                  <c:v>5044722.1677777702</c:v>
                </c:pt>
                <c:pt idx="2">
                  <c:v>1120922.61277777</c:v>
                </c:pt>
                <c:pt idx="3">
                  <c:v>944602.10555555497</c:v>
                </c:pt>
                <c:pt idx="4">
                  <c:v>889255.47388888802</c:v>
                </c:pt>
                <c:pt idx="5">
                  <c:v>740526.56083333294</c:v>
                </c:pt>
                <c:pt idx="6">
                  <c:v>709160.51388888794</c:v>
                </c:pt>
                <c:pt idx="7">
                  <c:v>702609.231111111</c:v>
                </c:pt>
                <c:pt idx="8">
                  <c:v>652399.29388888797</c:v>
                </c:pt>
                <c:pt idx="9">
                  <c:v>424909.71694444399</c:v>
                </c:pt>
                <c:pt idx="10">
                  <c:v>410644.42361111101</c:v>
                </c:pt>
                <c:pt idx="11">
                  <c:v>374965.66083333298</c:v>
                </c:pt>
                <c:pt idx="12">
                  <c:v>366281.539444444</c:v>
                </c:pt>
                <c:pt idx="13">
                  <c:v>362614.04611111101</c:v>
                </c:pt>
                <c:pt idx="14">
                  <c:v>5537810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AF5-4D0C-A30C-4DFA08390B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26F0-D95C-4E71-80FE-688DD517553F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A27EC-9961-4D3A-9084-7A3FE774A7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79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A27EC-9961-4D3A-9084-7A3FE774A78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42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5B2284-9FBC-48AE-B61A-12493CCF5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499DC3-AEC0-48A0-9219-42B6BE25C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1ACD9-7123-4CA1-AE68-3B1F48CB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3655-1EA8-49F4-A088-41640B31DB8B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EEF906-E460-4F9D-9A22-4D186D7D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11187A-703C-49CD-A00E-CACABB58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E616BCE7-A741-44A4-95F1-2A28B4A22F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1"/>
          <a:stretch/>
        </p:blipFill>
        <p:spPr bwMode="auto">
          <a:xfrm>
            <a:off x="1082314" y="15240"/>
            <a:ext cx="3642086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89FBA8-6871-422E-A02D-4473DFB38C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68" y="23044"/>
            <a:ext cx="15144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8BA5C-4F5D-4184-B81C-978CFB3C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749220-5C22-4C5E-BB96-D260EC740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8EC796-871C-4705-AF20-764E4810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60E5B-BE66-4172-8861-217B2ADBC45A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6502BB-43B9-4B05-B62A-BD0A254C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4DF59-F7F5-4BE1-9E09-C827D8C1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51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4C18626-007B-4E2C-BC50-55456005A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5420" y="1005838"/>
            <a:ext cx="2743200" cy="5329079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A549915-8B50-486F-A3E2-2D3ADF6F2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3380" y="1005838"/>
            <a:ext cx="8488680" cy="53290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2A3573-2E50-458B-8760-B8F8A879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BA7E1-22E1-41C5-86A1-53E465495F2A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5E612E-9E1A-4C63-A212-64187106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4DC02-1E36-43EB-B2B0-FEEC196A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10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A96CBD-D4F8-4397-AC62-872A9284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5EB578-3A29-4BCC-99E0-14D3E04F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2E3831-78DA-44EF-BB4B-B9403ACC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占位符 1">
            <a:extLst>
              <a:ext uri="{FF2B5EF4-FFF2-40B4-BE49-F238E27FC236}">
                <a16:creationId xmlns:a16="http://schemas.microsoft.com/office/drawing/2014/main" id="{B4F69D94-37B4-4DE4-A8AD-9B4535DC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68" y="29311"/>
            <a:ext cx="7340510" cy="71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A2907016-D47A-4495-AC36-5E93A59B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99" y="1196018"/>
            <a:ext cx="10794555" cy="49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4016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C0DBCA-80F7-440A-9FA1-3AC65780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F685B9-76E2-4791-9C44-A10BAD134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C957C9-A3F4-4FBD-876E-C49255A1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842C2-1352-4477-8CDC-00E952B0FF7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D98CA7-6C2D-4166-9686-7CD9E32C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4CC7F0-2B21-4277-B72A-58965BAA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37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E105A-24BF-4E41-A6FA-38FCCEF2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8705AE-F977-45E7-9AF3-406471CB4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287780"/>
            <a:ext cx="5471160" cy="4889183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ABA59C-1261-4B5A-AD5A-A0A5ADB90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7780"/>
            <a:ext cx="5471160" cy="4889183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1385B8-7DC3-445F-BEC3-E2592FE3D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33F8-C747-462C-A111-8F6D0B1350B3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A5A763-C49B-42A5-88DB-36F12FC47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B6A4AB-E656-43DF-AA0F-59E6824B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55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35AAB1-730F-4168-8F92-117D9588C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582" y="1129033"/>
            <a:ext cx="54489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D5EFFB-0A78-4165-B5EE-D7BF41A1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2" y="2095500"/>
            <a:ext cx="5448934" cy="3962400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D2B76B-90A1-4F47-BA5D-16BCE809B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3486" y="1129033"/>
            <a:ext cx="54489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1C5E10-6353-4F3B-9E5C-CE9969602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3484" y="2095500"/>
            <a:ext cx="5448934" cy="3962400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C84208-3AB7-460B-91F0-753EE584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BFEC-D10E-41A1-B458-814FB95296E8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4EEAA34-7284-4632-A1C6-5FDDD1C7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0E79CFD-1107-4569-BEB1-3108A714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占位符 1">
            <a:extLst>
              <a:ext uri="{FF2B5EF4-FFF2-40B4-BE49-F238E27FC236}">
                <a16:creationId xmlns:a16="http://schemas.microsoft.com/office/drawing/2014/main" id="{FE06EDDB-90DC-4425-87E2-A6C680B7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68" y="29311"/>
            <a:ext cx="7340510" cy="71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0513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E595D-1B5C-4E07-921E-BB4D7B16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CC3B189-F203-4C61-8056-419FB0F9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5944-4C22-4D87-ABD0-9B80F7789E4E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3152E0-E9CA-4D37-80AA-023D0DE8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9374" y="6462061"/>
            <a:ext cx="4114800" cy="365125"/>
          </a:xfrm>
        </p:spPr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EEEEF2-1320-49BF-A161-D6F64102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84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1B167F-4D68-4CB2-924F-B9608C16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BDDE-E6C2-4815-9EF2-21CC4D6D03E4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A3FE44-5B44-4E32-8255-C404527B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B7C25-28C0-4236-BA7B-223AF739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62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E1C83-44FB-41FF-B85E-4396F5A8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4204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913195-5077-4BA9-BE9B-0C5CBB326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2981"/>
            <a:ext cx="6650672" cy="5297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F01F8A-48B6-46A5-8CEC-A65F09DA4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6888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D26FE1-6BA0-45F4-9546-B9E4AC60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90F0-608E-492A-B183-85C9A8800F68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685080-CBA4-40AD-A999-9D5B8D8B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9D43F-A422-4DDE-ADF6-1EF79A57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05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E1C83-44FB-41FF-B85E-4396F5A8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4204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F01F8A-48B6-46A5-8CEC-A65F09DA4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6888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D26FE1-6BA0-45F4-9546-B9E4AC60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90F0-608E-492A-B183-85C9A8800F68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685080-CBA4-40AD-A999-9D5B8D8B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9D43F-A422-4DDE-ADF6-1EF79A57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图片占位符 2">
            <a:extLst>
              <a:ext uri="{FF2B5EF4-FFF2-40B4-BE49-F238E27FC236}">
                <a16:creationId xmlns:a16="http://schemas.microsoft.com/office/drawing/2014/main" id="{88A3A4F7-ED24-4A23-870E-12A6F1D1B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658292" cy="52930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29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8072F801-A3C2-4433-A22E-D110395C7BD4}"/>
              </a:ext>
            </a:extLst>
          </p:cNvPr>
          <p:cNvSpPr/>
          <p:nvPr userDrawn="1"/>
        </p:nvSpPr>
        <p:spPr>
          <a:xfrm>
            <a:off x="3779520" y="6441902"/>
            <a:ext cx="4646658" cy="421341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E6FB933-ED44-4687-B690-A3E0863D0BBF}"/>
              </a:ext>
            </a:extLst>
          </p:cNvPr>
          <p:cNvSpPr/>
          <p:nvPr userDrawn="1"/>
        </p:nvSpPr>
        <p:spPr>
          <a:xfrm>
            <a:off x="0" y="6441902"/>
            <a:ext cx="3779520" cy="42134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2FEE6D7-3205-4519-B1B2-47B49CEA5599}"/>
              </a:ext>
            </a:extLst>
          </p:cNvPr>
          <p:cNvSpPr/>
          <p:nvPr userDrawn="1"/>
        </p:nvSpPr>
        <p:spPr>
          <a:xfrm>
            <a:off x="8412482" y="6441901"/>
            <a:ext cx="3779520" cy="421341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C989AB-BD26-43D7-8B3B-B24B7525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68" y="29311"/>
            <a:ext cx="7340510" cy="718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47A4A6-2CC0-4BA1-8497-8EE589287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4899" y="1196018"/>
            <a:ext cx="10794555" cy="496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E770EC-532C-4854-892D-87066F7ED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5" y="6470011"/>
            <a:ext cx="1290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F9875A1-16D2-4B7F-9231-BEBD998986D6}" type="datetime1">
              <a:rPr lang="en-US" altLang="zh-CN" smtClean="0"/>
              <a:pPr/>
              <a:t>10/15/2021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375EE8-33D3-4CFF-BF0C-C2FCFA417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4776" y="64698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CN" dirty="0"/>
              <a:t>The Second LHAASO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C856AB-6B8D-4C1C-AC39-AB33B1C4D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2751" y="64620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E2F480-0866-4C36-99B6-3656151950E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792C2DE-31DF-4731-90D7-AF4D05A739B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63276" y="5363"/>
            <a:ext cx="2528723" cy="572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71B928-A0D1-4FE0-9998-D4D3563841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" y="224019"/>
            <a:ext cx="917922" cy="45701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779424A8-94D9-4357-AE28-16712F84F119}"/>
              </a:ext>
            </a:extLst>
          </p:cNvPr>
          <p:cNvGrpSpPr/>
          <p:nvPr userDrawn="1"/>
        </p:nvGrpSpPr>
        <p:grpSpPr>
          <a:xfrm>
            <a:off x="-1" y="773673"/>
            <a:ext cx="12192000" cy="87076"/>
            <a:chOff x="0" y="821645"/>
            <a:chExt cx="9191194" cy="13501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82CD28E-05E1-4D8E-BEC4-4405C935FD3C}"/>
                </a:ext>
              </a:extLst>
            </p:cNvPr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50FB568-E359-4F78-BA03-B9BD86B32E3A}"/>
                  </a:ext>
                </a:extLst>
              </p:cNvPr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296A1871-4746-4619-922C-1D06C3CC09AE}"/>
                  </a:ext>
                </a:extLst>
              </p:cNvPr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100DCBE-1B4A-4612-92AB-1DD778CA9EC4}"/>
                </a:ext>
              </a:extLst>
            </p:cNvPr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45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0070C0"/>
          </a:solidFill>
          <a:latin typeface="Calibri" panose="020F0502020204030204" pitchFamily="34" charset="0"/>
          <a:ea typeface="华文宋体" panose="02010600040101010101" pitchFamily="2" charset="-122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070C0"/>
          </a:solidFill>
          <a:latin typeface="Calibri" panose="020F0502020204030204" pitchFamily="34" charset="0"/>
          <a:ea typeface="华文宋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华文宋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华文宋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华文宋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华文宋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zhengw@ihep.ac.c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6910DE-15A2-45EE-9DF8-81B0DBDF1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490" y="1512941"/>
            <a:ext cx="10537371" cy="2387600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The Status of LHAASO Computing Platform 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B0B93A-6CD7-4611-B1A8-D47FFD653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084"/>
            <a:ext cx="9144000" cy="182820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4000" dirty="0"/>
              <a:t>Yujiang</a:t>
            </a:r>
            <a:r>
              <a:rPr lang="zh-CN" altLang="en-US" sz="4000" dirty="0"/>
              <a:t> </a:t>
            </a:r>
            <a:r>
              <a:rPr lang="en-US" altLang="zh-CN" sz="4000" dirty="0"/>
              <a:t>Bi (</a:t>
            </a:r>
            <a:r>
              <a:rPr lang="zh-CN" altLang="en-US" sz="4000" dirty="0"/>
              <a:t>毕玉江</a:t>
            </a:r>
            <a:r>
              <a:rPr lang="en-US" altLang="zh-CN" sz="4000" dirty="0"/>
              <a:t>)</a:t>
            </a:r>
          </a:p>
          <a:p>
            <a:r>
              <a:rPr lang="en-US" altLang="zh-CN" sz="2200" dirty="0"/>
              <a:t>biyujiang@ihep.ac.cn</a:t>
            </a:r>
          </a:p>
          <a:p>
            <a:r>
              <a:rPr lang="en-US" altLang="zh-CN" sz="2200" dirty="0"/>
              <a:t>On Behalf of IHEP-CC</a:t>
            </a:r>
          </a:p>
          <a:p>
            <a:pPr marL="182880" eaLnBrk="0" fontAlgn="base" hangingPunct="0">
              <a:lnSpc>
                <a:spcPct val="120000"/>
              </a:lnSpc>
              <a:spcAft>
                <a:spcPct val="0"/>
              </a:spcAft>
            </a:pPr>
            <a:r>
              <a:rPr lang="en-US" altLang="zh-CN" sz="2200" dirty="0"/>
              <a:t>2021-10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269449-938F-480E-94D2-4A265465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D835-AD94-4AD3-9F0B-FC6D3E2A5CD8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6CAD1-8D02-48C8-90A4-39D3EA64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1FAA07-89A9-4B63-A63E-D3F27B9B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46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68AF9-D1BE-4938-BDBB-389F9EF8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01" y="-4091"/>
            <a:ext cx="8399635" cy="833499"/>
          </a:xfrm>
        </p:spPr>
        <p:txBody>
          <a:bodyPr/>
          <a:lstStyle/>
          <a:p>
            <a:r>
              <a:rPr lang="en-US" altLang="zh-CN" dirty="0"/>
              <a:t>Data Transfer System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DAF2D7-38DC-4FBC-A7D2-AE23B4FA11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8703" y="895614"/>
            <a:ext cx="10794555" cy="5066771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zh-CN" sz="2400" dirty="0"/>
              <a:t>Two Network Links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000" dirty="0"/>
              <a:t>Dedicated network   </a:t>
            </a:r>
            <a:r>
              <a:rPr lang="en-US" altLang="zh-CN" sz="2000" b="1" dirty="0"/>
              <a:t>2Gbps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000" dirty="0"/>
              <a:t>VPN LINK                    </a:t>
            </a:r>
            <a:r>
              <a:rPr lang="en-US" altLang="zh-CN" sz="2000" b="1" dirty="0"/>
              <a:t>400Mbps</a:t>
            </a:r>
            <a:endParaRPr lang="en-US" altLang="zh-CN" sz="2800" dirty="0"/>
          </a:p>
          <a:p>
            <a:pPr>
              <a:spcBef>
                <a:spcPts val="0"/>
              </a:spcBef>
              <a:defRPr/>
            </a:pPr>
            <a:r>
              <a:rPr lang="en-US" altLang="zh-CN" sz="2400" dirty="0"/>
              <a:t>Data Transfer System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000" dirty="0"/>
              <a:t>Written with Shell + Redis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zh-CN" sz="2000" dirty="0"/>
              <a:t>Distributed deployment to support high transfer speed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zh-CN" sz="1800" dirty="0"/>
              <a:t>Full use the network bandwidth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zh-CN" sz="1800" dirty="0"/>
              <a:t>In case of the possible one-link low performance</a:t>
            </a:r>
          </a:p>
          <a:p>
            <a:pPr>
              <a:spcBef>
                <a:spcPts val="0"/>
              </a:spcBef>
            </a:pPr>
            <a:r>
              <a:rPr lang="en-US" altLang="zh-CN" sz="2400" dirty="0"/>
              <a:t>Transfer Status   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Started from 06/02/2018, works well, and  transferred ~ 5PB raw data.</a:t>
            </a:r>
            <a:endParaRPr lang="zh-CN" altLang="en-US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7554D3-8A72-4D9B-919C-7BD3590F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6ECC89-4B9B-42D9-B0C0-CF228891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Computing Platform Status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CB1EE4-BAF0-48FA-8DEB-5620342C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B9A31A0-3D5D-40B5-9397-AF7CAF6F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" y="4297453"/>
            <a:ext cx="6243493" cy="21233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11074C0-B723-4566-9AC7-56123B94A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972" y="4297453"/>
            <a:ext cx="5947028" cy="21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3BD93C-B125-4448-8FD7-D33C410F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60E325-9626-407D-926B-3DF85950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The Second LHAASO Collaboration Meeting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D66CC7-612E-42E2-9256-1E9D7218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0EFB5726-9B58-4B9B-AECE-FD6DCA96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67" y="29311"/>
            <a:ext cx="11060284" cy="718142"/>
          </a:xfrm>
        </p:spPr>
        <p:txBody>
          <a:bodyPr>
            <a:normAutofit/>
          </a:bodyPr>
          <a:lstStyle/>
          <a:p>
            <a:r>
              <a:rPr lang="en-US" altLang="zh-CN" dirty="0"/>
              <a:t>KM2A Digital Equipment Management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7AD07C-3BD5-4B6D-A292-CDFBF61E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03" y="901032"/>
            <a:ext cx="10727185" cy="54150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dirty="0">
                <a:sym typeface="+mn-ea"/>
              </a:rPr>
              <a:t>K</a:t>
            </a:r>
            <a:r>
              <a:rPr lang="en-US" altLang="zh-CN" sz="2400" dirty="0">
                <a:sym typeface="+mn-ea"/>
              </a:rPr>
              <a:t>M2A</a:t>
            </a:r>
            <a:r>
              <a:rPr lang="zh-CN" altLang="en-US" sz="2400" dirty="0">
                <a:sym typeface="+mn-ea"/>
              </a:rPr>
              <a:t> </a:t>
            </a:r>
            <a:r>
              <a:rPr lang="en-US" altLang="zh-CN" sz="2400" dirty="0">
                <a:sym typeface="+mn-ea"/>
              </a:rPr>
              <a:t>D</a:t>
            </a:r>
            <a:r>
              <a:rPr lang="zh-CN" altLang="en-US" sz="2400" dirty="0">
                <a:sym typeface="+mn-ea"/>
              </a:rPr>
              <a:t>igital </a:t>
            </a:r>
            <a:r>
              <a:rPr lang="en-US" altLang="zh-CN" sz="2400" dirty="0">
                <a:sym typeface="+mn-ea"/>
              </a:rPr>
              <a:t>E</a:t>
            </a:r>
            <a:r>
              <a:rPr lang="zh-CN" altLang="en-US" sz="2400" dirty="0">
                <a:sym typeface="+mn-ea"/>
              </a:rPr>
              <a:t>quipment </a:t>
            </a:r>
            <a:r>
              <a:rPr lang="en-US" altLang="zh-CN" sz="2400" dirty="0">
                <a:sym typeface="+mn-ea"/>
              </a:rPr>
              <a:t>M</a:t>
            </a:r>
            <a:r>
              <a:rPr lang="zh-CN" altLang="en-US" sz="2400" dirty="0">
                <a:sym typeface="+mn-ea"/>
              </a:rPr>
              <a:t>anagement </a:t>
            </a:r>
            <a:r>
              <a:rPr lang="en-US" altLang="zh-CN" sz="2400" dirty="0">
                <a:sym typeface="+mn-ea"/>
              </a:rPr>
              <a:t>Software</a:t>
            </a:r>
            <a:endParaRPr lang="zh-CN" altLang="en-US" sz="2400" dirty="0">
              <a:sym typeface="+mn-e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000" dirty="0">
                <a:sym typeface="+mn-ea"/>
              </a:rPr>
              <a:t>Manage and maintain KM2A Equipment records</a:t>
            </a:r>
            <a:endParaRPr lang="zh-CN" altLang="en-US" sz="2000" dirty="0">
              <a:sym typeface="+mn-e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000" dirty="0">
                <a:sym typeface="+mn-ea"/>
              </a:rPr>
              <a:t>Available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since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2021/07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400" dirty="0">
                <a:sym typeface="+mn-ea"/>
              </a:rPr>
              <a:t>What does Equipment Management Software do?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000" dirty="0"/>
              <a:t>Display basic </a:t>
            </a:r>
            <a:r>
              <a:rPr lang="en-US" altLang="zh-CN" sz="2000" dirty="0" err="1"/>
              <a:t>infos</a:t>
            </a:r>
            <a:r>
              <a:rPr lang="en-US" altLang="zh-CN" sz="2000" dirty="0"/>
              <a:t> of equipment through online map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000" dirty="0">
                <a:sym typeface="+mn-ea"/>
              </a:rPr>
              <a:t>ED, MD, GGD management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000" dirty="0">
                <a:sym typeface="+mn-ea"/>
              </a:rPr>
              <a:t>Device Accessory warehouse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000" dirty="0">
                <a:sym typeface="+mn-ea"/>
              </a:rPr>
              <a:t>Maintenance log &amp;</a:t>
            </a: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equipment Statistic</a:t>
            </a:r>
          </a:p>
          <a:p>
            <a:pPr marL="0" lvl="1" algn="l"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solidFill>
                  <a:srgbClr val="0070C0"/>
                </a:solidFill>
                <a:cs typeface="+mn-ea"/>
              </a:rPr>
              <a:t>Online map</a:t>
            </a:r>
          </a:p>
          <a:p>
            <a:pPr lvl="1" algn="l" latinLnBrk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000" dirty="0">
                <a:solidFill>
                  <a:srgbClr val="00B0F0"/>
                </a:solidFill>
                <a:cs typeface="+mn-ea"/>
              </a:rPr>
              <a:t>locate</a:t>
            </a:r>
            <a:r>
              <a:rPr lang="en-US" altLang="zh-CN" sz="2000" dirty="0">
                <a:cs typeface="+mn-ea"/>
              </a:rPr>
              <a:t> all devices through the</a:t>
            </a:r>
            <a:r>
              <a:rPr lang="zh-CN" altLang="en-US" sz="2000" dirty="0">
                <a:cs typeface="+mn-ea"/>
              </a:rPr>
              <a:t> </a:t>
            </a:r>
            <a:r>
              <a:rPr lang="en-US" altLang="zh-CN" sz="2000" dirty="0">
                <a:cs typeface="+mn-ea"/>
              </a:rPr>
              <a:t>map</a:t>
            </a:r>
            <a:endParaRPr lang="en-US" altLang="zh-CN" sz="2000" dirty="0">
              <a:sym typeface="+mn-ea"/>
            </a:endParaRP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927F46C0-441D-4443-8DE0-E6B16B4BFBC1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970638"/>
              </p:ext>
            </p:extLst>
          </p:nvPr>
        </p:nvGraphicFramePr>
        <p:xfrm>
          <a:off x="6764779" y="3383007"/>
          <a:ext cx="5275943" cy="304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r:id="rId4" imgW="11605260" imgH="6377940" progId="Paint.Picture">
                  <p:embed/>
                </p:oleObj>
              </mc:Choice>
              <mc:Fallback>
                <p:oleObj r:id="rId4" imgW="11605260" imgH="6377940" progId="Paint.Picture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4779" y="3383007"/>
                        <a:ext cx="5275943" cy="304077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2E55DDC-B73E-4E7A-863A-734A29121A96}"/>
              </a:ext>
            </a:extLst>
          </p:cNvPr>
          <p:cNvSpPr/>
          <p:nvPr/>
        </p:nvSpPr>
        <p:spPr>
          <a:xfrm>
            <a:off x="8136151" y="2772818"/>
            <a:ext cx="3239737" cy="355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>
              <a:lnSpc>
                <a:spcPct val="150000"/>
              </a:lnSpc>
              <a:defRPr/>
            </a:pPr>
            <a:r>
              <a:rPr lang="en-US" altLang="zh-CN" sz="1800" b="1" dirty="0">
                <a:solidFill>
                  <a:srgbClr val="FF0000"/>
                </a:solidFill>
                <a:sym typeface="+mn-ea"/>
              </a:rPr>
              <a:t>http://km2a.ihep.ac.cn/</a:t>
            </a:r>
            <a:endParaRPr lang="en-US" altLang="zh-CN" sz="2000" b="1" dirty="0">
              <a:solidFill>
                <a:srgbClr val="FF000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712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F5E08F-8502-42A4-B819-BF4E76D70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A2141E-9A94-40AA-A5EE-5324FE4B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642D9E-6B15-40A7-8A36-06B05C58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A8A29E1-3126-44FD-A970-DB2F98DB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67" y="29311"/>
            <a:ext cx="8609876" cy="718142"/>
          </a:xfrm>
        </p:spPr>
        <p:txBody>
          <a:bodyPr>
            <a:normAutofit/>
          </a:bodyPr>
          <a:lstStyle/>
          <a:p>
            <a:r>
              <a:rPr lang="en-US" altLang="zh-CN" dirty="0"/>
              <a:t>Multi-Center Platform - Dongguan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1F6132-C154-4240-844E-A48D02E60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97" y="874554"/>
            <a:ext cx="11086405" cy="538886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Dongguan</a:t>
            </a:r>
            <a:r>
              <a:rPr lang="zh-CN" altLang="en-US" sz="2400" dirty="0"/>
              <a:t> </a:t>
            </a:r>
            <a:r>
              <a:rPr lang="en-US" altLang="zh-CN" sz="2400" dirty="0"/>
              <a:t>Science Computing Center</a:t>
            </a:r>
          </a:p>
          <a:p>
            <a:pPr lvl="1"/>
            <a:r>
              <a:rPr lang="en-US" altLang="zh-CN" sz="2000" dirty="0"/>
              <a:t>Intel</a:t>
            </a:r>
            <a:r>
              <a:rPr lang="zh-CN" altLang="en-US" sz="2000" dirty="0"/>
              <a:t>、</a:t>
            </a:r>
            <a:r>
              <a:rPr lang="en-US" altLang="zh-CN" sz="2000" dirty="0"/>
              <a:t>ARM &amp; GPU</a:t>
            </a:r>
            <a:r>
              <a:rPr lang="zh-CN" altLang="en-US" sz="2000" dirty="0"/>
              <a:t> </a:t>
            </a:r>
            <a:r>
              <a:rPr lang="en-US" altLang="zh-CN" sz="2000" dirty="0"/>
              <a:t>computing nodes</a:t>
            </a:r>
          </a:p>
          <a:p>
            <a:pPr lvl="2"/>
            <a:r>
              <a:rPr lang="en-US" altLang="zh-CN" sz="1800" b="1" dirty="0">
                <a:solidFill>
                  <a:srgbClr val="FF0000"/>
                </a:solidFill>
              </a:rPr>
              <a:t>35000</a:t>
            </a:r>
            <a:r>
              <a:rPr lang="en-US" altLang="zh-CN" sz="1800" dirty="0"/>
              <a:t> CPU Cores, </a:t>
            </a:r>
            <a:r>
              <a:rPr lang="en-US" altLang="zh-CN" sz="1800" b="1" dirty="0">
                <a:solidFill>
                  <a:srgbClr val="FF0000"/>
                </a:solidFill>
              </a:rPr>
              <a:t>143.8</a:t>
            </a:r>
            <a:r>
              <a:rPr lang="en-US" altLang="zh-CN" sz="1800" dirty="0"/>
              <a:t> TB RAM,</a:t>
            </a:r>
            <a:r>
              <a:rPr lang="zh-CN" altLang="en-US" sz="1800" dirty="0"/>
              <a:t> </a:t>
            </a:r>
            <a:r>
              <a:rPr lang="en-US" altLang="zh-CN" sz="1800" b="1" dirty="0">
                <a:solidFill>
                  <a:srgbClr val="FF0000"/>
                </a:solidFill>
              </a:rPr>
              <a:t>80</a:t>
            </a:r>
            <a:r>
              <a:rPr lang="zh-CN" altLang="en-US" sz="1800" dirty="0"/>
              <a:t> </a:t>
            </a:r>
            <a:r>
              <a:rPr lang="en-US" altLang="zh-CN" sz="1800" dirty="0"/>
              <a:t>GPUs</a:t>
            </a:r>
          </a:p>
          <a:p>
            <a:pPr lvl="1"/>
            <a:r>
              <a:rPr lang="en-US" altLang="zh-CN" sz="2000" dirty="0"/>
              <a:t>Huawei</a:t>
            </a:r>
            <a:r>
              <a:rPr lang="zh-CN" altLang="en-US" sz="2000" dirty="0"/>
              <a:t> </a:t>
            </a:r>
            <a:r>
              <a:rPr lang="en-US" altLang="zh-CN" sz="2000" b="1" dirty="0">
                <a:solidFill>
                  <a:srgbClr val="FF0000"/>
                </a:solidFill>
              </a:rPr>
              <a:t>100 G</a:t>
            </a:r>
            <a:r>
              <a:rPr lang="en-US" altLang="zh-CN" sz="2000" dirty="0"/>
              <a:t> RoCEv2 Network</a:t>
            </a:r>
          </a:p>
          <a:p>
            <a:pPr lvl="1"/>
            <a:r>
              <a:rPr lang="en-US" altLang="zh-CN" sz="2000" dirty="0"/>
              <a:t>Filesystems</a:t>
            </a:r>
          </a:p>
          <a:p>
            <a:pPr lvl="2"/>
            <a:r>
              <a:rPr lang="en-US" altLang="zh-CN" sz="1800" b="1" dirty="0">
                <a:solidFill>
                  <a:srgbClr val="FF0000"/>
                </a:solidFill>
              </a:rPr>
              <a:t>6PB</a:t>
            </a:r>
            <a:r>
              <a:rPr lang="en-US" altLang="zh-CN" sz="1800" dirty="0"/>
              <a:t> storage and </a:t>
            </a:r>
            <a:r>
              <a:rPr lang="en-US" altLang="zh-CN" sz="1800" b="1" dirty="0">
                <a:solidFill>
                  <a:srgbClr val="FF0000"/>
                </a:solidFill>
              </a:rPr>
              <a:t>1PB</a:t>
            </a:r>
            <a:r>
              <a:rPr lang="en-US" altLang="zh-CN" sz="1800" dirty="0"/>
              <a:t> cloud storage</a:t>
            </a:r>
          </a:p>
          <a:p>
            <a:r>
              <a:rPr lang="en-US" altLang="zh-CN" sz="2400" dirty="0"/>
              <a:t>LHAASO Computation @Dongguan</a:t>
            </a:r>
          </a:p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WCDA Simulation</a:t>
            </a:r>
          </a:p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KM2A RAW Data Analysis</a:t>
            </a:r>
          </a:p>
          <a:p>
            <a:pPr lvl="1"/>
            <a:r>
              <a:rPr lang="en-US" altLang="zh-CN" sz="2000" dirty="0"/>
              <a:t>G4WCDA ported to ARM.</a:t>
            </a: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D77ADDDD-83CE-4B0A-BABC-840D09265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932843"/>
              </p:ext>
            </p:extLst>
          </p:nvPr>
        </p:nvGraphicFramePr>
        <p:xfrm>
          <a:off x="318792" y="4701161"/>
          <a:ext cx="11554416" cy="162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59">
                  <a:extLst>
                    <a:ext uri="{9D8B030D-6E8A-4147-A177-3AD203B41FA5}">
                      <a16:colId xmlns:a16="http://schemas.microsoft.com/office/drawing/2014/main" val="1372204322"/>
                    </a:ext>
                  </a:extLst>
                </a:gridCol>
                <a:gridCol w="2775806">
                  <a:extLst>
                    <a:ext uri="{9D8B030D-6E8A-4147-A177-3AD203B41FA5}">
                      <a16:colId xmlns:a16="http://schemas.microsoft.com/office/drawing/2014/main" val="2680790732"/>
                    </a:ext>
                  </a:extLst>
                </a:gridCol>
                <a:gridCol w="2616972">
                  <a:extLst>
                    <a:ext uri="{9D8B030D-6E8A-4147-A177-3AD203B41FA5}">
                      <a16:colId xmlns:a16="http://schemas.microsoft.com/office/drawing/2014/main" val="3599440438"/>
                    </a:ext>
                  </a:extLst>
                </a:gridCol>
                <a:gridCol w="2443011">
                  <a:extLst>
                    <a:ext uri="{9D8B030D-6E8A-4147-A177-3AD203B41FA5}">
                      <a16:colId xmlns:a16="http://schemas.microsoft.com/office/drawing/2014/main" val="1664018188"/>
                    </a:ext>
                  </a:extLst>
                </a:gridCol>
                <a:gridCol w="2508468">
                  <a:extLst>
                    <a:ext uri="{9D8B030D-6E8A-4147-A177-3AD203B41FA5}">
                      <a16:colId xmlns:a16="http://schemas.microsoft.com/office/drawing/2014/main" val="2435609939"/>
                    </a:ext>
                  </a:extLst>
                </a:gridCol>
              </a:tblGrid>
              <a:tr h="43354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Type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Intel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x86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ARM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GPU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Cloud Computing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384044"/>
                  </a:ext>
                </a:extLst>
              </a:tr>
              <a:tr h="758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Confs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Xeon Gold 6240R</a:t>
                      </a:r>
                    </a:p>
                    <a:p>
                      <a:pPr algn="ctr"/>
                      <a:r>
                        <a:rPr lang="en-US" altLang="zh-CN" dirty="0"/>
                        <a:t>48 Cores, 256 GB RAM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Kunpeng</a:t>
                      </a:r>
                      <a:r>
                        <a:rPr lang="en-US" altLang="zh-CN" dirty="0"/>
                        <a:t> 920</a:t>
                      </a:r>
                    </a:p>
                    <a:p>
                      <a:pPr algn="ctr"/>
                      <a:r>
                        <a:rPr lang="en-US" altLang="zh-CN" dirty="0"/>
                        <a:t>96 Cores, 256GB RAM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 </a:t>
                      </a:r>
                      <a:r>
                        <a:rPr lang="en-US" altLang="zh-CN" dirty="0" err="1"/>
                        <a:t>Telsa</a:t>
                      </a:r>
                      <a:r>
                        <a:rPr lang="en-US" altLang="zh-CN" dirty="0"/>
                        <a:t> V100</a:t>
                      </a:r>
                    </a:p>
                    <a:p>
                      <a:pPr algn="ctr"/>
                      <a:r>
                        <a:rPr lang="en-US" altLang="zh-CN" dirty="0"/>
                        <a:t>48 Cores, 256GB 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Xeon Gold 5218</a:t>
                      </a:r>
                    </a:p>
                    <a:p>
                      <a:pPr algn="ctr"/>
                      <a:r>
                        <a:rPr lang="en-US" altLang="zh-CN" dirty="0"/>
                        <a:t>52 Cores, 226GB RAM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150377"/>
                  </a:ext>
                </a:extLst>
              </a:tr>
              <a:tr h="433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Resource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8956505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27ABF000-3E61-4BFC-969F-09EFE4110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38" y="1497545"/>
            <a:ext cx="666724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CE9128-9FAE-4AAD-B2F5-A56EFF41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BA9235-A785-4F72-9BC4-E5DE010E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Platform Plan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0A18F5-C73C-468B-AD49-EA34C0AC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4FB7FFE-07B5-43AD-8AAD-D8F39269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Next to Do?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9BFA8FE-A415-441F-B09F-9347381A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29" y="997508"/>
            <a:ext cx="11173539" cy="1982289"/>
          </a:xfrm>
        </p:spPr>
        <p:txBody>
          <a:bodyPr numCol="2">
            <a:normAutofit/>
          </a:bodyPr>
          <a:lstStyle/>
          <a:p>
            <a:r>
              <a:rPr lang="en-US" altLang="zh-CN" sz="2400" dirty="0"/>
              <a:t>Putting CTA into Production</a:t>
            </a:r>
          </a:p>
          <a:p>
            <a:pPr lvl="1"/>
            <a:r>
              <a:rPr lang="en-US" altLang="zh-CN" sz="2000" dirty="0"/>
              <a:t>Replacing Castor tape system</a:t>
            </a:r>
          </a:p>
          <a:p>
            <a:pPr lvl="1"/>
            <a:r>
              <a:rPr lang="en-US" altLang="zh-CN" sz="2000" dirty="0"/>
              <a:t>Castor</a:t>
            </a:r>
            <a:r>
              <a:rPr lang="zh-CN" altLang="en-US" sz="2000" dirty="0"/>
              <a:t> </a:t>
            </a:r>
            <a:r>
              <a:rPr lang="en-US" altLang="zh-CN" sz="2000" dirty="0"/>
              <a:t>tape data</a:t>
            </a:r>
            <a:r>
              <a:rPr lang="zh-CN" altLang="en-US" sz="2000" dirty="0"/>
              <a:t> </a:t>
            </a:r>
            <a:r>
              <a:rPr lang="en-US" altLang="zh-CN" sz="2000" dirty="0"/>
              <a:t>migration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CTA</a:t>
            </a:r>
          </a:p>
          <a:p>
            <a:pPr lvl="1"/>
            <a:r>
              <a:rPr lang="en-US" altLang="zh-CN" sz="2000" dirty="0"/>
              <a:t>Workflow to automatically backup</a:t>
            </a:r>
          </a:p>
          <a:p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Transfer</a:t>
            </a:r>
            <a:r>
              <a:rPr lang="zh-CN" altLang="en-US" sz="2400" dirty="0"/>
              <a:t> </a:t>
            </a:r>
            <a:r>
              <a:rPr lang="en-US" altLang="zh-CN" sz="2400" dirty="0"/>
              <a:t>System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CN" sz="2000" dirty="0"/>
              <a:t>Rewriting Data Transfer System</a:t>
            </a:r>
          </a:p>
          <a:p>
            <a:pPr lvl="2"/>
            <a:r>
              <a:rPr lang="en-US" altLang="zh-CN" sz="1800" dirty="0"/>
              <a:t>Written by Python, more stable and reliable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CN" sz="2000" dirty="0"/>
              <a:t>Spade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EOS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XRootD</a:t>
            </a:r>
            <a:r>
              <a:rPr lang="zh-CN" altLang="en-US" sz="2000" dirty="0"/>
              <a:t> </a:t>
            </a:r>
            <a:r>
              <a:rPr lang="en-US" altLang="zh-CN" sz="2000" dirty="0"/>
              <a:t>Protocol</a:t>
            </a:r>
            <a:r>
              <a:rPr lang="zh-CN" altLang="en-US" sz="2000" dirty="0"/>
              <a:t> </a:t>
            </a:r>
            <a:r>
              <a:rPr lang="en-US" altLang="zh-CN" sz="2000" dirty="0"/>
              <a:t>Support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722FC5-798D-4836-BF34-2CBF127B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7" y="3140133"/>
            <a:ext cx="10457244" cy="30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2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CBBDA0-5027-46D1-BAB0-F00EBE5B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01" y="-4091"/>
            <a:ext cx="8399635" cy="833499"/>
          </a:xfrm>
        </p:spPr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1A3975-FD85-4A1E-9D2F-EDD614991B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3801" y="829408"/>
            <a:ext cx="9249755" cy="5736523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en-US" altLang="zh-CN" sz="2400" dirty="0"/>
              <a:t>Computing Platform</a:t>
            </a:r>
            <a:r>
              <a:rPr lang="zh-CN" altLang="en-US" sz="2400" dirty="0"/>
              <a:t> </a:t>
            </a:r>
            <a:r>
              <a:rPr lang="en-US" altLang="zh-CN" sz="2400" dirty="0"/>
              <a:t>is A Significant Component of LHAASO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/>
              <a:t>Provides service for LHAASO offline data processing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/>
              <a:t>Computing recourses, storage and network upgraded</a:t>
            </a:r>
          </a:p>
          <a:p>
            <a:pPr>
              <a:lnSpc>
                <a:spcPct val="135000"/>
              </a:lnSpc>
            </a:pPr>
            <a:r>
              <a:rPr lang="en-US" altLang="zh-CN" sz="2400" dirty="0"/>
              <a:t>Next Plan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/>
              <a:t>Upgrading Castor</a:t>
            </a:r>
            <a:r>
              <a:rPr lang="zh-CN" altLang="en-US" sz="2000" dirty="0"/>
              <a:t> </a:t>
            </a:r>
            <a:r>
              <a:rPr lang="en-US" altLang="zh-CN" sz="2000" dirty="0"/>
              <a:t>to EOSCTA </a:t>
            </a:r>
          </a:p>
          <a:p>
            <a:pPr lvl="2">
              <a:lnSpc>
                <a:spcPct val="135000"/>
              </a:lnSpc>
            </a:pPr>
            <a:r>
              <a:rPr lang="en-US" altLang="zh-CN" sz="1600" dirty="0"/>
              <a:t>Better tape management</a:t>
            </a:r>
            <a:r>
              <a:rPr lang="zh-CN" altLang="en-US" sz="1600" dirty="0"/>
              <a:t> </a:t>
            </a:r>
            <a:r>
              <a:rPr lang="en-US" altLang="zh-CN" sz="1600" dirty="0"/>
              <a:t>and performance</a:t>
            </a:r>
          </a:p>
          <a:p>
            <a:pPr lvl="2">
              <a:lnSpc>
                <a:spcPct val="135000"/>
              </a:lnSpc>
            </a:pPr>
            <a:r>
              <a:rPr lang="en-US" altLang="zh-CN" sz="1600" dirty="0"/>
              <a:t>Migration</a:t>
            </a:r>
            <a:r>
              <a:rPr lang="zh-CN" altLang="en-US" sz="1600" dirty="0"/>
              <a:t> </a:t>
            </a:r>
            <a:r>
              <a:rPr lang="en-US" altLang="zh-CN" sz="1600" dirty="0"/>
              <a:t>and</a:t>
            </a:r>
            <a:r>
              <a:rPr lang="zh-CN" altLang="en-US" sz="1600" dirty="0"/>
              <a:t> </a:t>
            </a:r>
            <a:r>
              <a:rPr lang="en-US" altLang="zh-CN" sz="1600" dirty="0"/>
              <a:t>archive</a:t>
            </a:r>
            <a:r>
              <a:rPr lang="zh-CN" altLang="en-US" sz="1600" dirty="0"/>
              <a:t> </a:t>
            </a:r>
            <a:r>
              <a:rPr lang="en-US" altLang="zh-CN" sz="1600" dirty="0"/>
              <a:t>workflow</a:t>
            </a:r>
            <a:r>
              <a:rPr lang="zh-CN" altLang="en-US" sz="1600" dirty="0"/>
              <a:t> </a:t>
            </a:r>
            <a:r>
              <a:rPr lang="en-US" altLang="zh-CN" sz="1600" dirty="0"/>
              <a:t>underway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/>
              <a:t>Data</a:t>
            </a:r>
            <a:r>
              <a:rPr lang="zh-CN" altLang="en-US" sz="2000" dirty="0"/>
              <a:t> </a:t>
            </a:r>
            <a:r>
              <a:rPr lang="en-US" altLang="zh-CN" sz="2000" dirty="0"/>
              <a:t>Transfer</a:t>
            </a:r>
            <a:r>
              <a:rPr lang="zh-CN" altLang="en-US" sz="2000" dirty="0"/>
              <a:t> </a:t>
            </a:r>
            <a:r>
              <a:rPr lang="en-US" altLang="zh-CN" sz="2000" dirty="0"/>
              <a:t>System</a:t>
            </a:r>
            <a:r>
              <a:rPr lang="zh-CN" altLang="en-US" sz="2000" dirty="0"/>
              <a:t> </a:t>
            </a:r>
            <a:r>
              <a:rPr lang="en-US" altLang="zh-CN" sz="2000" dirty="0"/>
              <a:t>Development</a:t>
            </a:r>
          </a:p>
          <a:p>
            <a:pPr lvl="2">
              <a:lnSpc>
                <a:spcPct val="135000"/>
              </a:lnSpc>
            </a:pPr>
            <a:r>
              <a:rPr lang="en-US" altLang="zh-CN" sz="1600" dirty="0"/>
              <a:t>Rewritten</a:t>
            </a:r>
            <a:r>
              <a:rPr lang="zh-CN" altLang="en-US" sz="1600" dirty="0"/>
              <a:t> </a:t>
            </a:r>
            <a:r>
              <a:rPr lang="en-US" altLang="zh-CN" sz="1600" dirty="0"/>
              <a:t>with</a:t>
            </a:r>
            <a:r>
              <a:rPr lang="zh-CN" altLang="en-US" sz="1600" dirty="0"/>
              <a:t> </a:t>
            </a:r>
            <a:r>
              <a:rPr lang="en-US" altLang="zh-CN" sz="1600" dirty="0"/>
              <a:t>Python</a:t>
            </a:r>
            <a:r>
              <a:rPr lang="zh-CN" altLang="en-US" sz="1600" dirty="0"/>
              <a:t> </a:t>
            </a:r>
            <a:r>
              <a:rPr lang="en-US" altLang="zh-CN" sz="1600" dirty="0"/>
              <a:t>&amp;</a:t>
            </a:r>
            <a:r>
              <a:rPr lang="zh-CN" altLang="en-US" sz="1600" dirty="0"/>
              <a:t> </a:t>
            </a:r>
            <a:r>
              <a:rPr lang="en-US" altLang="zh-CN" sz="1600" dirty="0"/>
              <a:t>Redis</a:t>
            </a:r>
          </a:p>
          <a:p>
            <a:pPr lvl="2">
              <a:lnSpc>
                <a:spcPct val="135000"/>
              </a:lnSpc>
            </a:pPr>
            <a:r>
              <a:rPr lang="en-US" altLang="zh-CN" sz="1600" dirty="0"/>
              <a:t>Spade</a:t>
            </a:r>
            <a:r>
              <a:rPr lang="zh-CN" altLang="en-US" sz="1600" dirty="0"/>
              <a:t> </a:t>
            </a:r>
            <a:r>
              <a:rPr lang="en-US" altLang="zh-CN" sz="1600" dirty="0"/>
              <a:t>with</a:t>
            </a:r>
            <a:r>
              <a:rPr lang="zh-CN" altLang="en-US" sz="1600" dirty="0"/>
              <a:t> </a:t>
            </a:r>
            <a:r>
              <a:rPr lang="en-US" altLang="zh-CN" sz="1600" dirty="0"/>
              <a:t>EOS</a:t>
            </a:r>
            <a:r>
              <a:rPr lang="zh-CN" altLang="en-US" sz="1600" dirty="0"/>
              <a:t> </a:t>
            </a:r>
            <a:r>
              <a:rPr lang="en-US" altLang="zh-CN" sz="1600" dirty="0"/>
              <a:t>&amp;</a:t>
            </a:r>
            <a:r>
              <a:rPr lang="zh-CN" altLang="en-US" sz="1600" dirty="0"/>
              <a:t> </a:t>
            </a:r>
            <a:r>
              <a:rPr lang="en-US" altLang="zh-CN" sz="1600" dirty="0"/>
              <a:t>XRootD</a:t>
            </a:r>
            <a:r>
              <a:rPr lang="zh-CN" altLang="en-US" sz="1600" dirty="0"/>
              <a:t> </a:t>
            </a:r>
            <a:r>
              <a:rPr lang="en-US" altLang="zh-CN" sz="1600" dirty="0"/>
              <a:t>Support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Full container support -- more secure</a:t>
            </a:r>
          </a:p>
          <a:p>
            <a:pPr lvl="1">
              <a:lnSpc>
                <a:spcPct val="135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DHTC </a:t>
            </a:r>
            <a:r>
              <a:rPr lang="mr-IN" altLang="zh-CN" sz="2000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</a:rPr>
              <a:t> integrate more computing resources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6F511D-20AC-4DDF-8F14-416C8F0C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E752FA-03E3-4E8A-A73A-51B6C3EA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4776" y="6523687"/>
            <a:ext cx="4114800" cy="365125"/>
          </a:xfrm>
        </p:spPr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BEE8E0-DE96-4A91-AE86-7475F4BD0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00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189B038C-5EB2-4DAC-9194-AA96AC44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01" y="-4091"/>
            <a:ext cx="8399635" cy="833499"/>
          </a:xfrm>
        </p:spPr>
        <p:txBody>
          <a:bodyPr>
            <a:normAutofit/>
          </a:bodyPr>
          <a:lstStyle/>
          <a:p>
            <a:r>
              <a:rPr lang="en-US" altLang="zh-CN" dirty="0"/>
              <a:t>Q&amp;A</a:t>
            </a:r>
            <a:endParaRPr lang="zh-CN" altLang="en-US" dirty="0"/>
          </a:p>
        </p:txBody>
      </p:sp>
      <p:sp>
        <p:nvSpPr>
          <p:cNvPr id="30723" name="内容占位符 2">
            <a:extLst>
              <a:ext uri="{FF2B5EF4-FFF2-40B4-BE49-F238E27FC236}">
                <a16:creationId xmlns:a16="http://schemas.microsoft.com/office/drawing/2014/main" id="{7FBFA6E7-D30D-4DBE-8208-D299FB8A60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19288" y="2781301"/>
            <a:ext cx="8147050" cy="15843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zh-CN" sz="3600" dirty="0"/>
              <a:t>Thanks for your attentions!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zh-CN" altLang="en-US" sz="4800" dirty="0">
                <a:latin typeface="华文行楷" panose="02010800040101010101" pitchFamily="2" charset="-122"/>
                <a:ea typeface="华文行楷" panose="02010800040101010101" pitchFamily="2" charset="-122"/>
              </a:rPr>
              <a:t>谢谢！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94E503-52EC-4916-84C4-B413E09A8A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EFB7B0-7B14-4D74-9EE6-BEE6C16C025B}" type="datetime1">
              <a:rPr lang="en-US" altLang="zh-CN" smtClean="0"/>
              <a:t>10/15/2021</a:t>
            </a:fld>
            <a:endParaRPr lang="zh-CN" altLang="en-US" dirty="0"/>
          </a:p>
        </p:txBody>
      </p:sp>
      <p:sp>
        <p:nvSpPr>
          <p:cNvPr id="30725" name="灯片编号占位符 5">
            <a:extLst>
              <a:ext uri="{FF2B5EF4-FFF2-40B4-BE49-F238E27FC236}">
                <a16:creationId xmlns:a16="http://schemas.microsoft.com/office/drawing/2014/main" id="{C5074C0B-EB0D-4974-860E-79646C6B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FC9B8D-71A0-4062-9D4C-3C0D714E3C6C}" type="slidenum">
              <a:rPr lang="zh-CN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0726" name="页脚占位符 6">
            <a:extLst>
              <a:ext uri="{FF2B5EF4-FFF2-40B4-BE49-F238E27FC236}">
                <a16:creationId xmlns:a16="http://schemas.microsoft.com/office/drawing/2014/main" id="{2D41D4FB-721D-4BAD-8AD9-D0DD5645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</a:rPr>
              <a:t>The Second LHAASO Collaboration Meeting</a:t>
            </a:r>
            <a:endParaRPr lang="zh-CN" altLang="en-US" sz="120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8028A-3FDE-4472-A3C8-E42F387B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01" y="-4091"/>
            <a:ext cx="8399635" cy="833499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E85D44-7D53-4BE3-A01D-DC5DCDDA4C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16896" y="1037048"/>
            <a:ext cx="7985855" cy="522514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Overview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Current Status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Next Plan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Summary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4AF282-D532-4DD3-BA45-F7F8E954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2881-4CCF-4EE6-966D-4EFE76714158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B969F5-CB13-4A0F-8677-9E9811C1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A3416A-6A10-4884-BDC0-0746A794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40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38FCD-E041-4E9B-ACA0-64979D35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01" y="-4091"/>
            <a:ext cx="8399635" cy="833499"/>
          </a:xfrm>
        </p:spPr>
        <p:txBody>
          <a:bodyPr/>
          <a:lstStyle/>
          <a:p>
            <a:r>
              <a:rPr lang="en-US" altLang="zh-CN" dirty="0"/>
              <a:t>LHAASO Data Processing Platform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81B427-0F64-42D1-9536-2DEEF824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981356-1DBB-4050-8315-D618811F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Overview of Platform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223A17-D74E-4276-92C9-4A068ADB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D8636C34-DD05-4BFC-A649-BCCFE1BA7C08}"/>
              </a:ext>
            </a:extLst>
          </p:cNvPr>
          <p:cNvGrpSpPr/>
          <p:nvPr/>
        </p:nvGrpSpPr>
        <p:grpSpPr>
          <a:xfrm>
            <a:off x="4351580" y="1487125"/>
            <a:ext cx="4000671" cy="515366"/>
            <a:chOff x="4351580" y="1483998"/>
            <a:chExt cx="4000671" cy="572788"/>
          </a:xfrm>
        </p:grpSpPr>
        <p:cxnSp>
          <p:nvCxnSpPr>
            <p:cNvPr id="15" name="曲线连接符 11">
              <a:extLst>
                <a:ext uri="{FF2B5EF4-FFF2-40B4-BE49-F238E27FC236}">
                  <a16:creationId xmlns:a16="http://schemas.microsoft.com/office/drawing/2014/main" id="{0E982D36-1B01-4753-BDCE-6EFA7A7A274B}"/>
                </a:ext>
              </a:extLst>
            </p:cNvPr>
            <p:cNvCxnSpPr>
              <a:cxnSpLocks/>
              <a:stCxn id="22" idx="3"/>
              <a:endCxn id="21" idx="1"/>
            </p:cNvCxnSpPr>
            <p:nvPr/>
          </p:nvCxnSpPr>
          <p:spPr>
            <a:xfrm>
              <a:off x="4351580" y="1958331"/>
              <a:ext cx="4000671" cy="98455"/>
            </a:xfrm>
            <a:prstGeom prst="curved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id="{ECAB635D-91F5-44E5-9A43-B72C008EB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762" y="1483998"/>
              <a:ext cx="13067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 dirty="0">
                  <a:ea typeface="华文彩云" panose="02010800040101010101" pitchFamily="2" charset="-122"/>
                </a:rPr>
                <a:t>~600Mbps</a:t>
              </a:r>
              <a:endParaRPr kumimoji="0" lang="zh-CN" altLang="en-US" sz="1800" dirty="0">
                <a:ea typeface="华文彩云" panose="02010800040101010101" pitchFamily="2" charset="-122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856FC339-8D33-423B-9826-94D8AFDC09CB}"/>
              </a:ext>
            </a:extLst>
          </p:cNvPr>
          <p:cNvGrpSpPr/>
          <p:nvPr/>
        </p:nvGrpSpPr>
        <p:grpSpPr>
          <a:xfrm>
            <a:off x="4351580" y="1913906"/>
            <a:ext cx="2331150" cy="1584943"/>
            <a:chOff x="4351580" y="1913906"/>
            <a:chExt cx="2331150" cy="1584943"/>
          </a:xfrm>
        </p:grpSpPr>
        <p:cxnSp>
          <p:nvCxnSpPr>
            <p:cNvPr id="17" name="曲线连接符 13">
              <a:extLst>
                <a:ext uri="{FF2B5EF4-FFF2-40B4-BE49-F238E27FC236}">
                  <a16:creationId xmlns:a16="http://schemas.microsoft.com/office/drawing/2014/main" id="{33FBBA60-6416-41E6-B422-211071BDE665}"/>
                </a:ext>
              </a:extLst>
            </p:cNvPr>
            <p:cNvCxnSpPr>
              <a:cxnSpLocks/>
              <a:stCxn id="22" idx="3"/>
              <a:endCxn id="23" idx="0"/>
            </p:cNvCxnSpPr>
            <p:nvPr/>
          </p:nvCxnSpPr>
          <p:spPr>
            <a:xfrm>
              <a:off x="4351580" y="1913906"/>
              <a:ext cx="2331150" cy="1584943"/>
            </a:xfrm>
            <a:prstGeom prst="curved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文本框 14">
              <a:extLst>
                <a:ext uri="{FF2B5EF4-FFF2-40B4-BE49-F238E27FC236}">
                  <a16:creationId xmlns:a16="http://schemas.microsoft.com/office/drawing/2014/main" id="{188AB4BB-0850-4788-A60F-11702CE0C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321" y="2570239"/>
              <a:ext cx="12298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 dirty="0">
                  <a:ea typeface="华文彩云" panose="02010800040101010101" pitchFamily="2" charset="-122"/>
                </a:rPr>
                <a:t>~2.4Gbps</a:t>
              </a:r>
              <a:endParaRPr kumimoji="0" lang="zh-CN" altLang="en-US" sz="1800" dirty="0">
                <a:ea typeface="华文彩云" panose="02010800040101010101" pitchFamily="2" charset="-122"/>
              </a:endParaRPr>
            </a:p>
          </p:txBody>
        </p:sp>
      </p:grpSp>
      <p:sp>
        <p:nvSpPr>
          <p:cNvPr id="19" name="云形 18">
            <a:extLst>
              <a:ext uri="{FF2B5EF4-FFF2-40B4-BE49-F238E27FC236}">
                <a16:creationId xmlns:a16="http://schemas.microsoft.com/office/drawing/2014/main" id="{E7A85513-FB1B-41E4-A280-1C8CA33F3E93}"/>
              </a:ext>
            </a:extLst>
          </p:cNvPr>
          <p:cNvSpPr/>
          <p:nvPr/>
        </p:nvSpPr>
        <p:spPr bwMode="auto">
          <a:xfrm>
            <a:off x="2203776" y="4021498"/>
            <a:ext cx="2805932" cy="139686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CN" sz="1600" dirty="0">
                <a:latin typeface="Arial" charset="0"/>
              </a:rPr>
              <a:t>Distributed </a:t>
            </a:r>
          </a:p>
          <a:p>
            <a:pPr algn="ctr">
              <a:defRPr/>
            </a:pPr>
            <a:r>
              <a:rPr lang="en-US" altLang="zh-CN" sz="1600" dirty="0">
                <a:latin typeface="Arial" charset="0"/>
              </a:rPr>
              <a:t>Computing sites</a:t>
            </a:r>
          </a:p>
          <a:p>
            <a:pPr algn="ctr">
              <a:defRPr/>
            </a:pPr>
            <a:r>
              <a:rPr lang="en-US" altLang="zh-CN" sz="1600" dirty="0">
                <a:latin typeface="Arial" charset="0"/>
              </a:rPr>
              <a:t>(grid/cloud) </a:t>
            </a:r>
            <a:endParaRPr lang="zh-CN" altLang="en-US" sz="1600" dirty="0">
              <a:latin typeface="Arial" charset="0"/>
            </a:endParaRPr>
          </a:p>
        </p:txBody>
      </p:sp>
      <p:cxnSp>
        <p:nvCxnSpPr>
          <p:cNvPr id="20" name="曲线连接符 21">
            <a:extLst>
              <a:ext uri="{FF2B5EF4-FFF2-40B4-BE49-F238E27FC236}">
                <a16:creationId xmlns:a16="http://schemas.microsoft.com/office/drawing/2014/main" id="{0A00E75F-9DFE-49A9-B71A-B20228EC5202}"/>
              </a:ext>
            </a:extLst>
          </p:cNvPr>
          <p:cNvCxnSpPr>
            <a:cxnSpLocks/>
            <a:stCxn id="19" idx="0"/>
            <a:endCxn id="23" idx="1"/>
          </p:cNvCxnSpPr>
          <p:nvPr/>
        </p:nvCxnSpPr>
        <p:spPr>
          <a:xfrm>
            <a:off x="5007370" y="4719930"/>
            <a:ext cx="558057" cy="223823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1D304F7-FBA6-46B6-ABDF-2FCC598926C4}"/>
              </a:ext>
            </a:extLst>
          </p:cNvPr>
          <p:cNvGrpSpPr/>
          <p:nvPr/>
        </p:nvGrpSpPr>
        <p:grpSpPr>
          <a:xfrm>
            <a:off x="7919170" y="907770"/>
            <a:ext cx="4163320" cy="2525441"/>
            <a:chOff x="7760674" y="968811"/>
            <a:chExt cx="4163320" cy="2525441"/>
          </a:xfrm>
        </p:grpSpPr>
        <p:sp>
          <p:nvSpPr>
            <p:cNvPr id="13" name="文本框 6">
              <a:extLst>
                <a:ext uri="{FF2B5EF4-FFF2-40B4-BE49-F238E27FC236}">
                  <a16:creationId xmlns:a16="http://schemas.microsoft.com/office/drawing/2014/main" id="{EDD653BD-D06F-46A0-BA13-7B3CE6793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674" y="3124920"/>
              <a:ext cx="4163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Operation Center @ </a:t>
              </a:r>
              <a:r>
                <a:rPr kumimoji="0" lang="en-US" altLang="zh-CN" sz="1800" dirty="0" err="1">
                  <a:solidFill>
                    <a:srgbClr val="0070C0"/>
                  </a:solidFill>
                  <a:ea typeface="华文彩云" panose="02010800040101010101" pitchFamily="2" charset="-122"/>
                </a:rPr>
                <a:t>Daocheng</a:t>
              </a:r>
              <a:r>
                <a:rPr kumimoji="0" lang="en-US" altLang="zh-CN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 County</a:t>
              </a:r>
              <a:endParaRPr kumimoji="0" lang="zh-CN" altLang="en-US" sz="1800" dirty="0">
                <a:solidFill>
                  <a:srgbClr val="0070C0"/>
                </a:solidFill>
                <a:ea typeface="华文彩云" panose="02010800040101010101" pitchFamily="2" charset="-122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C1102D1-451E-460A-BED7-C55717B7B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755" y="968811"/>
              <a:ext cx="2919253" cy="2189441"/>
            </a:xfrm>
            <a:prstGeom prst="rect">
              <a:avLst/>
            </a:prstGeom>
          </p:spPr>
        </p:pic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35C549D7-A4D4-4816-891E-F88CEFCE9989}"/>
              </a:ext>
            </a:extLst>
          </p:cNvPr>
          <p:cNvGrpSpPr/>
          <p:nvPr/>
        </p:nvGrpSpPr>
        <p:grpSpPr>
          <a:xfrm>
            <a:off x="120103" y="888240"/>
            <a:ext cx="5352288" cy="3139429"/>
            <a:chOff x="-15775" y="876911"/>
            <a:chExt cx="5352288" cy="2940924"/>
          </a:xfrm>
        </p:grpSpPr>
        <p:sp>
          <p:nvSpPr>
            <p:cNvPr id="12" name="文本框 4">
              <a:extLst>
                <a:ext uri="{FF2B5EF4-FFF2-40B4-BE49-F238E27FC236}">
                  <a16:creationId xmlns:a16="http://schemas.microsoft.com/office/drawing/2014/main" id="{EAB375BE-2BCC-4C57-9830-DBF2E56E6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775" y="2925283"/>
              <a:ext cx="5352288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On-Site</a:t>
              </a:r>
              <a:r>
                <a:rPr kumimoji="0" lang="zh-CN" altLang="en-US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 </a:t>
              </a:r>
              <a:r>
                <a:rPr kumimoji="0" lang="en-US" altLang="zh-CN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data center @ </a:t>
              </a:r>
              <a:r>
                <a:rPr kumimoji="0" lang="en-US" altLang="zh-CN" sz="1800" dirty="0" err="1">
                  <a:solidFill>
                    <a:srgbClr val="0070C0"/>
                  </a:solidFill>
                  <a:ea typeface="华文彩云" panose="02010800040101010101" pitchFamily="2" charset="-122"/>
                </a:rPr>
                <a:t>Haizi</a:t>
              </a:r>
              <a:r>
                <a:rPr kumimoji="0" lang="en-US" altLang="zh-CN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 Mountain observatory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 </a:t>
              </a:r>
              <a:r>
                <a:rPr kumimoji="0" lang="en-US" altLang="zh-CN" sz="1600" b="1" dirty="0">
                  <a:ea typeface="华文彩云" panose="02010800040101010101" pitchFamily="2" charset="-122"/>
                </a:rPr>
                <a:t>3764</a:t>
              </a:r>
              <a:r>
                <a:rPr kumimoji="0" lang="en-US" altLang="zh-CN" sz="1600" b="1" dirty="0">
                  <a:solidFill>
                    <a:srgbClr val="FF0000"/>
                  </a:solidFill>
                  <a:ea typeface="华文彩云" panose="02010800040101010101" pitchFamily="2" charset="-122"/>
                </a:rPr>
                <a:t> </a:t>
              </a:r>
              <a:r>
                <a:rPr kumimoji="0" lang="en-US" altLang="zh-CN" sz="1600" dirty="0">
                  <a:ea typeface="华文彩云" panose="02010800040101010101" pitchFamily="2" charset="-122"/>
                </a:rPr>
                <a:t>CPU</a:t>
              </a:r>
              <a:r>
                <a:rPr kumimoji="0" lang="en-US" altLang="zh-CN" sz="1600" b="1" dirty="0">
                  <a:ea typeface="华文彩云" panose="02010800040101010101" pitchFamily="2" charset="-122"/>
                </a:rPr>
                <a:t> </a:t>
              </a:r>
              <a:r>
                <a:rPr kumimoji="0" lang="en-US" altLang="zh-CN" sz="1600" dirty="0">
                  <a:ea typeface="华文彩云" panose="02010800040101010101" pitchFamily="2" charset="-122"/>
                </a:rPr>
                <a:t>cores and </a:t>
              </a:r>
              <a:r>
                <a:rPr kumimoji="0" lang="en-US" altLang="zh-CN" sz="1600" b="1" dirty="0">
                  <a:ea typeface="华文彩云" panose="02010800040101010101" pitchFamily="2" charset="-122"/>
                </a:rPr>
                <a:t>4.37 PB</a:t>
              </a:r>
              <a:r>
                <a:rPr kumimoji="0" lang="en-US" altLang="zh-CN" sz="1600" dirty="0">
                  <a:ea typeface="华文彩云" panose="02010800040101010101" pitchFamily="2" charset="-122"/>
                </a:rPr>
                <a:t> disk storage for calibration and rapid reconstruction</a:t>
              </a: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0D3D8B9-A029-4EB2-9D3B-45148432A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036" y="876911"/>
              <a:ext cx="3110666" cy="1921627"/>
            </a:xfrm>
            <a:prstGeom prst="rect">
              <a:avLst/>
            </a:prstGeom>
          </p:spPr>
        </p:pic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FF5CA2BB-3D01-4E48-9961-3FF679A4D543}"/>
              </a:ext>
            </a:extLst>
          </p:cNvPr>
          <p:cNvGrpSpPr/>
          <p:nvPr/>
        </p:nvGrpSpPr>
        <p:grpSpPr>
          <a:xfrm>
            <a:off x="5565427" y="3498849"/>
            <a:ext cx="6440615" cy="2889807"/>
            <a:chOff x="5619923" y="3684022"/>
            <a:chExt cx="5950843" cy="2752904"/>
          </a:xfrm>
        </p:grpSpPr>
        <p:sp>
          <p:nvSpPr>
            <p:cNvPr id="14" name="文本框 10">
              <a:extLst>
                <a:ext uri="{FF2B5EF4-FFF2-40B4-BE49-F238E27FC236}">
                  <a16:creationId xmlns:a16="http://schemas.microsoft.com/office/drawing/2014/main" id="{B08D5F26-980A-43DD-B55C-A1C3DA4D1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399" y="4415442"/>
              <a:ext cx="3872367" cy="129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Large </a:t>
              </a:r>
              <a:r>
                <a:rPr kumimoji="0" lang="en-US" altLang="zh-CN" sz="1800">
                  <a:solidFill>
                    <a:srgbClr val="0070C0"/>
                  </a:solidFill>
                  <a:ea typeface="华文彩云" panose="02010800040101010101" pitchFamily="2" charset="-122"/>
                </a:rPr>
                <a:t>Offline Data </a:t>
              </a:r>
              <a:r>
                <a:rPr kumimoji="0" lang="en-US" altLang="zh-CN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C</a:t>
              </a:r>
              <a:r>
                <a:rPr kumimoji="0" lang="en-US" altLang="zh-CN" sz="1800">
                  <a:solidFill>
                    <a:srgbClr val="0070C0"/>
                  </a:solidFill>
                  <a:ea typeface="华文彩云" panose="02010800040101010101" pitchFamily="2" charset="-122"/>
                </a:rPr>
                <a:t>enter </a:t>
              </a:r>
              <a:r>
                <a:rPr kumimoji="0" lang="en-US" altLang="zh-CN" sz="1800" dirty="0">
                  <a:solidFill>
                    <a:srgbClr val="0070C0"/>
                  </a:solidFill>
                  <a:ea typeface="华文彩云" panose="02010800040101010101" pitchFamily="2" charset="-122"/>
                </a:rPr>
                <a:t>at CC-IHEP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CN" sz="1600" dirty="0">
                  <a:ea typeface="华文彩云" panose="02010800040101010101" pitchFamily="2" charset="-122"/>
                </a:rPr>
                <a:t>10052 CPU cores and  35 PB disk storage, </a:t>
              </a:r>
              <a:r>
                <a:rPr kumimoji="0" lang="en-US" altLang="zh-CN" sz="1600" b="1" dirty="0">
                  <a:ea typeface="华文彩云" panose="02010800040101010101" pitchFamily="2" charset="-122"/>
                </a:rPr>
                <a:t>25 PB tape </a:t>
              </a:r>
              <a:r>
                <a:rPr kumimoji="0" lang="en-US" altLang="zh-CN" sz="1600" dirty="0">
                  <a:ea typeface="华文彩云" panose="02010800040101010101" pitchFamily="2" charset="-122"/>
                </a:rPr>
                <a:t>storage for simulation, reconstruction, analysis, data storage and  archive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8F193C7-CCDA-4382-9439-AB83AED00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923" y="3684022"/>
              <a:ext cx="2064677" cy="2752904"/>
            </a:xfrm>
            <a:prstGeom prst="rect">
              <a:avLst/>
            </a:prstGeom>
          </p:spPr>
        </p:pic>
      </p:grpSp>
      <p:sp>
        <p:nvSpPr>
          <p:cNvPr id="10" name="云形 9">
            <a:extLst>
              <a:ext uri="{FF2B5EF4-FFF2-40B4-BE49-F238E27FC236}">
                <a16:creationId xmlns:a16="http://schemas.microsoft.com/office/drawing/2014/main" id="{B27B3C2E-E5D2-40E2-92C8-8A35BC43130F}"/>
              </a:ext>
            </a:extLst>
          </p:cNvPr>
          <p:cNvSpPr/>
          <p:nvPr/>
        </p:nvSpPr>
        <p:spPr>
          <a:xfrm>
            <a:off x="212715" y="5381913"/>
            <a:ext cx="1898025" cy="8912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Dongguan</a:t>
            </a:r>
            <a:endParaRPr lang="zh-CN" altLang="en-US" dirty="0"/>
          </a:p>
        </p:txBody>
      </p:sp>
      <p:cxnSp>
        <p:nvCxnSpPr>
          <p:cNvPr id="29" name="曲线连接符 21">
            <a:extLst>
              <a:ext uri="{FF2B5EF4-FFF2-40B4-BE49-F238E27FC236}">
                <a16:creationId xmlns:a16="http://schemas.microsoft.com/office/drawing/2014/main" id="{57EFC78A-DA52-4584-BBCF-9D358719BF61}"/>
              </a:ext>
            </a:extLst>
          </p:cNvPr>
          <p:cNvCxnSpPr>
            <a:cxnSpLocks/>
            <a:stCxn id="10" idx="3"/>
            <a:endCxn id="19" idx="2"/>
          </p:cNvCxnSpPr>
          <p:nvPr/>
        </p:nvCxnSpPr>
        <p:spPr>
          <a:xfrm rot="5400000" flipH="1" flipV="1">
            <a:off x="1330635" y="4551024"/>
            <a:ext cx="712939" cy="1050752"/>
          </a:xfrm>
          <a:prstGeom prst="curved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38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5068E-9641-4022-AA51-8970DED2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01" y="-4091"/>
            <a:ext cx="8399635" cy="833499"/>
          </a:xfrm>
        </p:spPr>
        <p:txBody>
          <a:bodyPr/>
          <a:lstStyle/>
          <a:p>
            <a:r>
              <a:rPr lang="en-US" altLang="zh-CN" dirty="0"/>
              <a:t>Job &amp; Resource Status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CFF102-C8C7-48E7-9405-C7FD05901F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6598" y="829408"/>
            <a:ext cx="10698804" cy="54114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400" dirty="0"/>
              <a:t>Resource</a:t>
            </a:r>
            <a:r>
              <a:rPr lang="en-US" altLang="zh-CN" sz="2400" dirty="0">
                <a:sym typeface="Wingdings" panose="05000000000000000000" pitchFamily="2" charset="2"/>
              </a:rPr>
              <a:t>: (</a:t>
            </a:r>
            <a:r>
              <a:rPr lang="en-US" altLang="zh-CN" sz="2400" dirty="0" err="1">
                <a:sym typeface="Wingdings" panose="05000000000000000000" pitchFamily="2" charset="2"/>
              </a:rPr>
              <a:t>cpu</a:t>
            </a:r>
            <a:r>
              <a:rPr lang="en-US" altLang="zh-CN" sz="2400" dirty="0">
                <a:sym typeface="Wingdings" panose="05000000000000000000" pitchFamily="2" charset="2"/>
              </a:rPr>
              <a:t> cores)</a:t>
            </a:r>
            <a:endParaRPr lang="en-US" altLang="zh-CN" sz="2400" dirty="0"/>
          </a:p>
          <a:p>
            <a:pPr lvl="1">
              <a:defRPr/>
            </a:pPr>
            <a:r>
              <a:rPr lang="en-US" altLang="zh-CN" sz="1800" dirty="0"/>
              <a:t>On-site data center: </a:t>
            </a:r>
            <a:r>
              <a:rPr lang="en-US" altLang="zh-CN" sz="1800" b="1" dirty="0">
                <a:solidFill>
                  <a:srgbClr val="FF0000"/>
                </a:solidFill>
              </a:rPr>
              <a:t>3764</a:t>
            </a:r>
            <a:r>
              <a:rPr lang="en-US" altLang="zh-CN" sz="1800" dirty="0"/>
              <a:t> cores</a:t>
            </a:r>
          </a:p>
          <a:p>
            <a:pPr lvl="1">
              <a:defRPr/>
            </a:pPr>
            <a:r>
              <a:rPr lang="en-US" altLang="zh-CN" sz="1800" dirty="0"/>
              <a:t>IHEP data center: </a:t>
            </a:r>
            <a:r>
              <a:rPr lang="en-US" altLang="zh-CN" sz="1800" b="1" dirty="0">
                <a:solidFill>
                  <a:srgbClr val="FF0000"/>
                </a:solidFill>
              </a:rPr>
              <a:t>10052</a:t>
            </a:r>
            <a:r>
              <a:rPr lang="en-US" altLang="zh-CN" sz="1800" dirty="0"/>
              <a:t> cores</a:t>
            </a:r>
          </a:p>
          <a:p>
            <a:pPr>
              <a:defRPr/>
            </a:pPr>
            <a:r>
              <a:rPr lang="en-US" altLang="zh-CN" sz="2400" dirty="0" err="1"/>
              <a:t>HTCondor</a:t>
            </a:r>
            <a:r>
              <a:rPr lang="en-US" altLang="zh-CN" sz="2400" dirty="0"/>
              <a:t> Cluster</a:t>
            </a:r>
          </a:p>
          <a:p>
            <a:pPr lvl="1">
              <a:defRPr/>
            </a:pPr>
            <a:r>
              <a:rPr lang="en-US" altLang="zh-CN" sz="2000" dirty="0"/>
              <a:t>2021.4.23 – 2021.10.13</a:t>
            </a:r>
          </a:p>
          <a:p>
            <a:pPr lvl="1">
              <a:defRPr/>
            </a:pPr>
            <a:r>
              <a:rPr lang="en-US" altLang="zh-CN" sz="2000" dirty="0">
                <a:solidFill>
                  <a:srgbClr val="FF0000"/>
                </a:solidFill>
              </a:rPr>
              <a:t>33,665,650</a:t>
            </a:r>
            <a:r>
              <a:rPr lang="en-US" altLang="zh-CN" sz="2000" dirty="0"/>
              <a:t> Jobs Completed </a:t>
            </a:r>
          </a:p>
          <a:p>
            <a:pPr lvl="1">
              <a:defRPr/>
            </a:pPr>
            <a:r>
              <a:rPr lang="en-US" altLang="zh-CN" sz="2000" dirty="0">
                <a:solidFill>
                  <a:srgbClr val="FF0000"/>
                </a:solidFill>
              </a:rPr>
              <a:t>23,703,829</a:t>
            </a:r>
            <a:r>
              <a:rPr lang="en-US" altLang="zh-CN" sz="2000" dirty="0"/>
              <a:t> CPU Hours Consumed</a:t>
            </a:r>
          </a:p>
          <a:p>
            <a:pPr lvl="2">
              <a:defRPr/>
            </a:pPr>
            <a:r>
              <a:rPr lang="en-US" altLang="zh-CN" dirty="0"/>
              <a:t>Distribution of user’s </a:t>
            </a:r>
            <a:r>
              <a:rPr lang="en-US" altLang="zh-CN" dirty="0" err="1"/>
              <a:t>cpu</a:t>
            </a:r>
            <a:r>
              <a:rPr lang="en-US" altLang="zh-CN" dirty="0"/>
              <a:t> hours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B5DE15-0A71-4260-92F6-B8E7DD1B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6FF769-CDBD-405F-B4E1-0FFA5D02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4776" y="6469831"/>
            <a:ext cx="4114800" cy="365125"/>
          </a:xfrm>
        </p:spPr>
        <p:txBody>
          <a:bodyPr/>
          <a:lstStyle/>
          <a:p>
            <a:r>
              <a:rPr lang="en-US" altLang="zh-CN" dirty="0"/>
              <a:t>Computing Platform Status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0FFE9F-B1B9-403A-B0AB-9B3E0411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AFAF9EE-EB18-4513-AE58-814D8354D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3249"/>
            <a:ext cx="6015196" cy="28747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68FAF7-24D9-4381-B975-F0C94D441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196" y="3983249"/>
            <a:ext cx="6173199" cy="2874751"/>
          </a:xfrm>
          <a:prstGeom prst="rect">
            <a:avLst/>
          </a:prstGeom>
        </p:spPr>
      </p:pic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7C6D1E96-FDD8-4AAE-BA55-AA9ADE2CD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964463"/>
              </p:ext>
            </p:extLst>
          </p:nvPr>
        </p:nvGraphicFramePr>
        <p:xfrm>
          <a:off x="6062176" y="691136"/>
          <a:ext cx="5944334" cy="329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1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377A1D-AC2F-43DE-9547-4B1C8EFC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D6876C-BF94-4304-A1EC-9525B897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DD395E-1EEB-43A7-929C-F5E86FE5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1AC190F-0920-4CF2-AD73-06CC6300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Jobs in Container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098F45-9D87-4DB3-ACBD-12738767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9" y="839952"/>
            <a:ext cx="10993495" cy="5537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/>
              <a:t>Jobs are running in containers for better support  with old OS.</a:t>
            </a:r>
          </a:p>
          <a:p>
            <a:pPr lvl="1">
              <a:lnSpc>
                <a:spcPct val="110000"/>
              </a:lnSpc>
            </a:pPr>
            <a:r>
              <a:rPr kumimoji="1" lang="en-US" altLang="zh-CN" sz="2000" dirty="0"/>
              <a:t>Jobs need SL6 or SL5 are wrapped in containers by </a:t>
            </a:r>
            <a:r>
              <a:rPr kumimoji="1" lang="en-US" altLang="zh-CN" sz="2000" dirty="0" err="1"/>
              <a:t>HTCondor</a:t>
            </a:r>
            <a:endParaRPr kumimoji="1" lang="en-US" altLang="zh-CN" sz="2000" dirty="0"/>
          </a:p>
          <a:p>
            <a:pPr lvl="1">
              <a:lnSpc>
                <a:spcPct val="110000"/>
              </a:lnSpc>
            </a:pPr>
            <a:r>
              <a:rPr kumimoji="1" lang="en-US" altLang="zh-CN" sz="2000" dirty="0"/>
              <a:t>Containerization at whole IHEP cluster for the better security and flexibility</a:t>
            </a:r>
          </a:p>
          <a:p>
            <a:pPr>
              <a:lnSpc>
                <a:spcPct val="110000"/>
              </a:lnSpc>
            </a:pPr>
            <a:r>
              <a:rPr lang="en-US" altLang="zh-CN" sz="2400" dirty="0" err="1"/>
              <a:t>hep_container</a:t>
            </a:r>
            <a:r>
              <a:rPr lang="en-US" altLang="zh-CN" sz="2400" dirty="0"/>
              <a:t> toolset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Satisfying various OS requirements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Centos7.8 for the remote site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GPU  supported</a:t>
            </a:r>
          </a:p>
          <a:p>
            <a:pPr>
              <a:lnSpc>
                <a:spcPct val="110000"/>
              </a:lnSpc>
            </a:pPr>
            <a:r>
              <a:rPr lang="en-US" altLang="zh-CN" sz="2400" dirty="0"/>
              <a:t>IHEP private registry</a:t>
            </a:r>
          </a:p>
          <a:p>
            <a:pPr lvl="1">
              <a:lnSpc>
                <a:spcPct val="110000"/>
              </a:lnSpc>
            </a:pPr>
            <a:r>
              <a:rPr lang="en-US" altLang="zh-CN" sz="2000" dirty="0"/>
              <a:t>Maintaining private container images</a:t>
            </a:r>
          </a:p>
          <a:p>
            <a:pPr lvl="2">
              <a:lnSpc>
                <a:spcPct val="110000"/>
              </a:lnSpc>
            </a:pPr>
            <a:r>
              <a:rPr lang="en-US" altLang="zh-CN" sz="1800" dirty="0"/>
              <a:t>Based</a:t>
            </a:r>
            <a:r>
              <a:rPr lang="zh-CN" altLang="en-US" sz="1800" dirty="0"/>
              <a:t> </a:t>
            </a:r>
            <a:r>
              <a:rPr lang="en-US" altLang="zh-CN" sz="1800" dirty="0"/>
              <a:t>on</a:t>
            </a:r>
            <a:r>
              <a:rPr lang="zh-CN" altLang="en-US" sz="1800" dirty="0"/>
              <a:t> </a:t>
            </a:r>
            <a:r>
              <a:rPr lang="en-US" altLang="zh-CN" sz="1800" dirty="0"/>
              <a:t>Harbor V2.0 </a:t>
            </a:r>
          </a:p>
          <a:p>
            <a:pPr lvl="2">
              <a:lnSpc>
                <a:spcPct val="110000"/>
              </a:lnSpc>
            </a:pPr>
            <a:r>
              <a:rPr lang="en-US" altLang="zh-CN" sz="1800" dirty="0"/>
              <a:t>Docker &amp; Singularity supported</a:t>
            </a:r>
          </a:p>
          <a:p>
            <a:pPr lvl="2">
              <a:lnSpc>
                <a:spcPct val="110000"/>
              </a:lnSpc>
            </a:pPr>
            <a:r>
              <a:rPr lang="en-US" altLang="zh-CN" sz="1800" dirty="0" err="1"/>
              <a:t>Trivy</a:t>
            </a:r>
            <a:r>
              <a:rPr lang="en-US" altLang="zh-CN" sz="1800" dirty="0"/>
              <a:t> &amp; Clair as vulnerability scanners</a:t>
            </a:r>
          </a:p>
          <a:p>
            <a:pPr lvl="2">
              <a:lnSpc>
                <a:spcPct val="110000"/>
              </a:lnSpc>
            </a:pPr>
            <a:r>
              <a:rPr lang="en-US" altLang="zh-CN" sz="1800" dirty="0"/>
              <a:t>Contact </a:t>
            </a:r>
            <a:r>
              <a:rPr lang="en-US" altLang="zh-CN" sz="1800" dirty="0">
                <a:hlinkClick r:id="rId2"/>
              </a:rPr>
              <a:t>zhengw@ihep.ac.cn</a:t>
            </a:r>
            <a:r>
              <a:rPr lang="en-US" altLang="zh-CN" sz="1800" dirty="0"/>
              <a:t> for help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D8E7A6A-F6B3-4F95-9ED6-1B151B7D1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71" y="2289837"/>
            <a:ext cx="6926580" cy="3436852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CFD2DA2-AEB2-4053-99BA-47BEB68AD425}"/>
              </a:ext>
            </a:extLst>
          </p:cNvPr>
          <p:cNvSpPr/>
          <p:nvPr/>
        </p:nvSpPr>
        <p:spPr>
          <a:xfrm>
            <a:off x="7393507" y="2669597"/>
            <a:ext cx="2578308" cy="492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dockerhub.ihep.ac.cn</a:t>
            </a:r>
          </a:p>
        </p:txBody>
      </p:sp>
    </p:spTree>
    <p:extLst>
      <p:ext uri="{BB962C8B-B14F-4D97-AF65-F5344CB8AC3E}">
        <p14:creationId xmlns:p14="http://schemas.microsoft.com/office/powerpoint/2010/main" val="333208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A4ABAE-322F-4B88-9AF7-DBD8A6E2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01" y="-4091"/>
            <a:ext cx="8399635" cy="833499"/>
          </a:xfrm>
        </p:spPr>
        <p:txBody>
          <a:bodyPr>
            <a:normAutofit/>
          </a:bodyPr>
          <a:lstStyle/>
          <a:p>
            <a:r>
              <a:rPr lang="en-US" altLang="zh-CN" kern="0" dirty="0"/>
              <a:t>Storage 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221C88-5B4C-41D7-A0ED-788B82EF5B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6603" y="829408"/>
            <a:ext cx="10506307" cy="5066771"/>
          </a:xfrm>
        </p:spPr>
        <p:txBody>
          <a:bodyPr/>
          <a:lstStyle/>
          <a:p>
            <a:r>
              <a:rPr lang="en-US" altLang="zh-CN" sz="2400" dirty="0"/>
              <a:t>Add /home/</a:t>
            </a:r>
            <a:r>
              <a:rPr lang="en-US" altLang="zh-CN" sz="2400" dirty="0" err="1"/>
              <a:t>lhaaso</a:t>
            </a:r>
            <a:r>
              <a:rPr lang="en-US" altLang="zh-CN" sz="2400" dirty="0"/>
              <a:t> as user working directory</a:t>
            </a:r>
            <a:endParaRPr lang="en-US" altLang="zh-CN" dirty="0"/>
          </a:p>
          <a:p>
            <a:pPr lvl="1"/>
            <a:r>
              <a:rPr lang="en-US" altLang="zh-CN" sz="2000" dirty="0"/>
              <a:t>Huawei 9950 with 80 PCIE4.0 NVME SSDs</a:t>
            </a:r>
          </a:p>
          <a:p>
            <a:pPr lvl="1"/>
            <a:r>
              <a:rPr lang="en-US" altLang="zh-CN" sz="2000" dirty="0"/>
              <a:t>/home/</a:t>
            </a:r>
            <a:r>
              <a:rPr lang="en-US" altLang="zh-CN" sz="2000" dirty="0" err="1"/>
              <a:t>lhaaso</a:t>
            </a:r>
            <a:r>
              <a:rPr lang="en-US" altLang="zh-CN" sz="2000" dirty="0"/>
              <a:t>/&lt;user&gt;</a:t>
            </a:r>
          </a:p>
          <a:p>
            <a:pPr lvl="2"/>
            <a:r>
              <a:rPr lang="en-US" altLang="zh-CN" sz="1800" dirty="0"/>
              <a:t>limit 200 GB capacity &amp; 300 thousand files</a:t>
            </a:r>
          </a:p>
          <a:p>
            <a:pPr lvl="1"/>
            <a:r>
              <a:rPr lang="en-US" altLang="zh-CN" sz="2000" dirty="0"/>
              <a:t>Quota Query:</a:t>
            </a:r>
          </a:p>
          <a:p>
            <a:pPr lvl="2"/>
            <a:r>
              <a:rPr lang="en-US" altLang="zh-CN" sz="1800" dirty="0">
                <a:highlight>
                  <a:srgbClr val="C0C0C0"/>
                </a:highlight>
              </a:rPr>
              <a:t>/</a:t>
            </a:r>
            <a:r>
              <a:rPr lang="en-US" altLang="zh-CN" sz="1800" dirty="0" err="1">
                <a:highlight>
                  <a:srgbClr val="C0C0C0"/>
                </a:highlight>
              </a:rPr>
              <a:t>cvmfs</a:t>
            </a:r>
            <a:r>
              <a:rPr lang="en-US" altLang="zh-CN" sz="1800" dirty="0">
                <a:highlight>
                  <a:srgbClr val="C0C0C0"/>
                </a:highlight>
              </a:rPr>
              <a:t>/common.ihep.ac.cn/software/</a:t>
            </a:r>
            <a:r>
              <a:rPr lang="en-US" altLang="zh-CN" sz="1800" dirty="0" err="1">
                <a:highlight>
                  <a:srgbClr val="C0C0C0"/>
                </a:highlight>
              </a:rPr>
              <a:t>cctools</a:t>
            </a:r>
            <a:r>
              <a:rPr lang="en-US" altLang="zh-CN" sz="1800" dirty="0">
                <a:highlight>
                  <a:srgbClr val="C0C0C0"/>
                </a:highlight>
              </a:rPr>
              <a:t>/</a:t>
            </a:r>
            <a:r>
              <a:rPr lang="en-US" altLang="zh-CN" sz="1800" dirty="0" err="1">
                <a:highlight>
                  <a:srgbClr val="C0C0C0"/>
                </a:highlight>
              </a:rPr>
              <a:t>homequota</a:t>
            </a:r>
            <a:r>
              <a:rPr lang="en-US" altLang="zh-CN" sz="1800" dirty="0">
                <a:highlight>
                  <a:srgbClr val="C0C0C0"/>
                </a:highlight>
              </a:rPr>
              <a:t> –h</a:t>
            </a:r>
          </a:p>
          <a:p>
            <a:pPr lvl="2"/>
            <a:r>
              <a:rPr lang="en-US" altLang="zh-CN" sz="1800" dirty="0" err="1"/>
              <a:t>Automatical</a:t>
            </a:r>
            <a:r>
              <a:rPr lang="en-US" altLang="zh-CN" sz="1800" dirty="0"/>
              <a:t> email alert for quota</a:t>
            </a:r>
            <a:r>
              <a:rPr lang="zh-CN" altLang="en-US" sz="1800" dirty="0"/>
              <a:t> </a:t>
            </a:r>
            <a:r>
              <a:rPr lang="en-US" altLang="zh-CN" sz="1800" dirty="0"/>
              <a:t>exceeding</a:t>
            </a:r>
            <a:endParaRPr lang="zh-CN" altLang="en-US" sz="18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6CFF4F-4823-4295-8F18-8E59F016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05E44C-245C-4BD4-8141-67908F19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Second LHAASO Collaboration Meeting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18170-66CB-4DD7-8ED5-3C012C9E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7" name="内容占位符 1">
            <a:extLst>
              <a:ext uri="{FF2B5EF4-FFF2-40B4-BE49-F238E27FC236}">
                <a16:creationId xmlns:a16="http://schemas.microsoft.com/office/drawing/2014/main" id="{4F2D569F-7CF2-4891-BADE-7ECEEA148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198909"/>
              </p:ext>
            </p:extLst>
          </p:nvPr>
        </p:nvGraphicFramePr>
        <p:xfrm>
          <a:off x="676603" y="3429000"/>
          <a:ext cx="10218057" cy="297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058">
                  <a:extLst>
                    <a:ext uri="{9D8B030D-6E8A-4147-A177-3AD203B41FA5}">
                      <a16:colId xmlns:a16="http://schemas.microsoft.com/office/drawing/2014/main" val="2998744454"/>
                    </a:ext>
                  </a:extLst>
                </a:gridCol>
                <a:gridCol w="2119084">
                  <a:extLst>
                    <a:ext uri="{9D8B030D-6E8A-4147-A177-3AD203B41FA5}">
                      <a16:colId xmlns:a16="http://schemas.microsoft.com/office/drawing/2014/main" val="2783044550"/>
                    </a:ext>
                  </a:extLst>
                </a:gridCol>
                <a:gridCol w="1765904">
                  <a:extLst>
                    <a:ext uri="{9D8B030D-6E8A-4147-A177-3AD203B41FA5}">
                      <a16:colId xmlns:a16="http://schemas.microsoft.com/office/drawing/2014/main" val="3214033455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1109083945"/>
                    </a:ext>
                  </a:extLst>
                </a:gridCol>
                <a:gridCol w="1753811">
                  <a:extLst>
                    <a:ext uri="{9D8B030D-6E8A-4147-A177-3AD203B41FA5}">
                      <a16:colId xmlns:a16="http://schemas.microsoft.com/office/drawing/2014/main" val="320542313"/>
                    </a:ext>
                  </a:extLst>
                </a:gridCol>
              </a:tblGrid>
              <a:tr h="41040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Location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Mount Path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Total Capacity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Used Space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Free Space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010399"/>
                  </a:ext>
                </a:extLst>
              </a:tr>
              <a:tr h="350614"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On-site Data Center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daocheng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4.37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2.74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1.63 PB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061240"/>
                  </a:ext>
                </a:extLst>
              </a:tr>
              <a:tr h="3506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lhmtfs</a:t>
                      </a:r>
                      <a:r>
                        <a:rPr lang="en-US" altLang="zh-CN" dirty="0"/>
                        <a:t>/user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87 TB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6.9 TB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76 TB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293254"/>
                  </a:ext>
                </a:extLst>
              </a:tr>
              <a:tr h="350614">
                <a:tc rowSpan="5">
                  <a:txBody>
                    <a:bodyPr/>
                    <a:lstStyle/>
                    <a:p>
                      <a:pPr algn="ctr"/>
                      <a:endParaRPr lang="en-US" altLang="zh-CN" dirty="0"/>
                    </a:p>
                    <a:p>
                      <a:pPr algn="ctr"/>
                      <a:endParaRPr lang="en-US" altLang="zh-CN" dirty="0"/>
                    </a:p>
                    <a:p>
                      <a:pPr algn="ctr"/>
                      <a:r>
                        <a:rPr lang="en-US" altLang="zh-CN" dirty="0"/>
                        <a:t>IHEP Data Center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eos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dirty="0" err="1"/>
                        <a:t>lhaaso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33.44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12.69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20.75 PB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897095"/>
                  </a:ext>
                </a:extLst>
              </a:tr>
              <a:tr h="3506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altLang="zh-CN" dirty="0" err="1">
                          <a:solidFill>
                            <a:srgbClr val="FF0000"/>
                          </a:solidFill>
                        </a:rPr>
                        <a:t>eos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/user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2.39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1.62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0.77 PB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17761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en-US" altLang="zh-CN" dirty="0" err="1">
                          <a:solidFill>
                            <a:srgbClr val="FF0000"/>
                          </a:solidFill>
                        </a:rPr>
                        <a:t>lhaasofs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610 TB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228 TB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352 TB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8905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>
                          <a:solidFill>
                            <a:srgbClr val="FF0000"/>
                          </a:solidFill>
                        </a:rPr>
                        <a:t>/home/</a:t>
                      </a:r>
                      <a:r>
                        <a:rPr lang="en-US" altLang="zh-CN" b="0" dirty="0" err="1">
                          <a:solidFill>
                            <a:srgbClr val="FF0000"/>
                          </a:solidFill>
                        </a:rPr>
                        <a:t>lhaaso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74TB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6.6TB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67.2TB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956736"/>
                  </a:ext>
                </a:extLst>
              </a:tr>
              <a:tr h="3506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/castor/</a:t>
                      </a:r>
                      <a:r>
                        <a:rPr lang="en-US" altLang="zh-CN" dirty="0" err="1"/>
                        <a:t>lhaaso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 25  PB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 9.90 PB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 15.1 PB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50322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4C8B0A83-0381-4A28-BDD7-E8DA2714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659" y="851656"/>
            <a:ext cx="3459151" cy="25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5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123FA6-0299-4CC7-BFEC-A7AFAE16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01" y="-4091"/>
            <a:ext cx="8399635" cy="833499"/>
          </a:xfrm>
        </p:spPr>
        <p:txBody>
          <a:bodyPr>
            <a:normAutofit/>
          </a:bodyPr>
          <a:lstStyle/>
          <a:p>
            <a:r>
              <a:rPr lang="en-US" altLang="zh-CN" kern="0" dirty="0"/>
              <a:t>Disk Storage – EOS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53CBB6-4EE0-4F98-A316-2DA8433E13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8001" y="870986"/>
            <a:ext cx="11277600" cy="554155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/>
              <a:t>The main filesystem for LHAASO, </a:t>
            </a:r>
            <a:r>
              <a:rPr lang="en-US" altLang="zh-CN" sz="2400" b="1" dirty="0">
                <a:solidFill>
                  <a:srgbClr val="FF0000"/>
                </a:solidFill>
              </a:rPr>
              <a:t>3 </a:t>
            </a:r>
            <a:r>
              <a:rPr lang="en-US" altLang="zh-CN" sz="2400" dirty="0"/>
              <a:t>instances: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EOS </a:t>
            </a:r>
            <a:r>
              <a:rPr lang="en-US" altLang="zh-CN" sz="2000" dirty="0" err="1"/>
              <a:t>Daocheng</a:t>
            </a:r>
            <a:r>
              <a:rPr lang="en-US" altLang="zh-CN" sz="2000" dirty="0"/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EOS Beijing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EOS for CTA Tape Service (testing)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/>
              <a:t>EOS </a:t>
            </a:r>
            <a:r>
              <a:rPr lang="en-US" altLang="zh-CN" sz="2400" dirty="0" err="1"/>
              <a:t>Daocheng</a:t>
            </a:r>
            <a:r>
              <a:rPr lang="en-US" altLang="zh-CN" sz="2400" dirty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Capacity: 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zh-CN" dirty="0"/>
              <a:t>from </a:t>
            </a:r>
            <a:r>
              <a:rPr lang="en-US" altLang="zh-CN" b="1" dirty="0"/>
              <a:t>2.54 PB </a:t>
            </a:r>
            <a:r>
              <a:rPr lang="en-US" altLang="zh-CN" dirty="0"/>
              <a:t>to </a:t>
            </a:r>
            <a:r>
              <a:rPr lang="en-US" altLang="zh-CN" b="1" dirty="0">
                <a:solidFill>
                  <a:srgbClr val="FF0000"/>
                </a:solidFill>
              </a:rPr>
              <a:t>4.37 PB </a:t>
            </a:r>
            <a:r>
              <a:rPr lang="en-US" altLang="zh-CN" b="1" dirty="0"/>
              <a:t>(</a:t>
            </a:r>
            <a:r>
              <a:rPr lang="en-US" altLang="zh-CN" b="1" dirty="0">
                <a:solidFill>
                  <a:srgbClr val="FF0000"/>
                </a:solidFill>
              </a:rPr>
              <a:t>2021/09</a:t>
            </a:r>
            <a:r>
              <a:rPr lang="en-US" altLang="zh-CN" b="1" dirty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Data grows fast:   </a:t>
            </a:r>
            <a:r>
              <a:rPr lang="en-US" altLang="zh-CN" sz="2000" b="1" dirty="0">
                <a:solidFill>
                  <a:srgbClr val="FF0000"/>
                </a:solidFill>
              </a:rPr>
              <a:t>2.744 PB </a:t>
            </a:r>
            <a:r>
              <a:rPr lang="en-US" altLang="zh-CN" sz="2000" dirty="0"/>
              <a:t>used.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/>
              <a:t>EOS BEIJING: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Upgraded from 4.8.31 to </a:t>
            </a:r>
            <a:r>
              <a:rPr lang="en-US" altLang="zh-CN" sz="2000" dirty="0">
                <a:solidFill>
                  <a:srgbClr val="FF0000"/>
                </a:solidFill>
              </a:rPr>
              <a:t>4.8.40</a:t>
            </a:r>
            <a:r>
              <a:rPr lang="en-US" altLang="zh-CN" sz="2000" b="1" dirty="0"/>
              <a:t>(</a:t>
            </a:r>
            <a:r>
              <a:rPr lang="en-US" altLang="zh-CN" sz="2000" dirty="0">
                <a:solidFill>
                  <a:srgbClr val="FF0000"/>
                </a:solidFill>
              </a:rPr>
              <a:t>2020/08</a:t>
            </a:r>
            <a:r>
              <a:rPr lang="en-US" altLang="zh-CN" sz="2000" b="1" dirty="0"/>
              <a:t>)</a:t>
            </a:r>
            <a:r>
              <a:rPr lang="en-US" altLang="zh-CN" sz="2000" dirty="0"/>
              <a:t> .</a:t>
            </a:r>
            <a:endParaRPr lang="en-US" altLang="zh-CN" sz="20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Capacity</a:t>
            </a:r>
            <a:r>
              <a:rPr lang="zh-CN" altLang="en-US" sz="2000" dirty="0"/>
              <a:t>：</a:t>
            </a:r>
            <a:r>
              <a:rPr lang="en-US" altLang="zh-CN" sz="2000" dirty="0"/>
              <a:t>from  14.5 PB to </a:t>
            </a:r>
            <a:r>
              <a:rPr lang="en-US" altLang="zh-CN" sz="2000" b="1" dirty="0">
                <a:solidFill>
                  <a:srgbClr val="FF0000"/>
                </a:solidFill>
              </a:rPr>
              <a:t>35.83 PB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Used: 14.31 PB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/>
              <a:t>EOS for TAPE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Newly added for New Tape Service – </a:t>
            </a:r>
            <a:r>
              <a:rPr lang="en-US" altLang="zh-CN" sz="2000" dirty="0">
                <a:solidFill>
                  <a:srgbClr val="FF0000"/>
                </a:solidFill>
              </a:rPr>
              <a:t>CTA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000" dirty="0"/>
              <a:t>Two nodes with 286 TB in total.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F64551-1D6B-4763-B2FE-0705692B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34C7D-228C-4FA0-9BBC-7B48A84F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Computing Platform Status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B28C2D-68A7-4004-AA7F-6FC0E110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9F593F-09A5-4F49-8B9B-6A0A81250DCE}"/>
              </a:ext>
            </a:extLst>
          </p:cNvPr>
          <p:cNvSpPr txBox="1"/>
          <p:nvPr/>
        </p:nvSpPr>
        <p:spPr>
          <a:xfrm>
            <a:off x="6866870" y="6177115"/>
            <a:ext cx="5237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</a:rPr>
              <a:t>The read bandwidth reached </a:t>
            </a:r>
            <a:r>
              <a:rPr lang="en-US" altLang="zh-CN" sz="1200" b="1" dirty="0">
                <a:solidFill>
                  <a:schemeClr val="tx1"/>
                </a:solidFill>
              </a:rPr>
              <a:t>70 GB/s </a:t>
            </a:r>
            <a:r>
              <a:rPr lang="en-US" altLang="zh-CN" sz="1200" dirty="0">
                <a:solidFill>
                  <a:schemeClr val="tx1"/>
                </a:solidFill>
              </a:rPr>
              <a:t>, and writing bandwidth </a:t>
            </a:r>
            <a:r>
              <a:rPr lang="en-US" altLang="zh-CN" sz="1200" b="1" dirty="0">
                <a:solidFill>
                  <a:schemeClr val="tx1"/>
                </a:solidFill>
              </a:rPr>
              <a:t>34GB/s </a:t>
            </a:r>
            <a:r>
              <a:rPr lang="en-US" altLang="zh-CN" sz="1200" dirty="0">
                <a:solidFill>
                  <a:schemeClr val="tx1"/>
                </a:solidFill>
              </a:rPr>
              <a:t>at Sep.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B0A12FE-327C-45C0-8202-2E28314A78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146"/>
          <a:stretch/>
        </p:blipFill>
        <p:spPr bwMode="auto">
          <a:xfrm>
            <a:off x="6447997" y="829407"/>
            <a:ext cx="5737377" cy="26881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B46F47E-3DA5-4ADA-897F-3F1E04AC15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1" b="53450"/>
          <a:stretch/>
        </p:blipFill>
        <p:spPr bwMode="auto">
          <a:xfrm>
            <a:off x="6438149" y="3505204"/>
            <a:ext cx="5737376" cy="26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8B5C5-D2E6-43FF-8885-3F94CBE7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01" y="-4091"/>
            <a:ext cx="8399635" cy="833499"/>
          </a:xfrm>
        </p:spPr>
        <p:txBody>
          <a:bodyPr>
            <a:normAutofit/>
          </a:bodyPr>
          <a:lstStyle/>
          <a:p>
            <a:r>
              <a:rPr lang="en-US" altLang="zh-CN" kern="0" dirty="0"/>
              <a:t>Tape Archive Service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183377-31C3-412E-A91C-16DDE9D84E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4000" y="842141"/>
            <a:ext cx="11125199" cy="58881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/>
              <a:t>Tape Hardware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/>
              <a:t>Drives: 20 LTO7 Drives in total, 8 added this year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/>
              <a:t>Frames: 1 main frame and 5 extended with 3 added this year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/>
              <a:t>Tapes: 2400 LTO 7 Tapes, and 2750 Tapes added this year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/>
              <a:t>Tape Storage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/>
              <a:t>Replicated tapes stored at </a:t>
            </a:r>
            <a:r>
              <a:rPr lang="en-US" altLang="zh-CN" sz="1800" dirty="0">
                <a:solidFill>
                  <a:srgbClr val="FF0000"/>
                </a:solidFill>
              </a:rPr>
              <a:t>B112/B113 in MDT Building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/>
              <a:t>Castor Service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/>
              <a:t>1 Castor/Stager Server </a:t>
            </a:r>
            <a:r>
              <a:rPr lang="en-US" altLang="zh-CN" sz="1800" b="1" dirty="0" err="1"/>
              <a:t>cnslhaaso</a:t>
            </a:r>
            <a:endParaRPr lang="en-US" altLang="zh-CN" sz="1800" b="1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800" b="1" dirty="0"/>
              <a:t>4 </a:t>
            </a:r>
            <a:r>
              <a:rPr lang="en-US" altLang="zh-CN" sz="1800" dirty="0"/>
              <a:t>Tape Server </a:t>
            </a:r>
            <a:r>
              <a:rPr lang="en-US" altLang="zh-CN" sz="1800" b="1" dirty="0"/>
              <a:t>tplhaaso0[1-4]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/>
              <a:t>16 LTO7 drives for Castor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dirty="0"/>
              <a:t>EOSCTA </a:t>
            </a:r>
            <a:r>
              <a:rPr lang="mr-IN" altLang="zh-CN" sz="2400" dirty="0"/>
              <a:t>–</a:t>
            </a:r>
            <a:r>
              <a:rPr lang="en-US" altLang="zh-CN" sz="2400" dirty="0"/>
              <a:t> New Tape Service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/>
              <a:t>A production setup for LHAASO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zh-CN" sz="1600" dirty="0"/>
              <a:t>1 tape</a:t>
            </a:r>
            <a:r>
              <a:rPr lang="zh-CN" altLang="en-US" sz="1600" dirty="0"/>
              <a:t> </a:t>
            </a:r>
            <a:r>
              <a:rPr lang="en-US" altLang="zh-CN" sz="1600" dirty="0"/>
              <a:t>server</a:t>
            </a:r>
            <a:r>
              <a:rPr lang="zh-CN" altLang="en-US" sz="1600" dirty="0"/>
              <a:t> </a:t>
            </a:r>
            <a:r>
              <a:rPr lang="en-US" altLang="zh-CN" sz="1600" dirty="0">
                <a:solidFill>
                  <a:srgbClr val="3399FF"/>
                </a:solidFill>
              </a:rPr>
              <a:t>laso-tape05</a:t>
            </a:r>
            <a:r>
              <a:rPr lang="en-US" altLang="zh-CN" sz="1600" dirty="0"/>
              <a:t> with 4 LTO7 drives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zh-CN" sz="1600" dirty="0"/>
              <a:t>A small </a:t>
            </a:r>
            <a:r>
              <a:rPr lang="en-US" altLang="zh-CN" sz="1600" dirty="0" err="1"/>
              <a:t>eos</a:t>
            </a:r>
            <a:r>
              <a:rPr lang="en-US" altLang="zh-CN" sz="1600" dirty="0"/>
              <a:t> for CTA with 2 nodes </a:t>
            </a:r>
            <a:r>
              <a:rPr lang="en-US" altLang="zh-CN" sz="1600" dirty="0">
                <a:solidFill>
                  <a:srgbClr val="3399FF"/>
                </a:solidFill>
              </a:rPr>
              <a:t>laso01/02</a:t>
            </a:r>
            <a:r>
              <a:rPr lang="en-US" altLang="zh-CN" sz="1600" dirty="0"/>
              <a:t>.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zh-CN" sz="1600" dirty="0"/>
              <a:t>A Central CTA node </a:t>
            </a:r>
            <a:r>
              <a:rPr lang="en-US" altLang="zh-CN" sz="1600" dirty="0" err="1">
                <a:solidFill>
                  <a:srgbClr val="3399FF"/>
                </a:solidFill>
              </a:rPr>
              <a:t>cta</a:t>
            </a:r>
            <a:r>
              <a:rPr lang="en-US" altLang="zh-CN" sz="1600" dirty="0"/>
              <a:t> and Database node </a:t>
            </a:r>
            <a:r>
              <a:rPr lang="en-US" altLang="zh-CN" sz="1600" dirty="0" err="1">
                <a:solidFill>
                  <a:srgbClr val="3399FF"/>
                </a:solidFill>
              </a:rPr>
              <a:t>ctadb</a:t>
            </a:r>
            <a:r>
              <a:rPr lang="en-US" altLang="zh-CN" sz="1600" dirty="0"/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/>
              <a:t>Benchmark finished and preparing for migration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B42015-77DE-43F4-8BF6-E59D301F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657038-F6D3-49FD-BC3D-E694288F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Computing Platform Status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1BF16-BB91-42CC-9DB8-B90122C0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3A6C8C3-0690-4337-9186-55C413CFF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15" y="893651"/>
            <a:ext cx="5449941" cy="27213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97528F-A64D-4D0F-BABB-8A3E2DB45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83" y="3648687"/>
            <a:ext cx="5449941" cy="27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6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7FFF71-5F13-45A1-94E4-D5B4E7A3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 status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968117-C2A5-49C5-A66F-14FEFCD08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3943"/>
            <a:ext cx="10438423" cy="5326743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120000"/>
              </a:lnSpc>
              <a:buClr>
                <a:srgbClr val="00B0F0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zh-CN" dirty="0">
                <a:solidFill>
                  <a:srgbClr val="003399"/>
                </a:solidFill>
              </a:rPr>
              <a:t>LHAASO </a:t>
            </a:r>
            <a:r>
              <a:rPr lang="en-US" altLang="zh-CN" dirty="0" err="1">
                <a:solidFill>
                  <a:srgbClr val="003399"/>
                </a:solidFill>
              </a:rPr>
              <a:t>Daocheng</a:t>
            </a:r>
            <a:r>
              <a:rPr lang="en-US" altLang="zh-CN" dirty="0">
                <a:solidFill>
                  <a:srgbClr val="003399"/>
                </a:solidFill>
              </a:rPr>
              <a:t> Base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/>
              <a:t>Secure internet access gateway added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Simplify Network Management with Bandwidth Management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Web Filtering</a:t>
            </a:r>
          </a:p>
          <a:p>
            <a:pPr marL="342900" lvl="1" indent="-342900">
              <a:lnSpc>
                <a:spcPct val="120000"/>
              </a:lnSpc>
              <a:buClr>
                <a:srgbClr val="00B0F0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zh-CN" dirty="0">
                <a:solidFill>
                  <a:srgbClr val="003399"/>
                </a:solidFill>
              </a:rPr>
              <a:t>LHAASO (</a:t>
            </a:r>
            <a:r>
              <a:rPr lang="en-US" altLang="zh-CN" dirty="0" err="1">
                <a:solidFill>
                  <a:srgbClr val="003399"/>
                </a:solidFill>
              </a:rPr>
              <a:t>haizi</a:t>
            </a:r>
            <a:r>
              <a:rPr lang="en-US" altLang="zh-CN" dirty="0">
                <a:solidFill>
                  <a:srgbClr val="003399"/>
                </a:solidFill>
              </a:rPr>
              <a:t> mountain)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Dedicated network bandwidth upgrade</a:t>
            </a:r>
            <a:r>
              <a:rPr lang="zh-CN" altLang="en-US" sz="1800" dirty="0">
                <a:solidFill>
                  <a:schemeClr val="tx1"/>
                </a:solidFill>
              </a:rPr>
              <a:t>：</a:t>
            </a:r>
            <a:r>
              <a:rPr lang="en-US" altLang="zh-CN" sz="1800" dirty="0">
                <a:solidFill>
                  <a:schemeClr val="tx1"/>
                </a:solidFill>
              </a:rPr>
              <a:t>LHAASO</a:t>
            </a:r>
            <a:r>
              <a:rPr lang="en-US" altLang="zh-CN" sz="1800" dirty="0">
                <a:solidFill>
                  <a:schemeClr val="tx1"/>
                </a:solidFill>
                <a:sym typeface="Wingdings" panose="05000000000000000000" pitchFamily="2" charset="2"/>
              </a:rPr>
              <a:t></a:t>
            </a:r>
            <a:r>
              <a:rPr lang="en-US" altLang="zh-CN" sz="1800" dirty="0">
                <a:solidFill>
                  <a:schemeClr val="tx1"/>
                </a:solidFill>
              </a:rPr>
              <a:t>IHEP</a:t>
            </a:r>
            <a:r>
              <a:rPr lang="en-US" altLang="zh-CN" sz="1800" dirty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en-US" altLang="zh-CN" sz="1800" dirty="0">
                <a:solidFill>
                  <a:srgbClr val="FF0000"/>
                </a:solidFill>
                <a:sym typeface="Wingdings" panose="05000000000000000000" pitchFamily="2" charset="2"/>
              </a:rPr>
              <a:t>1G  2G </a:t>
            </a:r>
          </a:p>
          <a:p>
            <a:pPr lvl="2">
              <a:lnSpc>
                <a:spcPct val="120000"/>
              </a:lnSpc>
            </a:pPr>
            <a:r>
              <a:rPr lang="en-US" altLang="zh-CN" sz="1800" dirty="0">
                <a:solidFill>
                  <a:schemeClr val="tx1"/>
                </a:solidFill>
                <a:sym typeface="Wingdings" panose="05000000000000000000" pitchFamily="2" charset="2"/>
              </a:rPr>
              <a:t>network performance evaluation</a:t>
            </a:r>
            <a:r>
              <a:rPr lang="zh-CN" alt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：</a:t>
            </a:r>
            <a:r>
              <a:rPr lang="en-US" altLang="zh-CN" sz="1800" dirty="0">
                <a:solidFill>
                  <a:srgbClr val="FF0000"/>
                </a:solidFill>
                <a:sym typeface="Wingdings" panose="05000000000000000000" pitchFamily="2" charset="2"/>
              </a:rPr>
              <a:t>2.1G available</a:t>
            </a:r>
          </a:p>
          <a:p>
            <a:pPr lvl="2">
              <a:lnSpc>
                <a:spcPct val="120000"/>
              </a:lnSpc>
            </a:pPr>
            <a:r>
              <a:rPr lang="en-US" altLang="zh-CN" sz="1800" dirty="0">
                <a:solidFill>
                  <a:srgbClr val="FF0000"/>
                </a:solidFill>
                <a:sym typeface="Wingdings" panose="05000000000000000000" pitchFamily="2" charset="2"/>
              </a:rPr>
              <a:t>Total  bandwidth (2 links)  up to  2.5G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/>
              <a:t>Dual link automatic switching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Network quality analysis and Device link detection protocol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when one link down, switch to another link, </a:t>
            </a:r>
            <a:r>
              <a:rPr lang="en-US" altLang="zh-CN" sz="1800" dirty="0">
                <a:solidFill>
                  <a:srgbClr val="FF0000"/>
                </a:solidFill>
              </a:rPr>
              <a:t>avoid service interruption 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FF0000"/>
                </a:solidFill>
              </a:rPr>
              <a:t>Office network ready 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Including wired network and wireless network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CF1758-57F9-4D7C-8BFD-28669984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0C2A-2D54-44BF-B657-47970E2CE7C7}" type="datetime1">
              <a:rPr lang="en-US" altLang="zh-CN" smtClean="0"/>
              <a:t>10/15/2021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162A88-86B8-4E8F-842B-F28CF0A8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Computing Platform Status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4BB82A-FD73-4EA1-B7C8-C7EA55DD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480-0866-4C36-99B6-3656151950EC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261" y="1001959"/>
            <a:ext cx="6179739" cy="35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88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052,&quot;width&quot;:1829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5033</TotalTime>
  <Words>1157</Words>
  <Application>Microsoft Office PowerPoint</Application>
  <PresentationFormat>宽屏</PresentationFormat>
  <Paragraphs>277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 Unicode MS</vt:lpstr>
      <vt:lpstr>等线</vt:lpstr>
      <vt:lpstr>华文行楷</vt:lpstr>
      <vt:lpstr>Arial</vt:lpstr>
      <vt:lpstr>Calibri</vt:lpstr>
      <vt:lpstr>Wingdings</vt:lpstr>
      <vt:lpstr>Office 主题​​</vt:lpstr>
      <vt:lpstr>Paint.Picture</vt:lpstr>
      <vt:lpstr>The Status of LHAASO Computing Platform </vt:lpstr>
      <vt:lpstr>Outline</vt:lpstr>
      <vt:lpstr>LHAASO Data Processing Platform</vt:lpstr>
      <vt:lpstr>Job &amp; Resource Status</vt:lpstr>
      <vt:lpstr>Jobs in Container</vt:lpstr>
      <vt:lpstr>Storage Overview</vt:lpstr>
      <vt:lpstr>Disk Storage – EOS</vt:lpstr>
      <vt:lpstr>Tape Archive Service</vt:lpstr>
      <vt:lpstr>Network status</vt:lpstr>
      <vt:lpstr>Data Transfer System</vt:lpstr>
      <vt:lpstr>KM2A Digital Equipment Management</vt:lpstr>
      <vt:lpstr>Multi-Center Platform - Dongguan</vt:lpstr>
      <vt:lpstr>What Next to Do?</vt:lpstr>
      <vt:lpstr>Summary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 at IHEP </dc:title>
  <dc:creator>haibo</dc:creator>
  <cp:lastModifiedBy>Bi Yujiang</cp:lastModifiedBy>
  <cp:revision>573</cp:revision>
  <dcterms:created xsi:type="dcterms:W3CDTF">2021-02-21T13:27:55Z</dcterms:created>
  <dcterms:modified xsi:type="dcterms:W3CDTF">2021-10-15T02:02:43Z</dcterms:modified>
</cp:coreProperties>
</file>