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868" r:id="rId4"/>
    <p:sldId id="870" r:id="rId5"/>
    <p:sldId id="874" r:id="rId6"/>
    <p:sldId id="871" r:id="rId7"/>
    <p:sldId id="872" r:id="rId8"/>
    <p:sldId id="875" r:id="rId9"/>
    <p:sldId id="876" r:id="rId10"/>
    <p:sldId id="877" r:id="rId11"/>
    <p:sldId id="878" r:id="rId12"/>
    <p:sldId id="259" r:id="rId13"/>
    <p:sldId id="879" r:id="rId14"/>
    <p:sldId id="891" r:id="rId15"/>
    <p:sldId id="892" r:id="rId16"/>
    <p:sldId id="265" r:id="rId17"/>
    <p:sldId id="258" r:id="rId18"/>
    <p:sldId id="261" r:id="rId19"/>
    <p:sldId id="264" r:id="rId20"/>
    <p:sldId id="268" r:id="rId21"/>
    <p:sldId id="266" r:id="rId22"/>
    <p:sldId id="886" r:id="rId23"/>
    <p:sldId id="880" r:id="rId24"/>
    <p:sldId id="881" r:id="rId25"/>
    <p:sldId id="882" r:id="rId26"/>
    <p:sldId id="883" r:id="rId27"/>
    <p:sldId id="884" r:id="rId28"/>
    <p:sldId id="896" r:id="rId29"/>
    <p:sldId id="899" r:id="rId30"/>
    <p:sldId id="887" r:id="rId31"/>
    <p:sldId id="885" r:id="rId32"/>
    <p:sldId id="889" r:id="rId33"/>
    <p:sldId id="269" r:id="rId34"/>
    <p:sldId id="270" r:id="rId35"/>
    <p:sldId id="271" r:id="rId36"/>
    <p:sldId id="262" r:id="rId37"/>
    <p:sldId id="272" r:id="rId38"/>
    <p:sldId id="862" r:id="rId39"/>
    <p:sldId id="866" r:id="rId40"/>
    <p:sldId id="275" r:id="rId41"/>
    <p:sldId id="894" r:id="rId42"/>
    <p:sldId id="895" r:id="rId43"/>
    <p:sldId id="893" r:id="rId44"/>
    <p:sldId id="26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 Gao" initials="YG" lastIdx="6" clrIdx="0">
    <p:extLst>
      <p:ext uri="{19B8F6BF-5375-455C-9EA6-DF929625EA0E}">
        <p15:presenceInfo xmlns:p15="http://schemas.microsoft.com/office/powerpoint/2012/main" userId="7ee28d2cda0402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9" autoAdjust="0"/>
    <p:restoredTop sz="93821" autoAdjust="0"/>
  </p:normalViewPr>
  <p:slideViewPr>
    <p:cSldViewPr snapToGrid="0">
      <p:cViewPr varScale="1">
        <p:scale>
          <a:sx n="75" d="100"/>
          <a:sy n="75" d="100"/>
        </p:scale>
        <p:origin x="130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FCC9C-CC87-4FD5-B241-335EB648BC25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3489-202A-4DA9-9BF6-440F282D1B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56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3489-202A-4DA9-9BF6-440F282D1B6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7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64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87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91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78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0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7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90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0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64143-A195-4B34-8EFB-14D71E180E88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8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7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3.emf"/><Relationship Id="rId7" Type="http://schemas.openxmlformats.org/officeDocument/2006/relationships/image" Target="../media/image46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57.png"/><Relationship Id="rId4" Type="http://schemas.openxmlformats.org/officeDocument/2006/relationships/image" Target="../media/image44.emf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93.png"/><Relationship Id="rId4" Type="http://schemas.openxmlformats.org/officeDocument/2006/relationships/image" Target="../media/image8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106.png"/><Relationship Id="rId4" Type="http://schemas.openxmlformats.org/officeDocument/2006/relationships/image" Target="../media/image8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910.03406" TargetMode="External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6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EA1B-BA96-481D-B8A9-77CE6B6A7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45" y="754379"/>
            <a:ext cx="7772400" cy="2387600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暗物质轴子及搜寻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17525-BF71-4551-8F17-05D062B48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774" y="4105847"/>
            <a:ext cx="6858000" cy="1655762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     高宇   </a:t>
            </a:r>
            <a:r>
              <a:rPr lang="en-US" altLang="zh-CN" sz="2000" dirty="0"/>
              <a:t>gaoyu@ihep.ac.cn</a:t>
            </a:r>
            <a:endParaRPr lang="en-US" altLang="zh-CN" dirty="0"/>
          </a:p>
          <a:p>
            <a:r>
              <a:rPr lang="zh-CN" altLang="en-US" dirty="0"/>
              <a:t>中科院高能物理研究所 </a:t>
            </a:r>
            <a:r>
              <a:rPr lang="en-US" altLang="zh-CN" dirty="0"/>
              <a:t>2020.3.31</a:t>
            </a:r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719A2-2FC7-4819-B9C1-EAF505845693}"/>
              </a:ext>
            </a:extLst>
          </p:cNvPr>
          <p:cNvSpPr txBox="1"/>
          <p:nvPr/>
        </p:nvSpPr>
        <p:spPr>
          <a:xfrm>
            <a:off x="2604778" y="3429000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“轴子暗物质理论和探测介绍”</a:t>
            </a:r>
          </a:p>
        </p:txBody>
      </p:sp>
    </p:spTree>
    <p:extLst>
      <p:ext uri="{BB962C8B-B14F-4D97-AF65-F5344CB8AC3E}">
        <p14:creationId xmlns:p14="http://schemas.microsoft.com/office/powerpoint/2010/main" val="97549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856C-FE75-4AE7-A3A4-EBCA51CD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轴子的基本粒子性质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517D33-091A-4514-A893-7CCD90E91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轴子质量</a:t>
                </a:r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en-US" altLang="zh-CN" dirty="0"/>
                  <a:t>   </a:t>
                </a:r>
                <a:r>
                  <a:rPr lang="en-US" altLang="zh-CN" sz="2400" dirty="0"/>
                  <a:t>V(a/</a:t>
                </a:r>
                <a:r>
                  <a:rPr lang="en-US" altLang="zh-CN" sz="2400" i="1" dirty="0"/>
                  <a:t>f</a:t>
                </a:r>
                <a:r>
                  <a:rPr lang="en-US" altLang="zh-CN" sz="2400" baseline="-25000" dirty="0"/>
                  <a:t>a</a:t>
                </a:r>
                <a:r>
                  <a:rPr lang="en-US" altLang="zh-CN" sz="2400" dirty="0"/>
                  <a:t>+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400" dirty="0"/>
                  <a:t>+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400" baseline="-25000" dirty="0"/>
                  <a:t>q</a:t>
                </a:r>
                <a:r>
                  <a:rPr lang="en-US" altLang="zh-CN" sz="2400" dirty="0"/>
                  <a:t>)</a:t>
                </a:r>
                <a:r>
                  <a:rPr lang="zh-CN" altLang="en-US" sz="2400" dirty="0"/>
                  <a:t>势给出</a:t>
                </a:r>
                <a:br>
                  <a:rPr lang="en-US" altLang="zh-CN" dirty="0"/>
                </a:br>
                <a:br>
                  <a:rPr lang="en-US" altLang="zh-CN" dirty="0"/>
                </a:br>
                <a:endParaRPr lang="en-US" altLang="zh-CN" dirty="0"/>
              </a:p>
              <a:p>
                <a:r>
                  <a:rPr lang="zh-CN" altLang="en-US" dirty="0"/>
                  <a:t>相互作用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517D33-091A-4514-A893-7CCD90E91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0F9E227-9CE2-4A35-9328-1E50E58B3A1B}"/>
              </a:ext>
            </a:extLst>
          </p:cNvPr>
          <p:cNvGrpSpPr/>
          <p:nvPr/>
        </p:nvGrpSpPr>
        <p:grpSpPr>
          <a:xfrm>
            <a:off x="4138096" y="2353184"/>
            <a:ext cx="3555591" cy="826622"/>
            <a:chOff x="3776996" y="2360728"/>
            <a:chExt cx="3555591" cy="8266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CCB4D9B-E60E-4708-931A-BEEA1D3E4172}"/>
                    </a:ext>
                  </a:extLst>
                </p:cNvPr>
                <p:cNvSpPr txBox="1"/>
                <p:nvPr/>
              </p:nvSpPr>
              <p:spPr>
                <a:xfrm>
                  <a:off x="3776996" y="2449078"/>
                  <a:ext cx="2372829" cy="6499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rad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CCB4D9B-E60E-4708-931A-BEEA1D3E41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996" y="2449078"/>
                  <a:ext cx="2372829" cy="64992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D82EB1-530F-487B-8E98-91F166DE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4512" y="2360728"/>
              <a:ext cx="1058075" cy="82662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E7F3EE-98FC-4F2E-9A0E-F43D7D5B4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807" y="4196236"/>
            <a:ext cx="1806532" cy="481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5633D7-BA8B-480B-B74D-090CA8540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001" y="4716795"/>
            <a:ext cx="1520706" cy="616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6FA4BF-C8C4-4D5A-9065-950B3A45B34E}"/>
              </a:ext>
            </a:extLst>
          </p:cNvPr>
          <p:cNvSpPr txBox="1"/>
          <p:nvPr/>
        </p:nvSpPr>
        <p:spPr>
          <a:xfrm>
            <a:off x="5159711" y="425235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导数耦合至费米子轴矢流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566DB-8C68-4BB3-AB79-2D9455474CEC}"/>
              </a:ext>
            </a:extLst>
          </p:cNvPr>
          <p:cNvSpPr txBox="1"/>
          <p:nvPr/>
        </p:nvSpPr>
        <p:spPr>
          <a:xfrm>
            <a:off x="5070429" y="479735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与规范场的有效耦合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19551D-2582-45C1-B1C6-AF31261AC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83" y="5547403"/>
            <a:ext cx="858983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0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7335-8250-4BAF-8DFD-080E8824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修正电磁学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73C7-D02D-4BFF-BFAC-D83D5F1C1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轴子与电磁场的有效耦合</a:t>
            </a:r>
            <a:endParaRPr lang="en-US" altLang="zh-CN" dirty="0"/>
          </a:p>
          <a:p>
            <a:r>
              <a:rPr lang="zh-CN" altLang="en-US" dirty="0"/>
              <a:t>破坏真空中</a:t>
            </a:r>
            <a:r>
              <a:rPr lang="en-US" altLang="zh-CN" i="1" dirty="0"/>
              <a:t>E</a:t>
            </a:r>
            <a:r>
              <a:rPr lang="zh-CN" altLang="en-US" dirty="0"/>
              <a:t>、</a:t>
            </a:r>
            <a:r>
              <a:rPr lang="en-US" altLang="zh-CN" i="1" dirty="0"/>
              <a:t>B</a:t>
            </a:r>
            <a:r>
              <a:rPr lang="zh-CN" altLang="en-US" dirty="0"/>
              <a:t>对偶性质</a:t>
            </a:r>
            <a:endParaRPr lang="en-US" altLang="zh-CN" dirty="0"/>
          </a:p>
          <a:p>
            <a:r>
              <a:rPr lang="zh-CN" altLang="en-US" dirty="0"/>
              <a:t>修正电磁场运动方程</a:t>
            </a:r>
            <a:r>
              <a:rPr lang="en-US" altLang="zh-CN" dirty="0"/>
              <a:t>(Maxwell. Eq.)</a:t>
            </a:r>
          </a:p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096F1-D440-4CBF-A3AA-55C44525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68" y="1770216"/>
            <a:ext cx="1254412" cy="475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EC5E4-F6E3-4568-87F7-B47A1FDDB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520" y="3914469"/>
            <a:ext cx="2709728" cy="139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2CEC75-C409-4716-935A-812D2D1B690E}"/>
                  </a:ext>
                </a:extLst>
              </p:cNvPr>
              <p:cNvSpPr txBox="1"/>
              <p:nvPr/>
            </p:nvSpPr>
            <p:spPr>
              <a:xfrm>
                <a:off x="5131418" y="5125723"/>
                <a:ext cx="3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2CEC75-C409-4716-935A-812D2D1B6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18" y="5125723"/>
                <a:ext cx="365613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5653BB-195F-4FE0-B9AD-0FB9016DFC82}"/>
                  </a:ext>
                </a:extLst>
              </p:cNvPr>
              <p:cNvSpPr txBox="1"/>
              <p:nvPr/>
            </p:nvSpPr>
            <p:spPr>
              <a:xfrm>
                <a:off x="6520196" y="3570002"/>
                <a:ext cx="193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5653BB-195F-4FE0-B9AD-0FB9016DF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196" y="3570002"/>
                <a:ext cx="193963" cy="276999"/>
              </a:xfrm>
              <a:prstGeom prst="rect">
                <a:avLst/>
              </a:prstGeom>
              <a:blipFill>
                <a:blip r:embed="rId5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7CFA73-7969-4052-A50E-38FA90761DFF}"/>
                  </a:ext>
                </a:extLst>
              </p:cNvPr>
              <p:cNvSpPr txBox="1"/>
              <p:nvPr/>
            </p:nvSpPr>
            <p:spPr>
              <a:xfrm>
                <a:off x="8066627" y="5125723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7CFA73-7969-4052-A50E-38FA90761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27" y="5125723"/>
                <a:ext cx="186781" cy="276999"/>
              </a:xfrm>
              <a:prstGeom prst="rect">
                <a:avLst/>
              </a:prstGeom>
              <a:blipFill>
                <a:blip r:embed="rId6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5BF70E2-E3AA-4F3F-B515-E96DF9D912E7}"/>
              </a:ext>
            </a:extLst>
          </p:cNvPr>
          <p:cNvSpPr txBox="1"/>
          <p:nvPr/>
        </p:nvSpPr>
        <p:spPr>
          <a:xfrm>
            <a:off x="5086149" y="5605176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光子</a:t>
            </a:r>
            <a:r>
              <a:rPr lang="en-US" altLang="zh-CN" dirty="0"/>
              <a:t>-</a:t>
            </a:r>
            <a:r>
              <a:rPr lang="zh-CN" altLang="en-US" dirty="0"/>
              <a:t>轴子在外场中混合、转化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745E05-85CD-4A83-A069-F6C747756402}"/>
                  </a:ext>
                </a:extLst>
              </p:cNvPr>
              <p:cNvSpPr txBox="1"/>
              <p:nvPr/>
            </p:nvSpPr>
            <p:spPr>
              <a:xfrm>
                <a:off x="1103867" y="3700346"/>
                <a:ext cx="3376502" cy="1521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745E05-85CD-4A83-A069-F6C747756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67" y="3700346"/>
                <a:ext cx="3376502" cy="1521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04D45A4-DF2B-4535-8141-FDA24FDA9155}"/>
              </a:ext>
            </a:extLst>
          </p:cNvPr>
          <p:cNvSpPr txBox="1"/>
          <p:nvPr/>
        </p:nvSpPr>
        <p:spPr>
          <a:xfrm>
            <a:off x="861982" y="558604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轴子场的分布、流可以形成等效</a:t>
            </a:r>
            <a:br>
              <a:rPr lang="en-US" altLang="zh-CN" dirty="0"/>
            </a:br>
            <a:r>
              <a:rPr lang="zh-CN" altLang="en-US" dirty="0"/>
              <a:t>电荷、等效电流</a:t>
            </a:r>
          </a:p>
        </p:txBody>
      </p:sp>
    </p:spTree>
    <p:extLst>
      <p:ext uri="{BB962C8B-B14F-4D97-AF65-F5344CB8AC3E}">
        <p14:creationId xmlns:p14="http://schemas.microsoft.com/office/powerpoint/2010/main" val="269241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1DD15A-0440-4CB1-9039-579FC636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“类轴子”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378D0-D3A0-41CA-ACED-D0E3BD168D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2884488"/>
            <a:ext cx="788670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等线" panose="02010600030101010101" pitchFamily="2" charset="-122"/>
              </a:rPr>
              <a:t>超弦理论普遍地预言类轴子。</a:t>
            </a:r>
            <a:endParaRPr lang="en-US" altLang="zh-CN" sz="2400" dirty="0">
              <a:solidFill>
                <a:sysClr val="windowText" lastClr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可以解释</a:t>
            </a:r>
            <a:r>
              <a:rPr lang="zh-CN" altLang="en-US" sz="2400" dirty="0">
                <a:latin typeface="等线" panose="02010600030101010101" pitchFamily="2" charset="-122"/>
              </a:rPr>
              <a:t>宇宙暴胀、暗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能量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与大统一、引力波和宇宙学等紧密相关</a:t>
            </a:r>
            <a:endParaRPr lang="en-US" altLang="zh-CN" sz="2400" dirty="0">
              <a:solidFill>
                <a:sysClr val="windowText" lastClr="0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UV(~</a:t>
            </a:r>
            <a:r>
              <a:rPr lang="en-US" altLang="zh-CN" sz="2400" i="1" dirty="0">
                <a:solidFill>
                  <a:sysClr val="windowText" lastClr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ysClr val="windowText" lastClr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新物理的低能区</a:t>
            </a:r>
            <a:r>
              <a:rPr lang="en-US" altLang="zh-CN" sz="2400" dirty="0">
                <a:solidFill>
                  <a:sysClr val="windowText" lastClr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(~</a:t>
            </a:r>
            <a:r>
              <a:rPr lang="en-US" altLang="zh-CN" sz="24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1/</a:t>
            </a:r>
            <a:r>
              <a:rPr lang="en-US" altLang="zh-CN" sz="24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ysClr val="windowText" lastClr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窗口</a:t>
            </a:r>
            <a:endParaRPr lang="en-US" altLang="zh-CN" sz="2400" dirty="0">
              <a:solidFill>
                <a:sysClr val="windowText" lastClr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2D03C4-FE0E-4A28-AE41-49431C90E66F}"/>
                  </a:ext>
                </a:extLst>
              </p:cNvPr>
              <p:cNvSpPr txBox="1"/>
              <p:nvPr/>
            </p:nvSpPr>
            <p:spPr>
              <a:xfrm>
                <a:off x="854304" y="1888512"/>
                <a:ext cx="8124275" cy="668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类轴子：具有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  <m:r>
                          <a:rPr lang="en-US" altLang="zh-CN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sSub>
                      <m:sSubPr>
                        <m:ctrlPr>
                          <a:rPr lang="zh-CN" altLang="zh-CN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zh-CN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zh-CN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zh-CN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耦合和质量，但不解决强</a:t>
                </a:r>
                <a:r>
                  <a:rPr lang="en-US" altLang="zh-C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问题。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2D03C4-FE0E-4A28-AE41-49431C90E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04" y="1888512"/>
                <a:ext cx="8124275" cy="668709"/>
              </a:xfrm>
              <a:prstGeom prst="rect">
                <a:avLst/>
              </a:prstGeom>
              <a:blipFill>
                <a:blip r:embed="rId2"/>
                <a:stretch>
                  <a:fillRect l="-1200" t="-917" r="-600" b="-2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16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1AB1-4DEC-47E4-9545-03E7EF81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二、轴子暗物质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40FF71-C59D-4B15-8D8E-964604D402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1979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/>
                  <a:t>Misalignment</a:t>
                </a:r>
                <a:r>
                  <a:rPr lang="zh-CN" altLang="en-US" sz="2400" dirty="0"/>
                  <a:t>机制</a:t>
                </a:r>
                <a:r>
                  <a:rPr lang="en-US" altLang="zh-CN" sz="2400" dirty="0"/>
                  <a:t>(ALP</a:t>
                </a:r>
                <a:r>
                  <a:rPr lang="zh-CN" altLang="en-US" sz="2400" dirty="0"/>
                  <a:t>示例</a:t>
                </a:r>
                <a:r>
                  <a:rPr lang="en-US" altLang="zh-CN" sz="2400" dirty="0"/>
                  <a:t>)</a:t>
                </a:r>
                <a:br>
                  <a:rPr lang="en-US" altLang="zh-CN" sz="2400" dirty="0"/>
                </a:br>
                <a:br>
                  <a:rPr lang="en-US" altLang="zh-CN" sz="1800" dirty="0"/>
                </a:br>
                <a:r>
                  <a:rPr lang="en-US" altLang="zh-CN" sz="1800" dirty="0"/>
                  <a:t>PQ</a:t>
                </a:r>
                <a:r>
                  <a:rPr lang="zh-CN" altLang="en-US" sz="1800" dirty="0"/>
                  <a:t>在暴涨结束前破缺</a:t>
                </a:r>
                <a:br>
                  <a:rPr lang="en-US" altLang="zh-CN" sz="1800" dirty="0"/>
                </a:br>
                <a:r>
                  <a:rPr lang="en-US" altLang="zh-CN" sz="1800" dirty="0"/>
                  <a:t>a</a:t>
                </a:r>
                <a:r>
                  <a:rPr lang="zh-CN" altLang="en-US" sz="1800" dirty="0"/>
                  <a:t>获得一个均匀的初始值</a:t>
                </a:r>
                <a:r>
                  <a:rPr lang="en-US" altLang="zh-CN" sz="1800" dirty="0"/>
                  <a:t>a</a:t>
                </a:r>
                <a:r>
                  <a:rPr lang="en-US" altLang="zh-CN" sz="1800" baseline="-25000" dirty="0"/>
                  <a:t>0</a:t>
                </a:r>
                <a:br>
                  <a:rPr lang="en-US" altLang="zh-CN" sz="1800" dirty="0"/>
                </a:br>
                <a:br>
                  <a:rPr lang="en-US" altLang="zh-CN" sz="1800" dirty="0"/>
                </a:br>
                <a:r>
                  <a:rPr lang="en-US" altLang="zh-CN" sz="1800" dirty="0"/>
                  <a:t>H&gt;&gt;</a:t>
                </a:r>
                <a:r>
                  <a:rPr lang="en-US" altLang="zh-CN" sz="1800" dirty="0" err="1"/>
                  <a:t>m</a:t>
                </a:r>
                <a:r>
                  <a:rPr lang="en-US" altLang="zh-CN" sz="1800" baseline="-25000" dirty="0" err="1"/>
                  <a:t>ALP</a:t>
                </a:r>
                <a:r>
                  <a:rPr lang="zh-CN" altLang="en-US" sz="1800" dirty="0"/>
                  <a:t>之前轴子场</a:t>
                </a:r>
                <a:br>
                  <a:rPr lang="en-US" altLang="zh-CN" sz="1800" dirty="0"/>
                </a:br>
                <a:r>
                  <a:rPr lang="zh-CN" altLang="en-US" sz="2000" dirty="0"/>
                  <a:t>过阻尼振荡</a:t>
                </a:r>
                <a:r>
                  <a:rPr lang="en-US" altLang="zh-CN" sz="2000" dirty="0"/>
                  <a:t>, a=a</a:t>
                </a:r>
                <a:r>
                  <a:rPr lang="en-US" altLang="zh-CN" sz="2000" baseline="-25000" dirty="0"/>
                  <a:t>0</a:t>
                </a:r>
                <a:r>
                  <a:rPr lang="zh-CN" altLang="en-US" sz="2000" dirty="0"/>
                  <a:t>为常数，</a:t>
                </a:r>
                <a:br>
                  <a:rPr lang="en-US" altLang="zh-CN" sz="2000" dirty="0"/>
                </a:br>
                <a:r>
                  <a:rPr lang="en-US" altLang="zh-CN" sz="2000" dirty="0"/>
                  <a:t>(a</a:t>
                </a:r>
                <a:r>
                  <a:rPr lang="en-US" altLang="zh-CN" sz="2000" baseline="-25000" dirty="0"/>
                  <a:t>0</a:t>
                </a:r>
                <a:r>
                  <a:rPr lang="en-US" altLang="zh-CN" sz="2000" dirty="0"/>
                  <a:t>/f)</a:t>
                </a:r>
                <a:r>
                  <a:rPr lang="zh-CN" altLang="en-US" sz="2000" dirty="0"/>
                  <a:t>即为“初始角”</a:t>
                </a:r>
                <a:br>
                  <a:rPr lang="en-US" altLang="zh-CN" sz="1800" dirty="0"/>
                </a:br>
                <a:br>
                  <a:rPr lang="en-US" altLang="zh-CN" sz="1800" dirty="0"/>
                </a:br>
                <a:r>
                  <a:rPr lang="en-US" altLang="zh-CN" sz="1800" dirty="0"/>
                  <a:t>H~ </a:t>
                </a:r>
                <a:r>
                  <a:rPr lang="en-US" altLang="zh-CN" sz="1800" dirty="0" err="1"/>
                  <a:t>m</a:t>
                </a:r>
                <a:r>
                  <a:rPr lang="en-US" altLang="zh-CN" sz="1800" baseline="-25000" dirty="0" err="1"/>
                  <a:t>ALP</a:t>
                </a:r>
                <a:r>
                  <a:rPr lang="zh-CN" altLang="en-US" sz="1800" dirty="0"/>
                  <a:t>时，</a:t>
                </a:r>
                <a:r>
                  <a:rPr lang="en-US" altLang="zh-CN" sz="1800" dirty="0"/>
                  <a:t>a</a:t>
                </a:r>
                <a:r>
                  <a:rPr lang="zh-CN" altLang="en-US" sz="1800" dirty="0"/>
                  <a:t>开始振荡</a:t>
                </a:r>
                <a:br>
                  <a:rPr lang="en-US" altLang="zh-CN" sz="1800" dirty="0"/>
                </a:br>
                <a:r>
                  <a:rPr lang="en-US" altLang="zh-CN" sz="1800" dirty="0"/>
                  <a:t>H&lt;&lt;</a:t>
                </a:r>
                <a:r>
                  <a:rPr lang="en-US" altLang="zh-CN" sz="1800" dirty="0" err="1"/>
                  <a:t>m</a:t>
                </a:r>
                <a:r>
                  <a:rPr lang="en-US" altLang="zh-CN" sz="1800" baseline="-25000" dirty="0" err="1"/>
                  <a:t>ALP</a:t>
                </a:r>
                <a:r>
                  <a:rPr lang="zh-CN" altLang="en-US" sz="1800" dirty="0"/>
                  <a:t>时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~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altLang="zh-CN" sz="1800" dirty="0"/>
                </a:br>
                <a:r>
                  <a:rPr lang="zh-CN" altLang="en-US" sz="1800" dirty="0"/>
                  <a:t>能量密度 </a:t>
                </a:r>
                <a:r>
                  <a:rPr lang="el-GR" altLang="zh-CN" sz="1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800" dirty="0"/>
                  <a:t>~ (1+z)^3 </a:t>
                </a:r>
                <a:r>
                  <a:rPr lang="zh-CN" altLang="en-US" sz="1800" dirty="0"/>
                  <a:t>为暗物质</a:t>
                </a:r>
                <a:r>
                  <a:rPr lang="en-US" altLang="zh-CN" sz="2400" dirty="0"/>
                  <a:t>  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40FF71-C59D-4B15-8D8E-964604D402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19792"/>
              </a:xfrm>
              <a:blipFill>
                <a:blip r:embed="rId2"/>
                <a:stretch>
                  <a:fillRect l="-1005" t="-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E0F466-3739-4495-80FF-D06ACFFE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127" y="1690689"/>
            <a:ext cx="4365861" cy="3856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4EC20-A6D0-42E8-A768-5DAAF7344F4E}"/>
              </a:ext>
            </a:extLst>
          </p:cNvPr>
          <p:cNvSpPr txBox="1"/>
          <p:nvPr/>
        </p:nvSpPr>
        <p:spPr>
          <a:xfrm>
            <a:off x="5614976" y="5508169"/>
            <a:ext cx="197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D.Marsh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, 1510.07633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D134C-8ADF-4067-85EC-65C5596EE93C}"/>
              </a:ext>
            </a:extLst>
          </p:cNvPr>
          <p:cNvSpPr txBox="1"/>
          <p:nvPr/>
        </p:nvSpPr>
        <p:spPr>
          <a:xfrm>
            <a:off x="5087232" y="4750054"/>
            <a:ext cx="68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DE-like</a:t>
            </a:r>
            <a:endParaRPr lang="zh-CN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03DA4-69D4-4C64-A3F3-462B3D66C338}"/>
              </a:ext>
            </a:extLst>
          </p:cNvPr>
          <p:cNvSpPr txBox="1"/>
          <p:nvPr/>
        </p:nvSpPr>
        <p:spPr>
          <a:xfrm rot="3567003">
            <a:off x="8033280" y="4093612"/>
            <a:ext cx="985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matter-like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825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F02217-EEA7-4138-AC73-22600A2C3D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518" y="445289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Topological </a:t>
                </a:r>
                <a:r>
                  <a:rPr lang="zh-CN" altLang="en-US" dirty="0"/>
                  <a:t>机制</a:t>
                </a:r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en-US" altLang="zh-CN" sz="2400" dirty="0"/>
                  <a:t>  </a:t>
                </a:r>
                <a:r>
                  <a:rPr lang="zh-CN" altLang="en-US" sz="2400" dirty="0"/>
                  <a:t>若</a:t>
                </a:r>
                <a:r>
                  <a:rPr lang="en-US" altLang="zh-CN" sz="2400" i="1" dirty="0"/>
                  <a:t>f</a:t>
                </a:r>
                <a:r>
                  <a:rPr lang="en-US" altLang="zh-CN" sz="2400" baseline="-25000" dirty="0"/>
                  <a:t>a</a:t>
                </a:r>
                <a:r>
                  <a:rPr lang="en-US" altLang="zh-CN" sz="2400" dirty="0"/>
                  <a:t> &lt; H</a:t>
                </a:r>
                <a:r>
                  <a:rPr lang="en-US" altLang="zh-CN" sz="2400" baseline="-25000" dirty="0"/>
                  <a:t>I</a:t>
                </a:r>
                <a:r>
                  <a:rPr lang="en-US" altLang="zh-CN" sz="2400" dirty="0"/>
                  <a:t>/2</a:t>
                </a:r>
                <a:r>
                  <a:rPr lang="zh-CN" altLang="en-US" sz="2400" dirty="0"/>
                  <a:t>即</a:t>
                </a:r>
                <a:r>
                  <a:rPr lang="en-US" altLang="zh-CN" sz="2400" dirty="0"/>
                  <a:t>PQ</a:t>
                </a:r>
                <a:r>
                  <a:rPr lang="zh-CN" altLang="en-US" sz="2400" dirty="0"/>
                  <a:t>在暴涨之后结束，</a:t>
                </a:r>
                <a:r>
                  <a:rPr lang="en-US" altLang="zh-CN" sz="2400" dirty="0"/>
                  <a:t>PQ</a:t>
                </a:r>
                <a:r>
                  <a:rPr lang="zh-CN" altLang="en-US" sz="2400" dirty="0"/>
                  <a:t>破缺会生成缺陷</a:t>
                </a:r>
                <a:br>
                  <a:rPr lang="en-US" altLang="zh-CN" sz="2400" dirty="0"/>
                </a:br>
                <a:r>
                  <a:rPr lang="en-US" altLang="zh-CN" sz="2400" dirty="0"/>
                  <a:t>   </a:t>
                </a:r>
                <a:r>
                  <a:rPr lang="zh-CN" altLang="en-US" sz="2400" dirty="0"/>
                  <a:t>缺陷</a:t>
                </a:r>
                <a:r>
                  <a:rPr lang="en-US" altLang="zh-CN" sz="2400" dirty="0"/>
                  <a:t>(DW</a:t>
                </a:r>
                <a:r>
                  <a:rPr lang="zh-CN" altLang="en-US" sz="2400" dirty="0"/>
                  <a:t>，</a:t>
                </a:r>
                <a:r>
                  <a:rPr lang="en-US" altLang="zh-CN" sz="2400" dirty="0"/>
                  <a:t>strings)</a:t>
                </a:r>
                <a:r>
                  <a:rPr lang="zh-CN" altLang="en-US" sz="2400" dirty="0"/>
                  <a:t>衰变会注入冷轴子，形成暗物质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QCD</a:t>
                </a:r>
                <a:r>
                  <a:rPr lang="zh-CN" altLang="en-US" sz="2400" dirty="0"/>
                  <a:t>轴子</a:t>
                </a:r>
                <a:br>
                  <a:rPr lang="en-US" altLang="zh-CN" sz="2400" dirty="0"/>
                </a:br>
                <a:r>
                  <a:rPr lang="en-US" altLang="zh-CN" sz="2400" dirty="0"/>
                  <a:t>             </a:t>
                </a:r>
                <a:r>
                  <a:rPr lang="en-US" altLang="zh-CN" sz="2000" i="1" dirty="0"/>
                  <a:t>m</a:t>
                </a:r>
                <a:r>
                  <a:rPr lang="en-US" altLang="zh-CN" sz="2000" baseline="-25000" dirty="0"/>
                  <a:t>a</a:t>
                </a:r>
                <a:r>
                  <a:rPr lang="zh-CN" altLang="en-US" sz="2000" dirty="0"/>
                  <a:t>与温度</a:t>
                </a:r>
                <a:r>
                  <a:rPr lang="en-US" altLang="zh-CN" sz="2000" i="1" dirty="0"/>
                  <a:t>T</a:t>
                </a:r>
                <a:r>
                  <a:rPr lang="zh-CN" altLang="en-US" sz="2000" dirty="0"/>
                  <a:t>相关</a:t>
                </a:r>
                <a:br>
                  <a:rPr lang="en-US" altLang="zh-CN" sz="2000" dirty="0"/>
                </a:br>
                <a:r>
                  <a:rPr lang="en-US" altLang="zh-CN" sz="2000" dirty="0"/>
                  <a:t>	  </a:t>
                </a:r>
                <a:br>
                  <a:rPr lang="en-US" altLang="zh-CN" sz="2000" dirty="0"/>
                </a:br>
                <a:r>
                  <a:rPr lang="en-US" altLang="zh-CN" sz="2000" dirty="0"/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l-GR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时</m:t>
                    </m:r>
                  </m:oMath>
                </a14:m>
                <a:r>
                  <a:rPr lang="en-US" altLang="zh-CN" sz="2000" dirty="0"/>
                  <a:t>m</a:t>
                </a:r>
                <a:r>
                  <a:rPr lang="en-US" altLang="zh-CN" sz="2000" baseline="-25000" dirty="0"/>
                  <a:t>a</a:t>
                </a:r>
                <a:r>
                  <a:rPr lang="zh-CN" altLang="en-US" sz="2000" dirty="0"/>
                  <a:t>为常数。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F02217-EEA7-4138-AC73-22600A2C3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518" y="445289"/>
                <a:ext cx="7886700" cy="4351338"/>
              </a:xfrm>
              <a:blipFill>
                <a:blip r:embed="rId2"/>
                <a:stretch>
                  <a:fillRect l="-1391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B27ED2E-538D-4DF9-B968-F8D0F7FFA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925" y="2150250"/>
            <a:ext cx="2759705" cy="42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79E2EC-A4E9-4B84-9A1D-960C38061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627" y="3074133"/>
            <a:ext cx="3499148" cy="709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E477DB-33AE-4EDE-BB22-1AF2EE9FDE8F}"/>
                  </a:ext>
                </a:extLst>
              </p:cNvPr>
              <p:cNvSpPr txBox="1"/>
              <p:nvPr/>
            </p:nvSpPr>
            <p:spPr>
              <a:xfrm>
                <a:off x="6779373" y="3244333"/>
                <a:ext cx="2019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，  </a:t>
                </a:r>
                <a:r>
                  <a:rPr lang="en-US" altLang="zh-CN" dirty="0"/>
                  <a:t>T&gt; 1GeV,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E477DB-33AE-4EDE-BB22-1AF2EE9FD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373" y="3244333"/>
                <a:ext cx="2019784" cy="369332"/>
              </a:xfrm>
              <a:prstGeom prst="rect">
                <a:avLst/>
              </a:prstGeom>
              <a:blipFill>
                <a:blip r:embed="rId5"/>
                <a:stretch>
                  <a:fillRect l="-241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01A944A-426B-4E55-923D-6D713F99B287}"/>
              </a:ext>
            </a:extLst>
          </p:cNvPr>
          <p:cNvSpPr txBox="1"/>
          <p:nvPr/>
        </p:nvSpPr>
        <p:spPr>
          <a:xfrm>
            <a:off x="872565" y="4334962"/>
            <a:ext cx="726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f</a:t>
            </a:r>
            <a:r>
              <a:rPr lang="en-US" altLang="zh-CN" baseline="-25000" dirty="0"/>
              <a:t>a</a:t>
            </a:r>
            <a:r>
              <a:rPr lang="en-US" altLang="zh-CN" dirty="0"/>
              <a:t>&lt; 10</a:t>
            </a:r>
            <a:r>
              <a:rPr lang="en-US" altLang="zh-CN" baseline="30000" dirty="0"/>
              <a:t>15</a:t>
            </a:r>
            <a:r>
              <a:rPr lang="en-US" altLang="zh-CN" dirty="0"/>
              <a:t> GeV</a:t>
            </a:r>
            <a:r>
              <a:rPr lang="zh-CN" altLang="en-US" dirty="0"/>
              <a:t>时，轴子在</a:t>
            </a:r>
            <a:r>
              <a:rPr lang="en-US" altLang="zh-CN" dirty="0"/>
              <a:t>T &gt; 1GeV</a:t>
            </a:r>
            <a:r>
              <a:rPr lang="zh-CN" altLang="en-US" dirty="0"/>
              <a:t>时开始振荡</a:t>
            </a:r>
            <a:r>
              <a:rPr lang="en-US" altLang="zh-CN" dirty="0"/>
              <a:t>, Misalignment</a:t>
            </a:r>
            <a:r>
              <a:rPr lang="zh-CN" altLang="en-US" dirty="0"/>
              <a:t>残留密度为：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CF2303-D2BE-4C77-B110-6575D5604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691" y="4672023"/>
            <a:ext cx="3816052" cy="739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5A8F8-1644-4332-A19F-2F7851F3B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769" y="5793046"/>
            <a:ext cx="3842461" cy="670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8E80B7-5FAE-4655-983D-3A58C4CA6A3F}"/>
                  </a:ext>
                </a:extLst>
              </p:cNvPr>
              <p:cNvSpPr txBox="1"/>
              <p:nvPr/>
            </p:nvSpPr>
            <p:spPr>
              <a:xfrm>
                <a:off x="872565" y="5435234"/>
                <a:ext cx="7711406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/>
                  <a:t>f</a:t>
                </a:r>
                <a:r>
                  <a:rPr lang="en-US" altLang="zh-CN" baseline="-25000" dirty="0"/>
                  <a:t>a</a:t>
                </a:r>
                <a:r>
                  <a:rPr lang="en-US" altLang="zh-CN" dirty="0"/>
                  <a:t>&gt; 10</a:t>
                </a:r>
                <a:r>
                  <a:rPr lang="en-US" altLang="zh-CN" baseline="30000" dirty="0"/>
                  <a:t>17</a:t>
                </a:r>
                <a:r>
                  <a:rPr lang="en-US" altLang="zh-CN" dirty="0"/>
                  <a:t> GeV</a:t>
                </a:r>
                <a:r>
                  <a:rPr lang="zh-CN" altLang="en-US" dirty="0"/>
                  <a:t>时，轴子在</a:t>
                </a:r>
                <a:r>
                  <a:rPr lang="en-US" altLang="zh-CN" dirty="0"/>
                  <a:t>T &lt;</a:t>
                </a:r>
                <a:r>
                  <a:rPr lang="el-GR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时才开始振荡，</a:t>
                </a:r>
                <a:r>
                  <a:rPr lang="en-US" altLang="zh-CN" dirty="0"/>
                  <a:t>Misalignment</a:t>
                </a:r>
                <a:r>
                  <a:rPr lang="zh-CN" altLang="en-US" dirty="0"/>
                  <a:t>残留密度为：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8E80B7-5FAE-4655-983D-3A58C4CA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65" y="5435234"/>
                <a:ext cx="7711406" cy="388889"/>
              </a:xfrm>
              <a:prstGeom prst="rect">
                <a:avLst/>
              </a:prstGeom>
              <a:blipFill>
                <a:blip r:embed="rId8"/>
                <a:stretch>
                  <a:fillRect l="-632" t="-793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69C0B-0CAB-4480-A5FD-7250D0DB11A7}"/>
                  </a:ext>
                </a:extLst>
              </p:cNvPr>
              <p:cNvSpPr txBox="1"/>
              <p:nvPr/>
            </p:nvSpPr>
            <p:spPr>
              <a:xfrm>
                <a:off x="6215530" y="2150250"/>
                <a:ext cx="1769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dec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0.1 ~ 10</a:t>
                </a:r>
                <a:r>
                  <a:rPr lang="en-US" altLang="zh-CN" baseline="30000" dirty="0"/>
                  <a:t>2</a:t>
                </a:r>
                <a:endParaRPr lang="zh-CN" altLang="en-US" baseline="30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69C0B-0CAB-4480-A5FD-7250D0DB1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530" y="2150250"/>
                <a:ext cx="1769972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DD503F2-03C2-47EA-AFE0-F68F6FCB7DF7}"/>
              </a:ext>
            </a:extLst>
          </p:cNvPr>
          <p:cNvSpPr txBox="1"/>
          <p:nvPr/>
        </p:nvSpPr>
        <p:spPr>
          <a:xfrm>
            <a:off x="7365176" y="4770374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/>
              <a:t>f</a:t>
            </a:r>
            <a:r>
              <a:rPr lang="en-US" altLang="zh-CN" sz="1600" baseline="-25000" dirty="0"/>
              <a:t>a</a:t>
            </a:r>
            <a:r>
              <a:rPr lang="zh-CN" altLang="en-US" sz="1600" dirty="0"/>
              <a:t>较低时需考虑</a:t>
            </a:r>
            <a:br>
              <a:rPr lang="en-US" altLang="zh-CN" sz="1600" dirty="0"/>
            </a:br>
            <a:r>
              <a:rPr lang="zh-CN" altLang="en-US" sz="1600" dirty="0"/>
              <a:t>拓扑机制修正</a:t>
            </a:r>
          </a:p>
        </p:txBody>
      </p:sp>
    </p:spTree>
    <p:extLst>
      <p:ext uri="{BB962C8B-B14F-4D97-AF65-F5344CB8AC3E}">
        <p14:creationId xmlns:p14="http://schemas.microsoft.com/office/powerpoint/2010/main" val="420039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5C87F7EF-2442-448B-999D-29E0E29E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70" y="2894393"/>
            <a:ext cx="3929430" cy="7052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404BD3F-2642-4366-8314-8DC256DC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暗物质</a:t>
            </a:r>
            <a:r>
              <a:rPr lang="en-US" altLang="zh-CN" sz="4000" dirty="0"/>
              <a:t>QCD</a:t>
            </a:r>
            <a:r>
              <a:rPr lang="zh-CN" altLang="en-US" sz="4000" dirty="0"/>
              <a:t>轴子的理论参考值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6AC14-4DF8-4EA4-896E-29AE7BE9DA35}"/>
                  </a:ext>
                </a:extLst>
              </p:cNvPr>
              <p:cNvSpPr txBox="1"/>
              <p:nvPr/>
            </p:nvSpPr>
            <p:spPr>
              <a:xfrm flipH="1">
                <a:off x="2528046" y="1842078"/>
                <a:ext cx="42492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约为</a:t>
                </a:r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50 µeV</a:t>
                </a: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GeV</a:t>
                </a:r>
                <a:endParaRPr lang="zh-CN" alt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6AC14-4DF8-4EA4-896E-29AE7BE9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28046" y="1842078"/>
                <a:ext cx="4249271" cy="461665"/>
              </a:xfrm>
              <a:prstGeom prst="rect">
                <a:avLst/>
              </a:prstGeom>
              <a:blipFill>
                <a:blip r:embed="rId3"/>
                <a:stretch>
                  <a:fillRect t="-13158" b="-36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6F852AA-AA05-4B5E-9D4A-63705B4412BC}"/>
              </a:ext>
            </a:extLst>
          </p:cNvPr>
          <p:cNvSpPr/>
          <p:nvPr/>
        </p:nvSpPr>
        <p:spPr>
          <a:xfrm>
            <a:off x="5590987" y="28315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Grilli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Cortona, E. Hardy, 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Pardo Vega and G.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Villadoro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JHEP 1601, 034 (2016)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3EC862-B42A-4114-B6F4-94151EAD4C94}"/>
                  </a:ext>
                </a:extLst>
              </p:cNvPr>
              <p:cNvSpPr/>
              <p:nvPr/>
            </p:nvSpPr>
            <p:spPr>
              <a:xfrm>
                <a:off x="1201270" y="4258882"/>
                <a:ext cx="2003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60−150 µeV</a:t>
                </a:r>
                <a:endParaRPr lang="zh-CN" alt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3EC862-B42A-4114-B6F4-94151EAD4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70" y="4258882"/>
                <a:ext cx="2003305" cy="369332"/>
              </a:xfrm>
              <a:prstGeom prst="rect">
                <a:avLst/>
              </a:prstGeom>
              <a:blipFill>
                <a:blip r:embed="rId4"/>
                <a:stretch>
                  <a:fillRect t="-11667" r="-152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396F3D-A499-4C1B-A4C9-9354087DE6C1}"/>
                  </a:ext>
                </a:extLst>
              </p:cNvPr>
              <p:cNvSpPr/>
              <p:nvPr/>
            </p:nvSpPr>
            <p:spPr>
              <a:xfrm>
                <a:off x="1201270" y="5287435"/>
                <a:ext cx="2214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26.5±3.4 µeV </a:t>
                </a:r>
                <a:endParaRPr lang="zh-CN" alt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396F3D-A499-4C1B-A4C9-9354087DE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70" y="5287435"/>
                <a:ext cx="2214902" cy="369332"/>
              </a:xfrm>
              <a:prstGeom prst="rect">
                <a:avLst/>
              </a:prstGeom>
              <a:blipFill>
                <a:blip r:embed="rId5"/>
                <a:stretch>
                  <a:fillRect t="-9836" r="-165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AF47D81-563E-42D6-A61D-B93036C123C5}"/>
              </a:ext>
            </a:extLst>
          </p:cNvPr>
          <p:cNvSpPr/>
          <p:nvPr/>
        </p:nvSpPr>
        <p:spPr>
          <a:xfrm>
            <a:off x="3804023" y="41511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Hiramatsu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et.al., PRD 85, 105020 (2012)  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Kawasaki, et.al. PRD 91, no. 6, 065014(2015)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F8129-0EC2-41AD-9E66-4F071DBDCC73}"/>
              </a:ext>
            </a:extLst>
          </p:cNvPr>
          <p:cNvSpPr/>
          <p:nvPr/>
        </p:nvSpPr>
        <p:spPr>
          <a:xfrm>
            <a:off x="3887693" y="52245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V.B.Klaer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G.D.Moore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JCAP 1711, no.11, 049 (2017) 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7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27A6-4A04-4AFF-80FE-A5C7155A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轴子冷暗物质与</a:t>
            </a:r>
            <a:r>
              <a:rPr lang="en-US" altLang="zh-CN" sz="3200" dirty="0">
                <a:latin typeface="+mn-ea"/>
                <a:ea typeface="+mn-ea"/>
              </a:rPr>
              <a:t>WIMP</a:t>
            </a:r>
            <a:r>
              <a:rPr lang="zh-CN" altLang="en-US" sz="3200" dirty="0">
                <a:latin typeface="+mn-ea"/>
                <a:ea typeface="+mn-ea"/>
              </a:rPr>
              <a:t>的区别：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259E-1BE4-4C5B-A065-6E09B40A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质量轻，宏观的</a:t>
            </a:r>
            <a:r>
              <a:rPr lang="en-US" altLang="zh-CN" dirty="0"/>
              <a:t>De Broglie</a:t>
            </a:r>
            <a:r>
              <a:rPr lang="zh-CN" altLang="en-US" dirty="0"/>
              <a:t>波长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</a:t>
            </a:r>
            <a:r>
              <a:rPr lang="en-US" altLang="zh-CN" sz="2400" dirty="0"/>
              <a:t>QCD</a:t>
            </a:r>
            <a:r>
              <a:rPr lang="zh-CN" altLang="en-US" sz="2400" dirty="0"/>
              <a:t>轴子暗物质：衰变产物为 </a:t>
            </a:r>
            <a:r>
              <a:rPr lang="en-US" altLang="zh-CN" sz="2400" dirty="0"/>
              <a:t>1~10cm</a:t>
            </a:r>
            <a:r>
              <a:rPr lang="zh-CN" altLang="en-US" sz="2400" dirty="0"/>
              <a:t>的微波光子</a:t>
            </a:r>
            <a:br>
              <a:rPr lang="en-US" altLang="zh-CN" dirty="0"/>
            </a:br>
            <a:endParaRPr lang="en-US" altLang="zh-CN" dirty="0"/>
          </a:p>
          <a:p>
            <a:r>
              <a:rPr lang="zh-CN" altLang="en-US" dirty="0"/>
              <a:t>极弱的耦合</a:t>
            </a:r>
            <a:r>
              <a:rPr lang="en-US" altLang="zh-CN" dirty="0"/>
              <a:t>(~ 1/</a:t>
            </a:r>
            <a:r>
              <a:rPr lang="en-US" altLang="zh-CN" i="1" dirty="0"/>
              <a:t>f</a:t>
            </a:r>
            <a:r>
              <a:rPr lang="en-US" altLang="zh-CN" baseline="-25000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  <a:r>
              <a:rPr lang="zh-CN" altLang="en-US" dirty="0"/>
              <a:t>、极大的粒子数、经典场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通过观测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1/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zh-CN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效应，探测 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zh-CN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能标的新物理</a:t>
            </a:r>
            <a:br>
              <a:rPr lang="en-US" altLang="zh-CN" sz="2400" dirty="0"/>
            </a:br>
            <a:endParaRPr lang="en-US" altLang="zh-CN" sz="2400" dirty="0"/>
          </a:p>
          <a:p>
            <a:r>
              <a:rPr lang="zh-CN" altLang="en-US" sz="2400" dirty="0"/>
              <a:t>实验室检测：强磁、低温、精密电磁信号测量</a:t>
            </a:r>
            <a:endParaRPr lang="en-US" altLang="zh-CN" sz="2400" dirty="0"/>
          </a:p>
          <a:p>
            <a:r>
              <a:rPr lang="zh-CN" altLang="en-US" sz="2400" dirty="0"/>
              <a:t>天体物理检测：高精度的光子能谱、极化观测</a:t>
            </a:r>
          </a:p>
        </p:txBody>
      </p:sp>
    </p:spTree>
    <p:extLst>
      <p:ext uri="{BB962C8B-B14F-4D97-AF65-F5344CB8AC3E}">
        <p14:creationId xmlns:p14="http://schemas.microsoft.com/office/powerpoint/2010/main" val="276086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5579C-699D-4269-9AB9-1A6C23B50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853" y="1360329"/>
                <a:ext cx="7886700" cy="4351338"/>
              </a:xfrm>
            </p:spPr>
            <p:txBody>
              <a:bodyPr>
                <a:noAutofit/>
              </a:bodyPr>
              <a:lstStyle/>
              <a:p>
                <a:pPr marL="0" lvl="0" indent="0" fontAlgn="auto">
                  <a:lnSpc>
                    <a:spcPts val="3200"/>
                  </a:lnSpc>
                  <a:spcAft>
                    <a:spcPts val="0"/>
                  </a:spcAft>
                  <a:buNone/>
                  <a:defRPr/>
                </a:pPr>
                <a:endParaRPr lang="en-US" altLang="zh-CN" sz="2400" dirty="0">
                  <a:solidFill>
                    <a:srgbClr val="FF0000"/>
                  </a:solidFill>
                  <a:latin typeface="+mn-ea"/>
                </a:endParaRPr>
              </a:p>
              <a:p>
                <a:pPr lvl="0" fontAlgn="auto">
                  <a:lnSpc>
                    <a:spcPts val="3200"/>
                  </a:lnSpc>
                  <a:spcAft>
                    <a:spcPts val="0"/>
                  </a:spcAft>
                  <a:defRPr/>
                </a:pP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强 </a:t>
                </a:r>
                <a:r>
                  <a:rPr lang="en-US" altLang="zh-C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CP 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问题是 </a:t>
                </a:r>
                <a:r>
                  <a:rPr lang="en-US" altLang="zh-C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SM 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最重要的问题之一。</a:t>
                </a:r>
                <a:endPara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  <a:p>
                <a:pPr lvl="0" fontAlgn="auto">
                  <a:lnSpc>
                    <a:spcPts val="3200"/>
                  </a:lnSpc>
                  <a:spcAft>
                    <a:spcPts val="0"/>
                  </a:spcAft>
                  <a:defRPr/>
                </a:pPr>
                <a:endParaRPr lang="en-US" altLang="zh-C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  <a:p>
                <a:pPr>
                  <a:lnSpc>
                    <a:spcPts val="3200"/>
                  </a:lnSpc>
                  <a:defRPr/>
                </a:pP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en-US" altLang="zh-C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Peccei-Quinn</a:t>
                </a:r>
                <a:r>
                  <a:rPr lang="zh-CN" altLang="zh-C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机制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自然地解决强</a:t>
                </a:r>
                <a:r>
                  <a:rPr lang="en-US" altLang="zh-C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CP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问题，预言了轴子。</a:t>
                </a:r>
                <a:endPara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  <a:p>
                <a:pPr lvl="0" fontAlgn="auto">
                  <a:lnSpc>
                    <a:spcPts val="3200"/>
                  </a:lnSpc>
                  <a:spcAft>
                    <a:spcPts val="0"/>
                  </a:spcAft>
                  <a:defRPr/>
                </a:pPr>
                <a:endParaRPr lang="en-US" altLang="zh-CN" sz="2400" dirty="0">
                  <a:solidFill>
                    <a:sysClr val="windowText" lastClr="000000"/>
                  </a:solidFill>
                  <a:latin typeface="+mn-ea"/>
                </a:endParaRPr>
              </a:p>
              <a:p>
                <a:pPr lvl="0" fontAlgn="auto">
                  <a:lnSpc>
                    <a:spcPts val="3200"/>
                  </a:lnSpc>
                  <a:spcAft>
                    <a:spcPts val="0"/>
                  </a:spcAft>
                  <a:defRPr/>
                </a:pPr>
                <a:r>
                  <a:rPr lang="en-US" altLang="zh-C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QCD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轴子是冷暗物质候选者</a:t>
                </a:r>
                <a:r>
                  <a:rPr lang="zh-CN" altLang="en-US" sz="24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：</a:t>
                </a:r>
                <a:r>
                  <a:rPr lang="en-US" altLang="zh-CN" sz="24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m</a:t>
                </a:r>
                <a:r>
                  <a:rPr lang="en-US" altLang="zh-CN" sz="2400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a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+mn-ea"/>
                  </a:rPr>
                  <a:t>~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50</a:t>
                </a: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V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+mn-ea"/>
                  </a:rPr>
                  <a:t>, </a:t>
                </a:r>
                <a:endParaRPr lang="en-US" altLang="zh-CN" sz="2400" dirty="0">
                  <a:latin typeface="+mn-ea"/>
                </a:endParaRPr>
              </a:p>
              <a:p>
                <a:endParaRPr lang="zh-CN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5579C-699D-4269-9AB9-1A6C23B50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853" y="1360329"/>
                <a:ext cx="7886700" cy="4351338"/>
              </a:xfrm>
              <a:blipFill>
                <a:blip r:embed="rId2"/>
                <a:stretch>
                  <a:fillRect l="-1159" r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3A991CA-7622-4151-8D91-A3AFCAE2BCBE}"/>
              </a:ext>
            </a:extLst>
          </p:cNvPr>
          <p:cNvSpPr txBox="1"/>
          <p:nvPr/>
        </p:nvSpPr>
        <p:spPr>
          <a:xfrm>
            <a:off x="2802427" y="775554"/>
            <a:ext cx="383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小结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Why QCD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轴子？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89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974101B0-4FC6-4441-80E3-43E948131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913" y="1318172"/>
            <a:ext cx="6924173" cy="4029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8257C-5EBD-4072-AB34-34D58A5E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轴子研究热度持续上升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C7145-D143-4F9B-886A-BB01C6F33A6C}"/>
              </a:ext>
            </a:extLst>
          </p:cNvPr>
          <p:cNvSpPr txBox="1"/>
          <p:nvPr/>
        </p:nvSpPr>
        <p:spPr>
          <a:xfrm>
            <a:off x="2134070" y="5589345"/>
            <a:ext cx="5270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+mj-ea"/>
                <a:ea typeface="+mj-ea"/>
                <a:cs typeface="Arial" panose="020B0604020202020204" pitchFamily="34" charset="0"/>
              </a:rPr>
              <a:t>citations to “CP Conservation in the Presence of Instantons</a:t>
            </a:r>
            <a:r>
              <a:rPr lang="zh-CN" altLang="en-US" sz="1600" b="1" dirty="0">
                <a:latin typeface="+mj-ea"/>
                <a:ea typeface="+mj-ea"/>
                <a:cs typeface="Arial" panose="020B0604020202020204" pitchFamily="34" charset="0"/>
              </a:rPr>
              <a:t>”</a:t>
            </a:r>
            <a:endParaRPr lang="en-US" altLang="zh-CN" sz="1600" b="1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altLang="zh-CN" sz="1600" b="1" dirty="0">
                <a:latin typeface="+mj-ea"/>
                <a:ea typeface="+mj-ea"/>
                <a:cs typeface="Arial" panose="020B0604020202020204" pitchFamily="34" charset="0"/>
              </a:rPr>
              <a:t>R. Peccei and H. Quinn, Phys. Rev. Lett. 38(1977) 1440.</a:t>
            </a:r>
            <a:endParaRPr lang="zh-CN" altLang="en-US" sz="1600" b="1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endParaRPr lang="zh-CN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7878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0A9F-0BA6-4096-9324-ECAEA0E4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50" y="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三、轴子的探测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C3A8F-1EBF-42D2-887B-0B847075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86" y="1129228"/>
            <a:ext cx="7886700" cy="498090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（暗物质）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外场诱导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γγ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衰变</a:t>
            </a:r>
            <a:br>
              <a:rPr lang="en-US" altLang="zh-CN" dirty="0"/>
            </a:br>
            <a:r>
              <a:rPr lang="en-US" altLang="zh-CN" sz="2400" dirty="0"/>
              <a:t>           </a:t>
            </a:r>
            <a:r>
              <a:rPr lang="zh-CN" altLang="en-US" sz="2000" dirty="0"/>
              <a:t>暗物质探针（</a:t>
            </a:r>
            <a:r>
              <a:rPr lang="en-US" altLang="zh-CN" sz="2000" dirty="0" err="1"/>
              <a:t>Halocscopes</a:t>
            </a:r>
            <a:r>
              <a:rPr lang="zh-CN" altLang="en-US" sz="2000" dirty="0"/>
              <a:t>）、电磁感应（</a:t>
            </a:r>
            <a:r>
              <a:rPr lang="en-US" altLang="zh-CN" sz="2000" dirty="0"/>
              <a:t>ABRACADABRA</a:t>
            </a:r>
            <a:r>
              <a:rPr lang="zh-CN" altLang="en-US" sz="2000" dirty="0"/>
              <a:t>、</a:t>
            </a:r>
            <a:br>
              <a:rPr lang="en-US" altLang="zh-CN" sz="2000" dirty="0"/>
            </a:br>
            <a:r>
              <a:rPr lang="en-US" altLang="zh-CN" sz="2000" dirty="0"/>
              <a:t>             LC-</a:t>
            </a:r>
            <a:r>
              <a:rPr lang="en-US" altLang="zh-CN" sz="2000" dirty="0" err="1"/>
              <a:t>curcuit</a:t>
            </a:r>
            <a:r>
              <a:rPr lang="zh-CN" altLang="en-US" sz="2000" dirty="0"/>
              <a:t>等）</a:t>
            </a:r>
            <a:endParaRPr lang="en-US" altLang="zh-CN" sz="2000" dirty="0"/>
          </a:p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（暗物质）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轴子流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自旋耦合低温探测</a:t>
            </a:r>
            <a:br>
              <a:rPr lang="en-US" altLang="zh-CN" dirty="0"/>
            </a:br>
            <a:r>
              <a:rPr lang="en-US" altLang="zh-CN" dirty="0"/>
              <a:t>           </a:t>
            </a:r>
            <a:r>
              <a:rPr lang="zh-CN" altLang="en-US" sz="2000" dirty="0"/>
              <a:t>冷原子自旋进动（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CASPEr</a:t>
            </a:r>
            <a:r>
              <a:rPr lang="en-US" altLang="zh-CN" sz="2000" dirty="0"/>
              <a:t> </a:t>
            </a:r>
            <a:r>
              <a:rPr lang="zh-CN" altLang="en-US" sz="2000" dirty="0"/>
              <a:t>）、原子禁忌跃迁等</a:t>
            </a:r>
            <a:endParaRPr lang="en-US" altLang="zh-CN" sz="2000" dirty="0"/>
          </a:p>
          <a:p>
            <a:r>
              <a:rPr lang="zh-CN" altLang="en-US" dirty="0"/>
              <a:t>   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强光源光子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轴子转化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2000" dirty="0"/>
              <a:t>太阳轴子望远镜（</a:t>
            </a:r>
            <a:r>
              <a:rPr lang="en-US" altLang="zh-CN" sz="2000" dirty="0"/>
              <a:t>CAST</a:t>
            </a:r>
            <a:r>
              <a:rPr lang="zh-CN" altLang="en-US" sz="2000" dirty="0"/>
              <a:t>等）、光谱调制（</a:t>
            </a:r>
            <a:r>
              <a:rPr lang="en-US" altLang="zh-CN" sz="2000" dirty="0"/>
              <a:t>X-ray</a:t>
            </a:r>
            <a:r>
              <a:rPr lang="zh-CN" altLang="en-US" sz="2000" dirty="0"/>
              <a:t>、</a:t>
            </a:r>
            <a:r>
              <a:rPr lang="el-G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altLang="zh-CN" sz="2000" dirty="0"/>
              <a:t>-ray</a:t>
            </a:r>
            <a:r>
              <a:rPr lang="zh-CN" altLang="en-US" sz="2000" dirty="0"/>
              <a:t>）、</a:t>
            </a:r>
            <a:br>
              <a:rPr lang="en-US" altLang="zh-CN" sz="2000" dirty="0"/>
            </a:br>
            <a:r>
              <a:rPr lang="en-US" altLang="zh-CN" sz="2000" dirty="0"/>
              <a:t>          </a:t>
            </a:r>
            <a:r>
              <a:rPr lang="zh-CN" altLang="en-US" sz="2000" dirty="0"/>
              <a:t>直接探测实验的电子反冲、“穿墙” 实验等</a:t>
            </a:r>
            <a:endParaRPr lang="en-US" altLang="zh-CN" sz="2000" dirty="0"/>
          </a:p>
          <a:p>
            <a:r>
              <a:rPr lang="zh-CN" altLang="en-US" dirty="0"/>
              <a:t>   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双折射效应</a:t>
            </a:r>
            <a:br>
              <a:rPr lang="en-US" altLang="zh-CN" dirty="0"/>
            </a:br>
            <a:r>
              <a:rPr lang="en-US" altLang="zh-CN" dirty="0"/>
              <a:t>         </a:t>
            </a:r>
            <a:r>
              <a:rPr lang="en-US" altLang="zh-CN" sz="2000" dirty="0"/>
              <a:t>CMB-</a:t>
            </a:r>
            <a:r>
              <a:rPr lang="zh-CN" altLang="en-US" sz="2000" dirty="0"/>
              <a:t>极化谱（</a:t>
            </a:r>
            <a:r>
              <a:rPr lang="en-US" altLang="zh-CN" sz="2000" dirty="0" err="1"/>
              <a:t>AliCPT</a:t>
            </a:r>
            <a:r>
              <a:rPr lang="zh-CN" altLang="en-US" sz="2000" dirty="0"/>
              <a:t>等）、天体辐射极化角偏转 </a:t>
            </a:r>
            <a:r>
              <a:rPr lang="el-G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CN" altLang="en-US" sz="2000" dirty="0">
                <a:latin typeface="Cambria Math" panose="02040503050406030204" pitchFamily="18" charset="0"/>
              </a:rPr>
              <a:t>∝ </a:t>
            </a:r>
            <a:r>
              <a:rPr lang="el-G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altLang="zh-CN" sz="2000" dirty="0"/>
          </a:p>
          <a:p>
            <a:r>
              <a:rPr lang="zh-CN" altLang="en-US" dirty="0"/>
              <a:t>   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第五种力实验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3B0CD-D78D-487B-90F5-9BA98DF58472}"/>
              </a:ext>
            </a:extLst>
          </p:cNvPr>
          <p:cNvSpPr txBox="1"/>
          <p:nvPr/>
        </p:nvSpPr>
        <p:spPr>
          <a:xfrm>
            <a:off x="4826336" y="5288340"/>
            <a:ext cx="3579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近期轴子实验综述：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I. </a:t>
            </a:r>
            <a:r>
              <a:rPr lang="it-IT" altLang="zh-CN" sz="1600" dirty="0">
                <a:solidFill>
                  <a:schemeClr val="accent6">
                    <a:lumMod val="75000"/>
                  </a:schemeClr>
                </a:solidFill>
              </a:rPr>
              <a:t>Irastorza, J. Redondo, </a:t>
            </a:r>
            <a:br>
              <a:rPr lang="it-IT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altLang="zh-CN" sz="1600" dirty="0">
                <a:solidFill>
                  <a:schemeClr val="accent6">
                    <a:lumMod val="75000"/>
                  </a:schemeClr>
                </a:solidFill>
              </a:rPr>
              <a:t>Prog.Part.Nucl.Phys. 102 (2018) 89-159</a:t>
            </a:r>
          </a:p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P. Graham, et.al. 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Ann.Rev.Nucl.Part.Sci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. 65 (2015) 485-514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altLang="zh-CN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DCA6F-795A-4D35-98CA-552725D0A877}"/>
              </a:ext>
            </a:extLst>
          </p:cNvPr>
          <p:cNvSpPr txBox="1"/>
          <p:nvPr/>
        </p:nvSpPr>
        <p:spPr>
          <a:xfrm>
            <a:off x="1875747" y="562724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核磁共振、扭秤实验等</a:t>
            </a:r>
          </a:p>
        </p:txBody>
      </p:sp>
    </p:spTree>
    <p:extLst>
      <p:ext uri="{BB962C8B-B14F-4D97-AF65-F5344CB8AC3E}">
        <p14:creationId xmlns:p14="http://schemas.microsoft.com/office/powerpoint/2010/main" val="200878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3DF0-3568-48B7-BAB6-4D50C58F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8756-E25F-4E38-A8C3-EF2842A80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强</a:t>
            </a:r>
            <a:r>
              <a:rPr lang="en-US" altLang="zh-CN" dirty="0"/>
              <a:t>CP</a:t>
            </a:r>
            <a:r>
              <a:rPr lang="zh-CN" altLang="en-US" dirty="0"/>
              <a:t>问题和轴子</a:t>
            </a:r>
            <a:endParaRPr lang="en-US" altLang="zh-CN" dirty="0"/>
          </a:p>
          <a:p>
            <a:r>
              <a:rPr lang="zh-CN" altLang="en-US" dirty="0"/>
              <a:t>轴子暗物质</a:t>
            </a:r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类</a:t>
            </a:r>
            <a:r>
              <a:rPr lang="en-US" altLang="zh-CN" dirty="0"/>
              <a:t>)</a:t>
            </a:r>
            <a:r>
              <a:rPr lang="zh-CN" altLang="en-US" dirty="0"/>
              <a:t>轴子的搜寻</a:t>
            </a:r>
            <a:br>
              <a:rPr lang="en-US" altLang="zh-CN" dirty="0"/>
            </a:br>
            <a:r>
              <a:rPr lang="en-US" altLang="zh-CN" dirty="0"/>
              <a:t>                 </a:t>
            </a:r>
            <a:r>
              <a:rPr lang="zh-CN" altLang="en-US" sz="2400" dirty="0"/>
              <a:t>暗物质轴子的共振腔探测</a:t>
            </a:r>
            <a:br>
              <a:rPr lang="en-US" altLang="zh-CN" dirty="0"/>
            </a:br>
            <a:r>
              <a:rPr lang="en-US" altLang="zh-C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760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5">
            <a:extLst>
              <a:ext uri="{FF2B5EF4-FFF2-40B4-BE49-F238E27FC236}">
                <a16:creationId xmlns:a16="http://schemas.microsoft.com/office/drawing/2014/main" id="{63806EF8-3491-466D-8370-EF0C6D75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45" y="857706"/>
            <a:ext cx="6927641" cy="57988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2054EB-94A5-4D91-9492-E41AD8EF71D4}"/>
              </a:ext>
            </a:extLst>
          </p:cNvPr>
          <p:cNvSpPr txBox="1">
            <a:spLocks/>
          </p:cNvSpPr>
          <p:nvPr/>
        </p:nvSpPr>
        <p:spPr>
          <a:xfrm>
            <a:off x="628650" y="20148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>
                <a:latin typeface="+mn-ea"/>
                <a:ea typeface="+mn-ea"/>
              </a:rPr>
              <a:t>轴子探测实验现状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C9D61-CD61-477B-85AF-867DAC19F4DB}"/>
              </a:ext>
            </a:extLst>
          </p:cNvPr>
          <p:cNvSpPr txBox="1"/>
          <p:nvPr/>
        </p:nvSpPr>
        <p:spPr>
          <a:xfrm>
            <a:off x="1949912" y="327511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光子振荡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9735F-7C9B-4808-A896-5560B9D4E457}"/>
              </a:ext>
            </a:extLst>
          </p:cNvPr>
          <p:cNvSpPr txBox="1"/>
          <p:nvPr/>
        </p:nvSpPr>
        <p:spPr>
          <a:xfrm>
            <a:off x="2231760" y="2654693"/>
            <a:ext cx="2714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FF00"/>
                </a:solidFill>
              </a:rPr>
              <a:t>太阳观测：</a:t>
            </a:r>
            <a:r>
              <a:rPr lang="en-US" altLang="zh-CN" sz="1400" b="1" dirty="0">
                <a:solidFill>
                  <a:srgbClr val="FFFF00"/>
                </a:solidFill>
              </a:rPr>
              <a:t>CAST</a:t>
            </a:r>
            <a:r>
              <a:rPr lang="zh-CN" altLang="en-US" sz="1400" b="1" dirty="0">
                <a:solidFill>
                  <a:srgbClr val="FFFF00"/>
                </a:solidFill>
              </a:rPr>
              <a:t>、直接探测实验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EB67A-18CB-4DDA-9D3E-736F3039716D}"/>
              </a:ext>
            </a:extLst>
          </p:cNvPr>
          <p:cNvSpPr txBox="1"/>
          <p:nvPr/>
        </p:nvSpPr>
        <p:spPr>
          <a:xfrm rot="16200000">
            <a:off x="4905771" y="338072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线谱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79359-675A-4724-9B7D-4983018B22AC}"/>
              </a:ext>
            </a:extLst>
          </p:cNvPr>
          <p:cNvSpPr txBox="1"/>
          <p:nvPr/>
        </p:nvSpPr>
        <p:spPr>
          <a:xfrm>
            <a:off x="6515858" y="11577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对撞机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9DA7D-419D-4581-A34C-56E2FB804FBC}"/>
              </a:ext>
            </a:extLst>
          </p:cNvPr>
          <p:cNvSpPr txBox="1"/>
          <p:nvPr/>
        </p:nvSpPr>
        <p:spPr>
          <a:xfrm rot="18605413">
            <a:off x="3058580" y="4501717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QCD</a:t>
            </a:r>
            <a:r>
              <a:rPr lang="zh-CN" altLang="en-US" sz="1400" b="1" dirty="0">
                <a:solidFill>
                  <a:srgbClr val="FF0000"/>
                </a:solidFill>
              </a:rPr>
              <a:t>轴子理论预期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2196A8-85B3-466F-A16E-B9C798DABEFB}"/>
              </a:ext>
            </a:extLst>
          </p:cNvPr>
          <p:cNvSpPr txBox="1"/>
          <p:nvPr/>
        </p:nvSpPr>
        <p:spPr>
          <a:xfrm rot="16200000">
            <a:off x="3414678" y="3688130"/>
            <a:ext cx="7794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共振腔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BEAE1E-C2E7-4430-B0D0-316EB8DA7540}"/>
              </a:ext>
            </a:extLst>
          </p:cNvPr>
          <p:cNvSpPr txBox="1"/>
          <p:nvPr/>
        </p:nvSpPr>
        <p:spPr>
          <a:xfrm>
            <a:off x="2231760" y="4602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EA36E0-944C-43C1-AD72-710024CA01B9}"/>
              </a:ext>
            </a:extLst>
          </p:cNvPr>
          <p:cNvSpPr txBox="1"/>
          <p:nvPr/>
        </p:nvSpPr>
        <p:spPr>
          <a:xfrm>
            <a:off x="1949912" y="2954971"/>
            <a:ext cx="216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FF00"/>
                </a:solidFill>
              </a:rPr>
              <a:t>Abracadabra </a:t>
            </a:r>
            <a:r>
              <a:rPr lang="en-US" altLang="zh-CN" sz="1100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endParaRPr lang="zh-CN" altLang="en-US" sz="14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54A64C-BCDF-4D48-9BFA-B7ABDF586100}"/>
              </a:ext>
            </a:extLst>
          </p:cNvPr>
          <p:cNvSpPr txBox="1"/>
          <p:nvPr/>
        </p:nvSpPr>
        <p:spPr>
          <a:xfrm>
            <a:off x="5844497" y="257774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FF00"/>
                </a:solidFill>
              </a:rPr>
              <a:t>恒星</a:t>
            </a:r>
            <a:br>
              <a:rPr lang="en-US" altLang="zh-CN" sz="1200" b="1" dirty="0">
                <a:solidFill>
                  <a:srgbClr val="FFFF00"/>
                </a:solidFill>
              </a:rPr>
            </a:br>
            <a:r>
              <a:rPr lang="zh-CN" altLang="en-US" sz="1200" b="1" dirty="0">
                <a:solidFill>
                  <a:srgbClr val="FFFF00"/>
                </a:solidFill>
              </a:rPr>
              <a:t>演化</a:t>
            </a:r>
          </a:p>
        </p:txBody>
      </p:sp>
    </p:spTree>
    <p:extLst>
      <p:ext uri="{BB962C8B-B14F-4D97-AF65-F5344CB8AC3E}">
        <p14:creationId xmlns:p14="http://schemas.microsoft.com/office/powerpoint/2010/main" val="666806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C84D-EF23-4116-955C-FAB12D33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1482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+mn-ea"/>
                <a:ea typeface="+mn-ea"/>
              </a:rPr>
              <a:t>轴子探测实验现状</a:t>
            </a:r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9E71E6C5-BE77-499F-9AC2-CD6CF5641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1402574"/>
            <a:ext cx="5368938" cy="4454429"/>
          </a:xfrm>
          <a:prstGeom prst="rect">
            <a:avLst/>
          </a:prstGeom>
        </p:spPr>
      </p:pic>
      <p:pic>
        <p:nvPicPr>
          <p:cNvPr id="6" name="内容占位符 15">
            <a:extLst>
              <a:ext uri="{FF2B5EF4-FFF2-40B4-BE49-F238E27FC236}">
                <a16:creationId xmlns:a16="http://schemas.microsoft.com/office/drawing/2014/main" id="{E8243E2B-B68E-4762-AC42-14C2ED8CC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204" y="1998035"/>
            <a:ext cx="3898796" cy="3263504"/>
          </a:xfrm>
          <a:prstGeom prst="rect">
            <a:avLst/>
          </a:prstGeom>
        </p:spPr>
      </p:pic>
      <p:sp>
        <p:nvSpPr>
          <p:cNvPr id="7" name="流程图: 过程 11">
            <a:extLst>
              <a:ext uri="{FF2B5EF4-FFF2-40B4-BE49-F238E27FC236}">
                <a16:creationId xmlns:a16="http://schemas.microsoft.com/office/drawing/2014/main" id="{5FC1986C-9139-400E-8B29-7C307AF5F6DA}"/>
              </a:ext>
            </a:extLst>
          </p:cNvPr>
          <p:cNvSpPr/>
          <p:nvPr/>
        </p:nvSpPr>
        <p:spPr>
          <a:xfrm>
            <a:off x="5794933" y="3206498"/>
            <a:ext cx="34289" cy="342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流程图: 过程 14">
            <a:extLst>
              <a:ext uri="{FF2B5EF4-FFF2-40B4-BE49-F238E27FC236}">
                <a16:creationId xmlns:a16="http://schemas.microsoft.com/office/drawing/2014/main" id="{2F7728F9-8A62-440C-B649-14680F77DAC9}"/>
              </a:ext>
            </a:extLst>
          </p:cNvPr>
          <p:cNvSpPr/>
          <p:nvPr/>
        </p:nvSpPr>
        <p:spPr>
          <a:xfrm>
            <a:off x="5773161" y="2522329"/>
            <a:ext cx="1866900" cy="2345872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id="{2B27996F-D8AD-494F-8AFB-D4A64646878C}"/>
              </a:ext>
            </a:extLst>
          </p:cNvPr>
          <p:cNvCxnSpPr>
            <a:cxnSpLocks/>
          </p:cNvCxnSpPr>
          <p:nvPr/>
        </p:nvCxnSpPr>
        <p:spPr>
          <a:xfrm>
            <a:off x="5201661" y="1471857"/>
            <a:ext cx="593272" cy="10940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16">
            <a:extLst>
              <a:ext uri="{FF2B5EF4-FFF2-40B4-BE49-F238E27FC236}">
                <a16:creationId xmlns:a16="http://schemas.microsoft.com/office/drawing/2014/main" id="{E477559F-B5F4-409E-987E-20080358E946}"/>
              </a:ext>
            </a:extLst>
          </p:cNvPr>
          <p:cNvCxnSpPr>
            <a:cxnSpLocks/>
          </p:cNvCxnSpPr>
          <p:nvPr/>
        </p:nvCxnSpPr>
        <p:spPr>
          <a:xfrm flipV="1">
            <a:off x="5245204" y="4868201"/>
            <a:ext cx="527957" cy="5242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A83C0BD1-52BC-48E5-A55F-D782F8317BB0}"/>
              </a:ext>
            </a:extLst>
          </p:cNvPr>
          <p:cNvSpPr txBox="1"/>
          <p:nvPr/>
        </p:nvSpPr>
        <p:spPr>
          <a:xfrm>
            <a:off x="632382" y="5847029"/>
            <a:ext cx="863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目前只有共振腔实验直接检验到了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QCD 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轴子理论精度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5BE4712-FC91-4EB5-B118-5220ED58B942}"/>
              </a:ext>
            </a:extLst>
          </p:cNvPr>
          <p:cNvSpPr/>
          <p:nvPr/>
        </p:nvSpPr>
        <p:spPr>
          <a:xfrm>
            <a:off x="1960282" y="3812988"/>
            <a:ext cx="1201972" cy="1055213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A12AC-E548-40C5-BF48-1413973FCB44}"/>
              </a:ext>
            </a:extLst>
          </p:cNvPr>
          <p:cNvSpPr txBox="1"/>
          <p:nvPr/>
        </p:nvSpPr>
        <p:spPr>
          <a:xfrm>
            <a:off x="3034015" y="4498869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暗物质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</a:t>
            </a:r>
          </a:p>
        </p:txBody>
      </p:sp>
    </p:spTree>
    <p:extLst>
      <p:ext uri="{BB962C8B-B14F-4D97-AF65-F5344CB8AC3E}">
        <p14:creationId xmlns:p14="http://schemas.microsoft.com/office/powerpoint/2010/main" val="392437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1C0FBC-9608-45DD-A4E9-85EE6DD83BB9}"/>
              </a:ext>
            </a:extLst>
          </p:cNvPr>
          <p:cNvSpPr txBox="1"/>
          <p:nvPr/>
        </p:nvSpPr>
        <p:spPr>
          <a:xfrm>
            <a:off x="2341690" y="2725727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假设轴子是暗物质的搜寻</a:t>
            </a:r>
          </a:p>
        </p:txBody>
      </p:sp>
    </p:spTree>
    <p:extLst>
      <p:ext uri="{BB962C8B-B14F-4D97-AF65-F5344CB8AC3E}">
        <p14:creationId xmlns:p14="http://schemas.microsoft.com/office/powerpoint/2010/main" val="391409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B7D4-0B4A-414D-92B5-2EC36B36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天体物理：恒星演化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3919C-5F92-4C87-B9F5-2A3F0F08E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2400" dirty="0"/>
                  <a:t>当</a:t>
                </a:r>
                <a:r>
                  <a:rPr lang="en-US" altLang="zh-CN" sz="2400" dirty="0"/>
                  <a:t>(</a:t>
                </a:r>
                <a:r>
                  <a:rPr lang="zh-CN" altLang="en-US" sz="2400" dirty="0"/>
                  <a:t>类</a:t>
                </a:r>
                <a:r>
                  <a:rPr lang="en-US" altLang="zh-CN" sz="2400" dirty="0"/>
                  <a:t>)</a:t>
                </a:r>
                <a:r>
                  <a:rPr lang="zh-CN" altLang="en-US" sz="2400" dirty="0"/>
                  <a:t>轴子足够轻、</a:t>
                </a:r>
                <a:r>
                  <a:rPr lang="en-US" altLang="zh-CN" sz="2400" i="1" dirty="0"/>
                  <a:t>f</a:t>
                </a:r>
                <a:r>
                  <a:rPr lang="en-US" altLang="zh-CN" sz="2400" baseline="-25000" dirty="0"/>
                  <a:t>a</a:t>
                </a:r>
                <a:r>
                  <a:rPr lang="zh-CN" altLang="en-US" sz="2400" dirty="0"/>
                  <a:t>合适时，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等过程</m:t>
                    </m:r>
                  </m:oMath>
                </a14:m>
                <a:r>
                  <a:rPr lang="zh-CN" altLang="en-US" sz="2400" dirty="0"/>
                  <a:t>可在星体内部产生轴子。</a:t>
                </a:r>
                <a:br>
                  <a:rPr lang="en-US" altLang="zh-CN" sz="2400" dirty="0"/>
                </a:br>
                <a:r>
                  <a:rPr lang="zh-CN" altLang="en-US" sz="2400" dirty="0"/>
                  <a:t>轴子逃逸随之并带走热量。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3919C-5F92-4C87-B9F5-2A3F0F08E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E1F27E-718B-4D28-B709-EA5F039F4E21}"/>
              </a:ext>
            </a:extLst>
          </p:cNvPr>
          <p:cNvSpPr txBox="1"/>
          <p:nvPr/>
        </p:nvSpPr>
        <p:spPr>
          <a:xfrm>
            <a:off x="820460" y="3640482"/>
            <a:ext cx="7503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红巨星限制：排除有效电子耦合 </a:t>
            </a:r>
            <a:r>
              <a:rPr lang="en-US" altLang="zh-CN" sz="2400" dirty="0" err="1"/>
              <a:t>g</a:t>
            </a:r>
            <a:r>
              <a:rPr lang="en-US" altLang="zh-CN" sz="2400" baseline="-25000" dirty="0" err="1"/>
              <a:t>ae</a:t>
            </a:r>
            <a:r>
              <a:rPr lang="en-US" altLang="zh-CN" sz="2400" dirty="0"/>
              <a:t> &gt; 4*10</a:t>
            </a:r>
            <a:r>
              <a:rPr lang="en-US" altLang="zh-CN" sz="2400" baseline="30000" dirty="0"/>
              <a:t>-13</a:t>
            </a:r>
            <a:r>
              <a:rPr lang="en-US" altLang="zh-CN" sz="2400" dirty="0"/>
              <a:t> GeV</a:t>
            </a:r>
            <a:r>
              <a:rPr lang="en-US" altLang="zh-CN" sz="2400" baseline="30000" dirty="0"/>
              <a:t>-1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星体冷却限制：   排除 </a:t>
            </a:r>
            <a:r>
              <a:rPr lang="en-US" altLang="zh-CN" sz="2400" dirty="0"/>
              <a:t>m</a:t>
            </a:r>
            <a:r>
              <a:rPr lang="en-US" altLang="zh-CN" sz="2400" baseline="-25000" dirty="0"/>
              <a:t>a</a:t>
            </a:r>
            <a:r>
              <a:rPr lang="en-US" altLang="zh-CN" sz="2400" dirty="0"/>
              <a:t> &lt; 0.1 MeV,   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a</a:t>
            </a:r>
            <a:r>
              <a:rPr lang="en-US" altLang="zh-CN" sz="2400" dirty="0"/>
              <a:t> &lt; 10</a:t>
            </a:r>
            <a:r>
              <a:rPr lang="en-US" altLang="zh-CN" sz="2400" baseline="30000" dirty="0"/>
              <a:t>7-8</a:t>
            </a:r>
            <a:r>
              <a:rPr lang="en-US" altLang="zh-CN" sz="2400" dirty="0"/>
              <a:t> GeV</a:t>
            </a:r>
            <a:br>
              <a:rPr lang="en-US" altLang="zh-CN" sz="2400" dirty="0"/>
            </a:br>
            <a:r>
              <a:rPr lang="zh-CN" altLang="en-US" sz="2400" dirty="0"/>
              <a:t>超新星限制：排除 </a:t>
            </a:r>
            <a:r>
              <a:rPr lang="en-US" altLang="zh-CN" sz="2400" dirty="0"/>
              <a:t>m</a:t>
            </a:r>
            <a:r>
              <a:rPr lang="en-US" altLang="zh-CN" sz="2400" baseline="-25000" dirty="0"/>
              <a:t>a</a:t>
            </a:r>
            <a:r>
              <a:rPr lang="en-US" altLang="zh-CN" sz="2400" dirty="0"/>
              <a:t> &lt; 100 MeV,   10</a:t>
            </a:r>
            <a:r>
              <a:rPr lang="en-US" altLang="zh-CN" sz="2400" baseline="30000" dirty="0"/>
              <a:t>6 </a:t>
            </a:r>
            <a:r>
              <a:rPr lang="en-US" altLang="zh-CN" sz="2400" dirty="0"/>
              <a:t>GeV &lt; 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a</a:t>
            </a:r>
            <a:r>
              <a:rPr lang="en-US" altLang="zh-CN" sz="2400" dirty="0"/>
              <a:t> &lt; 10</a:t>
            </a:r>
            <a:r>
              <a:rPr lang="en-US" altLang="zh-CN" sz="2400" baseline="30000" dirty="0"/>
              <a:t>8</a:t>
            </a:r>
            <a:r>
              <a:rPr lang="en-US" altLang="zh-CN" sz="2400" dirty="0"/>
              <a:t> GeV</a:t>
            </a:r>
            <a:endParaRPr lang="zh-CN" alt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C4676-0256-4E22-9AEB-7CC35813FF68}"/>
              </a:ext>
            </a:extLst>
          </p:cNvPr>
          <p:cNvSpPr/>
          <p:nvPr/>
        </p:nvSpPr>
        <p:spPr>
          <a:xfrm>
            <a:off x="4034103" y="5579474"/>
            <a:ext cx="441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CMR9"/>
              </a:rPr>
              <a:t>G. G. Ra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CMR9"/>
              </a:rPr>
              <a:t>ff</a:t>
            </a:r>
            <a:r>
              <a:rPr lang="fr-FR" altLang="zh-CN" dirty="0" err="1">
                <a:solidFill>
                  <a:schemeClr val="accent6">
                    <a:lumMod val="75000"/>
                  </a:schemeClr>
                </a:solidFill>
                <a:latin typeface="CMR9"/>
              </a:rPr>
              <a:t>elt</a:t>
            </a:r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CMR9"/>
              </a:rPr>
              <a:t>, Lect. Notes Phys. </a:t>
            </a:r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CMBX9"/>
              </a:rPr>
              <a:t>741</a:t>
            </a:r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CMR9"/>
              </a:rPr>
              <a:t>, 51 (2008)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4A05E-613D-4B5D-A54B-7039471F9F49}"/>
              </a:ext>
            </a:extLst>
          </p:cNvPr>
          <p:cNvSpPr txBox="1"/>
          <p:nvPr/>
        </p:nvSpPr>
        <p:spPr>
          <a:xfrm>
            <a:off x="4391378" y="4102147"/>
            <a:ext cx="381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N. </a:t>
            </a:r>
            <a:r>
              <a:rPr lang="en-US" altLang="zh-CN" dirty="0" err="1">
                <a:solidFill>
                  <a:schemeClr val="accent6">
                    <a:lumMod val="75000"/>
                  </a:schemeClr>
                </a:solidFill>
              </a:rPr>
              <a:t>Viaux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 et.al. PRL 111, 231301 (2013).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32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E3A4-8F5C-41F6-9AE4-56DC0F96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天体物理：高能光子能谱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85193-5DFF-4F2F-B69A-51A6AFB35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566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高能光子在星体、星际磁场中转化为轴子，产生光子能谱的畸变</a:t>
            </a:r>
            <a:br>
              <a:rPr lang="en-US" altLang="zh-CN" sz="2400" dirty="0"/>
            </a:br>
            <a:br>
              <a:rPr lang="en-US" altLang="zh-CN" sz="2400" dirty="0"/>
            </a:br>
            <a:br>
              <a:rPr lang="en-US" altLang="zh-CN" sz="2400" dirty="0"/>
            </a:br>
            <a:endParaRPr lang="zh-CN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04596-067D-4573-B1BE-17423FB3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78" y="2914918"/>
            <a:ext cx="3521372" cy="3215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7AE05-C1BA-4B69-9539-0320A214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3" y="3301485"/>
            <a:ext cx="3737417" cy="2727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FE54E3-78EA-4BC1-B478-6DC28C43F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45" y="2097218"/>
            <a:ext cx="4694963" cy="711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49D49A-FE9B-4F36-8AB8-CCC95FCEA93F}"/>
                  </a:ext>
                </a:extLst>
              </p:cNvPr>
              <p:cNvSpPr/>
              <p:nvPr/>
            </p:nvSpPr>
            <p:spPr>
              <a:xfrm>
                <a:off x="1147987" y="2834244"/>
                <a:ext cx="215084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振幅</m:t>
                    </m:r>
                  </m:oMath>
                </a14:m>
                <a:r>
                  <a:rPr lang="zh-CN" altLang="en-US" sz="1600" dirty="0"/>
                  <a:t>与能量相关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49D49A-FE9B-4F36-8AB8-CCC95FCEA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87" y="2834244"/>
                <a:ext cx="2150845" cy="338554"/>
              </a:xfrm>
              <a:prstGeom prst="rect">
                <a:avLst/>
              </a:prstGeom>
              <a:blipFill>
                <a:blip r:embed="rId5"/>
                <a:stretch>
                  <a:fillRect t="-5455" r="-283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F76202F-77F4-4229-B606-0FD73E659E70}"/>
              </a:ext>
            </a:extLst>
          </p:cNvPr>
          <p:cNvSpPr txBox="1"/>
          <p:nvPr/>
        </p:nvSpPr>
        <p:spPr>
          <a:xfrm>
            <a:off x="1515543" y="6029004"/>
            <a:ext cx="2591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J.Guo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, H.-J. Li, X.-J. Bi, 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S.-J. Lin, P.-F. Yin  2002.07571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555BB6-7BE7-44FB-940B-2DA8A3F608E2}"/>
                  </a:ext>
                </a:extLst>
              </p:cNvPr>
              <p:cNvSpPr/>
              <p:nvPr/>
            </p:nvSpPr>
            <p:spPr>
              <a:xfrm>
                <a:off x="4627251" y="6120104"/>
                <a:ext cx="4572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AS</a:t>
                </a:r>
                <a14:m>
                  <m:oMath xmlns:m="http://schemas.openxmlformats.org/officeDocument/2006/math">
                    <m:r>
                      <a:rPr lang="zh-CN" altLang="en-US" sz="1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轴子限制：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X.-</a:t>
                </a: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J.Bi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Y.Gao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J.Guo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</a:t>
                </a:r>
                <a:b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</a:b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N.Houston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T. Li,  </a:t>
                </a: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F.Xu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X.Zhang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</a:rPr>
                  <a:t>2002.01796</a:t>
                </a:r>
                <a:endParaRPr lang="zh-CN" alt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555BB6-7BE7-44FB-940B-2DA8A3F60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251" y="6120104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 t="-3488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277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4473-8AE2-41D0-93F3-53BA26D0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太阳轴子：</a:t>
            </a:r>
            <a:r>
              <a:rPr lang="en-US" altLang="zh-CN" dirty="0"/>
              <a:t>CAST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739C7-CC95-4C93-80FA-F8744E65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32" y="1562660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太阳可以产生峰值</a:t>
            </a:r>
            <a:r>
              <a:rPr lang="en-US" altLang="zh-CN" sz="2000" dirty="0"/>
              <a:t>~KeV</a:t>
            </a:r>
            <a:br>
              <a:rPr lang="en-US" altLang="zh-CN" sz="2000" dirty="0"/>
            </a:br>
            <a:r>
              <a:rPr lang="zh-CN" altLang="en-US" sz="2000" dirty="0"/>
              <a:t>的轴子流</a:t>
            </a:r>
            <a:r>
              <a:rPr lang="en-US" altLang="zh-CN" sz="2000" dirty="0"/>
              <a:t>(m</a:t>
            </a:r>
            <a:r>
              <a:rPr lang="en-US" altLang="zh-CN" sz="2000" baseline="-25000" dirty="0"/>
              <a:t>a</a:t>
            </a:r>
            <a:r>
              <a:rPr lang="en-US" altLang="zh-CN" sz="2000" dirty="0"/>
              <a:t>&lt;&lt;KeV)</a:t>
            </a:r>
          </a:p>
          <a:p>
            <a:r>
              <a:rPr lang="zh-CN" altLang="en-US" sz="2000" dirty="0"/>
              <a:t>加速器磁铁</a:t>
            </a:r>
            <a:r>
              <a:rPr lang="en-US" altLang="zh-CN" sz="2000" dirty="0"/>
              <a:t>(CERN)</a:t>
            </a:r>
            <a:r>
              <a:rPr lang="zh-CN" altLang="en-US" sz="2000" dirty="0"/>
              <a:t>将</a:t>
            </a:r>
            <a:br>
              <a:rPr lang="en-US" altLang="zh-CN" sz="2000" dirty="0"/>
            </a:br>
            <a:r>
              <a:rPr lang="zh-CN" altLang="en-US" sz="2000" dirty="0"/>
              <a:t>太阳轴子流转换回</a:t>
            </a:r>
            <a:r>
              <a:rPr lang="en-US" altLang="zh-CN" sz="2000" dirty="0"/>
              <a:t>X-ray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055B6-FB4B-45EE-83F6-3BE145E3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369" y="1337854"/>
            <a:ext cx="5959831" cy="1466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7D4D6-3D9F-4A60-A3E9-95B23C97A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955" y="2904070"/>
            <a:ext cx="3912776" cy="3655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BA3105-6569-47AD-A810-85D6533D1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1576"/>
            <a:ext cx="5080000" cy="351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FCE02-E2DB-4AE2-B1E4-C97906E99803}"/>
              </a:ext>
            </a:extLst>
          </p:cNvPr>
          <p:cNvSpPr txBox="1"/>
          <p:nvPr/>
        </p:nvSpPr>
        <p:spPr>
          <a:xfrm>
            <a:off x="3567434" y="529534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CAST (2017),</a:t>
            </a:r>
            <a:b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1705.02290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83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2D9A-E642-42D3-80A8-054CAB2D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太阳轴子：直接探测实验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2A888-922C-4F6D-B02C-4377CAF1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759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轴子与电子、核子的耦合，较高能量的太阳轴子可以低温暗物质探测器中产生反冲信号</a:t>
            </a:r>
            <a:r>
              <a:rPr lang="en-US" altLang="zh-CN" sz="2400" dirty="0"/>
              <a:t>: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对轴子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电子耦合敏感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27D77-CC22-4D85-A09E-15D9E6D59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09" y="2413354"/>
            <a:ext cx="3988698" cy="3676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2959F-6FCD-4853-9387-AC2A78416358}"/>
              </a:ext>
            </a:extLst>
          </p:cNvPr>
          <p:cNvSpPr txBox="1"/>
          <p:nvPr/>
        </p:nvSpPr>
        <p:spPr>
          <a:xfrm>
            <a:off x="5845827" y="6138931"/>
            <a:ext cx="2287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PANDAX, PRL 119 (2017) 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F5A91E-AD8E-4006-B1E0-2AB606D6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905" y="2157976"/>
            <a:ext cx="6826949" cy="48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87138-67D9-409B-8EAB-8FE222B6F7FC}"/>
              </a:ext>
            </a:extLst>
          </p:cNvPr>
          <p:cNvSpPr txBox="1"/>
          <p:nvPr/>
        </p:nvSpPr>
        <p:spPr>
          <a:xfrm>
            <a:off x="919975" y="5969654"/>
            <a:ext cx="3652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CDEX,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Phys.Rev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. D95 (2017) no.5, 052006 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05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037E-A1BF-40B3-8C90-F9C0E3A2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光子“再生” </a:t>
            </a:r>
            <a:r>
              <a:rPr lang="en-US" altLang="zh-CN" sz="3600" dirty="0"/>
              <a:t>(LSW)</a:t>
            </a:r>
            <a:r>
              <a:rPr lang="zh-CN" altLang="en-US" sz="3600" dirty="0"/>
              <a:t>实验：</a:t>
            </a:r>
            <a:r>
              <a:rPr lang="en-US" altLang="zh-CN" sz="3600" dirty="0"/>
              <a:t>OSQAR, ALPS</a:t>
            </a:r>
            <a:endParaRPr lang="zh-CN" alt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621FB-9036-47F7-924A-08A903CB3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810" y="1589584"/>
            <a:ext cx="4777034" cy="2017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545301-CB24-4681-81B8-21F1FE468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88684"/>
            <a:ext cx="4490616" cy="3085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F5CD8E-88E4-486F-9A35-58C0049E340E}"/>
              </a:ext>
            </a:extLst>
          </p:cNvPr>
          <p:cNvSpPr txBox="1"/>
          <p:nvPr/>
        </p:nvSpPr>
        <p:spPr>
          <a:xfrm>
            <a:off x="5486622" y="4524817"/>
            <a:ext cx="3291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sz="1600" dirty="0">
                <a:solidFill>
                  <a:schemeClr val="accent6">
                    <a:lumMod val="75000"/>
                  </a:schemeClr>
                </a:solidFill>
              </a:rPr>
              <a:t>OSQAR: </a:t>
            </a:r>
            <a:r>
              <a:rPr lang="nn-NO" altLang="zh-CN" sz="1600" dirty="0">
                <a:solidFill>
                  <a:schemeClr val="accent6">
                    <a:lumMod val="75000"/>
                  </a:schemeClr>
                </a:solidFill>
              </a:rPr>
              <a:t>Phys.Rev.Lett. 113 (2014) </a:t>
            </a:r>
            <a:br>
              <a:rPr lang="nn-NO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n-NO" altLang="zh-CN" sz="1600" dirty="0">
                <a:solidFill>
                  <a:schemeClr val="accent6">
                    <a:lumMod val="75000"/>
                  </a:schemeClr>
                </a:solidFill>
              </a:rPr>
              <a:t>                no.16, 161801</a:t>
            </a:r>
            <a:endParaRPr lang="de-DE" altLang="zh-CN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altLang="zh-CN" sz="1600" dirty="0">
                <a:solidFill>
                  <a:schemeClr val="accent6">
                    <a:lumMod val="75000"/>
                  </a:schemeClr>
                </a:solidFill>
              </a:rPr>
              <a:t>ALPS: Phys.Lett. B689 (2010) 149-155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41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4FF4-CE96-49E8-81D4-4DBCAFEE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真空双折射、二色性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79759-3B60-46D3-B859-61E19EC1C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3" y="3171043"/>
            <a:ext cx="4632745" cy="3321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3CF8F-27C6-4CB4-8305-F658E13FC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315" y="1498839"/>
            <a:ext cx="6615370" cy="15449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2EB1DF-8E32-49FA-9B18-8A2A8EB6FE6A}"/>
              </a:ext>
            </a:extLst>
          </p:cNvPr>
          <p:cNvSpPr/>
          <p:nvPr/>
        </p:nvSpPr>
        <p:spPr>
          <a:xfrm>
            <a:off x="5469468" y="55101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PVLAS ,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EPJC 76 (2016) no.1, 24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7F926-B9F9-4451-929B-5484B10B7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618" y="4295801"/>
            <a:ext cx="3974504" cy="689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0F786F-B14B-4101-A885-EB67E1473E15}"/>
              </a:ext>
            </a:extLst>
          </p:cNvPr>
          <p:cNvSpPr txBox="1"/>
          <p:nvPr/>
        </p:nvSpPr>
        <p:spPr>
          <a:xfrm>
            <a:off x="5260622" y="3842933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Dichroism with B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9241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002D-DD34-4B20-BB5D-C6729938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CMB</a:t>
            </a:r>
            <a:r>
              <a:rPr lang="zh-CN" altLang="en-US" dirty="0"/>
              <a:t>光子</a:t>
            </a:r>
            <a:r>
              <a:rPr lang="en-US" altLang="zh-CN" dirty="0"/>
              <a:t>-</a:t>
            </a:r>
            <a:r>
              <a:rPr lang="zh-CN" altLang="en-US" dirty="0"/>
              <a:t>轴子转化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FFBD73-9911-49D3-9ADC-DE9DD04E4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032" y="2507273"/>
            <a:ext cx="5176098" cy="339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93D9EA-EDE1-407D-820C-A827049259CF}"/>
              </a:ext>
            </a:extLst>
          </p:cNvPr>
          <p:cNvSpPr txBox="1"/>
          <p:nvPr/>
        </p:nvSpPr>
        <p:spPr>
          <a:xfrm>
            <a:off x="3087512" y="5904087"/>
            <a:ext cx="388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H. Tashiro, et.al. PRD88, 125024 (2013),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F0982-5AD8-46D9-BB52-CCF33B32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368" y="1708715"/>
            <a:ext cx="2812523" cy="455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1AB53-B218-4385-906E-781710020C55}"/>
              </a:ext>
            </a:extLst>
          </p:cNvPr>
          <p:cNvSpPr txBox="1"/>
          <p:nvPr/>
        </p:nvSpPr>
        <p:spPr>
          <a:xfrm>
            <a:off x="1072217" y="1751824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CMB</a:t>
            </a:r>
            <a:r>
              <a:rPr lang="zh-CN" altLang="en-US" dirty="0"/>
              <a:t>光子有效质量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5DD98-1904-49D3-BCAA-560C711D68AC}"/>
              </a:ext>
            </a:extLst>
          </p:cNvPr>
          <p:cNvSpPr txBox="1"/>
          <p:nvPr/>
        </p:nvSpPr>
        <p:spPr>
          <a:xfrm>
            <a:off x="5745505" y="1744628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与</a:t>
            </a:r>
            <a:r>
              <a:rPr lang="en-US" altLang="zh-CN" dirty="0"/>
              <a:t>m</a:t>
            </a:r>
            <a:r>
              <a:rPr lang="en-US" altLang="zh-CN" baseline="-25000" dirty="0"/>
              <a:t>a</a:t>
            </a:r>
            <a:r>
              <a:rPr lang="zh-CN" altLang="en-US" dirty="0"/>
              <a:t>匹配时发生共振转化</a:t>
            </a:r>
          </a:p>
        </p:txBody>
      </p:sp>
    </p:spTree>
    <p:extLst>
      <p:ext uri="{BB962C8B-B14F-4D97-AF65-F5344CB8AC3E}">
        <p14:creationId xmlns:p14="http://schemas.microsoft.com/office/powerpoint/2010/main" val="384868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DD6C-AFD7-4958-A3D1-96560AF1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4" y="235825"/>
            <a:ext cx="7886700" cy="1325563"/>
          </a:xfrm>
        </p:spPr>
        <p:txBody>
          <a:bodyPr/>
          <a:lstStyle/>
          <a:p>
            <a:r>
              <a:rPr lang="zh-CN" altLang="en-US" dirty="0"/>
              <a:t>一、轴子理论简介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EEC1-2E5E-4F1E-8D29-2093CCD83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1388"/>
            <a:ext cx="7886700" cy="4351338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QCD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CP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性质</a:t>
            </a:r>
            <a:b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b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</a:t>
            </a:r>
            <a:r>
              <a:rPr lang="en-US" altLang="zh-CN" sz="2400" dirty="0">
                <a:latin typeface="+mn-ea"/>
              </a:rPr>
              <a:t>QCD</a:t>
            </a:r>
            <a:r>
              <a:rPr lang="zh-CN" altLang="en-US" sz="2400" dirty="0">
                <a:latin typeface="+mn-ea"/>
              </a:rPr>
              <a:t>真空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en-US" sz="2400" dirty="0">
                <a:latin typeface="+mn-ea"/>
              </a:rPr>
              <a:t>瞬子效应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en-US" sz="2400" dirty="0">
                <a:latin typeface="+mn-ea"/>
              </a:rPr>
              <a:t>产生一个破坏</a:t>
            </a:r>
            <a:r>
              <a:rPr lang="en-US" altLang="zh-CN" sz="2400" dirty="0">
                <a:latin typeface="+mn-ea"/>
              </a:rPr>
              <a:t>CP</a:t>
            </a:r>
            <a:r>
              <a:rPr lang="zh-CN" altLang="en-US" sz="2400" dirty="0">
                <a:latin typeface="+mn-ea"/>
              </a:rPr>
              <a:t>的全微分项</a:t>
            </a:r>
            <a:b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br>
              <a:rPr lang="en-US" altLang="zh-CN" dirty="0">
                <a:latin typeface="+mn-ea"/>
              </a:rPr>
            </a:br>
            <a:endParaRPr lang="zh-CN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CE1DD-4383-4B89-803B-88E279E0F803}"/>
              </a:ext>
            </a:extLst>
          </p:cNvPr>
          <p:cNvGrpSpPr/>
          <p:nvPr/>
        </p:nvGrpSpPr>
        <p:grpSpPr>
          <a:xfrm>
            <a:off x="1226490" y="2774134"/>
            <a:ext cx="7123482" cy="848349"/>
            <a:chOff x="1617134" y="3056349"/>
            <a:chExt cx="7123482" cy="8483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8F382F-AF99-47E7-A4EB-0C89C0A40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7134" y="3056349"/>
              <a:ext cx="5423634" cy="745301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E343C0-F283-439F-BF73-E466CB96AB86}"/>
                </a:ext>
              </a:extLst>
            </p:cNvPr>
            <p:cNvCxnSpPr/>
            <p:nvPr/>
          </p:nvCxnSpPr>
          <p:spPr>
            <a:xfrm>
              <a:off x="5791200" y="3904698"/>
              <a:ext cx="1095022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DA8EDD-12BD-4150-B28C-AD1CACA0B221}"/>
                </a:ext>
              </a:extLst>
            </p:cNvPr>
            <p:cNvSpPr txBox="1"/>
            <p:nvPr/>
          </p:nvSpPr>
          <p:spPr>
            <a:xfrm>
              <a:off x="7169865" y="3244333"/>
              <a:ext cx="15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+ kinetic terms</a:t>
              </a:r>
              <a:endParaRPr lang="zh-CN" alt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C79946-BFBB-415F-BDE9-9EB85343529A}"/>
              </a:ext>
            </a:extLst>
          </p:cNvPr>
          <p:cNvGrpSpPr/>
          <p:nvPr/>
        </p:nvGrpSpPr>
        <p:grpSpPr>
          <a:xfrm>
            <a:off x="1226490" y="3666621"/>
            <a:ext cx="6827420" cy="1523357"/>
            <a:chOff x="1327916" y="4245284"/>
            <a:chExt cx="6827420" cy="15233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796BA8-1A70-4438-8459-434B8904A162}"/>
                </a:ext>
              </a:extLst>
            </p:cNvPr>
            <p:cNvSpPr txBox="1"/>
            <p:nvPr/>
          </p:nvSpPr>
          <p:spPr>
            <a:xfrm>
              <a:off x="1327916" y="4245284"/>
              <a:ext cx="530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破坏</a:t>
              </a:r>
              <a:r>
                <a:rPr lang="en-US" altLang="zh-C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QCD</a:t>
              </a:r>
              <a:r>
                <a:rPr lang="zh-CN" alt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的</a:t>
              </a:r>
              <a:r>
                <a:rPr lang="en-US" altLang="zh-C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chiral U(1)</a:t>
              </a:r>
              <a:r>
                <a:rPr lang="en-US" altLang="zh-CN" sz="24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zh-CN" alt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对称性：</a:t>
              </a:r>
              <a:br>
                <a:rPr lang="en-US" altLang="zh-CN" sz="2400" dirty="0"/>
              </a:br>
              <a:r>
                <a:rPr lang="zh-CN" altLang="en-US" sz="2400" dirty="0"/>
                <a:t>给对应的</a:t>
              </a:r>
              <a:r>
                <a:rPr lang="en-US" altLang="zh-CN" sz="2400" dirty="0"/>
                <a:t>pseudo-Goldstone</a:t>
              </a:r>
              <a:r>
                <a:rPr lang="zh-CN" altLang="en-US" sz="2400" dirty="0"/>
                <a:t>产生势能项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DEDDEB-8B4E-44F7-A187-BE68544B8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652" y="4274264"/>
              <a:ext cx="2693684" cy="44234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3B47C2-452E-4DB6-8CB0-607B16298638}"/>
                </a:ext>
              </a:extLst>
            </p:cNvPr>
            <p:cNvGrpSpPr/>
            <p:nvPr/>
          </p:nvGrpSpPr>
          <p:grpSpPr>
            <a:xfrm>
              <a:off x="2083437" y="5124930"/>
              <a:ext cx="4725057" cy="643711"/>
              <a:chOff x="1436295" y="1336632"/>
              <a:chExt cx="4725057" cy="64371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86226C8-0B93-4B22-AEAE-E825EEDD7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6295" y="1378806"/>
                <a:ext cx="774842" cy="44924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0BE28A-C097-4566-8EEA-D51007F4D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0826" y="1336632"/>
                <a:ext cx="4040526" cy="643711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93F53C9-44D9-4EE5-B3D6-2FD958E11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606" y="5609406"/>
            <a:ext cx="6908787" cy="8839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8E01CD-7B0E-48E7-B221-F1F49C17E98A}"/>
              </a:ext>
            </a:extLst>
          </p:cNvPr>
          <p:cNvSpPr txBox="1"/>
          <p:nvPr/>
        </p:nvSpPr>
        <p:spPr>
          <a:xfrm>
            <a:off x="1226490" y="533716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势能极小处：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4CFBD4C-4763-46D0-AFF1-936A7F68A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104" y="6422019"/>
            <a:ext cx="1804963" cy="4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47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0B9CA-4950-4DFF-BD7B-C5D400A9E765}"/>
              </a:ext>
            </a:extLst>
          </p:cNvPr>
          <p:cNvSpPr txBox="1"/>
          <p:nvPr/>
        </p:nvSpPr>
        <p:spPr>
          <a:xfrm>
            <a:off x="2918321" y="263031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暗物质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轴子的搜寻</a:t>
            </a:r>
          </a:p>
        </p:txBody>
      </p:sp>
    </p:spTree>
    <p:extLst>
      <p:ext uri="{BB962C8B-B14F-4D97-AF65-F5344CB8AC3E}">
        <p14:creationId xmlns:p14="http://schemas.microsoft.com/office/powerpoint/2010/main" val="1178250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62AE-E95D-463F-BE6C-8ADC59FD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中子</a:t>
            </a:r>
            <a:r>
              <a:rPr lang="en-US" altLang="zh-CN" dirty="0"/>
              <a:t>/</a:t>
            </a:r>
            <a:r>
              <a:rPr lang="zh-CN" altLang="en-US" dirty="0"/>
              <a:t>原子核进动实验：</a:t>
            </a:r>
            <a:r>
              <a:rPr lang="en-US" altLang="zh-CN" dirty="0" err="1"/>
              <a:t>nEDM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69EFD-8D9D-4B35-8996-5FD31B2A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50" y="1687388"/>
            <a:ext cx="4080139" cy="3208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7A3C4-2871-46F6-ACC9-CE279A12B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742" y="1690689"/>
            <a:ext cx="3987708" cy="3202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49DFA-8142-4C1A-9A85-2A07AAAF2E93}"/>
              </a:ext>
            </a:extLst>
          </p:cNvPr>
          <p:cNvSpPr txBox="1"/>
          <p:nvPr/>
        </p:nvSpPr>
        <p:spPr>
          <a:xfrm>
            <a:off x="2055002" y="4982644"/>
            <a:ext cx="56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轴子场的周期振动下，中子</a:t>
            </a:r>
            <a:r>
              <a:rPr lang="en-US" altLang="zh-CN" dirty="0"/>
              <a:t>(</a:t>
            </a:r>
            <a:r>
              <a:rPr lang="zh-CN" altLang="en-US" dirty="0"/>
              <a:t>原子核</a:t>
            </a:r>
            <a:r>
              <a:rPr lang="en-US" altLang="zh-CN" dirty="0"/>
              <a:t>)</a:t>
            </a:r>
            <a:r>
              <a:rPr lang="zh-CN" altLang="en-US" dirty="0"/>
              <a:t>获得周期性的</a:t>
            </a:r>
            <a:r>
              <a:rPr lang="en-US" altLang="zh-CN" dirty="0"/>
              <a:t>EDM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4A21B-59A9-4974-9E0F-2D35ED2B7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38" y="5393597"/>
            <a:ext cx="3928493" cy="562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F8036E-11C8-491E-8642-0824C1916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50" y="5903049"/>
            <a:ext cx="4449860" cy="630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3010C-F33C-4E2C-AFDE-18442915E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819" y="5572050"/>
            <a:ext cx="3353900" cy="5644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4C074A-C947-44A1-9E5D-DB9F5611CD0B}"/>
              </a:ext>
            </a:extLst>
          </p:cNvPr>
          <p:cNvSpPr/>
          <p:nvPr/>
        </p:nvSpPr>
        <p:spPr>
          <a:xfrm>
            <a:off x="5411554" y="6271010"/>
            <a:ext cx="3434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C. Abel,et al. PRX7 (2017) no.4, 041034</a:t>
            </a:r>
          </a:p>
        </p:txBody>
      </p:sp>
    </p:spTree>
    <p:extLst>
      <p:ext uri="{BB962C8B-B14F-4D97-AF65-F5344CB8AC3E}">
        <p14:creationId xmlns:p14="http://schemas.microsoft.com/office/powerpoint/2010/main" val="2682491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FFCB-82D1-47EB-8DEB-FE2BA661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ABRACADABRA</a:t>
            </a:r>
            <a:r>
              <a:rPr lang="zh-CN" altLang="en-US" dirty="0"/>
              <a:t>实验 </a:t>
            </a:r>
            <a:r>
              <a:rPr lang="en-US" altLang="zh-CN" dirty="0"/>
              <a:t>(MIT)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1A0466-3EB3-4454-9440-9712DF8F2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339" y="1759789"/>
            <a:ext cx="7886700" cy="26983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3AC3F0-D5F8-4E11-B792-5EAD544D23A5}"/>
              </a:ext>
            </a:extLst>
          </p:cNvPr>
          <p:cNvSpPr/>
          <p:nvPr/>
        </p:nvSpPr>
        <p:spPr>
          <a:xfrm>
            <a:off x="5175617" y="1590512"/>
            <a:ext cx="3604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J. L. Ouellet el.al.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dvOT483a8203"/>
              </a:rPr>
              <a:t>PRL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dvOT19ee2aa8.B"/>
              </a:rPr>
              <a:t>122,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dvOT483a8203"/>
              </a:rPr>
              <a:t>121802 (2019)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618EA-EB1C-40DC-A923-6FDD176D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573" y="4883640"/>
            <a:ext cx="2957770" cy="429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B6D4C8-048D-4E2F-B41B-CEFB4342794E}"/>
                  </a:ext>
                </a:extLst>
              </p:cNvPr>
              <p:cNvSpPr txBox="1"/>
              <p:nvPr/>
            </p:nvSpPr>
            <p:spPr>
              <a:xfrm>
                <a:off x="1110402" y="4546692"/>
                <a:ext cx="4065215" cy="1695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CN" altLang="en-US" dirty="0"/>
                  <a:t>产生等效电流，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环状的磁场在外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暗物质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轴子场振动下，</a:t>
                </a:r>
                <a:br>
                  <a:rPr lang="en-US" altLang="zh-CN" dirty="0"/>
                </a:br>
                <a:r>
                  <a:rPr lang="zh-CN" altLang="en-US" dirty="0"/>
                  <a:t>产生变化的电流，实验测量感应出的</a:t>
                </a:r>
                <a:br>
                  <a:rPr lang="en-US" altLang="zh-CN" dirty="0"/>
                </a:br>
                <a:r>
                  <a:rPr lang="zh-CN" altLang="en-US" dirty="0"/>
                  <a:t>磁通变化。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B6D4C8-048D-4E2F-B41B-CEFB43427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02" y="4546692"/>
                <a:ext cx="4065215" cy="1695592"/>
              </a:xfrm>
              <a:prstGeom prst="rect">
                <a:avLst/>
              </a:prstGeom>
              <a:blipFill>
                <a:blip r:embed="rId5"/>
                <a:stretch>
                  <a:fillRect l="-3448" t="-2518" r="-2999" b="-7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073119F-C7FF-4724-9604-1AD8CA478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788" y="4546692"/>
            <a:ext cx="2788805" cy="16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17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9099-DE0A-429D-AFE7-437EA656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/>
              <a:t>共振腔探测实验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73586A5C-B9EA-4668-A95F-C508CE9E0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"/>
          <a:stretch/>
        </p:blipFill>
        <p:spPr>
          <a:xfrm>
            <a:off x="836025" y="1306574"/>
            <a:ext cx="7615825" cy="53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04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5">
                <a:extLst>
                  <a:ext uri="{FF2B5EF4-FFF2-40B4-BE49-F238E27FC236}">
                    <a16:creationId xmlns:a16="http://schemas.microsoft.com/office/drawing/2014/main" id="{28AF329D-9C11-46DE-A986-96F06BAA6B3C}"/>
                  </a:ext>
                </a:extLst>
              </p:cNvPr>
              <p:cNvSpPr txBox="1"/>
              <p:nvPr/>
            </p:nvSpPr>
            <p:spPr>
              <a:xfrm>
                <a:off x="4856387" y="2134812"/>
                <a:ext cx="4896767" cy="1474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000" b="1" dirty="0"/>
                  <a:t>银河系轴子暗物质能量密度：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zh-CN" altLang="en-US" sz="2000" b="1" dirty="0"/>
                  <a:t>局域占据数：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2000" i="0" dirty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zh-CN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DM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zh-CN" altLang="en-US" sz="200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altLang="zh-CN" sz="2000" dirty="0"/>
              </a:p>
              <a:p>
                <a:r>
                  <a:rPr lang="zh-CN" altLang="en-US" sz="2000" b="1" dirty="0"/>
                  <a:t>轴子：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xion</m:t>
                        </m:r>
                      </m:sub>
                    </m:sSub>
                    <m:r>
                      <a:rPr lang="zh-CN" altLang="en-US" sz="2000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sz="2000" i="0" dirty="0">
                            <a:latin typeface="Cambria Math" panose="02040503050406030204" pitchFamily="18" charset="0"/>
                          </a:rPr>
                          <m:t>44</m:t>
                        </m:r>
                      </m:sup>
                    </m:sSup>
                  </m:oMath>
                </a14:m>
                <a:endParaRPr lang="en-US" altLang="zh-CN" sz="2000" b="1" dirty="0"/>
              </a:p>
              <a:p>
                <a:r>
                  <a:rPr lang="zh-CN" altLang="en-US" sz="2000" b="1" dirty="0"/>
                  <a:t>对比</a:t>
                </a:r>
                <a:r>
                  <a:rPr lang="en-US" altLang="zh-CN" sz="2000" b="1" dirty="0"/>
                  <a:t>WIMP</a:t>
                </a:r>
                <a:r>
                  <a:rPr lang="zh-CN" altLang="en-US" sz="2000" b="1" dirty="0"/>
                  <a:t>：</a:t>
                </a:r>
                <a:r>
                  <a:rPr lang="zh-CN" alt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WIMP</m:t>
                        </m:r>
                      </m:sub>
                    </m:sSub>
                    <m:r>
                      <a:rPr lang="zh-CN" altLang="en-US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zh-CN" alt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5">
                <a:extLst>
                  <a:ext uri="{FF2B5EF4-FFF2-40B4-BE49-F238E27FC236}">
                    <a16:creationId xmlns:a16="http://schemas.microsoft.com/office/drawing/2014/main" id="{28AF329D-9C11-46DE-A986-96F06BAA6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87" y="2134812"/>
                <a:ext cx="4896767" cy="1474571"/>
              </a:xfrm>
              <a:prstGeom prst="rect">
                <a:avLst/>
              </a:prstGeom>
              <a:blipFill>
                <a:blip r:embed="rId2"/>
                <a:stretch>
                  <a:fillRect l="-1370" t="-826" b="-6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33">
            <a:extLst>
              <a:ext uri="{FF2B5EF4-FFF2-40B4-BE49-F238E27FC236}">
                <a16:creationId xmlns:a16="http://schemas.microsoft.com/office/drawing/2014/main" id="{FC1FC78C-EAF9-454C-B3B9-5BB55D3E4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85" y="1012336"/>
            <a:ext cx="2442865" cy="2115163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5CF5A81-D34D-4813-A043-002107E4AEF6}"/>
              </a:ext>
            </a:extLst>
          </p:cNvPr>
          <p:cNvSpPr txBox="1"/>
          <p:nvPr/>
        </p:nvSpPr>
        <p:spPr>
          <a:xfrm>
            <a:off x="1072088" y="3530447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磁场诱导的暗物质轴子衰变</a:t>
            </a:r>
            <a:endParaRPr lang="zh-CN" altLang="en-US" b="1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0594B31-A59B-4217-8C48-66222F1FBF32}"/>
              </a:ext>
            </a:extLst>
          </p:cNvPr>
          <p:cNvSpPr txBox="1"/>
          <p:nvPr/>
        </p:nvSpPr>
        <p:spPr>
          <a:xfrm>
            <a:off x="1828554" y="4178010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单频电磁信号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10FECA5-6A68-456A-A73B-D4BDFDED8E29}"/>
              </a:ext>
            </a:extLst>
          </p:cNvPr>
          <p:cNvSpPr txBox="1"/>
          <p:nvPr/>
        </p:nvSpPr>
        <p:spPr>
          <a:xfrm>
            <a:off x="1388583" y="4846424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低温共振电磁腔测量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0AD1C62-6E0C-41F2-9F6C-618D6451023A}"/>
              </a:ext>
            </a:extLst>
          </p:cNvPr>
          <p:cNvSpPr/>
          <p:nvPr/>
        </p:nvSpPr>
        <p:spPr>
          <a:xfrm>
            <a:off x="2575018" y="3943877"/>
            <a:ext cx="120120" cy="215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4625855-AC4A-4999-BA5B-DDDA128EDB83}"/>
              </a:ext>
            </a:extLst>
          </p:cNvPr>
          <p:cNvSpPr/>
          <p:nvPr/>
        </p:nvSpPr>
        <p:spPr>
          <a:xfrm>
            <a:off x="2576087" y="4622049"/>
            <a:ext cx="120120" cy="215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A830E10-A21F-4A0C-92E5-9D67D9EB4C81}"/>
              </a:ext>
            </a:extLst>
          </p:cNvPr>
          <p:cNvSpPr txBox="1"/>
          <p:nvPr/>
        </p:nvSpPr>
        <p:spPr>
          <a:xfrm>
            <a:off x="3240697" y="236495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i="1" dirty="0"/>
              <a:t>B</a:t>
            </a:r>
            <a:endParaRPr lang="zh-CN" altLang="en-US" b="1" i="1" dirty="0"/>
          </a:p>
        </p:txBody>
      </p:sp>
      <p:pic>
        <p:nvPicPr>
          <p:cNvPr id="16" name="图片 9">
            <a:extLst>
              <a:ext uri="{FF2B5EF4-FFF2-40B4-BE49-F238E27FC236}">
                <a16:creationId xmlns:a16="http://schemas.microsoft.com/office/drawing/2014/main" id="{4CBADC79-D971-488B-96B0-90D654B5E6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6"/>
          <a:stretch/>
        </p:blipFill>
        <p:spPr>
          <a:xfrm>
            <a:off x="395869" y="1527296"/>
            <a:ext cx="1580515" cy="12053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77EC4F-2736-40FB-9911-F464C931AAD9}"/>
              </a:ext>
            </a:extLst>
          </p:cNvPr>
          <p:cNvSpPr txBox="1"/>
          <p:nvPr/>
        </p:nvSpPr>
        <p:spPr>
          <a:xfrm>
            <a:off x="5547548" y="3730502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微波信号功率：</a:t>
            </a:r>
            <a:endParaRPr lang="en-US" altLang="zh-CN" b="1" dirty="0"/>
          </a:p>
          <a:p>
            <a:endParaRPr lang="en-US" altLang="zh-CN" b="1" dirty="0"/>
          </a:p>
          <a:p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4">
                <a:extLst>
                  <a:ext uri="{FF2B5EF4-FFF2-40B4-BE49-F238E27FC236}">
                    <a16:creationId xmlns:a16="http://schemas.microsoft.com/office/drawing/2014/main" id="{1106DFE0-5339-492A-BAE5-303C82FD2064}"/>
                  </a:ext>
                </a:extLst>
              </p:cNvPr>
              <p:cNvSpPr/>
              <p:nvPr/>
            </p:nvSpPr>
            <p:spPr>
              <a:xfrm>
                <a:off x="4856387" y="4242255"/>
                <a:ext cx="6243293" cy="595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𝑠𝑖𝑔𝑛𝑎𝑙</m:t>
                        </m:r>
                      </m:sub>
                    </m:sSub>
                  </m:oMath>
                </a14:m>
                <a:r>
                  <a:rPr lang="en-US" altLang="zh-CN" sz="2000" kern="100" dirty="0">
                    <a:solidFill>
                      <a:prstClr val="black"/>
                    </a:solidFill>
                    <a:ea typeface="宋体" panose="02010600030101010101" pitchFamily="2" charset="-122"/>
                    <a:cs typeface="宋体" panose="02010600030101010101" pitchFamily="2" charset="-122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𝑄</m:t>
                        </m:r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𝛽</m:t>
                        </m:r>
                      </m:num>
                      <m:den>
                        <m:sSup>
                          <m:sSup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1+</m:t>
                                </m:r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𝑎</m:t>
                        </m:r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𝛾𝛾</m:t>
                        </m:r>
                      </m:sub>
                      <m:sup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d>
                    <m:sSubSup>
                      <m:sSubSupPr>
                        <m:ctrlPr>
                          <a:rPr lang="zh-CN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𝐵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0</m:t>
                        </m:r>
                      </m:sub>
                      <m:sup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p>
                    </m:sSubSup>
                    <m:r>
                      <a:rPr lang="en-US" altLang="zh-CN" sz="20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𝑉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010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矩形 4">
                <a:extLst>
                  <a:ext uri="{FF2B5EF4-FFF2-40B4-BE49-F238E27FC236}">
                    <a16:creationId xmlns:a16="http://schemas.microsoft.com/office/drawing/2014/main" id="{1106DFE0-5339-492A-BAE5-303C82FD2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87" y="4242255"/>
                <a:ext cx="6243293" cy="595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49E8795-6917-411B-8067-4642AEC0D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046479"/>
            <a:ext cx="3974937" cy="5639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C174F8-57A1-4364-A895-5F444A1AEB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3814" y="5685954"/>
            <a:ext cx="3537847" cy="397769"/>
          </a:xfrm>
          <a:prstGeom prst="rect">
            <a:avLst/>
          </a:prstGeom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id="{046F1474-0120-491C-94C4-E48A7DA41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8760" y="1362370"/>
            <a:ext cx="3199131" cy="6372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664853-97EE-4BF5-BEC1-F3C526EB5687}"/>
              </a:ext>
            </a:extLst>
          </p:cNvPr>
          <p:cNvSpPr txBox="1"/>
          <p:nvPr/>
        </p:nvSpPr>
        <p:spPr>
          <a:xfrm>
            <a:off x="4802114" y="88674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宇宙中轴子原初丰度：</a:t>
            </a:r>
          </a:p>
        </p:txBody>
      </p:sp>
    </p:spTree>
    <p:extLst>
      <p:ext uri="{BB962C8B-B14F-4D97-AF65-F5344CB8AC3E}">
        <p14:creationId xmlns:p14="http://schemas.microsoft.com/office/powerpoint/2010/main" val="2489493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05E1-D1F0-497F-9EB7-8180CB33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570" y="72228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共振腔实验结构示意</a:t>
            </a: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F4816CB2-368B-4793-914B-EDF0F6709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6" y="647234"/>
            <a:ext cx="3200316" cy="4267088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16B08B95-79ED-46C2-A84D-D63056E0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9" y="4095043"/>
            <a:ext cx="7213200" cy="2115723"/>
          </a:xfrm>
          <a:prstGeom prst="rect">
            <a:avLst/>
          </a:prstGeom>
        </p:spPr>
      </p:pic>
      <p:sp>
        <p:nvSpPr>
          <p:cNvPr id="13" name="矩形 1">
            <a:extLst>
              <a:ext uri="{FF2B5EF4-FFF2-40B4-BE49-F238E27FC236}">
                <a16:creationId xmlns:a16="http://schemas.microsoft.com/office/drawing/2014/main" id="{14CC7BD8-99A1-4826-BDBD-88DAFCB65C8A}"/>
              </a:ext>
            </a:extLst>
          </p:cNvPr>
          <p:cNvSpPr/>
          <p:nvPr/>
        </p:nvSpPr>
        <p:spPr>
          <a:xfrm>
            <a:off x="1513896" y="2513263"/>
            <a:ext cx="457188" cy="315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16B40937-91FC-42E2-872E-5046EF3B84DA}"/>
              </a:ext>
            </a:extLst>
          </p:cNvPr>
          <p:cNvSpPr/>
          <p:nvPr/>
        </p:nvSpPr>
        <p:spPr>
          <a:xfrm>
            <a:off x="1513896" y="3122847"/>
            <a:ext cx="457188" cy="706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 12">
            <a:extLst>
              <a:ext uri="{FF2B5EF4-FFF2-40B4-BE49-F238E27FC236}">
                <a16:creationId xmlns:a16="http://schemas.microsoft.com/office/drawing/2014/main" id="{F6DF7E03-1912-4737-863E-6C5DA773A232}"/>
              </a:ext>
            </a:extLst>
          </p:cNvPr>
          <p:cNvSpPr/>
          <p:nvPr/>
        </p:nvSpPr>
        <p:spPr>
          <a:xfrm>
            <a:off x="1627018" y="4799202"/>
            <a:ext cx="458937" cy="707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对话气泡: 椭圆形 4">
            <a:extLst>
              <a:ext uri="{FF2B5EF4-FFF2-40B4-BE49-F238E27FC236}">
                <a16:creationId xmlns:a16="http://schemas.microsoft.com/office/drawing/2014/main" id="{B1A9BCA9-6522-4306-9A24-911806F096BE}"/>
              </a:ext>
            </a:extLst>
          </p:cNvPr>
          <p:cNvSpPr/>
          <p:nvPr/>
        </p:nvSpPr>
        <p:spPr>
          <a:xfrm>
            <a:off x="3019756" y="1787061"/>
            <a:ext cx="1713181" cy="685235"/>
          </a:xfrm>
          <a:prstGeom prst="wedgeEllipseCallout">
            <a:avLst>
              <a:gd name="adj1" fmla="val -122524"/>
              <a:gd name="adj2" fmla="val 56590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低温读出设备</a:t>
            </a:r>
          </a:p>
        </p:txBody>
      </p:sp>
      <p:sp>
        <p:nvSpPr>
          <p:cNvPr id="17" name="对话气泡: 椭圆形 13">
            <a:extLst>
              <a:ext uri="{FF2B5EF4-FFF2-40B4-BE49-F238E27FC236}">
                <a16:creationId xmlns:a16="http://schemas.microsoft.com/office/drawing/2014/main" id="{29AC9754-2EE3-4084-85DC-D8AF0ADBF7B1}"/>
              </a:ext>
            </a:extLst>
          </p:cNvPr>
          <p:cNvSpPr/>
          <p:nvPr/>
        </p:nvSpPr>
        <p:spPr>
          <a:xfrm>
            <a:off x="3295570" y="2664143"/>
            <a:ext cx="1387172" cy="556534"/>
          </a:xfrm>
          <a:prstGeom prst="wedgeEllipseCallout">
            <a:avLst>
              <a:gd name="adj1" fmla="val -144805"/>
              <a:gd name="adj2" fmla="val 95114"/>
            </a:avLst>
          </a:prstGeom>
          <a:noFill/>
          <a:ln w="190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共振腔</a:t>
            </a:r>
          </a:p>
        </p:txBody>
      </p:sp>
      <p:sp>
        <p:nvSpPr>
          <p:cNvPr id="18" name="对话气泡: 椭圆形 14">
            <a:extLst>
              <a:ext uri="{FF2B5EF4-FFF2-40B4-BE49-F238E27FC236}">
                <a16:creationId xmlns:a16="http://schemas.microsoft.com/office/drawing/2014/main" id="{4DD0D870-25EE-4B8D-81D7-5E6E110E6C34}"/>
              </a:ext>
            </a:extLst>
          </p:cNvPr>
          <p:cNvSpPr/>
          <p:nvPr/>
        </p:nvSpPr>
        <p:spPr>
          <a:xfrm>
            <a:off x="3166240" y="3388735"/>
            <a:ext cx="1713182" cy="706308"/>
          </a:xfrm>
          <a:prstGeom prst="wedgeEllipseCallout">
            <a:avLst>
              <a:gd name="adj1" fmla="val -112029"/>
              <a:gd name="adj2" fmla="val 17774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光子源和光子探测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993814-68E6-4642-A1C0-3E6ABC181CCC}"/>
              </a:ext>
            </a:extLst>
          </p:cNvPr>
          <p:cNvSpPr txBox="1"/>
          <p:nvPr/>
        </p:nvSpPr>
        <p:spPr>
          <a:xfrm>
            <a:off x="5226008" y="173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D9977A-019D-4CE6-925B-F57E52AE0D93}"/>
              </a:ext>
            </a:extLst>
          </p:cNvPr>
          <p:cNvSpPr txBox="1"/>
          <p:nvPr/>
        </p:nvSpPr>
        <p:spPr>
          <a:xfrm>
            <a:off x="5144399" y="1277573"/>
            <a:ext cx="32960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共振腔品质因子 </a:t>
            </a:r>
            <a:r>
              <a:rPr lang="en-US" altLang="zh-CN" sz="2000" b="1" dirty="0"/>
              <a:t>Q ~ 10^5</a:t>
            </a:r>
            <a:br>
              <a:rPr lang="en-US" altLang="zh-CN" sz="2000" b="1" dirty="0"/>
            </a:br>
            <a:r>
              <a:rPr lang="zh-CN" altLang="en-US" sz="2000" b="1" dirty="0"/>
              <a:t>可扫频： 频率点间隔</a:t>
            </a:r>
            <a:r>
              <a:rPr lang="en-US" altLang="zh-CN" sz="2000" b="1" dirty="0"/>
              <a:t>~ 1/Q</a:t>
            </a:r>
            <a:br>
              <a:rPr lang="en-US" altLang="zh-CN" sz="2000" b="1" dirty="0"/>
            </a:br>
            <a:r>
              <a:rPr lang="zh-CN" altLang="en-US" sz="2000" b="1" dirty="0"/>
              <a:t>低温要求：</a:t>
            </a:r>
            <a:br>
              <a:rPr lang="en-US" altLang="zh-CN" sz="2000" b="1" dirty="0"/>
            </a:br>
            <a:r>
              <a:rPr lang="en-US" altLang="zh-CN" sz="2000" b="1" dirty="0"/>
              <a:t>     </a:t>
            </a:r>
            <a:r>
              <a:rPr lang="zh-CN" altLang="en-US" sz="2000" b="1" dirty="0"/>
              <a:t>低于量子极限噪声 </a:t>
            </a:r>
            <a:r>
              <a:rPr lang="en-US" altLang="zh-CN" sz="2000" b="1" dirty="0"/>
              <a:t>~ 0.1K </a:t>
            </a:r>
          </a:p>
          <a:p>
            <a:br>
              <a:rPr lang="en-US" altLang="zh-CN" sz="2000" b="1" dirty="0"/>
            </a:br>
            <a:r>
              <a:rPr lang="zh-CN" altLang="en-US" sz="2000" b="1" dirty="0"/>
              <a:t>磁场均匀性要求不高，需能</a:t>
            </a:r>
            <a:br>
              <a:rPr lang="en-US" altLang="zh-CN" sz="2000" b="1" dirty="0"/>
            </a:br>
            <a:r>
              <a:rPr lang="zh-CN" altLang="en-US" sz="2000" b="1" dirty="0"/>
              <a:t>持续稳定工作</a:t>
            </a:r>
          </a:p>
        </p:txBody>
      </p:sp>
    </p:spTree>
    <p:extLst>
      <p:ext uri="{BB962C8B-B14F-4D97-AF65-F5344CB8AC3E}">
        <p14:creationId xmlns:p14="http://schemas.microsoft.com/office/powerpoint/2010/main" val="691167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4">
            <a:extLst>
              <a:ext uri="{FF2B5EF4-FFF2-40B4-BE49-F238E27FC236}">
                <a16:creationId xmlns:a16="http://schemas.microsoft.com/office/drawing/2014/main" id="{819817DF-D23B-4BF6-B2B9-ABF517168BFC}"/>
              </a:ext>
            </a:extLst>
          </p:cNvPr>
          <p:cNvPicPr/>
          <p:nvPr/>
        </p:nvPicPr>
        <p:blipFill rotWithShape="1">
          <a:blip r:embed="rId2"/>
          <a:srcRect l="5959"/>
          <a:stretch>
            <a:fillRect/>
          </a:stretch>
        </p:blipFill>
        <p:spPr>
          <a:xfrm>
            <a:off x="713750" y="1939288"/>
            <a:ext cx="7903410" cy="472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3BF566B-770E-4915-85CB-ACC3938EB97E}"/>
              </a:ext>
            </a:extLst>
          </p:cNvPr>
          <p:cNvSpPr txBox="1">
            <a:spLocks/>
          </p:cNvSpPr>
          <p:nvPr/>
        </p:nvSpPr>
        <p:spPr>
          <a:xfrm>
            <a:off x="119809" y="476500"/>
            <a:ext cx="8904382" cy="44645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3200" b="1" dirty="0">
                <a:solidFill>
                  <a:sysClr val="windowText" lastClr="000000"/>
                </a:solidFill>
                <a:latin typeface="+mn-ea"/>
                <a:ea typeface="+mn-ea"/>
              </a:rPr>
              <a:t>国际主要暗物质轴子共振腔实验</a:t>
            </a:r>
            <a:endParaRPr lang="en-US" altLang="zh-CN" sz="3200" b="1" dirty="0">
              <a:solidFill>
                <a:sysClr val="windowText" lastClr="000000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2000" b="1" dirty="0">
              <a:solidFill>
                <a:sysClr val="windowText" lastClr="000000"/>
              </a:solidFill>
              <a:latin typeface="+mn-lt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ADMX, HAYSTAC(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美国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), MADMAX(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德国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), CULTASK(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韩国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), ORGAN(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+mj-ea"/>
                <a:ea typeface="+mj-ea"/>
              </a:rPr>
              <a:t>澳大利亚</a:t>
            </a:r>
            <a:r>
              <a:rPr lang="en-US" altLang="zh-CN" sz="1600" b="1" dirty="0">
                <a:latin typeface="+mj-ea"/>
                <a:ea typeface="+mj-ea"/>
                <a:cs typeface="Book Antiqua" panose="02040602050305030304" charset="0"/>
              </a:rPr>
              <a:t>)</a:t>
            </a: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若能验证轴子暗物质，将大力促进物理学、宇宙学和天文学的发展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zh-CN" altLang="en-US" sz="1800" dirty="0">
              <a:latin typeface="+mn-lt"/>
            </a:endParaRPr>
          </a:p>
        </p:txBody>
      </p:sp>
      <p:cxnSp>
        <p:nvCxnSpPr>
          <p:cNvPr id="8" name="直接箭头连接符 38">
            <a:extLst>
              <a:ext uri="{FF2B5EF4-FFF2-40B4-BE49-F238E27FC236}">
                <a16:creationId xmlns:a16="http://schemas.microsoft.com/office/drawing/2014/main" id="{17CD6160-EC67-44AB-AE7B-662E7865CE2F}"/>
              </a:ext>
            </a:extLst>
          </p:cNvPr>
          <p:cNvCxnSpPr>
            <a:cxnSpLocks/>
          </p:cNvCxnSpPr>
          <p:nvPr/>
        </p:nvCxnSpPr>
        <p:spPr>
          <a:xfrm>
            <a:off x="1538130" y="2927683"/>
            <a:ext cx="1306479" cy="142025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9">
            <a:extLst>
              <a:ext uri="{FF2B5EF4-FFF2-40B4-BE49-F238E27FC236}">
                <a16:creationId xmlns:a16="http://schemas.microsoft.com/office/drawing/2014/main" id="{EE0AE6BE-55F8-4209-9545-5063DC5FA7AC}"/>
              </a:ext>
            </a:extLst>
          </p:cNvPr>
          <p:cNvSpPr txBox="1"/>
          <p:nvPr/>
        </p:nvSpPr>
        <p:spPr>
          <a:xfrm>
            <a:off x="587737" y="2574834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C00000"/>
                </a:solidFill>
                <a:latin typeface="Book Antiqua" panose="02040602050305030304" charset="0"/>
                <a:cs typeface="Book Antiqua" panose="02040602050305030304" charset="0"/>
              </a:rPr>
              <a:t>ABRACADABRA</a:t>
            </a:r>
          </a:p>
        </p:txBody>
      </p:sp>
      <p:cxnSp>
        <p:nvCxnSpPr>
          <p:cNvPr id="10" name="直接箭头连接符 40">
            <a:extLst>
              <a:ext uri="{FF2B5EF4-FFF2-40B4-BE49-F238E27FC236}">
                <a16:creationId xmlns:a16="http://schemas.microsoft.com/office/drawing/2014/main" id="{2C18A1C9-EE01-423B-9019-0934A7D864CA}"/>
              </a:ext>
            </a:extLst>
          </p:cNvPr>
          <p:cNvCxnSpPr>
            <a:cxnSpLocks/>
          </p:cNvCxnSpPr>
          <p:nvPr/>
        </p:nvCxnSpPr>
        <p:spPr>
          <a:xfrm flipV="1">
            <a:off x="3802935" y="4397928"/>
            <a:ext cx="679365" cy="20460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41">
            <a:extLst>
              <a:ext uri="{FF2B5EF4-FFF2-40B4-BE49-F238E27FC236}">
                <a16:creationId xmlns:a16="http://schemas.microsoft.com/office/drawing/2014/main" id="{A2FB2011-F93A-4F65-A6B7-00F8277434A4}"/>
              </a:ext>
            </a:extLst>
          </p:cNvPr>
          <p:cNvSpPr txBox="1"/>
          <p:nvPr/>
        </p:nvSpPr>
        <p:spPr>
          <a:xfrm>
            <a:off x="3327349" y="4602535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600" b="1" dirty="0" err="1">
                <a:solidFill>
                  <a:srgbClr val="C00000"/>
                </a:solidFill>
                <a:latin typeface="Book Antiqua" panose="02040602050305030304" charset="0"/>
                <a:cs typeface="Book Antiqua" panose="02040602050305030304" charset="0"/>
              </a:rPr>
              <a:t>nEDM</a:t>
            </a:r>
            <a:endParaRPr lang="en-US" altLang="zh-CN" sz="1600" b="1" dirty="0">
              <a:solidFill>
                <a:srgbClr val="C00000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13" name="矩形 2">
            <a:extLst>
              <a:ext uri="{FF2B5EF4-FFF2-40B4-BE49-F238E27FC236}">
                <a16:creationId xmlns:a16="http://schemas.microsoft.com/office/drawing/2014/main" id="{D4488BF9-9FBE-4E54-891B-289DC1721AB2}"/>
              </a:ext>
            </a:extLst>
          </p:cNvPr>
          <p:cNvSpPr/>
          <p:nvPr/>
        </p:nvSpPr>
        <p:spPr>
          <a:xfrm>
            <a:off x="2130732" y="6142267"/>
            <a:ext cx="548625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charset="0"/>
                <a:cs typeface="Book Antiqua" panose="02040602050305030304" charset="0"/>
              </a:rPr>
              <a:t>Axion Olympics is ON!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371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558F-6A52-4A79-B9B5-A1CCFC73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共振腔实验进展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63A9B-993F-425A-9621-BF2E6F2DCC0B}"/>
              </a:ext>
            </a:extLst>
          </p:cNvPr>
          <p:cNvSpPr/>
          <p:nvPr/>
        </p:nvSpPr>
        <p:spPr>
          <a:xfrm>
            <a:off x="258973" y="5469542"/>
            <a:ext cx="3820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/>
              <a:t>ADMX </a:t>
            </a:r>
            <a:r>
              <a:rPr lang="en-US" altLang="zh-CN" sz="2400" dirty="0">
                <a:cs typeface="Arial" panose="020B0604020202020204" pitchFamily="34" charset="0"/>
              </a:rPr>
              <a:t>1804.05750 &amp; </a:t>
            </a:r>
            <a:br>
              <a:rPr lang="en-US" altLang="zh-CN" sz="2400" dirty="0">
                <a:cs typeface="Arial" panose="020B0604020202020204" pitchFamily="34" charset="0"/>
              </a:rPr>
            </a:br>
            <a:r>
              <a:rPr lang="en-US" altLang="zh-CN" sz="2400" dirty="0"/>
              <a:t>1910.08638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0.65~ 0.8 GHz </a:t>
            </a:r>
          </a:p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达到理论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(DFSZ)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预期值</a:t>
            </a:r>
            <a:r>
              <a:rPr lang="zh-CN" altLang="en-US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2C8CC-36E8-4D18-B397-E53437986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23" y="1257194"/>
            <a:ext cx="7805706" cy="4343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638690-9A24-4D40-A448-E445F066EC24}"/>
              </a:ext>
            </a:extLst>
          </p:cNvPr>
          <p:cNvSpPr txBox="1"/>
          <p:nvPr/>
        </p:nvSpPr>
        <p:spPr>
          <a:xfrm>
            <a:off x="2531253" y="27356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D38A8-E1F6-43DC-8201-A9C997D68E33}"/>
              </a:ext>
            </a:extLst>
          </p:cNvPr>
          <p:cNvSpPr txBox="1"/>
          <p:nvPr/>
        </p:nvSpPr>
        <p:spPr>
          <a:xfrm>
            <a:off x="3117602" y="17047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0C68FD-2580-4086-A3D1-BDFA60BA6D38}"/>
              </a:ext>
            </a:extLst>
          </p:cNvPr>
          <p:cNvCxnSpPr>
            <a:cxnSpLocks/>
          </p:cNvCxnSpPr>
          <p:nvPr/>
        </p:nvCxnSpPr>
        <p:spPr>
          <a:xfrm flipV="1">
            <a:off x="1744133" y="2582757"/>
            <a:ext cx="1619956" cy="2886785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3AABE6-158E-402E-A88C-C6EE3AEA5CA2}"/>
              </a:ext>
            </a:extLst>
          </p:cNvPr>
          <p:cNvCxnSpPr>
            <a:cxnSpLocks/>
          </p:cNvCxnSpPr>
          <p:nvPr/>
        </p:nvCxnSpPr>
        <p:spPr>
          <a:xfrm flipH="1" flipV="1">
            <a:off x="5029408" y="2365022"/>
            <a:ext cx="1168193" cy="3302001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736C39C-ADE7-43D6-8337-152D95A2665D}"/>
              </a:ext>
            </a:extLst>
          </p:cNvPr>
          <p:cNvSpPr/>
          <p:nvPr/>
        </p:nvSpPr>
        <p:spPr>
          <a:xfrm>
            <a:off x="4460971" y="5719840"/>
            <a:ext cx="4054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cs typeface="Arial" panose="020B0604020202020204" pitchFamily="34" charset="0"/>
              </a:rPr>
              <a:t>韩国</a:t>
            </a:r>
            <a:r>
              <a:rPr lang="en-US" altLang="zh-CN" sz="2400" b="1" dirty="0">
                <a:cs typeface="Arial" panose="020B0604020202020204" pitchFamily="34" charset="0"/>
              </a:rPr>
              <a:t>CAPP/IBS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6.62-6.82</a:t>
            </a:r>
            <a:r>
              <a:rPr lang="el-GR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2400" b="1" dirty="0"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cs typeface="Arial" panose="020B0604020202020204" pitchFamily="34" charset="0"/>
              </a:rPr>
              <a:t>2020/3/13 PRL</a:t>
            </a:r>
            <a:r>
              <a:rPr lang="zh-CN" altLang="en-US" sz="2400" b="1" dirty="0">
                <a:cs typeface="Arial" panose="020B0604020202020204" pitchFamily="34" charset="0"/>
              </a:rPr>
              <a:t>）</a:t>
            </a:r>
            <a:endParaRPr lang="en-US" altLang="zh-CN" sz="2400" b="1" dirty="0">
              <a:cs typeface="Arial" panose="020B0604020202020204" pitchFamily="34" charset="0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F407098C-668D-489C-AEE7-B38D99D4B18C}"/>
              </a:ext>
            </a:extLst>
          </p:cNvPr>
          <p:cNvSpPr/>
          <p:nvPr/>
        </p:nvSpPr>
        <p:spPr>
          <a:xfrm>
            <a:off x="4882444" y="1986844"/>
            <a:ext cx="79023" cy="4176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265F99-73A4-4907-BEE2-155DCC174ED0}"/>
              </a:ext>
            </a:extLst>
          </p:cNvPr>
          <p:cNvSpPr txBox="1"/>
          <p:nvPr/>
        </p:nvSpPr>
        <p:spPr>
          <a:xfrm>
            <a:off x="4792134" y="16935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272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9F08-B492-4C12-A7DE-3FE1669B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实验室轴子探测的特点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EF6B-FABF-49DD-82C5-25DBF8E8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明确的、未探测的理论参数空间</a:t>
            </a:r>
            <a:endParaRPr lang="en-US" altLang="zh-CN" dirty="0"/>
          </a:p>
          <a:p>
            <a:r>
              <a:rPr lang="zh-CN" altLang="en-US" dirty="0"/>
              <a:t>较小的尺寸和投入规模 </a:t>
            </a:r>
            <a:r>
              <a:rPr lang="en-US" altLang="zh-CN" dirty="0"/>
              <a:t>– </a:t>
            </a:r>
            <a:r>
              <a:rPr lang="zh-CN" altLang="en-US" dirty="0"/>
              <a:t>高性价比</a:t>
            </a:r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共振腔</a:t>
            </a:r>
            <a:r>
              <a:rPr lang="en-US" altLang="zh-CN" dirty="0"/>
              <a:t>)</a:t>
            </a:r>
            <a:r>
              <a:rPr lang="zh-CN" altLang="en-US" dirty="0"/>
              <a:t>较成熟的实验方案</a:t>
            </a:r>
            <a:endParaRPr lang="en-US" altLang="zh-CN" dirty="0"/>
          </a:p>
          <a:p>
            <a:r>
              <a:rPr lang="zh-CN" altLang="en-US" dirty="0"/>
              <a:t>较长的频率扫描时间 </a:t>
            </a:r>
            <a:r>
              <a:rPr lang="en-US" altLang="zh-CN" dirty="0"/>
              <a:t>-- </a:t>
            </a:r>
            <a:r>
              <a:rPr lang="zh-CN" altLang="en-US" dirty="0"/>
              <a:t>可规模化</a:t>
            </a:r>
          </a:p>
        </p:txBody>
      </p:sp>
    </p:spTree>
    <p:extLst>
      <p:ext uri="{BB962C8B-B14F-4D97-AF65-F5344CB8AC3E}">
        <p14:creationId xmlns:p14="http://schemas.microsoft.com/office/powerpoint/2010/main" val="3131680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5A63-9650-4493-B01F-71A84553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总结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2BE7-2EEF-4946-B604-4DF11AB97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轴子物理意义重大：</a:t>
            </a:r>
            <a:r>
              <a:rPr lang="zh-CN" altLang="en-US" sz="2400" dirty="0"/>
              <a:t>强</a:t>
            </a:r>
            <a:r>
              <a:rPr lang="en-US" altLang="zh-CN" sz="2400" dirty="0"/>
              <a:t>CP</a:t>
            </a:r>
            <a:r>
              <a:rPr lang="zh-CN" altLang="en-US" sz="2400" dirty="0"/>
              <a:t>问题、暗物质等</a:t>
            </a:r>
            <a:r>
              <a:rPr lang="zh-CN" altLang="en-US" dirty="0"/>
              <a:t>      </a:t>
            </a:r>
            <a:br>
              <a:rPr lang="en-US" altLang="zh-CN" dirty="0"/>
            </a:br>
            <a:r>
              <a:rPr lang="en-US" altLang="zh-CN" dirty="0"/>
              <a:t>                                        </a:t>
            </a:r>
            <a:r>
              <a:rPr lang="en-US" altLang="zh-CN" sz="2400" dirty="0"/>
              <a:t>UV</a:t>
            </a:r>
            <a:r>
              <a:rPr lang="zh-CN" altLang="en-US" sz="2400" dirty="0"/>
              <a:t>新物理的低能标窗口</a:t>
            </a:r>
            <a:endParaRPr lang="en-US" altLang="zh-CN" dirty="0"/>
          </a:p>
          <a:p>
            <a:r>
              <a:rPr lang="zh-CN" altLang="en-US" dirty="0"/>
              <a:t>轴子研究正在快速升温！</a:t>
            </a:r>
            <a:endParaRPr lang="en-US" altLang="zh-CN" dirty="0"/>
          </a:p>
          <a:p>
            <a:r>
              <a:rPr lang="zh-CN" altLang="en-US" dirty="0"/>
              <a:t>暗物质轴子实验仍有大多数参数空间未搜寻</a:t>
            </a:r>
            <a:endParaRPr lang="en-US" altLang="zh-CN" dirty="0"/>
          </a:p>
          <a:p>
            <a:r>
              <a:rPr lang="zh-CN" altLang="en-US" dirty="0"/>
              <a:t>国内尚无轴子探测实验，但具备大部分技术条件</a:t>
            </a:r>
            <a:br>
              <a:rPr lang="en-US" altLang="zh-CN" dirty="0"/>
            </a:br>
            <a:r>
              <a:rPr lang="en-US" altLang="zh-CN" dirty="0"/>
              <a:t>	     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特别是：暗物质共振腔方案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/>
              <a:t>探测手段多样，实验室探测规模可控，性价比高。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291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E7DE-9796-4922-9BDB-A9506BE5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zh-CN" dirty="0"/>
              <a:t>in QCD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562E-3AF0-4DD1-8589-2E59E5C0E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对应</a:t>
            </a:r>
            <a:r>
              <a:rPr lang="en-US" altLang="zh-CN" dirty="0"/>
              <a:t>QCD</a:t>
            </a:r>
            <a:r>
              <a:rPr lang="zh-CN" altLang="en-US" dirty="0"/>
              <a:t>中的反常变换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8FA929-BB36-435A-A97B-8482166BB201}"/>
                  </a:ext>
                </a:extLst>
              </p:cNvPr>
              <p:cNvSpPr txBox="1"/>
              <p:nvPr/>
            </p:nvSpPr>
            <p:spPr>
              <a:xfrm>
                <a:off x="1698978" y="702627"/>
                <a:ext cx="231422" cy="684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4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8FA929-BB36-435A-A97B-8482166BB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978" y="702627"/>
                <a:ext cx="231422" cy="684355"/>
              </a:xfrm>
              <a:prstGeom prst="rect">
                <a:avLst/>
              </a:prstGeom>
              <a:blipFill>
                <a:blip r:embed="rId2"/>
                <a:stretch>
                  <a:fillRect r="-39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DE5BD48-BE0A-4EDB-B4C6-19918E27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12" y="2494608"/>
            <a:ext cx="5423634" cy="745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9922D-B400-45AE-BA5B-38E75D14DEDE}"/>
              </a:ext>
            </a:extLst>
          </p:cNvPr>
          <p:cNvSpPr txBox="1"/>
          <p:nvPr/>
        </p:nvSpPr>
        <p:spPr>
          <a:xfrm>
            <a:off x="6849534" y="2682592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 kinetic terms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8DEFE-BD25-4332-89C0-1C7E0CA05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682" y="3429000"/>
            <a:ext cx="4370634" cy="399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CB355-3F98-47CE-A41F-339848AC3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704" y="3908892"/>
            <a:ext cx="4238591" cy="3862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986A96-FF52-4CB3-A9DE-234834DE9D5E}"/>
              </a:ext>
            </a:extLst>
          </p:cNvPr>
          <p:cNvSpPr txBox="1"/>
          <p:nvPr/>
        </p:nvSpPr>
        <p:spPr>
          <a:xfrm>
            <a:off x="1842911" y="37242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和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B66DCC-D6E2-4FDE-B0CC-2DEA88864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660" y="4907134"/>
            <a:ext cx="2490118" cy="552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A5D6EB-7946-4F39-974B-5D415E516B0D}"/>
              </a:ext>
            </a:extLst>
          </p:cNvPr>
          <p:cNvSpPr txBox="1"/>
          <p:nvPr/>
        </p:nvSpPr>
        <p:spPr>
          <a:xfrm>
            <a:off x="2045407" y="4469557"/>
            <a:ext cx="4272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变换的“物理效果”是重定义夸克场，其中</a:t>
            </a:r>
          </a:p>
          <a:p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0A37B7-86D8-4994-96E3-3A82B261BBE4}"/>
              </a:ext>
            </a:extLst>
          </p:cNvPr>
          <p:cNvSpPr txBox="1"/>
          <p:nvPr/>
        </p:nvSpPr>
        <p:spPr>
          <a:xfrm>
            <a:off x="4546031" y="49713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是</a:t>
            </a:r>
            <a:r>
              <a:rPr lang="zh-CN" altLang="en-US" b="1" dirty="0"/>
              <a:t>不变量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4B9497-6351-4D16-A611-E1F0E238890E}"/>
                  </a:ext>
                </a:extLst>
              </p:cNvPr>
              <p:cNvSpPr txBox="1"/>
              <p:nvPr/>
            </p:nvSpPr>
            <p:spPr>
              <a:xfrm>
                <a:off x="2728465" y="5553465"/>
                <a:ext cx="4639412" cy="129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/>
                  <a:t>所以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zh-CN" altLang="en-US" sz="2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zh-CN" altLang="en-US" sz="2000" dirty="0"/>
                  <a:t>是</a:t>
                </a:r>
                <a:r>
                  <a:rPr lang="en-US" altLang="zh-CN" sz="2000" dirty="0"/>
                  <a:t>QCD</a:t>
                </a:r>
                <a:r>
                  <a:rPr lang="zh-CN" altLang="en-US" sz="2000" dirty="0"/>
                  <a:t>模型中一个</a:t>
                </a:r>
                <a:r>
                  <a:rPr lang="zh-CN" altLang="en-US" sz="2000" b="1" dirty="0"/>
                  <a:t>需给定的</a:t>
                </a:r>
                <a:r>
                  <a:rPr lang="zh-CN" altLang="en-US" sz="2000" dirty="0"/>
                  <a:t>参数。</a:t>
                </a:r>
                <a:br>
                  <a:rPr lang="en-US" altLang="zh-CN" sz="2000" dirty="0"/>
                </a:br>
                <a:r>
                  <a:rPr lang="zh-CN" altLang="en-US" sz="2000" dirty="0"/>
                  <a:t>“自然” 的选择当有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zh-CN" altLang="en-US" sz="2000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~ O(1)</a:t>
                </a:r>
                <a:endParaRPr lang="zh-CN" altLang="en-US" sz="2000" dirty="0"/>
              </a:p>
              <a:p>
                <a:endParaRPr lang="zh-CN" altLang="en-US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4B9497-6351-4D16-A611-E1F0E238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465" y="5553465"/>
                <a:ext cx="4639412" cy="1299330"/>
              </a:xfrm>
              <a:prstGeom prst="rect">
                <a:avLst/>
              </a:prstGeom>
              <a:blipFill>
                <a:blip r:embed="rId7"/>
                <a:stretch>
                  <a:fillRect l="-1445" t="-1878" r="-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239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61EA-0E12-42EE-8805-2B4CB8B0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3762"/>
            <a:ext cx="7886700" cy="1325563"/>
          </a:xfrm>
        </p:spPr>
        <p:txBody>
          <a:bodyPr/>
          <a:lstStyle/>
          <a:p>
            <a:pPr algn="ctr"/>
            <a:r>
              <a:rPr lang="en-US" altLang="zh-CN" dirty="0"/>
              <a:t>BACKUP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6577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CA37-0E2F-42D0-BB8A-40CB01DA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自旋依赖</a:t>
            </a:r>
            <a:r>
              <a:rPr lang="en-US" altLang="zh-CN" dirty="0"/>
              <a:t>(SD)</a:t>
            </a:r>
            <a:r>
              <a:rPr lang="zh-CN" altLang="en-US" dirty="0"/>
              <a:t>相互作用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50389-4718-4905-ADF9-1D0DDC269C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5815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/>
                  <a:t>轴子的导数耦合可以传递</a:t>
                </a:r>
                <a:r>
                  <a:rPr lang="en-US" altLang="zh-CN" sz="2000" dirty="0"/>
                  <a:t>1/r</a:t>
                </a:r>
                <a:r>
                  <a:rPr lang="en-US" altLang="zh-CN" sz="2000" baseline="30000" dirty="0"/>
                  <a:t>4</a:t>
                </a:r>
                <a:r>
                  <a:rPr lang="zh-CN" altLang="en-US" sz="2000" dirty="0"/>
                  <a:t>自旋</a:t>
                </a:r>
                <a:r>
                  <a:rPr lang="en-US" altLang="zh-CN" sz="2000" dirty="0"/>
                  <a:t>-</a:t>
                </a:r>
                <a:r>
                  <a:rPr lang="zh-CN" altLang="en-US" sz="2000" dirty="0"/>
                  <a:t>自旋相互作用力</a:t>
                </a:r>
                <a:endParaRPr lang="en-US" altLang="zh-CN" sz="2000" dirty="0"/>
              </a:p>
              <a:p>
                <a:r>
                  <a:rPr lang="zh-CN" altLang="en-US" sz="2000" dirty="0"/>
                  <a:t>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000" dirty="0"/>
                  <a:t>轴子有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000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耦合</m:t>
                    </m:r>
                  </m:oMath>
                </a14:m>
                <a:r>
                  <a:rPr lang="zh-CN" altLang="en-US" sz="2000" dirty="0"/>
                  <a:t>，产生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作用力</m:t>
                    </m:r>
                  </m:oMath>
                </a14:m>
                <a:endParaRPr lang="en-US" altLang="zh-CN" sz="2000" baseline="30000" dirty="0"/>
              </a:p>
              <a:p>
                <a:r>
                  <a:rPr lang="zh-CN" altLang="en-US" sz="2000" dirty="0"/>
                  <a:t>两者混合的</a:t>
                </a:r>
                <a:r>
                  <a:rPr lang="en-US" altLang="zh-CN" sz="2000" dirty="0"/>
                  <a:t>dipole-monopole</a:t>
                </a:r>
                <a:r>
                  <a:rPr lang="zh-CN" altLang="en-US" sz="2000" dirty="0"/>
                  <a:t>耦合是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000" dirty="0"/>
                  <a:t>作用力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50389-4718-4905-ADF9-1D0DDC269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58150" cy="4351338"/>
              </a:xfrm>
              <a:blipFill>
                <a:blip r:embed="rId2"/>
                <a:stretch>
                  <a:fillRect l="-681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7D79603-E575-4F0D-888E-C5FAFEC0D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39" y="4085181"/>
            <a:ext cx="4700030" cy="1228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1773E2-8FCD-40A3-A7C0-1787547BCD3F}"/>
              </a:ext>
            </a:extLst>
          </p:cNvPr>
          <p:cNvSpPr txBox="1"/>
          <p:nvPr/>
        </p:nvSpPr>
        <p:spPr>
          <a:xfrm>
            <a:off x="929612" y="3262873"/>
            <a:ext cx="499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ARIADNE proposal:  </a:t>
            </a:r>
            <a:r>
              <a:rPr lang="nn-NO" altLang="zh-CN" dirty="0"/>
              <a:t> 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PRL</a:t>
            </a:r>
            <a:r>
              <a:rPr lang="nn-NO" altLang="zh-CN" dirty="0">
                <a:solidFill>
                  <a:schemeClr val="accent6">
                    <a:lumMod val="75000"/>
                  </a:schemeClr>
                </a:solidFill>
              </a:rPr>
              <a:t>. 113 (2014) no.16, 161801</a:t>
            </a:r>
            <a:br>
              <a:rPr lang="en-US" altLang="zh-CN" dirty="0"/>
            </a:br>
            <a:r>
              <a:rPr lang="en-US" altLang="zh-CN" dirty="0"/>
              <a:t>    </a:t>
            </a:r>
            <a:r>
              <a:rPr lang="zh-CN" altLang="en-US" dirty="0"/>
              <a:t>通过核磁共振</a:t>
            </a:r>
            <a:r>
              <a:rPr lang="en-US" altLang="zh-CN" dirty="0"/>
              <a:t>(NMR)</a:t>
            </a:r>
            <a:r>
              <a:rPr lang="zh-CN" altLang="en-US" dirty="0"/>
              <a:t>寻找有效作用势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F0BE13-B803-4585-9777-3729BE43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50" y="5417808"/>
            <a:ext cx="3973592" cy="637737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36AFD927-5D98-4FD0-AA78-1D2EE06F5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78B120-A054-4D44-9478-44F2DEAD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58" y="3042355"/>
            <a:ext cx="2849987" cy="35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30668E-0BF5-4985-A1F5-C1523E723A94}"/>
              </a:ext>
            </a:extLst>
          </p:cNvPr>
          <p:cNvSpPr/>
          <p:nvPr/>
        </p:nvSpPr>
        <p:spPr>
          <a:xfrm>
            <a:off x="7576182" y="2722753"/>
            <a:ext cx="1173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1910.05406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43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DC0-F232-4331-AE3C-5E938070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BE528C-131E-45A4-A4BF-600CEBBA9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129" y="586496"/>
            <a:ext cx="6403670" cy="4406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84EAE8-E6FA-47D4-BBCF-4237806F36C3}"/>
              </a:ext>
            </a:extLst>
          </p:cNvPr>
          <p:cNvSpPr/>
          <p:nvPr/>
        </p:nvSpPr>
        <p:spPr>
          <a:xfrm>
            <a:off x="1509063" y="5149495"/>
            <a:ext cx="51345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ARIADNE </a:t>
            </a:r>
            <a:r>
              <a:rPr lang="zh-CN" altLang="en-US" dirty="0"/>
              <a:t> </a:t>
            </a:r>
            <a:r>
              <a:rPr lang="en-US" altLang="zh-CN" dirty="0"/>
              <a:t>proposal  </a:t>
            </a:r>
            <a:r>
              <a:rPr lang="nn-NO" altLang="zh-CN" dirty="0"/>
              <a:t> 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PRL</a:t>
            </a:r>
            <a:r>
              <a:rPr lang="nn-NO" altLang="zh-CN" dirty="0">
                <a:solidFill>
                  <a:schemeClr val="accent6">
                    <a:lumMod val="75000"/>
                  </a:schemeClr>
                </a:solidFill>
              </a:rPr>
              <a:t>. 113 (2014) no.16, 161801</a:t>
            </a:r>
            <a:br>
              <a:rPr lang="nn-NO" altLang="zh-CN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n-NO" altLang="zh-CN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nn-NO" altLang="zh-CN" dirty="0"/>
              <a:t> </a:t>
            </a:r>
            <a:r>
              <a:rPr lang="zh-CN" altLang="en-US" dirty="0"/>
              <a:t> 设计达到</a:t>
            </a:r>
            <a:r>
              <a:rPr lang="en-US" altLang="zh-CN" dirty="0"/>
              <a:t>QCD</a:t>
            </a:r>
            <a:r>
              <a:rPr lang="zh-CN" altLang="en-US" dirty="0"/>
              <a:t>暗物质区间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近期进展：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A.Roberts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 et.al.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PoS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 EPS-HEP2017 (2017) 802,</a:t>
            </a:r>
            <a:br>
              <a:rPr lang="en-US" altLang="zh-CN" dirty="0"/>
            </a:br>
            <a:r>
              <a:rPr lang="en-US" altLang="zh-CN" dirty="0"/>
              <a:t>                     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D.Hollywood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, et.al.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arXiv:1910.03406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47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7BC1-D79C-4372-921C-4FEDC7DC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太阳轴子能谱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F0858-D246-4246-82E2-11655478E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16" y="1505419"/>
            <a:ext cx="7098767" cy="4751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3B3905-16ED-4A0C-A5C6-DA2929DD4EC8}"/>
              </a:ext>
            </a:extLst>
          </p:cNvPr>
          <p:cNvSpPr txBox="1"/>
          <p:nvPr/>
        </p:nvSpPr>
        <p:spPr>
          <a:xfrm>
            <a:off x="6149788" y="6197600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arxiv:1103.5334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92314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4FAD81-B33C-443A-BE20-69E318B7BF2C}"/>
                  </a:ext>
                </a:extLst>
              </p:cNvPr>
              <p:cNvSpPr/>
              <p:nvPr/>
            </p:nvSpPr>
            <p:spPr>
              <a:xfrm>
                <a:off x="1189094" y="386769"/>
                <a:ext cx="7128294" cy="6293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auto"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量子色动力学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(QCD) 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中“应当存在”的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CP 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破坏拓扑项</a:t>
                </a:r>
                <a:endParaRPr lang="en-US" altLang="zh-CN" dirty="0">
                  <a:solidFill>
                    <a:schemeClr val="tx1"/>
                  </a:solidFill>
                  <a:latin typeface="+mn-ea"/>
                </a:endParaRPr>
              </a:p>
              <a:p>
                <a:pPr lvl="0" fontAlgn="auto">
                  <a:spcAft>
                    <a:spcPts val="0"/>
                  </a:spcAft>
                  <a:defRPr/>
                </a:pPr>
                <a:endParaRPr lang="en-US" altLang="zh-CN" b="1" dirty="0">
                  <a:solidFill>
                    <a:schemeClr val="tx1"/>
                  </a:solidFill>
                  <a:latin typeface="+mn-ea"/>
                </a:endParaRPr>
              </a:p>
              <a:p>
                <a:pPr lvl="0" algn="ctr"/>
                <a:r>
                  <a:rPr lang="en-US" altLang="zh-CN" sz="2400" dirty="0">
                    <a:solidFill>
                      <a:schemeClr val="tx1"/>
                    </a:solidFill>
                    <a:latin typeface="+mn-ea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zh-CN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2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𝜇𝜈</m:t>
                            </m:r>
                            <m:r>
                              <a:rPr lang="en-US" altLang="zh-CN" sz="2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zh-CN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𝜇𝜈</m:t>
                            </m:r>
                          </m:sub>
                        </m:sSub>
                      </m:e>
                    </m:d>
                    <m:r>
                      <a:rPr lang="en-US" altLang="zh-CN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zh-CN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𝜇𝜈𝜌𝜎</m:t>
                        </m:r>
                      </m:sub>
                    </m:sSub>
                    <m:sSup>
                      <m:sSup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𝜌𝜎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lvl="0" algn="ctr"/>
                <a:endParaRPr lang="en-US" altLang="zh-CN" sz="16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fontAlgn="auto">
                  <a:spcAft>
                    <a:spcPts val="0"/>
                  </a:spcAft>
                </a:pPr>
                <a:endParaRPr lang="en-US" altLang="zh-CN" b="1" dirty="0">
                  <a:solidFill>
                    <a:schemeClr val="tx1"/>
                  </a:solidFill>
                  <a:latin typeface="+mn-ea"/>
                </a:endParaRPr>
              </a:p>
              <a:p>
                <a:pPr fontAlgn="auto">
                  <a:spcAft>
                    <a:spcPts val="0"/>
                  </a:spcAft>
                </a:pPr>
                <a:r>
                  <a:rPr lang="zh-CN" altLang="en-US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自然地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解决</a:t>
                </a:r>
                <a:r>
                  <a:rPr lang="zh-CN" alt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强 </a:t>
                </a:r>
                <a:r>
                  <a:rPr lang="en-US" altLang="zh-CN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CP </a:t>
                </a:r>
                <a:r>
                  <a:rPr lang="zh-CN" alt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问题</a:t>
                </a:r>
                <a:r>
                  <a:rPr lang="zh-CN" altLang="en-US" b="1" dirty="0">
                    <a:solidFill>
                      <a:schemeClr val="tx1"/>
                    </a:solidFill>
                    <a:latin typeface="+mn-ea"/>
                  </a:rPr>
                  <a:t>： 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中子电偶极矩实验限制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altLang="zh-CN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&lt;1.3</m:t>
                    </m:r>
                    <m:r>
                      <a:rPr lang="zh-CN" altLang="zh-CN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  Peccei-Quinn </a:t>
                </a:r>
                <a:r>
                  <a:rPr lang="en-US" altLang="zh-CN" dirty="0">
                    <a:latin typeface="+mn-ea"/>
                  </a:rPr>
                  <a:t>(1977) </a:t>
                </a:r>
                <a:r>
                  <a:rPr lang="zh-CN" altLang="zh-CN" dirty="0">
                    <a:solidFill>
                      <a:schemeClr val="tx1"/>
                    </a:solidFill>
                    <a:latin typeface="+mn-ea"/>
                  </a:rPr>
                  <a:t>机制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 推广为动力学场：</a:t>
                </a:r>
                <a:r>
                  <a:rPr lang="zh-CN" altLang="zh-CN" dirty="0">
                    <a:solidFill>
                      <a:schemeClr val="tx1"/>
                    </a:solidFill>
                    <a:latin typeface="+mn-ea"/>
                  </a:rPr>
                  <a:t> </a:t>
                </a:r>
                <a:endParaRPr lang="en-US" altLang="zh-CN" dirty="0">
                  <a:solidFill>
                    <a:schemeClr val="tx1"/>
                  </a:solidFill>
                  <a:latin typeface="+mn-ea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θ</m:t>
                      </m:r>
                      <m:r>
                        <a:rPr lang="en-US" altLang="zh-CN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 </m:t>
                      </m:r>
                      <m:acc>
                        <m:accPr>
                          <m:chr m:val="̅"/>
                          <m:ctrlPr>
                            <a:rPr lang="zh-CN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sub>
                      </m:sSub>
                      <m:r>
                        <a:rPr lang="en-US" altLang="zh-CN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+mn-ea"/>
                </a:endParaRPr>
              </a:p>
              <a:p>
                <a:pPr lvl="0" algn="ctr"/>
                <a:endParaRPr lang="en-US" altLang="zh-CN" dirty="0">
                  <a:solidFill>
                    <a:schemeClr val="tx1"/>
                  </a:solidFill>
                  <a:latin typeface="+mn-ea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轴子由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QCD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真空获得周期势，势能极小化给出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0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,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 故通过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relaxation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自然地解决了强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CP 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问题。</a:t>
                </a:r>
                <a:endParaRPr lang="en-US" altLang="zh-CN" dirty="0">
                  <a:solidFill>
                    <a:schemeClr val="tx1"/>
                  </a:solidFill>
                  <a:latin typeface="+mn-ea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altLang="zh-CN" sz="16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轴子与电磁场的有效耦合： </a:t>
                </a:r>
                <a:endParaRPr lang="en-US" altLang="zh-CN" dirty="0">
                  <a:solidFill>
                    <a:schemeClr val="tx1"/>
                  </a:solidFill>
                  <a:latin typeface="+mn-ea"/>
                </a:endParaRPr>
              </a:p>
              <a:p>
                <a:pPr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sSub>
                      <m:sSub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= -4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en-US" altLang="zh-CN" sz="2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en-US" altLang="zh-CN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lvl="0" fontAlgn="auto"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轴子是</a:t>
                </a:r>
                <a:r>
                  <a:rPr lang="zh-CN" alt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非</a:t>
                </a:r>
                <a:r>
                  <a:rPr lang="en-US" altLang="zh-CN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WIMP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类型</a:t>
                </a:r>
                <a:r>
                  <a:rPr lang="zh-CN" alt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暗物质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候选者，可以宇宙早期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misalignment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机制可以</a:t>
                </a:r>
                <a:r>
                  <a:rPr lang="zh-CN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自然地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给出轴子的原初丰度。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QCD-</a:t>
                </a:r>
                <a:r>
                  <a:rPr lang="zh-CN" altLang="en-US" dirty="0">
                    <a:solidFill>
                      <a:schemeClr val="tx1"/>
                    </a:solidFill>
                    <a:latin typeface="+mn-ea"/>
                  </a:rPr>
                  <a:t>轴子给出正确的暗物质剩余丰度需要：</a:t>
                </a:r>
                <a:endParaRPr lang="en-US" altLang="zh-CN" b="1" dirty="0">
                  <a:solidFill>
                    <a:schemeClr val="tx1"/>
                  </a:solidFill>
                  <a:latin typeface="+mn-ea"/>
                </a:endParaRP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~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sz="20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i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~ 10</a:t>
                </a:r>
                <a:r>
                  <a:rPr lang="en-US" altLang="zh-CN" sz="2000" baseline="300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GeV</a:t>
                </a:r>
              </a:p>
              <a:p>
                <a:pPr algn="ctr">
                  <a:defRPr/>
                </a:pPr>
                <a:endParaRPr lang="en-US" altLang="zh-CN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4FAD81-B33C-443A-BE20-69E318B7B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94" y="386769"/>
                <a:ext cx="7128294" cy="6293454"/>
              </a:xfrm>
              <a:prstGeom prst="rect">
                <a:avLst/>
              </a:prstGeom>
              <a:blipFill>
                <a:blip r:embed="rId2"/>
                <a:stretch>
                  <a:fillRect l="-770" t="-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C66BE18-BD81-412B-949F-37EA04359758}"/>
              </a:ext>
            </a:extLst>
          </p:cNvPr>
          <p:cNvSpPr txBox="1"/>
          <p:nvPr/>
        </p:nvSpPr>
        <p:spPr>
          <a:xfrm>
            <a:off x="7095066" y="20210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轴子的科学动机</a:t>
            </a:r>
          </a:p>
        </p:txBody>
      </p:sp>
    </p:spTree>
    <p:extLst>
      <p:ext uri="{BB962C8B-B14F-4D97-AF65-F5344CB8AC3E}">
        <p14:creationId xmlns:p14="http://schemas.microsoft.com/office/powerpoint/2010/main" val="20766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6334-6A52-4695-BA04-DCA9F313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强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“问题”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F434-56AA-4CB4-B46D-BFAC0552C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0459"/>
            <a:ext cx="7886700" cy="4351338"/>
          </a:xfrm>
        </p:spPr>
        <p:txBody>
          <a:bodyPr/>
          <a:lstStyle/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强作用的有效理论给出中子</a:t>
            </a:r>
            <a:r>
              <a:rPr lang="en-US" altLang="zh-CN" dirty="0" err="1">
                <a:latin typeface="+mn-ea"/>
              </a:rPr>
              <a:t>eDM</a:t>
            </a:r>
            <a:r>
              <a:rPr lang="zh-CN" altLang="en-US" dirty="0">
                <a:latin typeface="+mn-ea"/>
              </a:rPr>
              <a:t>：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52E4B-AEA0-48C7-BC96-22C7187E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18" y="3438990"/>
            <a:ext cx="3458956" cy="1956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1437B9-3328-4C83-A58C-4335CCC2B38F}"/>
              </a:ext>
            </a:extLst>
          </p:cNvPr>
          <p:cNvSpPr txBox="1"/>
          <p:nvPr/>
        </p:nvSpPr>
        <p:spPr>
          <a:xfrm>
            <a:off x="6683738" y="551211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/>
              <a:t>产生中子偶极矩</a:t>
            </a:r>
            <a:br>
              <a:rPr lang="en-US" altLang="zh-CN" sz="1600" dirty="0"/>
            </a:br>
            <a:r>
              <a:rPr lang="zh-CN" altLang="en-US" sz="1600" dirty="0"/>
              <a:t>耦合的费曼图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AF4F5-0A2C-4CEA-A7C7-2109D42C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82" y="3653014"/>
            <a:ext cx="5044942" cy="826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51AA3-9E3C-4DC7-9285-AF19A191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158" y="4756506"/>
            <a:ext cx="1476431" cy="365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3C5ED-8FAB-4608-BA40-276C0A8CD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427" y="4782839"/>
            <a:ext cx="936518" cy="288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B3235-7A92-4890-B8D2-39A82FA5E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650" y="4782839"/>
            <a:ext cx="989420" cy="243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7E38EF-0494-42F9-92E7-D67B75C7F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111" y="5355859"/>
            <a:ext cx="1476689" cy="528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95E555-C56C-4896-A157-DC1F3C29F84F}"/>
              </a:ext>
            </a:extLst>
          </p:cNvPr>
          <p:cNvSpPr txBox="1"/>
          <p:nvPr/>
        </p:nvSpPr>
        <p:spPr>
          <a:xfrm>
            <a:off x="1378158" y="539553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实验测量发现：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EA3A1E-E77A-4172-BC99-F45252EA0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8158" y="2828214"/>
            <a:ext cx="6116059" cy="5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1944-B9E5-42C5-B18A-BD6D8E53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如何解决强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4F42-FCC8-45CA-B786-3A09B2BC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i="1" dirty="0"/>
              <a:t>u</a:t>
            </a:r>
            <a:r>
              <a:rPr lang="en-US" altLang="zh-CN" dirty="0"/>
              <a:t>-</a:t>
            </a:r>
            <a:r>
              <a:rPr lang="zh-CN" altLang="en-US" dirty="0"/>
              <a:t>夸克“零质量”方案：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</a:t>
            </a:r>
            <a:r>
              <a:rPr lang="en-US" altLang="zh-CN" sz="2400" dirty="0"/>
              <a:t> </a:t>
            </a:r>
            <a:r>
              <a:rPr lang="en-US" altLang="zh-CN" sz="2400" dirty="0" err="1"/>
              <a:t>eDM</a:t>
            </a:r>
            <a:r>
              <a:rPr lang="zh-CN" altLang="en-US" sz="2400" dirty="0"/>
              <a:t>中</a:t>
            </a:r>
            <a:r>
              <a:rPr lang="en-US" altLang="zh-CN" sz="2400" dirty="0"/>
              <a:t>                         </a:t>
            </a:r>
            <a:r>
              <a:rPr lang="zh-CN" altLang="en-US" sz="2400" dirty="0"/>
              <a:t>，若</a:t>
            </a:r>
            <a:r>
              <a:rPr lang="en-US" altLang="zh-CN" sz="2400" dirty="0"/>
              <a:t>m</a:t>
            </a:r>
            <a:r>
              <a:rPr lang="en-US" altLang="zh-CN" sz="2400" baseline="-25000" dirty="0"/>
              <a:t>u</a:t>
            </a:r>
            <a:r>
              <a:rPr lang="en-US" altLang="zh-CN" sz="2400" dirty="0"/>
              <a:t>&lt; 10</a:t>
            </a:r>
            <a:r>
              <a:rPr lang="en-US" altLang="zh-CN" sz="2400" baseline="30000" dirty="0"/>
              <a:t>-10 </a:t>
            </a:r>
            <a:r>
              <a:rPr lang="en-US" altLang="zh-CN" sz="2400" dirty="0"/>
              <a:t>m</a:t>
            </a:r>
            <a:r>
              <a:rPr lang="en-US" altLang="zh-CN" sz="2400" baseline="-25000" dirty="0"/>
              <a:t>d</a:t>
            </a:r>
            <a:r>
              <a:rPr lang="en-US" altLang="zh-CN" sz="2400" dirty="0"/>
              <a:t>,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与格点结论不符</a:t>
            </a:r>
            <a:br>
              <a:rPr lang="en-US" altLang="zh-CN" sz="2400" dirty="0"/>
            </a:br>
            <a:endParaRPr lang="en-US" altLang="zh-CN" dirty="0"/>
          </a:p>
          <a:p>
            <a:r>
              <a:rPr lang="en-US" altLang="zh-CN" dirty="0"/>
              <a:t>Nelson-Barr</a:t>
            </a:r>
            <a:r>
              <a:rPr lang="zh-CN" altLang="en-US" dirty="0"/>
              <a:t>模型：</a:t>
            </a:r>
            <a:r>
              <a:rPr lang="en-US" altLang="zh-CN" sz="2400" dirty="0"/>
              <a:t>CP</a:t>
            </a:r>
            <a:r>
              <a:rPr lang="zh-CN" altLang="en-US" sz="2400" dirty="0"/>
              <a:t>自发破缺，产生大</a:t>
            </a:r>
            <a:r>
              <a:rPr lang="en-US" altLang="zh-CN" sz="2400" dirty="0"/>
              <a:t>CKM</a:t>
            </a:r>
            <a:r>
              <a:rPr lang="zh-CN" altLang="en-US" sz="2400" dirty="0"/>
              <a:t>，小的</a:t>
            </a:r>
            <a:br>
              <a:rPr lang="en-US" altLang="zh-CN" sz="2400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EF510-E431-4CAC-8BC0-EB226784C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4" y="2493525"/>
            <a:ext cx="1892127" cy="676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7494E-EC68-45C4-865D-E71DC093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73" y="4105170"/>
            <a:ext cx="4277573" cy="506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B80F4-2942-4C20-8A49-9B0FBC56D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08" y="3556300"/>
            <a:ext cx="287039" cy="364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E8EDB-1CAD-4C8B-AA3F-38627B938DE1}"/>
              </a:ext>
            </a:extLst>
          </p:cNvPr>
          <p:cNvSpPr txBox="1"/>
          <p:nvPr/>
        </p:nvSpPr>
        <p:spPr>
          <a:xfrm>
            <a:off x="2262184" y="4684447"/>
            <a:ext cx="524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q</a:t>
            </a:r>
            <a:r>
              <a:rPr lang="zh-CN" altLang="en-US" dirty="0"/>
              <a:t>为新引入的</a:t>
            </a:r>
            <a:r>
              <a:rPr lang="en-US" altLang="zh-CN" dirty="0"/>
              <a:t>vector-like</a:t>
            </a:r>
            <a:r>
              <a:rPr lang="zh-CN" altLang="en-US" dirty="0"/>
              <a:t>夸克，</a:t>
            </a:r>
            <a:r>
              <a:rPr lang="en-US" altLang="zh-CN" i="1" dirty="0" err="1"/>
              <a:t>Q</a:t>
            </a:r>
            <a:r>
              <a:rPr lang="en-US" altLang="zh-CN" dirty="0" err="1"/>
              <a:t>,</a:t>
            </a:r>
            <a:r>
              <a:rPr lang="en-US" altLang="zh-CN" i="1" dirty="0" err="1"/>
              <a:t>d</a:t>
            </a:r>
            <a:r>
              <a:rPr lang="zh-CN" altLang="en-US" dirty="0"/>
              <a:t>是标准模型夸克</a:t>
            </a:r>
            <a:r>
              <a:rPr lang="en-US" altLang="zh-CN" dirty="0"/>
              <a:t>, </a:t>
            </a:r>
            <a:br>
              <a:rPr lang="en-US" altLang="zh-CN" dirty="0"/>
            </a:br>
            <a:r>
              <a:rPr lang="el-GR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n-US" altLang="zh-CN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是新引入的标量场，其（复）真空期望值破坏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CP</a:t>
            </a:r>
            <a:endParaRPr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AB1299-BBDD-427B-8CE7-5BB04F27D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734" y="5454679"/>
            <a:ext cx="1536192" cy="787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E15D2-C738-4697-BE79-AB1B8B39E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380" y="5652690"/>
            <a:ext cx="809642" cy="2580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A9BD7-5EA1-49E3-A84C-60BEB3403CE9}"/>
              </a:ext>
            </a:extLst>
          </p:cNvPr>
          <p:cNvSpPr txBox="1"/>
          <p:nvPr/>
        </p:nvSpPr>
        <p:spPr>
          <a:xfrm>
            <a:off x="3853460" y="5597033"/>
            <a:ext cx="317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arg</a:t>
            </a:r>
            <a:r>
              <a:rPr lang="en-US" altLang="zh-CN" dirty="0"/>
              <a:t>(det M) =0, </a:t>
            </a:r>
            <a:r>
              <a:rPr lang="zh-CN" altLang="en-US" dirty="0"/>
              <a:t>非零的</a:t>
            </a:r>
            <a:r>
              <a:rPr lang="en-US" altLang="zh-CN" dirty="0"/>
              <a:t>CKM</a:t>
            </a:r>
            <a:r>
              <a:rPr lang="zh-CN" altLang="en-US" dirty="0"/>
              <a:t>要求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D8C0E-C30E-4C1A-A9CE-3DBE4B001E02}"/>
              </a:ext>
            </a:extLst>
          </p:cNvPr>
          <p:cNvSpPr txBox="1"/>
          <p:nvPr/>
        </p:nvSpPr>
        <p:spPr>
          <a:xfrm>
            <a:off x="4129259" y="6091866"/>
            <a:ext cx="426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不自然：    为零对模型参数要求较高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18DE53-1FFE-4BAE-96AA-235C1A0150C8}"/>
                  </a:ext>
                </a:extLst>
              </p:cNvPr>
              <p:cNvSpPr txBox="1"/>
              <p:nvPr/>
            </p:nvSpPr>
            <p:spPr>
              <a:xfrm>
                <a:off x="5210197" y="6084712"/>
                <a:ext cx="231422" cy="435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en-US" sz="28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8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18DE53-1FFE-4BAE-96AA-235C1A015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97" y="6084712"/>
                <a:ext cx="231422" cy="435504"/>
              </a:xfrm>
              <a:prstGeom prst="rect">
                <a:avLst/>
              </a:prstGeom>
              <a:blipFill>
                <a:blip r:embed="rId7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28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AB66-D01C-4961-BE14-A420128F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(axion)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方案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4C493-624A-4220-B37B-4710101947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1013"/>
                <a:ext cx="7886700" cy="4351338"/>
              </a:xfrm>
            </p:spPr>
            <p:txBody>
              <a:bodyPr/>
              <a:lstStyle/>
              <a:p>
                <a:r>
                  <a:rPr lang="en-US" altLang="zh-CN" dirty="0"/>
                  <a:t>Peccei, Quinn(77’)</a:t>
                </a:r>
                <a:r>
                  <a:rPr lang="zh-CN" altLang="en-US" dirty="0"/>
                  <a:t>引入</a:t>
                </a:r>
                <a:r>
                  <a:rPr lang="en-US" altLang="zh-CN" dirty="0"/>
                  <a:t>U(1)</a:t>
                </a:r>
                <a:r>
                  <a:rPr lang="en-US" altLang="zh-CN" baseline="-25000" dirty="0"/>
                  <a:t>PQ</a:t>
                </a:r>
                <a:r>
                  <a:rPr lang="zh-CN" altLang="en-US" dirty="0"/>
                  <a:t>对称性</a:t>
                </a:r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en-US" altLang="zh-CN" sz="2000" dirty="0"/>
                  <a:t>a</a:t>
                </a:r>
                <a:r>
                  <a:rPr lang="zh-CN" altLang="en-US" sz="2000" dirty="0"/>
                  <a:t>是</a:t>
                </a:r>
                <a:r>
                  <a:rPr lang="en-US" altLang="zh-CN" sz="2000" dirty="0"/>
                  <a:t>U(1)</a:t>
                </a:r>
                <a:r>
                  <a:rPr lang="en-US" altLang="zh-CN" sz="2000" baseline="-25000" dirty="0"/>
                  <a:t>PQ</a:t>
                </a:r>
                <a:r>
                  <a:rPr lang="zh-CN" altLang="en-US" sz="2000" dirty="0"/>
                  <a:t>的</a:t>
                </a:r>
                <a:r>
                  <a:rPr lang="en-US" altLang="zh-CN" sz="2000" dirty="0"/>
                  <a:t>Goldstone</a:t>
                </a:r>
                <a:r>
                  <a:rPr lang="zh-CN" altLang="en-US" sz="2000" dirty="0"/>
                  <a:t>，通过</a:t>
                </a:r>
                <a:r>
                  <a:rPr lang="en-US" altLang="zh-CN" sz="2000" dirty="0"/>
                  <a:t>UV</a:t>
                </a:r>
                <a:r>
                  <a:rPr lang="zh-CN" altLang="en-US" sz="2000" dirty="0"/>
                  <a:t>物理与</a:t>
                </a:r>
                <a:r>
                  <a:rPr lang="en-US" altLang="zh-CN" sz="2000" dirty="0"/>
                  <a:t>QCD</a:t>
                </a:r>
                <a:r>
                  <a:rPr lang="zh-CN" altLang="en-US" sz="2000" dirty="0"/>
                  <a:t>有反常耦合，</a:t>
                </a:r>
                <a:r>
                  <a:rPr lang="en-US" altLang="zh-CN" sz="2000" dirty="0"/>
                  <a:t>U(1)</a:t>
                </a:r>
                <a:r>
                  <a:rPr lang="en-US" altLang="zh-CN" sz="2000" baseline="-25000" dirty="0"/>
                  <a:t>PQ</a:t>
                </a:r>
                <a:r>
                  <a:rPr lang="zh-CN" altLang="en-US" sz="2000" dirty="0"/>
                  <a:t>被</a:t>
                </a:r>
                <a:r>
                  <a:rPr lang="en-US" altLang="zh-CN" sz="2000" dirty="0"/>
                  <a:t>QCD</a:t>
                </a:r>
                <a:r>
                  <a:rPr lang="zh-CN" altLang="en-US" sz="2000" dirty="0"/>
                  <a:t>真空瞬子效应破缺，在低能有效理论中与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000" dirty="0"/>
                  <a:t>起相似作用</a:t>
                </a:r>
                <a:r>
                  <a:rPr lang="zh-CN" altLang="en-US" sz="2400" dirty="0"/>
                  <a:t>。</a:t>
                </a:r>
                <a:br>
                  <a:rPr lang="en-US" altLang="zh-CN" sz="2400" dirty="0"/>
                </a:br>
                <a:endParaRPr lang="zh-CN" altLang="en-US" baseline="-25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4C493-624A-4220-B37B-471010194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1013"/>
                <a:ext cx="7886700" cy="4351338"/>
              </a:xfrm>
              <a:blipFill>
                <a:blip r:embed="rId2"/>
                <a:stretch>
                  <a:fillRect l="-1391" t="-26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B32D5C4-9456-4484-A4A7-D54ACBDA6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286" y="3272882"/>
            <a:ext cx="2846480" cy="737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A33D7-B2E4-4DCE-9224-0DD95BDE4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894" y="4163009"/>
            <a:ext cx="5578537" cy="884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75FDE8-F6A9-4BA9-A9FE-D2C585AFAAD1}"/>
                  </a:ext>
                </a:extLst>
              </p:cNvPr>
              <p:cNvSpPr txBox="1"/>
              <p:nvPr/>
            </p:nvSpPr>
            <p:spPr>
              <a:xfrm>
                <a:off x="628650" y="4961255"/>
                <a:ext cx="5944128" cy="789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br>
                  <a:rPr lang="en-US" altLang="zh-CN" sz="2000" dirty="0"/>
                </a:br>
                <a:r>
                  <a:rPr lang="en-US" altLang="zh-CN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</a:t>
                </a:r>
                <a:r>
                  <a:rPr lang="zh-CN" alt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将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拓展为动力学场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zh-CN" altLang="en-US" sz="200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75FDE8-F6A9-4BA9-A9FE-D2C585AFA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961255"/>
                <a:ext cx="5944128" cy="789703"/>
              </a:xfrm>
              <a:prstGeom prst="rect">
                <a:avLst/>
              </a:prstGeom>
              <a:blipFill>
                <a:blip r:embed="rId5"/>
                <a:stretch>
                  <a:fillRect t="-11628" r="-7282" b="-94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3B74157-339B-406B-91CA-12DE5D6EE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98" y="5978499"/>
            <a:ext cx="1232250" cy="297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2DA8D0-3EF0-4924-8471-923F78679659}"/>
                  </a:ext>
                </a:extLst>
              </p:cNvPr>
              <p:cNvSpPr txBox="1"/>
              <p:nvPr/>
            </p:nvSpPr>
            <p:spPr>
              <a:xfrm>
                <a:off x="2220073" y="5920434"/>
                <a:ext cx="5368136" cy="418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处势能最小，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zh-CN" altLang="en-US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den>
                    </m:f>
                    <m:r>
                      <a:rPr lang="zh-CN" altLang="en-US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整体趋于零，解决了强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问题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2DA8D0-3EF0-4924-8471-923F78679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073" y="5920434"/>
                <a:ext cx="5368136" cy="418833"/>
              </a:xfrm>
              <a:prstGeom prst="rect">
                <a:avLst/>
              </a:prstGeom>
              <a:blipFill>
                <a:blip r:embed="rId7"/>
                <a:stretch>
                  <a:fillRect l="-1022" t="-94203" r="-795" b="-16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32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B145-884D-40D9-97BF-31ACBF4D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Peccei-Quinn-Weinberg-</a:t>
            </a:r>
            <a:r>
              <a:rPr lang="en-US" altLang="zh-CN" sz="3200" dirty="0" err="1"/>
              <a:t>Wilczek</a:t>
            </a:r>
            <a:r>
              <a:rPr lang="en-US" altLang="zh-CN" sz="3200" dirty="0"/>
              <a:t>(PQWW)</a:t>
            </a:r>
            <a:r>
              <a:rPr lang="zh-CN" altLang="en-US" sz="3200" dirty="0"/>
              <a:t>模型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4F1DE-C694-40AD-BECD-AA13C36BD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    引入两个</a:t>
            </a:r>
            <a:r>
              <a:rPr lang="en-US" altLang="zh-CN" sz="2400" dirty="0"/>
              <a:t>Higgs</a:t>
            </a:r>
            <a:r>
              <a:rPr lang="zh-CN" altLang="en-US" sz="2400" dirty="0"/>
              <a:t>场，</a:t>
            </a:r>
            <a:r>
              <a:rPr lang="en-US" altLang="zh-CN" sz="2400" dirty="0" err="1"/>
              <a:t>H</a:t>
            </a:r>
            <a:r>
              <a:rPr lang="en-US" altLang="zh-CN" sz="2400" baseline="-25000" dirty="0" err="1"/>
              <a:t>u</a:t>
            </a:r>
            <a:r>
              <a:rPr lang="en-US" altLang="zh-CN" sz="2400" dirty="0" err="1"/>
              <a:t>,H</a:t>
            </a:r>
            <a:r>
              <a:rPr lang="en-US" altLang="zh-CN" sz="2400" baseline="-25000" dirty="0" err="1"/>
              <a:t>d</a:t>
            </a:r>
            <a:r>
              <a:rPr lang="en-US" altLang="zh-CN" sz="2400" dirty="0"/>
              <a:t> </a:t>
            </a:r>
            <a:r>
              <a:rPr lang="zh-CN" altLang="en-US" sz="2400" dirty="0"/>
              <a:t>分别给出</a:t>
            </a:r>
            <a:r>
              <a:rPr lang="en-US" altLang="zh-CN" sz="2400" dirty="0"/>
              <a:t>u,</a:t>
            </a:r>
            <a:r>
              <a:rPr lang="zh-CN" altLang="en-US" sz="2400" dirty="0"/>
              <a:t> </a:t>
            </a:r>
            <a:r>
              <a:rPr lang="en-US" altLang="zh-CN" sz="2400" dirty="0"/>
              <a:t>d</a:t>
            </a:r>
            <a:r>
              <a:rPr lang="zh-CN" altLang="en-US" sz="2400" dirty="0"/>
              <a:t>夸克质量。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88756B-099C-490B-9F09-16C3A0E60F06}"/>
                  </a:ext>
                </a:extLst>
              </p:cNvPr>
              <p:cNvSpPr txBox="1"/>
              <p:nvPr/>
            </p:nvSpPr>
            <p:spPr>
              <a:xfrm>
                <a:off x="2111273" y="2687870"/>
                <a:ext cx="36488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88756B-099C-490B-9F09-16C3A0E60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273" y="2687870"/>
                <a:ext cx="3648863" cy="307777"/>
              </a:xfrm>
              <a:prstGeom prst="rect">
                <a:avLst/>
              </a:prstGeom>
              <a:blipFill>
                <a:blip r:embed="rId2"/>
                <a:stretch>
                  <a:fillRect l="-835" b="-3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E9A698C-B576-4594-9BAF-4A0B7E9D3003}"/>
              </a:ext>
            </a:extLst>
          </p:cNvPr>
          <p:cNvSpPr txBox="1"/>
          <p:nvPr/>
        </p:nvSpPr>
        <p:spPr>
          <a:xfrm>
            <a:off x="1003277" y="26570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其轴子是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2AD82A-5BFA-4707-8EDB-2EE484C1EC62}"/>
                  </a:ext>
                </a:extLst>
              </p:cNvPr>
              <p:cNvSpPr txBox="1"/>
              <p:nvPr/>
            </p:nvSpPr>
            <p:spPr>
              <a:xfrm>
                <a:off x="6036789" y="3057200"/>
                <a:ext cx="1433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2AD82A-5BFA-4707-8EDB-2EE484C1E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789" y="3057200"/>
                <a:ext cx="1433085" cy="276999"/>
              </a:xfrm>
              <a:prstGeom prst="rect">
                <a:avLst/>
              </a:prstGeom>
              <a:blipFill>
                <a:blip r:embed="rId3"/>
                <a:stretch>
                  <a:fillRect l="-3404" t="-4444" r="-170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1A8A2B-D88C-4C82-8914-2B9F2E217EC7}"/>
                  </a:ext>
                </a:extLst>
              </p:cNvPr>
              <p:cNvSpPr txBox="1"/>
              <p:nvPr/>
            </p:nvSpPr>
            <p:spPr>
              <a:xfrm>
                <a:off x="2536440" y="3294212"/>
                <a:ext cx="2610908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~ 250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1A8A2B-D88C-4C82-8914-2B9F2E217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440" y="3294212"/>
                <a:ext cx="2610908" cy="563680"/>
              </a:xfrm>
              <a:prstGeom prst="rect">
                <a:avLst/>
              </a:prstGeom>
              <a:blipFill>
                <a:blip r:embed="rId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CBD3D72-8DF4-4AF3-9944-5D9130514650}"/>
              </a:ext>
            </a:extLst>
          </p:cNvPr>
          <p:cNvSpPr txBox="1"/>
          <p:nvPr/>
        </p:nvSpPr>
        <p:spPr>
          <a:xfrm>
            <a:off x="1428444" y="3429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弱能标的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50E04-2487-4342-A418-A1912A6EAA95}"/>
                  </a:ext>
                </a:extLst>
              </p:cNvPr>
              <p:cNvSpPr txBox="1"/>
              <p:nvPr/>
            </p:nvSpPr>
            <p:spPr>
              <a:xfrm>
                <a:off x="1297188" y="4105467"/>
                <a:ext cx="6449330" cy="1023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SM</a:t>
                </a:r>
                <a:r>
                  <a:rPr lang="zh-CN" altLang="en-US" sz="2000" dirty="0"/>
                  <a:t>费米子带</a:t>
                </a:r>
                <a:r>
                  <a:rPr lang="en-US" altLang="zh-CN" sz="2000" dirty="0"/>
                  <a:t>PQ</a:t>
                </a:r>
                <a:r>
                  <a:rPr lang="zh-CN" altLang="en-US" sz="2000" dirty="0"/>
                  <a:t>荷，直接耦合到轴子，</a:t>
                </a:r>
                <a:r>
                  <a:rPr lang="en-US" altLang="zh-CN" sz="2000" i="1" dirty="0"/>
                  <a:t>f</a:t>
                </a:r>
                <a:r>
                  <a:rPr lang="en-US" altLang="zh-CN" sz="2000" baseline="-25000" dirty="0"/>
                  <a:t>a</a:t>
                </a:r>
                <a:r>
                  <a:rPr lang="en-US" altLang="zh-CN" sz="2000" dirty="0"/>
                  <a:t> </a:t>
                </a:r>
                <a:r>
                  <a:rPr lang="zh-CN" altLang="en-US" sz="2000" dirty="0"/>
                  <a:t>在弱电破缺能标</a:t>
                </a:r>
                <a:br>
                  <a:rPr lang="en-US" altLang="zh-CN" sz="2000" dirty="0"/>
                </a:br>
                <a:br>
                  <a:rPr lang="en-US" altLang="zh-CN" sz="2000" dirty="0"/>
                </a:br>
                <a:r>
                  <a:rPr lang="en-US" altLang="zh-C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zh-CN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到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acc>
                      <m:accPr>
                        <m:chr m:val="̃"/>
                        <m:ctrlPr>
                          <a:rPr lang="en-US" altLang="zh-CN" sz="2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zh-CN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的反常耦合通过</a:t>
                </a:r>
                <a:r>
                  <a:rPr lang="en-US" altLang="zh-C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</a:t>
                </a:r>
                <a:r>
                  <a:rPr lang="zh-CN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夸克圈图产生，解决强</a:t>
                </a:r>
                <a:r>
                  <a:rPr lang="en-US" altLang="zh-C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</a:t>
                </a:r>
                <a:r>
                  <a:rPr lang="zh-CN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问题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50E04-2487-4342-A418-A1912A6EA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88" y="4105467"/>
                <a:ext cx="6449330" cy="1023229"/>
              </a:xfrm>
              <a:prstGeom prst="rect">
                <a:avLst/>
              </a:prstGeom>
              <a:blipFill>
                <a:blip r:embed="rId5"/>
                <a:stretch>
                  <a:fillRect l="-1134" t="-2976" r="-662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ABAF-E59C-463F-BB2C-B6169E711721}"/>
                  </a:ext>
                </a:extLst>
              </p:cNvPr>
              <p:cNvSpPr txBox="1"/>
              <p:nvPr/>
            </p:nvSpPr>
            <p:spPr>
              <a:xfrm>
                <a:off x="1302354" y="5435831"/>
                <a:ext cx="68823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PQWW 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的 </a:t>
                </a:r>
                <a:r>
                  <a:rPr lang="en-US" altLang="zh-CN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altLang="zh-CN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太低，产生显著的介子稀有衰变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type m:val="li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zh-CN" alt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，</a:t>
                </a:r>
                <a:b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被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Beam Dump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实验排除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ABAF-E59C-463F-BB2C-B6169E711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54" y="5435831"/>
                <a:ext cx="6882333" cy="646331"/>
              </a:xfrm>
              <a:prstGeom prst="rect">
                <a:avLst/>
              </a:prstGeom>
              <a:blipFill>
                <a:blip r:embed="rId6"/>
                <a:stretch>
                  <a:fillRect l="-443" t="-66981" r="-620" b="-5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27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7C41-1305-40D9-9F72-FBD7580A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‘</a:t>
            </a:r>
            <a:r>
              <a:rPr lang="en-US" altLang="zh-CN" sz="4000" dirty="0"/>
              <a:t>Invisible</a:t>
            </a:r>
            <a:r>
              <a:rPr lang="zh-CN" altLang="en-US" sz="4000" dirty="0"/>
              <a:t>’</a:t>
            </a:r>
            <a:r>
              <a:rPr lang="en-US" altLang="zh-CN" sz="4000" dirty="0"/>
              <a:t> </a:t>
            </a:r>
            <a:r>
              <a:rPr lang="zh-CN" altLang="en-US" sz="4000" dirty="0"/>
              <a:t>轴子模型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4678-EB47-4320-B55D-CA8519216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DFVZ</a:t>
            </a:r>
            <a:r>
              <a:rPr lang="zh-CN" altLang="en-US" dirty="0"/>
              <a:t>模型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br>
              <a:rPr lang="en-US" altLang="zh-CN" dirty="0"/>
            </a:br>
            <a:endParaRPr lang="en-US" altLang="zh-CN" dirty="0"/>
          </a:p>
          <a:p>
            <a:r>
              <a:rPr lang="en-US" altLang="zh-CN" dirty="0"/>
              <a:t>KSVZ</a:t>
            </a:r>
            <a:r>
              <a:rPr lang="zh-CN" altLang="en-US" dirty="0"/>
              <a:t>模型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D31E3-5499-4860-B383-4948A18AC7D8}"/>
              </a:ext>
            </a:extLst>
          </p:cNvPr>
          <p:cNvSpPr txBox="1"/>
          <p:nvPr/>
        </p:nvSpPr>
        <p:spPr>
          <a:xfrm>
            <a:off x="3940528" y="1573491"/>
            <a:ext cx="477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引入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单态标量场，提高了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U(1)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PQ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破缺的能标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A527D0-8855-495D-B6C6-5CD68A960601}"/>
              </a:ext>
            </a:extLst>
          </p:cNvPr>
          <p:cNvGrpSpPr/>
          <p:nvPr/>
        </p:nvGrpSpPr>
        <p:grpSpPr>
          <a:xfrm>
            <a:off x="678124" y="2368978"/>
            <a:ext cx="3128933" cy="1420863"/>
            <a:chOff x="1276739" y="2450605"/>
            <a:chExt cx="3128933" cy="1420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14AC519-467A-49F9-B570-DB95BC14EA74}"/>
                    </a:ext>
                  </a:extLst>
                </p:cNvPr>
                <p:cNvSpPr txBox="1"/>
                <p:nvPr/>
              </p:nvSpPr>
              <p:spPr>
                <a:xfrm>
                  <a:off x="2326769" y="2450605"/>
                  <a:ext cx="12942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14AC519-467A-49F9-B570-DB95BC14E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769" y="2450605"/>
                  <a:ext cx="129420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5164" t="-1667" r="-939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26C00D-B96F-42F3-B627-007CBEE0F931}"/>
                </a:ext>
              </a:extLst>
            </p:cNvPr>
            <p:cNvSpPr txBox="1"/>
            <p:nvPr/>
          </p:nvSpPr>
          <p:spPr>
            <a:xfrm>
              <a:off x="1368688" y="2877156"/>
              <a:ext cx="2945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H</a:t>
              </a:r>
              <a:r>
                <a:rPr lang="en-US" altLang="zh-CN" i="1" baseline="-25000" dirty="0"/>
                <a:t>u</a:t>
              </a:r>
              <a:r>
                <a:rPr lang="en-US" altLang="zh-CN" i="1" dirty="0"/>
                <a:t>, </a:t>
              </a:r>
              <a:r>
                <a:rPr lang="en-US" altLang="zh-CN" i="1" dirty="0" err="1"/>
                <a:t>H</a:t>
              </a:r>
              <a:r>
                <a:rPr lang="en-US" altLang="zh-CN" i="1" baseline="-25000" dirty="0" err="1"/>
                <a:t>d</a:t>
              </a:r>
              <a:r>
                <a:rPr lang="en-US" altLang="zh-CN" i="1" dirty="0"/>
                <a:t>, S</a:t>
              </a:r>
              <a:r>
                <a:rPr lang="en-US" altLang="zh-CN" dirty="0"/>
                <a:t> </a:t>
              </a:r>
              <a:r>
                <a:rPr lang="zh-CN" altLang="en-US" dirty="0"/>
                <a:t>的</a:t>
              </a:r>
              <a:r>
                <a:rPr lang="en-US" altLang="zh-CN" dirty="0"/>
                <a:t>PQ</a:t>
              </a:r>
              <a:r>
                <a:rPr lang="zh-CN" altLang="en-US" dirty="0"/>
                <a:t>荷为 </a:t>
              </a:r>
              <a:r>
                <a:rPr lang="en-US" altLang="zh-CN" dirty="0"/>
                <a:t>-1,</a:t>
              </a:r>
              <a:r>
                <a:rPr lang="zh-CN" altLang="en-US" dirty="0"/>
                <a:t> </a:t>
              </a:r>
              <a:r>
                <a:rPr lang="en-US" altLang="zh-CN" dirty="0"/>
                <a:t>-1,</a:t>
              </a:r>
              <a:r>
                <a:rPr lang="zh-CN" altLang="en-US" dirty="0"/>
                <a:t> </a:t>
              </a:r>
              <a:r>
                <a:rPr lang="en-US" altLang="zh-CN" dirty="0"/>
                <a:t>+1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BF5787F-34EA-42DF-8F9F-6B69D532A865}"/>
                    </a:ext>
                  </a:extLst>
                </p:cNvPr>
                <p:cNvSpPr/>
                <p:nvPr/>
              </p:nvSpPr>
              <p:spPr>
                <a:xfrm>
                  <a:off x="1276739" y="3215455"/>
                  <a:ext cx="3128933" cy="6560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zh-CN" altLang="en-US" dirty="0"/>
                    <a:t> 被</a:t>
                  </a:r>
                  <a:r>
                    <a:rPr lang="en-US" altLang="zh-CN" i="1" dirty="0"/>
                    <a:t>v</a:t>
                  </a:r>
                  <a:r>
                    <a:rPr lang="en-US" altLang="zh-CN" baseline="-25000" dirty="0"/>
                    <a:t>S</a:t>
                  </a:r>
                  <a:r>
                    <a:rPr lang="zh-CN" altLang="en-US" dirty="0"/>
                    <a:t>抬高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BF5787F-34EA-42DF-8F9F-6B69D532A8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739" y="3215455"/>
                  <a:ext cx="3128933" cy="656013"/>
                </a:xfrm>
                <a:prstGeom prst="rect">
                  <a:avLst/>
                </a:prstGeom>
                <a:blipFill>
                  <a:blip r:embed="rId3"/>
                  <a:stretch>
                    <a:fillRect r="-58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63B798-51E3-4C08-91EF-AF3C2DBA3F1B}"/>
                  </a:ext>
                </a:extLst>
              </p:cNvPr>
              <p:cNvSpPr txBox="1"/>
              <p:nvPr/>
            </p:nvSpPr>
            <p:spPr>
              <a:xfrm>
                <a:off x="3856531" y="2646920"/>
                <a:ext cx="4938852" cy="864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63B798-51E3-4C08-91EF-AF3C2DBA3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31" y="2646920"/>
                <a:ext cx="4938852" cy="864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F365CB-F73E-4B50-B459-F2A87F81DE86}"/>
                  </a:ext>
                </a:extLst>
              </p:cNvPr>
              <p:cNvSpPr txBox="1"/>
              <p:nvPr/>
            </p:nvSpPr>
            <p:spPr>
              <a:xfrm>
                <a:off x="2436169" y="4896781"/>
                <a:ext cx="1370888" cy="435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/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F365CB-F73E-4B50-B459-F2A87F81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69" y="4896781"/>
                <a:ext cx="1370888" cy="435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EB62BD8-3520-40C8-A606-1C4E169CD76C}"/>
              </a:ext>
            </a:extLst>
          </p:cNvPr>
          <p:cNvSpPr txBox="1"/>
          <p:nvPr/>
        </p:nvSpPr>
        <p:spPr>
          <a:xfrm>
            <a:off x="3860293" y="4983024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引入</a:t>
            </a:r>
            <a:r>
              <a:rPr lang="en-US" altLang="zh-CN" dirty="0"/>
              <a:t>SU(3)triplet </a:t>
            </a:r>
            <a:r>
              <a:rPr lang="en-US" altLang="zh-CN" i="1" dirty="0" err="1"/>
              <a:t>Q</a:t>
            </a:r>
            <a:r>
              <a:rPr lang="en-US" altLang="zh-CN" dirty="0" err="1"/>
              <a:t>,</a:t>
            </a:r>
            <a:r>
              <a:rPr lang="en-US" altLang="zh-CN" i="1" dirty="0" err="1"/>
              <a:t>Q</a:t>
            </a:r>
            <a:r>
              <a:rPr lang="en-US" altLang="zh-CN" baseline="30000" dirty="0" err="1"/>
              <a:t>c</a:t>
            </a:r>
            <a:r>
              <a:rPr lang="en-US" altLang="zh-CN" baseline="30000" dirty="0"/>
              <a:t> </a:t>
            </a:r>
            <a:r>
              <a:rPr lang="zh-CN" altLang="en-US" dirty="0"/>
              <a:t>和</a:t>
            </a:r>
            <a:r>
              <a:rPr lang="en-US" altLang="zh-CN" dirty="0"/>
              <a:t>SM</a:t>
            </a:r>
            <a:r>
              <a:rPr lang="zh-CN" altLang="en-US" dirty="0"/>
              <a:t>单态</a:t>
            </a:r>
            <a:r>
              <a:rPr lang="en-US" altLang="zh-CN" i="1" dirty="0"/>
              <a:t>S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3A6117-EDFF-492F-B80B-D77CB0DC8518}"/>
                  </a:ext>
                </a:extLst>
              </p:cNvPr>
              <p:cNvSpPr txBox="1"/>
              <p:nvPr/>
            </p:nvSpPr>
            <p:spPr>
              <a:xfrm>
                <a:off x="2108362" y="5445631"/>
                <a:ext cx="5347361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/>
                  <a:t>a</a:t>
                </a:r>
                <a:r>
                  <a:rPr lang="en-US" altLang="zh-CN" dirty="0"/>
                  <a:t> =</a:t>
                </a:r>
                <a:r>
                  <a:rPr lang="en-US" altLang="zh-CN" dirty="0" err="1"/>
                  <a:t>Im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S</a:t>
                </a:r>
                <a:r>
                  <a:rPr lang="en-US" altLang="zh-CN" dirty="0"/>
                  <a:t>, </a:t>
                </a:r>
                <a:r>
                  <a:rPr lang="en-US" altLang="zh-CN" i="1" dirty="0"/>
                  <a:t>Q</a:t>
                </a:r>
                <a:r>
                  <a:rPr lang="en-US" altLang="zh-CN" dirty="0"/>
                  <a:t> </a:t>
                </a:r>
                <a:r>
                  <a:rPr lang="en-US" altLang="zh-CN" i="1" dirty="0"/>
                  <a:t>Q</a:t>
                </a:r>
                <a:r>
                  <a:rPr lang="en-US" altLang="zh-CN" baseline="30000" dirty="0"/>
                  <a:t>c</a:t>
                </a:r>
                <a:r>
                  <a:rPr lang="zh-CN" altLang="en-US" dirty="0"/>
                  <a:t>代替标准模型费米子产生有效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effectLst/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i="1" dirty="0">
                        <a:effectLst/>
                        <a:latin typeface="Cambria Math" panose="02040503050406030204" pitchFamily="18" charset="0"/>
                      </a:rPr>
                      <m:t>𝐺</m:t>
                    </m:r>
                    <m:acc>
                      <m:accPr>
                        <m:chr m:val="̃"/>
                        <m:ctrlPr>
                          <a:rPr lang="en-US" altLang="zh-CN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zh-CN" altLang="en-US" dirty="0"/>
                  <a:t> 耦合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3A6117-EDFF-492F-B80B-D77CB0DC8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362" y="5445631"/>
                <a:ext cx="5347361" cy="376129"/>
              </a:xfrm>
              <a:prstGeom prst="rect">
                <a:avLst/>
              </a:prstGeom>
              <a:blipFill>
                <a:blip r:embed="rId6"/>
                <a:stretch>
                  <a:fillRect l="-1026" t="-6452" r="-114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69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7790</TotalTime>
  <Words>2622</Words>
  <Application>Microsoft Office PowerPoint</Application>
  <PresentationFormat>On-screen Show (4:3)</PresentationFormat>
  <Paragraphs>254</Paragraphs>
  <Slides>44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AdvOT19ee2aa8.B</vt:lpstr>
      <vt:lpstr>AdvOT483a8203</vt:lpstr>
      <vt:lpstr>CMBX9</vt:lpstr>
      <vt:lpstr>CMR9</vt:lpstr>
      <vt:lpstr>等线</vt:lpstr>
      <vt:lpstr>等线 Light</vt:lpstr>
      <vt:lpstr>黑体</vt:lpstr>
      <vt:lpstr>微软雅黑</vt:lpstr>
      <vt:lpstr>Arial</vt:lpstr>
      <vt:lpstr>Arial</vt:lpstr>
      <vt:lpstr>Arial Rounded MT Bold</vt:lpstr>
      <vt:lpstr>Book Antiqua</vt:lpstr>
      <vt:lpstr>Calibri</vt:lpstr>
      <vt:lpstr>Calibri Light</vt:lpstr>
      <vt:lpstr>Cambria Math</vt:lpstr>
      <vt:lpstr>Forte</vt:lpstr>
      <vt:lpstr>Times New Roman</vt:lpstr>
      <vt:lpstr>Office Theme</vt:lpstr>
      <vt:lpstr>暗物质轴子及搜寻</vt:lpstr>
      <vt:lpstr>PowerPoint Presentation</vt:lpstr>
      <vt:lpstr>一、轴子理论简介</vt:lpstr>
      <vt:lpstr>The     in QCD</vt:lpstr>
      <vt:lpstr>强CP“问题”</vt:lpstr>
      <vt:lpstr>如何解决强CP问题？</vt:lpstr>
      <vt:lpstr>轴子(axion)方案</vt:lpstr>
      <vt:lpstr>Peccei-Quinn-Weinberg-Wilczek(PQWW)模型</vt:lpstr>
      <vt:lpstr>‘Invisible’ 轴子模型</vt:lpstr>
      <vt:lpstr>轴子的基本粒子性质</vt:lpstr>
      <vt:lpstr>修正电磁学</vt:lpstr>
      <vt:lpstr>“类轴子”</vt:lpstr>
      <vt:lpstr>二、轴子暗物质</vt:lpstr>
      <vt:lpstr>PowerPoint Presentation</vt:lpstr>
      <vt:lpstr>暗物质QCD轴子的理论参考值</vt:lpstr>
      <vt:lpstr>轴子冷暗物质与WIMP的区别：</vt:lpstr>
      <vt:lpstr>PowerPoint Presentation</vt:lpstr>
      <vt:lpstr>轴子研究热度持续上升</vt:lpstr>
      <vt:lpstr>三、轴子的探测</vt:lpstr>
      <vt:lpstr>PowerPoint Presentation</vt:lpstr>
      <vt:lpstr>轴子探测实验现状</vt:lpstr>
      <vt:lpstr>PowerPoint Presentation</vt:lpstr>
      <vt:lpstr>天体物理：恒星演化</vt:lpstr>
      <vt:lpstr>天体物理：高能光子能谱</vt:lpstr>
      <vt:lpstr>太阳轴子：CAST</vt:lpstr>
      <vt:lpstr>太阳轴子：直接探测实验</vt:lpstr>
      <vt:lpstr>光子“再生” (LSW)实验：OSQAR, ALPS</vt:lpstr>
      <vt:lpstr>真空双折射、二色性</vt:lpstr>
      <vt:lpstr>CMB光子-轴子转化</vt:lpstr>
      <vt:lpstr>PowerPoint Presentation</vt:lpstr>
      <vt:lpstr>中子/原子核进动实验：nEDM</vt:lpstr>
      <vt:lpstr>ABRACADABRA实验 (MIT)</vt:lpstr>
      <vt:lpstr>共振腔探测实验</vt:lpstr>
      <vt:lpstr>PowerPoint Presentation</vt:lpstr>
      <vt:lpstr>共振腔实验结构示意</vt:lpstr>
      <vt:lpstr>PowerPoint Presentation</vt:lpstr>
      <vt:lpstr>共振腔实验进展</vt:lpstr>
      <vt:lpstr>实验室轴子探测的特点</vt:lpstr>
      <vt:lpstr>总结</vt:lpstr>
      <vt:lpstr>BACKUP SLIDES</vt:lpstr>
      <vt:lpstr>自旋依赖(SD)相互作用</vt:lpstr>
      <vt:lpstr>PowerPoint Presentation</vt:lpstr>
      <vt:lpstr>太阳轴子能谱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轴子/类轴子搜寻 ---新的前沿？</dc:title>
  <dc:creator>Yu Gao</dc:creator>
  <cp:lastModifiedBy>Yu Gao</cp:lastModifiedBy>
  <cp:revision>169</cp:revision>
  <cp:lastPrinted>2020-04-01T07:07:10Z</cp:lastPrinted>
  <dcterms:created xsi:type="dcterms:W3CDTF">2020-01-13T05:21:14Z</dcterms:created>
  <dcterms:modified xsi:type="dcterms:W3CDTF">2020-04-02T08:00:19Z</dcterms:modified>
</cp:coreProperties>
</file>