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22" r:id="rId2"/>
    <p:sldMasterId id="2147483734" r:id="rId3"/>
  </p:sldMasterIdLst>
  <p:notesMasterIdLst>
    <p:notesMasterId r:id="rId30"/>
  </p:notesMasterIdLst>
  <p:sldIdLst>
    <p:sldId id="519" r:id="rId4"/>
    <p:sldId id="478" r:id="rId5"/>
    <p:sldId id="446" r:id="rId6"/>
    <p:sldId id="448" r:id="rId7"/>
    <p:sldId id="457" r:id="rId8"/>
    <p:sldId id="450" r:id="rId9"/>
    <p:sldId id="451" r:id="rId10"/>
    <p:sldId id="452" r:id="rId11"/>
    <p:sldId id="453" r:id="rId12"/>
    <p:sldId id="455" r:id="rId13"/>
    <p:sldId id="534" r:id="rId14"/>
    <p:sldId id="483" r:id="rId15"/>
    <p:sldId id="2024" r:id="rId16"/>
    <p:sldId id="2023" r:id="rId17"/>
    <p:sldId id="493" r:id="rId18"/>
    <p:sldId id="491" r:id="rId19"/>
    <p:sldId id="492" r:id="rId20"/>
    <p:sldId id="2025" r:id="rId21"/>
    <p:sldId id="497" r:id="rId22"/>
    <p:sldId id="2026" r:id="rId23"/>
    <p:sldId id="2027" r:id="rId24"/>
    <p:sldId id="2028" r:id="rId25"/>
    <p:sldId id="2029" r:id="rId26"/>
    <p:sldId id="2030" r:id="rId27"/>
    <p:sldId id="517" r:id="rId28"/>
    <p:sldId id="476" r:id="rId29"/>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FF9900"/>
    <a:srgbClr val="339966"/>
    <a:srgbClr val="003399"/>
    <a:srgbClr val="0033CC"/>
    <a:srgbClr val="000066"/>
    <a:srgbClr val="800000"/>
    <a:srgbClr val="339933"/>
    <a:srgbClr val="FFFF00"/>
    <a:srgbClr val="6600CC"/>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001" autoAdjust="0"/>
    <p:restoredTop sz="99580" autoAdjust="0"/>
  </p:normalViewPr>
  <p:slideViewPr>
    <p:cSldViewPr>
      <p:cViewPr>
        <p:scale>
          <a:sx n="110" d="100"/>
          <a:sy n="110" d="100"/>
        </p:scale>
        <p:origin x="-703" y="303"/>
      </p:cViewPr>
      <p:guideLst>
        <p:guide orient="horz" pos="2160"/>
        <p:guide pos="2880"/>
      </p:guideLst>
    </p:cSldViewPr>
  </p:slideViewPr>
  <p:outlineViewPr>
    <p:cViewPr>
      <p:scale>
        <a:sx n="33" d="100"/>
        <a:sy n="33" d="100"/>
      </p:scale>
      <p:origin x="0" y="5328"/>
    </p:cViewPr>
  </p:outlineViewPr>
  <p:notesTextViewPr>
    <p:cViewPr>
      <p:scale>
        <a:sx n="100" d="100"/>
        <a:sy n="100" d="100"/>
      </p:scale>
      <p:origin x="0" y="0"/>
    </p:cViewPr>
  </p:notesTextViewPr>
  <p:sorterViewPr>
    <p:cViewPr>
      <p:scale>
        <a:sx n="66" d="100"/>
        <a:sy n="66" d="100"/>
      </p:scale>
      <p:origin x="0" y="418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Verdana" pitchFamily="34" charset="0"/>
                <a:ea typeface="宋体"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Verdana" pitchFamily="34" charset="0"/>
                <a:ea typeface="宋体" charset="-122"/>
              </a:defRPr>
            </a:lvl1pPr>
          </a:lstStyle>
          <a:p>
            <a:pPr>
              <a:defRPr/>
            </a:pPr>
            <a:fld id="{1910F039-108F-4B39-919A-FC6751EE5485}" type="datetimeFigureOut">
              <a:rPr lang="zh-CN" altLang="en-US"/>
              <a:pPr>
                <a:defRPr/>
              </a:pPr>
              <a:t>2020-3-30</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Verdana" pitchFamily="34" charset="0"/>
                <a:ea typeface="宋体"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Verdana" panose="020B0604030504040204" pitchFamily="34" charset="0"/>
              </a:defRPr>
            </a:lvl1pPr>
          </a:lstStyle>
          <a:p>
            <a:fld id="{F167C0AC-A5DE-46FF-A82B-26118AFC0C3C}" type="slidenum">
              <a:rPr lang="zh-CN" altLang="en-US"/>
              <a:pPr/>
              <a:t>‹#›</a:t>
            </a:fld>
            <a:endParaRPr lang="zh-CN" altLang="en-US"/>
          </a:p>
        </p:txBody>
      </p:sp>
    </p:spTree>
    <p:extLst>
      <p:ext uri="{BB962C8B-B14F-4D97-AF65-F5344CB8AC3E}">
        <p14:creationId xmlns:p14="http://schemas.microsoft.com/office/powerpoint/2010/main" xmlns="" val="3566099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98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xmlns="" val="3926538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xmlns="" val="3532448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xmlns="" val="29289274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11998573 h 1000"/>
              <a:gd name="T6" fmla="*/ 0 w 1000"/>
              <a:gd name="T7" fmla="*/ 11998573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zh-CN" altLang="en-US"/>
          </a:p>
        </p:txBody>
      </p:sp>
      <p:pic>
        <p:nvPicPr>
          <p:cNvPr id="5" name="Picture 8" descr="top_bg"/>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108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2" name="Rectangle 2"/>
          <p:cNvSpPr>
            <a:spLocks noGrp="1" noChangeArrowheads="1"/>
          </p:cNvSpPr>
          <p:nvPr>
            <p:ph type="ctrTitle"/>
          </p:nvPr>
        </p:nvSpPr>
        <p:spPr>
          <a:xfrm>
            <a:off x="685800" y="2014536"/>
            <a:ext cx="7772400" cy="347663"/>
          </a:xfrm>
        </p:spPr>
        <p:txBody>
          <a:bodyPr/>
          <a:lstStyle>
            <a:lvl1pPr>
              <a:defRPr sz="4000"/>
            </a:lvl1pPr>
          </a:lstStyle>
          <a:p>
            <a:endParaRPr lang="zh-CN" altLang="zh-CN" dirty="0"/>
          </a:p>
        </p:txBody>
      </p:sp>
      <p:sp>
        <p:nvSpPr>
          <p:cNvPr id="5123"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endParaRPr lang="zh-CN" altLang="zh-CN"/>
          </a:p>
        </p:txBody>
      </p:sp>
      <p:sp>
        <p:nvSpPr>
          <p:cNvPr id="6" name="Rectangle 4"/>
          <p:cNvSpPr>
            <a:spLocks noGrp="1" noChangeArrowheads="1"/>
          </p:cNvSpPr>
          <p:nvPr>
            <p:ph type="dt" sz="half" idx="10"/>
          </p:nvPr>
        </p:nvSpPr>
        <p:spPr>
          <a:xfrm>
            <a:off x="684213" y="6237288"/>
            <a:ext cx="1905000" cy="457200"/>
          </a:xfrm>
        </p:spPr>
        <p:txBody>
          <a:bodyPr/>
          <a:lstStyle>
            <a:lvl1pPr>
              <a:defRPr/>
            </a:lvl1pPr>
          </a:lstStyle>
          <a:p>
            <a:pPr>
              <a:defRPr/>
            </a:pPr>
            <a:r>
              <a:rPr lang="zh-CN" altLang="en-US"/>
              <a:t>LINAC 12</a:t>
            </a:r>
            <a:endParaRPr lang="en-US" altLang="zh-CN"/>
          </a:p>
        </p:txBody>
      </p:sp>
      <p:sp>
        <p:nvSpPr>
          <p:cNvPr id="7" name="Rectangle 5"/>
          <p:cNvSpPr>
            <a:spLocks noGrp="1" noChangeArrowheads="1"/>
          </p:cNvSpPr>
          <p:nvPr>
            <p:ph type="ftr" sz="quarter" idx="11"/>
          </p:nvPr>
        </p:nvSpPr>
        <p:spPr>
          <a:xfrm>
            <a:off x="3059113" y="6237288"/>
            <a:ext cx="2895600" cy="457200"/>
          </a:xfrm>
        </p:spPr>
        <p:txBody>
          <a:bodyPr/>
          <a:lstStyle>
            <a:lvl1pPr>
              <a:defRPr/>
            </a:lvl1pPr>
          </a:lstStyle>
          <a:p>
            <a:pPr>
              <a:defRPr/>
            </a:pPr>
            <a:r>
              <a:rPr lang="en-US" altLang="zh-CN"/>
              <a:t>Institute of High Energy Physics, Chinese Academy of Sciences</a:t>
            </a:r>
          </a:p>
        </p:txBody>
      </p:sp>
      <p:sp>
        <p:nvSpPr>
          <p:cNvPr id="8" name="Rectangle 8"/>
          <p:cNvSpPr>
            <a:spLocks noGrp="1" noChangeArrowheads="1"/>
          </p:cNvSpPr>
          <p:nvPr>
            <p:ph type="sldNum" sz="quarter" idx="12"/>
          </p:nvPr>
        </p:nvSpPr>
        <p:spPr/>
        <p:txBody>
          <a:bodyPr/>
          <a:lstStyle>
            <a:lvl1pPr>
              <a:defRPr/>
            </a:lvl1pPr>
          </a:lstStyle>
          <a:p>
            <a:fld id="{1356FBBF-1B46-415B-9CA4-38FEF6E3716B}" type="slidenum">
              <a:rPr lang="en-US" altLang="zh-CN"/>
              <a:pPr/>
              <a:t>‹#›</a:t>
            </a:fld>
            <a:endParaRPr lang="en-US" altLang="zh-CN"/>
          </a:p>
        </p:txBody>
      </p:sp>
    </p:spTree>
    <p:extLst>
      <p:ext uri="{BB962C8B-B14F-4D97-AF65-F5344CB8AC3E}">
        <p14:creationId xmlns:p14="http://schemas.microsoft.com/office/powerpoint/2010/main" xmlns="" val="3958967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6" name="Rectangle 8"/>
          <p:cNvSpPr>
            <a:spLocks noGrp="1" noChangeArrowheads="1"/>
          </p:cNvSpPr>
          <p:nvPr>
            <p:ph type="sldNum" sz="quarter" idx="12"/>
          </p:nvPr>
        </p:nvSpPr>
        <p:spPr/>
        <p:txBody>
          <a:bodyPr/>
          <a:lstStyle>
            <a:lvl1pPr>
              <a:defRPr/>
            </a:lvl1pPr>
          </a:lstStyle>
          <a:p>
            <a:fld id="{15450914-D24C-4608-BE17-9A1D44AC48D5}" type="slidenum">
              <a:rPr lang="en-US" altLang="zh-CN"/>
              <a:pPr/>
              <a:t>‹#›</a:t>
            </a:fld>
            <a:endParaRPr lang="en-US" altLang="zh-CN"/>
          </a:p>
        </p:txBody>
      </p:sp>
    </p:spTree>
    <p:extLst>
      <p:ext uri="{BB962C8B-B14F-4D97-AF65-F5344CB8AC3E}">
        <p14:creationId xmlns:p14="http://schemas.microsoft.com/office/powerpoint/2010/main" xmlns="" val="3876818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73838" y="304800"/>
            <a:ext cx="2001837" cy="5715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66738" y="304800"/>
            <a:ext cx="5854700" cy="57150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6" name="Rectangle 8"/>
          <p:cNvSpPr>
            <a:spLocks noGrp="1" noChangeArrowheads="1"/>
          </p:cNvSpPr>
          <p:nvPr>
            <p:ph type="sldNum" sz="quarter" idx="12"/>
          </p:nvPr>
        </p:nvSpPr>
        <p:spPr/>
        <p:txBody>
          <a:bodyPr/>
          <a:lstStyle>
            <a:lvl1pPr>
              <a:defRPr/>
            </a:lvl1pPr>
          </a:lstStyle>
          <a:p>
            <a:fld id="{1BFAEB73-FDCD-46F7-AF18-1B3FF2CB9D8B}" type="slidenum">
              <a:rPr lang="en-US" altLang="zh-CN"/>
              <a:pPr/>
              <a:t>‹#›</a:t>
            </a:fld>
            <a:endParaRPr lang="en-US" altLang="zh-CN"/>
          </a:p>
        </p:txBody>
      </p:sp>
    </p:spTree>
    <p:extLst>
      <p:ext uri="{BB962C8B-B14F-4D97-AF65-F5344CB8AC3E}">
        <p14:creationId xmlns:p14="http://schemas.microsoft.com/office/powerpoint/2010/main" xmlns="" val="3393049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574675" y="304800"/>
            <a:ext cx="8001000" cy="1216025"/>
          </a:xfrm>
        </p:spPr>
        <p:txBody>
          <a:bodyPr/>
          <a:lstStyle/>
          <a:p>
            <a:r>
              <a:rPr lang="zh-CN" altLang="en-US"/>
              <a:t>单击此处编辑母版标题样式</a:t>
            </a:r>
          </a:p>
        </p:txBody>
      </p:sp>
      <p:sp>
        <p:nvSpPr>
          <p:cNvPr id="3" name="表格占位符 2"/>
          <p:cNvSpPr>
            <a:spLocks noGrp="1"/>
          </p:cNvSpPr>
          <p:nvPr>
            <p:ph type="tbl" idx="1"/>
          </p:nvPr>
        </p:nvSpPr>
        <p:spPr>
          <a:xfrm>
            <a:off x="566738" y="1752600"/>
            <a:ext cx="8001000" cy="4267200"/>
          </a:xfrm>
        </p:spPr>
        <p:txBody>
          <a:bodyPr/>
          <a:lstStyle/>
          <a:p>
            <a:pPr lvl="0"/>
            <a:endParaRPr lang="zh-CN" altLang="en-US" noProof="0"/>
          </a:p>
        </p:txBody>
      </p:sp>
      <p:sp>
        <p:nvSpPr>
          <p:cNvPr id="4"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6" name="Rectangle 8"/>
          <p:cNvSpPr>
            <a:spLocks noGrp="1" noChangeArrowheads="1"/>
          </p:cNvSpPr>
          <p:nvPr>
            <p:ph type="sldNum" sz="quarter" idx="12"/>
          </p:nvPr>
        </p:nvSpPr>
        <p:spPr/>
        <p:txBody>
          <a:bodyPr/>
          <a:lstStyle>
            <a:lvl1pPr>
              <a:defRPr/>
            </a:lvl1pPr>
          </a:lstStyle>
          <a:p>
            <a:fld id="{69BD4594-CEC6-4EB1-8735-322A0983C424}" type="slidenum">
              <a:rPr lang="en-US" altLang="zh-CN"/>
              <a:pPr/>
              <a:t>‹#›</a:t>
            </a:fld>
            <a:endParaRPr lang="en-US" altLang="zh-CN"/>
          </a:p>
        </p:txBody>
      </p:sp>
    </p:spTree>
    <p:extLst>
      <p:ext uri="{BB962C8B-B14F-4D97-AF65-F5344CB8AC3E}">
        <p14:creationId xmlns:p14="http://schemas.microsoft.com/office/powerpoint/2010/main" xmlns="" val="789085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D89EF0-6094-43FB-8D5A-9473D642644B}"/>
              </a:ext>
            </a:extLst>
          </p:cNvPr>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9A0C2C5-26ED-4D46-A435-3E8FF3726A8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BD58E6F3-1D53-414F-8677-CA5C633798DC}"/>
              </a:ext>
            </a:extLst>
          </p:cNvPr>
          <p:cNvSpPr>
            <a:spLocks noGrp="1"/>
          </p:cNvSpPr>
          <p:nvPr>
            <p:ph type="dt" sz="half" idx="10"/>
          </p:nvPr>
        </p:nvSpPr>
        <p:spPr/>
        <p:txBody>
          <a:bodyPr/>
          <a:lstStyle/>
          <a:p>
            <a:fld id="{59908F53-B8A7-4F3E-A972-42EA010D7935}" type="datetimeFigureOut">
              <a:rPr lang="zh-CN" altLang="en-US" smtClean="0"/>
              <a:pPr/>
              <a:t>2020-3-30</a:t>
            </a:fld>
            <a:endParaRPr lang="zh-CN" altLang="en-US"/>
          </a:p>
        </p:txBody>
      </p:sp>
      <p:sp>
        <p:nvSpPr>
          <p:cNvPr id="5" name="页脚占位符 4">
            <a:extLst>
              <a:ext uri="{FF2B5EF4-FFF2-40B4-BE49-F238E27FC236}">
                <a16:creationId xmlns:a16="http://schemas.microsoft.com/office/drawing/2014/main" xmlns="" id="{8C846965-5B4D-4DA7-982A-8580694C11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B4C0DC2-3802-4F13-BDA5-8157054206B9}"/>
              </a:ext>
            </a:extLst>
          </p:cNvPr>
          <p:cNvSpPr>
            <a:spLocks noGrp="1"/>
          </p:cNvSpPr>
          <p:nvPr>
            <p:ph type="sldNum" sz="quarter" idx="12"/>
          </p:nvPr>
        </p:nvSpPr>
        <p:spPr/>
        <p:txBody>
          <a:bodyPr/>
          <a:lstStyle/>
          <a:p>
            <a:fld id="{9ED8803D-F838-492D-ABCE-80FF62574883}" type="slidenum">
              <a:rPr lang="zh-CN" altLang="en-US" smtClean="0"/>
              <a:pPr/>
              <a:t>‹#›</a:t>
            </a:fld>
            <a:endParaRPr lang="zh-CN" altLang="en-US"/>
          </a:p>
        </p:txBody>
      </p:sp>
    </p:spTree>
    <p:extLst>
      <p:ext uri="{BB962C8B-B14F-4D97-AF65-F5344CB8AC3E}">
        <p14:creationId xmlns:p14="http://schemas.microsoft.com/office/powerpoint/2010/main" xmlns="" val="2960178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73B96C-E566-464B-BDCC-6686E431A6E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48C6E8-78E1-455F-86BC-20FAB051D0A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5DF28DA-9BE4-4DA3-BB10-30DE7C638424}"/>
              </a:ext>
            </a:extLst>
          </p:cNvPr>
          <p:cNvSpPr>
            <a:spLocks noGrp="1"/>
          </p:cNvSpPr>
          <p:nvPr>
            <p:ph type="dt" sz="half" idx="10"/>
          </p:nvPr>
        </p:nvSpPr>
        <p:spPr/>
        <p:txBody>
          <a:bodyPr/>
          <a:lstStyle/>
          <a:p>
            <a:fld id="{59908F53-B8A7-4F3E-A972-42EA010D7935}" type="datetimeFigureOut">
              <a:rPr lang="zh-CN" altLang="en-US" smtClean="0"/>
              <a:pPr/>
              <a:t>2020-3-30</a:t>
            </a:fld>
            <a:endParaRPr lang="zh-CN" altLang="en-US"/>
          </a:p>
        </p:txBody>
      </p:sp>
      <p:sp>
        <p:nvSpPr>
          <p:cNvPr id="5" name="页脚占位符 4">
            <a:extLst>
              <a:ext uri="{FF2B5EF4-FFF2-40B4-BE49-F238E27FC236}">
                <a16:creationId xmlns:a16="http://schemas.microsoft.com/office/drawing/2014/main" xmlns="" id="{05A1B1EA-21F8-4922-8A7A-85AED5BBBF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7F574AB-D89C-4DE3-BD01-476D830AB53F}"/>
              </a:ext>
            </a:extLst>
          </p:cNvPr>
          <p:cNvSpPr>
            <a:spLocks noGrp="1"/>
          </p:cNvSpPr>
          <p:nvPr>
            <p:ph type="sldNum" sz="quarter" idx="12"/>
          </p:nvPr>
        </p:nvSpPr>
        <p:spPr/>
        <p:txBody>
          <a:bodyPr/>
          <a:lstStyle/>
          <a:p>
            <a:fld id="{9ED8803D-F838-492D-ABCE-80FF62574883}" type="slidenum">
              <a:rPr lang="zh-CN" altLang="en-US" smtClean="0"/>
              <a:pPr/>
              <a:t>‹#›</a:t>
            </a:fld>
            <a:endParaRPr lang="zh-CN" altLang="en-US"/>
          </a:p>
        </p:txBody>
      </p:sp>
    </p:spTree>
    <p:extLst>
      <p:ext uri="{BB962C8B-B14F-4D97-AF65-F5344CB8AC3E}">
        <p14:creationId xmlns:p14="http://schemas.microsoft.com/office/powerpoint/2010/main" xmlns="" val="1082693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9F1303-C00E-496E-8616-575A34162F35}"/>
              </a:ext>
            </a:extLst>
          </p:cNvPr>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7B8C00F-7E66-4934-BD05-CC9F618FE28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814C3A21-E1DF-4EC0-A22E-977436ADC35A}"/>
              </a:ext>
            </a:extLst>
          </p:cNvPr>
          <p:cNvSpPr>
            <a:spLocks noGrp="1"/>
          </p:cNvSpPr>
          <p:nvPr>
            <p:ph type="dt" sz="half" idx="10"/>
          </p:nvPr>
        </p:nvSpPr>
        <p:spPr/>
        <p:txBody>
          <a:bodyPr/>
          <a:lstStyle/>
          <a:p>
            <a:fld id="{59908F53-B8A7-4F3E-A972-42EA010D7935}" type="datetimeFigureOut">
              <a:rPr lang="zh-CN" altLang="en-US" smtClean="0"/>
              <a:pPr/>
              <a:t>2020-3-30</a:t>
            </a:fld>
            <a:endParaRPr lang="zh-CN" altLang="en-US"/>
          </a:p>
        </p:txBody>
      </p:sp>
      <p:sp>
        <p:nvSpPr>
          <p:cNvPr id="5" name="页脚占位符 4">
            <a:extLst>
              <a:ext uri="{FF2B5EF4-FFF2-40B4-BE49-F238E27FC236}">
                <a16:creationId xmlns:a16="http://schemas.microsoft.com/office/drawing/2014/main" xmlns="" id="{85A87B82-F2E8-4833-AC8D-EA82092DCB1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0F9ADD7-D997-467E-A06D-2D0FB7005DCA}"/>
              </a:ext>
            </a:extLst>
          </p:cNvPr>
          <p:cNvSpPr>
            <a:spLocks noGrp="1"/>
          </p:cNvSpPr>
          <p:nvPr>
            <p:ph type="sldNum" sz="quarter" idx="12"/>
          </p:nvPr>
        </p:nvSpPr>
        <p:spPr/>
        <p:txBody>
          <a:bodyPr/>
          <a:lstStyle/>
          <a:p>
            <a:fld id="{9ED8803D-F838-492D-ABCE-80FF62574883}" type="slidenum">
              <a:rPr lang="zh-CN" altLang="en-US" smtClean="0"/>
              <a:pPr/>
              <a:t>‹#›</a:t>
            </a:fld>
            <a:endParaRPr lang="zh-CN" altLang="en-US"/>
          </a:p>
        </p:txBody>
      </p:sp>
    </p:spTree>
    <p:extLst>
      <p:ext uri="{BB962C8B-B14F-4D97-AF65-F5344CB8AC3E}">
        <p14:creationId xmlns:p14="http://schemas.microsoft.com/office/powerpoint/2010/main" xmlns="" val="4208257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D60FD6F-7643-4963-976C-8D3C901D372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DD77424-24B8-4A27-8F86-011A387D6B27}"/>
              </a:ext>
            </a:extLst>
          </p:cNvPr>
          <p:cNvSpPr>
            <a:spLocks noGrp="1"/>
          </p:cNvSpPr>
          <p:nvPr>
            <p:ph sz="half" idx="1"/>
          </p:nvPr>
        </p:nvSpPr>
        <p:spPr>
          <a:xfrm>
            <a:off x="628650" y="1825625"/>
            <a:ext cx="386715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4C1FE1AE-EDFE-4BB4-9190-6AD97DAC4438}"/>
              </a:ext>
            </a:extLst>
          </p:cNvPr>
          <p:cNvSpPr>
            <a:spLocks noGrp="1"/>
          </p:cNvSpPr>
          <p:nvPr>
            <p:ph sz="half" idx="2"/>
          </p:nvPr>
        </p:nvSpPr>
        <p:spPr>
          <a:xfrm>
            <a:off x="4648200" y="1825625"/>
            <a:ext cx="386715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D99BD8D-4002-4D39-8934-7BF15B7476E6}"/>
              </a:ext>
            </a:extLst>
          </p:cNvPr>
          <p:cNvSpPr>
            <a:spLocks noGrp="1"/>
          </p:cNvSpPr>
          <p:nvPr>
            <p:ph type="dt" sz="half" idx="10"/>
          </p:nvPr>
        </p:nvSpPr>
        <p:spPr/>
        <p:txBody>
          <a:bodyPr/>
          <a:lstStyle/>
          <a:p>
            <a:fld id="{59908F53-B8A7-4F3E-A972-42EA010D7935}" type="datetimeFigureOut">
              <a:rPr lang="zh-CN" altLang="en-US" smtClean="0"/>
              <a:pPr/>
              <a:t>2020-3-30</a:t>
            </a:fld>
            <a:endParaRPr lang="zh-CN" altLang="en-US"/>
          </a:p>
        </p:txBody>
      </p:sp>
      <p:sp>
        <p:nvSpPr>
          <p:cNvPr id="6" name="页脚占位符 5">
            <a:extLst>
              <a:ext uri="{FF2B5EF4-FFF2-40B4-BE49-F238E27FC236}">
                <a16:creationId xmlns:a16="http://schemas.microsoft.com/office/drawing/2014/main" xmlns="" id="{87E4A036-73A9-4297-996D-768FE11BA8C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959DD92-155A-4A30-98D6-EA2EDB2C7CCA}"/>
              </a:ext>
            </a:extLst>
          </p:cNvPr>
          <p:cNvSpPr>
            <a:spLocks noGrp="1"/>
          </p:cNvSpPr>
          <p:nvPr>
            <p:ph type="sldNum" sz="quarter" idx="12"/>
          </p:nvPr>
        </p:nvSpPr>
        <p:spPr/>
        <p:txBody>
          <a:bodyPr/>
          <a:lstStyle/>
          <a:p>
            <a:fld id="{9ED8803D-F838-492D-ABCE-80FF62574883}" type="slidenum">
              <a:rPr lang="zh-CN" altLang="en-US" smtClean="0"/>
              <a:pPr/>
              <a:t>‹#›</a:t>
            </a:fld>
            <a:endParaRPr lang="zh-CN" altLang="en-US"/>
          </a:p>
        </p:txBody>
      </p:sp>
    </p:spTree>
    <p:extLst>
      <p:ext uri="{BB962C8B-B14F-4D97-AF65-F5344CB8AC3E}">
        <p14:creationId xmlns:p14="http://schemas.microsoft.com/office/powerpoint/2010/main" xmlns="" val="4022924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7170C9-99CE-4DBF-B964-C1D2BC7F766E}"/>
              </a:ext>
            </a:extLst>
          </p:cNvPr>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6993EF1-8F86-4C10-A30D-6543BC2D565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E7A56B59-1C00-4DD4-9414-09775CB70F29}"/>
              </a:ext>
            </a:extLst>
          </p:cNvPr>
          <p:cNvSpPr>
            <a:spLocks noGrp="1"/>
          </p:cNvSpPr>
          <p:nvPr>
            <p:ph sz="half" idx="2"/>
          </p:nvPr>
        </p:nvSpPr>
        <p:spPr>
          <a:xfrm>
            <a:off x="630238" y="2505075"/>
            <a:ext cx="386873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6A5ABBE7-352F-4EAB-AFD3-95A6F8CAA2A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ABE5545B-FEC0-4C72-8641-55B646CB3570}"/>
              </a:ext>
            </a:extLst>
          </p:cNvPr>
          <p:cNvSpPr>
            <a:spLocks noGrp="1"/>
          </p:cNvSpPr>
          <p:nvPr>
            <p:ph sz="quarter" idx="4"/>
          </p:nvPr>
        </p:nvSpPr>
        <p:spPr>
          <a:xfrm>
            <a:off x="4629150" y="2505075"/>
            <a:ext cx="38877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D2E97700-8A59-443E-B500-7ED54EDFAB0B}"/>
              </a:ext>
            </a:extLst>
          </p:cNvPr>
          <p:cNvSpPr>
            <a:spLocks noGrp="1"/>
          </p:cNvSpPr>
          <p:nvPr>
            <p:ph type="dt" sz="half" idx="10"/>
          </p:nvPr>
        </p:nvSpPr>
        <p:spPr/>
        <p:txBody>
          <a:bodyPr/>
          <a:lstStyle/>
          <a:p>
            <a:fld id="{59908F53-B8A7-4F3E-A972-42EA010D7935}" type="datetimeFigureOut">
              <a:rPr lang="zh-CN" altLang="en-US" smtClean="0"/>
              <a:pPr/>
              <a:t>2020-3-30</a:t>
            </a:fld>
            <a:endParaRPr lang="zh-CN" altLang="en-US"/>
          </a:p>
        </p:txBody>
      </p:sp>
      <p:sp>
        <p:nvSpPr>
          <p:cNvPr id="8" name="页脚占位符 7">
            <a:extLst>
              <a:ext uri="{FF2B5EF4-FFF2-40B4-BE49-F238E27FC236}">
                <a16:creationId xmlns:a16="http://schemas.microsoft.com/office/drawing/2014/main" xmlns="" id="{9E437C27-12BF-47C0-A070-BB2C0DF3523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B938EC5-9D18-4FD3-8980-F24A53ADF353}"/>
              </a:ext>
            </a:extLst>
          </p:cNvPr>
          <p:cNvSpPr>
            <a:spLocks noGrp="1"/>
          </p:cNvSpPr>
          <p:nvPr>
            <p:ph type="sldNum" sz="quarter" idx="12"/>
          </p:nvPr>
        </p:nvSpPr>
        <p:spPr/>
        <p:txBody>
          <a:bodyPr/>
          <a:lstStyle/>
          <a:p>
            <a:fld id="{9ED8803D-F838-492D-ABCE-80FF62574883}" type="slidenum">
              <a:rPr lang="zh-CN" altLang="en-US" smtClean="0"/>
              <a:pPr/>
              <a:t>‹#›</a:t>
            </a:fld>
            <a:endParaRPr lang="zh-CN" altLang="en-US"/>
          </a:p>
        </p:txBody>
      </p:sp>
    </p:spTree>
    <p:extLst>
      <p:ext uri="{BB962C8B-B14F-4D97-AF65-F5344CB8AC3E}">
        <p14:creationId xmlns:p14="http://schemas.microsoft.com/office/powerpoint/2010/main" xmlns="" val="782183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1AEA51-D355-4870-84D4-D200DA381BC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41F27F-CC0E-466C-A91A-34E057963727}"/>
              </a:ext>
            </a:extLst>
          </p:cNvPr>
          <p:cNvSpPr>
            <a:spLocks noGrp="1"/>
          </p:cNvSpPr>
          <p:nvPr>
            <p:ph type="dt" sz="half" idx="10"/>
          </p:nvPr>
        </p:nvSpPr>
        <p:spPr/>
        <p:txBody>
          <a:bodyPr/>
          <a:lstStyle/>
          <a:p>
            <a:fld id="{59908F53-B8A7-4F3E-A972-42EA010D7935}" type="datetimeFigureOut">
              <a:rPr lang="zh-CN" altLang="en-US" smtClean="0"/>
              <a:pPr/>
              <a:t>2020-3-30</a:t>
            </a:fld>
            <a:endParaRPr lang="zh-CN" altLang="en-US"/>
          </a:p>
        </p:txBody>
      </p:sp>
      <p:sp>
        <p:nvSpPr>
          <p:cNvPr id="4" name="页脚占位符 3">
            <a:extLst>
              <a:ext uri="{FF2B5EF4-FFF2-40B4-BE49-F238E27FC236}">
                <a16:creationId xmlns:a16="http://schemas.microsoft.com/office/drawing/2014/main" xmlns="" id="{7AE1A24C-9DDF-48AF-B896-800109A89F3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5CACD0E-235E-43CE-9928-7297EBF8AAB8}"/>
              </a:ext>
            </a:extLst>
          </p:cNvPr>
          <p:cNvSpPr>
            <a:spLocks noGrp="1"/>
          </p:cNvSpPr>
          <p:nvPr>
            <p:ph type="sldNum" sz="quarter" idx="12"/>
          </p:nvPr>
        </p:nvSpPr>
        <p:spPr/>
        <p:txBody>
          <a:bodyPr/>
          <a:lstStyle/>
          <a:p>
            <a:fld id="{9ED8803D-F838-492D-ABCE-80FF62574883}" type="slidenum">
              <a:rPr lang="zh-CN" altLang="en-US" smtClean="0"/>
              <a:pPr/>
              <a:t>‹#›</a:t>
            </a:fld>
            <a:endParaRPr lang="zh-CN" altLang="en-US"/>
          </a:p>
        </p:txBody>
      </p:sp>
    </p:spTree>
    <p:extLst>
      <p:ext uri="{BB962C8B-B14F-4D97-AF65-F5344CB8AC3E}">
        <p14:creationId xmlns:p14="http://schemas.microsoft.com/office/powerpoint/2010/main" xmlns="" val="278786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3995260-4A72-4DE4-9EA4-1C8C68CCA5FE}"/>
              </a:ext>
            </a:extLst>
          </p:cNvPr>
          <p:cNvSpPr>
            <a:spLocks noGrp="1"/>
          </p:cNvSpPr>
          <p:nvPr>
            <p:ph type="dt" sz="half" idx="10"/>
          </p:nvPr>
        </p:nvSpPr>
        <p:spPr/>
        <p:txBody>
          <a:bodyPr/>
          <a:lstStyle/>
          <a:p>
            <a:fld id="{59908F53-B8A7-4F3E-A972-42EA010D7935}" type="datetimeFigureOut">
              <a:rPr lang="zh-CN" altLang="en-US" smtClean="0"/>
              <a:pPr/>
              <a:t>2020-3-30</a:t>
            </a:fld>
            <a:endParaRPr lang="zh-CN" altLang="en-US"/>
          </a:p>
        </p:txBody>
      </p:sp>
      <p:sp>
        <p:nvSpPr>
          <p:cNvPr id="3" name="页脚占位符 2">
            <a:extLst>
              <a:ext uri="{FF2B5EF4-FFF2-40B4-BE49-F238E27FC236}">
                <a16:creationId xmlns:a16="http://schemas.microsoft.com/office/drawing/2014/main" xmlns="" id="{27DD45BB-09F7-47DC-8CEF-47BEEDCDE88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DB0D551-9284-40E8-8B4A-8E264A192D40}"/>
              </a:ext>
            </a:extLst>
          </p:cNvPr>
          <p:cNvSpPr>
            <a:spLocks noGrp="1"/>
          </p:cNvSpPr>
          <p:nvPr>
            <p:ph type="sldNum" sz="quarter" idx="12"/>
          </p:nvPr>
        </p:nvSpPr>
        <p:spPr/>
        <p:txBody>
          <a:bodyPr/>
          <a:lstStyle/>
          <a:p>
            <a:fld id="{9ED8803D-F838-492D-ABCE-80FF62574883}" type="slidenum">
              <a:rPr lang="zh-CN" altLang="en-US" smtClean="0"/>
              <a:pPr/>
              <a:t>‹#›</a:t>
            </a:fld>
            <a:endParaRPr lang="zh-CN" altLang="en-US"/>
          </a:p>
        </p:txBody>
      </p:sp>
    </p:spTree>
    <p:extLst>
      <p:ext uri="{BB962C8B-B14F-4D97-AF65-F5344CB8AC3E}">
        <p14:creationId xmlns:p14="http://schemas.microsoft.com/office/powerpoint/2010/main" xmlns="" val="2358490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6" name="Rectangle 8"/>
          <p:cNvSpPr>
            <a:spLocks noGrp="1" noChangeArrowheads="1"/>
          </p:cNvSpPr>
          <p:nvPr>
            <p:ph type="sldNum" sz="quarter" idx="12"/>
          </p:nvPr>
        </p:nvSpPr>
        <p:spPr/>
        <p:txBody>
          <a:bodyPr/>
          <a:lstStyle>
            <a:lvl1pPr>
              <a:defRPr/>
            </a:lvl1pPr>
          </a:lstStyle>
          <a:p>
            <a:fld id="{52C88572-2C13-4D34-AB10-A1A9A2A58D78}" type="slidenum">
              <a:rPr lang="en-US" altLang="zh-CN"/>
              <a:pPr/>
              <a:t>‹#›</a:t>
            </a:fld>
            <a:endParaRPr lang="en-US" altLang="zh-CN"/>
          </a:p>
        </p:txBody>
      </p:sp>
    </p:spTree>
    <p:extLst>
      <p:ext uri="{BB962C8B-B14F-4D97-AF65-F5344CB8AC3E}">
        <p14:creationId xmlns:p14="http://schemas.microsoft.com/office/powerpoint/2010/main" xmlns="" val="500855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74528CF-9072-48FC-B795-C502270C7E9F}"/>
              </a:ext>
            </a:extLst>
          </p:cNvPr>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52A091BF-83FD-4CD3-95E2-45E141EE2E1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D307C86-CC56-4569-91FC-694AE98F641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386FB4C-57E7-41EC-B74D-5914BE6698DC}"/>
              </a:ext>
            </a:extLst>
          </p:cNvPr>
          <p:cNvSpPr>
            <a:spLocks noGrp="1"/>
          </p:cNvSpPr>
          <p:nvPr>
            <p:ph type="dt" sz="half" idx="10"/>
          </p:nvPr>
        </p:nvSpPr>
        <p:spPr/>
        <p:txBody>
          <a:bodyPr/>
          <a:lstStyle/>
          <a:p>
            <a:fld id="{59908F53-B8A7-4F3E-A972-42EA010D7935}" type="datetimeFigureOut">
              <a:rPr lang="zh-CN" altLang="en-US" smtClean="0"/>
              <a:pPr/>
              <a:t>2020-3-30</a:t>
            </a:fld>
            <a:endParaRPr lang="zh-CN" altLang="en-US"/>
          </a:p>
        </p:txBody>
      </p:sp>
      <p:sp>
        <p:nvSpPr>
          <p:cNvPr id="6" name="页脚占位符 5">
            <a:extLst>
              <a:ext uri="{FF2B5EF4-FFF2-40B4-BE49-F238E27FC236}">
                <a16:creationId xmlns:a16="http://schemas.microsoft.com/office/drawing/2014/main" xmlns="" id="{29CBB1FA-7C59-4B5B-8886-92FC9C5338A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3B9B395-3D85-4448-834F-F3F5D99B4856}"/>
              </a:ext>
            </a:extLst>
          </p:cNvPr>
          <p:cNvSpPr>
            <a:spLocks noGrp="1"/>
          </p:cNvSpPr>
          <p:nvPr>
            <p:ph type="sldNum" sz="quarter" idx="12"/>
          </p:nvPr>
        </p:nvSpPr>
        <p:spPr/>
        <p:txBody>
          <a:bodyPr/>
          <a:lstStyle/>
          <a:p>
            <a:fld id="{9ED8803D-F838-492D-ABCE-80FF62574883}" type="slidenum">
              <a:rPr lang="zh-CN" altLang="en-US" smtClean="0"/>
              <a:pPr/>
              <a:t>‹#›</a:t>
            </a:fld>
            <a:endParaRPr lang="zh-CN" altLang="en-US"/>
          </a:p>
        </p:txBody>
      </p:sp>
    </p:spTree>
    <p:extLst>
      <p:ext uri="{BB962C8B-B14F-4D97-AF65-F5344CB8AC3E}">
        <p14:creationId xmlns:p14="http://schemas.microsoft.com/office/powerpoint/2010/main" xmlns="" val="29412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8C2897-89B8-425F-84B9-351F36ADD797}"/>
              </a:ext>
            </a:extLst>
          </p:cNvPr>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96FB0AA-1948-44FD-A7B5-398F34FBB44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321C33B-713B-4B39-8C73-90EB9679C8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471FA40-80ED-4C90-B552-58037F1A3358}"/>
              </a:ext>
            </a:extLst>
          </p:cNvPr>
          <p:cNvSpPr>
            <a:spLocks noGrp="1"/>
          </p:cNvSpPr>
          <p:nvPr>
            <p:ph type="dt" sz="half" idx="10"/>
          </p:nvPr>
        </p:nvSpPr>
        <p:spPr/>
        <p:txBody>
          <a:bodyPr/>
          <a:lstStyle/>
          <a:p>
            <a:fld id="{59908F53-B8A7-4F3E-A972-42EA010D7935}" type="datetimeFigureOut">
              <a:rPr lang="zh-CN" altLang="en-US" smtClean="0"/>
              <a:pPr/>
              <a:t>2020-3-30</a:t>
            </a:fld>
            <a:endParaRPr lang="zh-CN" altLang="en-US"/>
          </a:p>
        </p:txBody>
      </p:sp>
      <p:sp>
        <p:nvSpPr>
          <p:cNvPr id="6" name="页脚占位符 5">
            <a:extLst>
              <a:ext uri="{FF2B5EF4-FFF2-40B4-BE49-F238E27FC236}">
                <a16:creationId xmlns:a16="http://schemas.microsoft.com/office/drawing/2014/main" xmlns="" id="{B1C396D9-327D-4287-8FAA-093DD31CA33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DDFE6AE-EE3B-4978-AC47-086ED13596A4}"/>
              </a:ext>
            </a:extLst>
          </p:cNvPr>
          <p:cNvSpPr>
            <a:spLocks noGrp="1"/>
          </p:cNvSpPr>
          <p:nvPr>
            <p:ph type="sldNum" sz="quarter" idx="12"/>
          </p:nvPr>
        </p:nvSpPr>
        <p:spPr/>
        <p:txBody>
          <a:bodyPr/>
          <a:lstStyle/>
          <a:p>
            <a:fld id="{9ED8803D-F838-492D-ABCE-80FF62574883}" type="slidenum">
              <a:rPr lang="zh-CN" altLang="en-US" smtClean="0"/>
              <a:pPr/>
              <a:t>‹#›</a:t>
            </a:fld>
            <a:endParaRPr lang="zh-CN" altLang="en-US"/>
          </a:p>
        </p:txBody>
      </p:sp>
    </p:spTree>
    <p:extLst>
      <p:ext uri="{BB962C8B-B14F-4D97-AF65-F5344CB8AC3E}">
        <p14:creationId xmlns:p14="http://schemas.microsoft.com/office/powerpoint/2010/main" xmlns="" val="4015164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339AAD-69CB-4E5D-A473-4BE7C40956D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31F9F39-BCE6-4695-81AF-A3C80A3F5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EFD1F88-3DBE-405D-B240-3AE5B4E92EEB}"/>
              </a:ext>
            </a:extLst>
          </p:cNvPr>
          <p:cNvSpPr>
            <a:spLocks noGrp="1"/>
          </p:cNvSpPr>
          <p:nvPr>
            <p:ph type="dt" sz="half" idx="10"/>
          </p:nvPr>
        </p:nvSpPr>
        <p:spPr/>
        <p:txBody>
          <a:bodyPr/>
          <a:lstStyle/>
          <a:p>
            <a:fld id="{59908F53-B8A7-4F3E-A972-42EA010D7935}" type="datetimeFigureOut">
              <a:rPr lang="zh-CN" altLang="en-US" smtClean="0"/>
              <a:pPr/>
              <a:t>2020-3-30</a:t>
            </a:fld>
            <a:endParaRPr lang="zh-CN" altLang="en-US"/>
          </a:p>
        </p:txBody>
      </p:sp>
      <p:sp>
        <p:nvSpPr>
          <p:cNvPr id="5" name="页脚占位符 4">
            <a:extLst>
              <a:ext uri="{FF2B5EF4-FFF2-40B4-BE49-F238E27FC236}">
                <a16:creationId xmlns:a16="http://schemas.microsoft.com/office/drawing/2014/main" xmlns="" id="{375C24A5-F6E9-416F-9A5A-DAF1F9CBEA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A843D33-8E4B-4B69-A920-3516E38E1DAE}"/>
              </a:ext>
            </a:extLst>
          </p:cNvPr>
          <p:cNvSpPr>
            <a:spLocks noGrp="1"/>
          </p:cNvSpPr>
          <p:nvPr>
            <p:ph type="sldNum" sz="quarter" idx="12"/>
          </p:nvPr>
        </p:nvSpPr>
        <p:spPr/>
        <p:txBody>
          <a:bodyPr/>
          <a:lstStyle/>
          <a:p>
            <a:fld id="{9ED8803D-F838-492D-ABCE-80FF62574883}" type="slidenum">
              <a:rPr lang="zh-CN" altLang="en-US" smtClean="0"/>
              <a:pPr/>
              <a:t>‹#›</a:t>
            </a:fld>
            <a:endParaRPr lang="zh-CN" altLang="en-US"/>
          </a:p>
        </p:txBody>
      </p:sp>
    </p:spTree>
    <p:extLst>
      <p:ext uri="{BB962C8B-B14F-4D97-AF65-F5344CB8AC3E}">
        <p14:creationId xmlns:p14="http://schemas.microsoft.com/office/powerpoint/2010/main" xmlns="" val="525823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37C0064-6CA1-486D-A811-18DACEAE1DA5}"/>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D6CA77C-761F-46F1-A695-0A16B8323908}"/>
              </a:ext>
            </a:extLst>
          </p:cNvPr>
          <p:cNvSpPr>
            <a:spLocks noGrp="1"/>
          </p:cNvSpPr>
          <p:nvPr>
            <p:ph type="body" orient="vert" idx="1"/>
          </p:nvPr>
        </p:nvSpPr>
        <p:spPr>
          <a:xfrm>
            <a:off x="628650" y="365125"/>
            <a:ext cx="57626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81C9B03-0EF4-4032-92F8-D7F028E69FDB}"/>
              </a:ext>
            </a:extLst>
          </p:cNvPr>
          <p:cNvSpPr>
            <a:spLocks noGrp="1"/>
          </p:cNvSpPr>
          <p:nvPr>
            <p:ph type="dt" sz="half" idx="10"/>
          </p:nvPr>
        </p:nvSpPr>
        <p:spPr/>
        <p:txBody>
          <a:bodyPr/>
          <a:lstStyle/>
          <a:p>
            <a:fld id="{59908F53-B8A7-4F3E-A972-42EA010D7935}" type="datetimeFigureOut">
              <a:rPr lang="zh-CN" altLang="en-US" smtClean="0"/>
              <a:pPr/>
              <a:t>2020-3-30</a:t>
            </a:fld>
            <a:endParaRPr lang="zh-CN" altLang="en-US"/>
          </a:p>
        </p:txBody>
      </p:sp>
      <p:sp>
        <p:nvSpPr>
          <p:cNvPr id="5" name="页脚占位符 4">
            <a:extLst>
              <a:ext uri="{FF2B5EF4-FFF2-40B4-BE49-F238E27FC236}">
                <a16:creationId xmlns:a16="http://schemas.microsoft.com/office/drawing/2014/main" xmlns="" id="{43A72004-62F3-4C5B-BBD7-95684FA58B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AD9D20E-41AC-4E8E-885D-37BA0D06A3EA}"/>
              </a:ext>
            </a:extLst>
          </p:cNvPr>
          <p:cNvSpPr>
            <a:spLocks noGrp="1"/>
          </p:cNvSpPr>
          <p:nvPr>
            <p:ph type="sldNum" sz="quarter" idx="12"/>
          </p:nvPr>
        </p:nvSpPr>
        <p:spPr/>
        <p:txBody>
          <a:bodyPr/>
          <a:lstStyle/>
          <a:p>
            <a:fld id="{9ED8803D-F838-492D-ABCE-80FF62574883}" type="slidenum">
              <a:rPr lang="zh-CN" altLang="en-US" smtClean="0"/>
              <a:pPr/>
              <a:t>‹#›</a:t>
            </a:fld>
            <a:endParaRPr lang="zh-CN" altLang="en-US"/>
          </a:p>
        </p:txBody>
      </p:sp>
    </p:spTree>
    <p:extLst>
      <p:ext uri="{BB962C8B-B14F-4D97-AF65-F5344CB8AC3E}">
        <p14:creationId xmlns:p14="http://schemas.microsoft.com/office/powerpoint/2010/main" xmlns="" val="3400486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11998573 h 1000"/>
              <a:gd name="T6" fmla="*/ 0 w 1000"/>
              <a:gd name="T7" fmla="*/ 11998573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zh-CN" altLang="en-US"/>
          </a:p>
        </p:txBody>
      </p:sp>
      <p:pic>
        <p:nvPicPr>
          <p:cNvPr id="5" name="Picture 8" descr="top_b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108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2" name="Rectangle 2"/>
          <p:cNvSpPr>
            <a:spLocks noGrp="1" noChangeArrowheads="1"/>
          </p:cNvSpPr>
          <p:nvPr>
            <p:ph type="ctrTitle"/>
          </p:nvPr>
        </p:nvSpPr>
        <p:spPr>
          <a:xfrm>
            <a:off x="685800" y="990600"/>
            <a:ext cx="7772400" cy="1371600"/>
          </a:xfrm>
        </p:spPr>
        <p:txBody>
          <a:bodyPr/>
          <a:lstStyle>
            <a:lvl1pPr>
              <a:defRPr sz="4000"/>
            </a:lvl1pPr>
          </a:lstStyle>
          <a:p>
            <a:endParaRPr lang="zh-CN" altLang="zh-CN"/>
          </a:p>
        </p:txBody>
      </p:sp>
      <p:sp>
        <p:nvSpPr>
          <p:cNvPr id="5123"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endParaRPr lang="zh-CN" altLang="zh-CN"/>
          </a:p>
        </p:txBody>
      </p:sp>
      <p:sp>
        <p:nvSpPr>
          <p:cNvPr id="8" name="Rectangle 8"/>
          <p:cNvSpPr>
            <a:spLocks noGrp="1" noChangeArrowheads="1"/>
          </p:cNvSpPr>
          <p:nvPr>
            <p:ph type="sldNum" sz="quarter" idx="12"/>
          </p:nvPr>
        </p:nvSpPr>
        <p:spPr/>
        <p:txBody>
          <a:bodyPr/>
          <a:lstStyle>
            <a:lvl1pPr>
              <a:defRPr/>
            </a:lvl1pPr>
          </a:lstStyle>
          <a:p>
            <a:fld id="{12DE4AC1-EF28-4C15-90CD-F56FB394F2EF}" type="slidenum">
              <a:rPr lang="en-US" altLang="zh-CN"/>
              <a:pPr/>
              <a:t>‹#›</a:t>
            </a:fld>
            <a:endParaRPr lang="en-US" altLang="zh-CN"/>
          </a:p>
        </p:txBody>
      </p:sp>
    </p:spTree>
    <p:extLst>
      <p:ext uri="{BB962C8B-B14F-4D97-AF65-F5344CB8AC3E}">
        <p14:creationId xmlns:p14="http://schemas.microsoft.com/office/powerpoint/2010/main" xmlns="" val="3017681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6" name="Rectangle 8"/>
          <p:cNvSpPr>
            <a:spLocks noGrp="1" noChangeArrowheads="1"/>
          </p:cNvSpPr>
          <p:nvPr>
            <p:ph type="sldNum" sz="quarter" idx="12"/>
          </p:nvPr>
        </p:nvSpPr>
        <p:spPr/>
        <p:txBody>
          <a:bodyPr/>
          <a:lstStyle>
            <a:lvl1pPr>
              <a:defRPr/>
            </a:lvl1pPr>
          </a:lstStyle>
          <a:p>
            <a:fld id="{B7D5EC9C-3438-49CE-A34E-B7F8B089C93D}" type="slidenum">
              <a:rPr lang="en-US" altLang="zh-CN"/>
              <a:pPr/>
              <a:t>‹#›</a:t>
            </a:fld>
            <a:endParaRPr lang="en-US" altLang="zh-CN"/>
          </a:p>
        </p:txBody>
      </p:sp>
    </p:spTree>
    <p:extLst>
      <p:ext uri="{BB962C8B-B14F-4D97-AF65-F5344CB8AC3E}">
        <p14:creationId xmlns:p14="http://schemas.microsoft.com/office/powerpoint/2010/main" xmlns="" val="6831234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6" name="Rectangle 8"/>
          <p:cNvSpPr>
            <a:spLocks noGrp="1" noChangeArrowheads="1"/>
          </p:cNvSpPr>
          <p:nvPr>
            <p:ph type="sldNum" sz="quarter" idx="12"/>
          </p:nvPr>
        </p:nvSpPr>
        <p:spPr/>
        <p:txBody>
          <a:bodyPr/>
          <a:lstStyle>
            <a:lvl1pPr>
              <a:defRPr/>
            </a:lvl1pPr>
          </a:lstStyle>
          <a:p>
            <a:fld id="{AA946270-E932-4B42-90F8-3D1DCDB406DD}" type="slidenum">
              <a:rPr lang="en-US" altLang="zh-CN"/>
              <a:pPr/>
              <a:t>‹#›</a:t>
            </a:fld>
            <a:endParaRPr lang="en-US" altLang="zh-CN"/>
          </a:p>
        </p:txBody>
      </p:sp>
    </p:spTree>
    <p:extLst>
      <p:ext uri="{BB962C8B-B14F-4D97-AF65-F5344CB8AC3E}">
        <p14:creationId xmlns:p14="http://schemas.microsoft.com/office/powerpoint/2010/main" xmlns="" val="2030221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7" name="Rectangle 8"/>
          <p:cNvSpPr>
            <a:spLocks noGrp="1" noChangeArrowheads="1"/>
          </p:cNvSpPr>
          <p:nvPr>
            <p:ph type="sldNum" sz="quarter" idx="12"/>
          </p:nvPr>
        </p:nvSpPr>
        <p:spPr/>
        <p:txBody>
          <a:bodyPr/>
          <a:lstStyle>
            <a:lvl1pPr>
              <a:defRPr/>
            </a:lvl1pPr>
          </a:lstStyle>
          <a:p>
            <a:fld id="{FEA7B45E-C11D-443D-A948-BD40A69A78E3}" type="slidenum">
              <a:rPr lang="en-US" altLang="zh-CN"/>
              <a:pPr/>
              <a:t>‹#›</a:t>
            </a:fld>
            <a:endParaRPr lang="en-US" altLang="zh-CN"/>
          </a:p>
        </p:txBody>
      </p:sp>
    </p:spTree>
    <p:extLst>
      <p:ext uri="{BB962C8B-B14F-4D97-AF65-F5344CB8AC3E}">
        <p14:creationId xmlns:p14="http://schemas.microsoft.com/office/powerpoint/2010/main" xmlns="" val="438529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8"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9" name="Rectangle 8"/>
          <p:cNvSpPr>
            <a:spLocks noGrp="1" noChangeArrowheads="1"/>
          </p:cNvSpPr>
          <p:nvPr>
            <p:ph type="sldNum" sz="quarter" idx="12"/>
          </p:nvPr>
        </p:nvSpPr>
        <p:spPr/>
        <p:txBody>
          <a:bodyPr/>
          <a:lstStyle>
            <a:lvl1pPr>
              <a:defRPr/>
            </a:lvl1pPr>
          </a:lstStyle>
          <a:p>
            <a:fld id="{610D155C-7565-4C79-BB4E-485E6B60442D}" type="slidenum">
              <a:rPr lang="en-US" altLang="zh-CN"/>
              <a:pPr/>
              <a:t>‹#›</a:t>
            </a:fld>
            <a:endParaRPr lang="en-US" altLang="zh-CN"/>
          </a:p>
        </p:txBody>
      </p:sp>
    </p:spTree>
    <p:extLst>
      <p:ext uri="{BB962C8B-B14F-4D97-AF65-F5344CB8AC3E}">
        <p14:creationId xmlns:p14="http://schemas.microsoft.com/office/powerpoint/2010/main" xmlns="" val="403399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4"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5" name="Rectangle 8"/>
          <p:cNvSpPr>
            <a:spLocks noGrp="1" noChangeArrowheads="1"/>
          </p:cNvSpPr>
          <p:nvPr>
            <p:ph type="sldNum" sz="quarter" idx="12"/>
          </p:nvPr>
        </p:nvSpPr>
        <p:spPr/>
        <p:txBody>
          <a:bodyPr/>
          <a:lstStyle>
            <a:lvl1pPr>
              <a:defRPr/>
            </a:lvl1pPr>
          </a:lstStyle>
          <a:p>
            <a:fld id="{95D71772-B620-4C5B-A0B1-5CE7811DEAC7}" type="slidenum">
              <a:rPr lang="en-US" altLang="zh-CN"/>
              <a:pPr/>
              <a:t>‹#›</a:t>
            </a:fld>
            <a:endParaRPr lang="en-US" altLang="zh-CN"/>
          </a:p>
        </p:txBody>
      </p:sp>
    </p:spTree>
    <p:extLst>
      <p:ext uri="{BB962C8B-B14F-4D97-AF65-F5344CB8AC3E}">
        <p14:creationId xmlns:p14="http://schemas.microsoft.com/office/powerpoint/2010/main" xmlns="" val="2718590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6" name="Rectangle 8"/>
          <p:cNvSpPr>
            <a:spLocks noGrp="1" noChangeArrowheads="1"/>
          </p:cNvSpPr>
          <p:nvPr>
            <p:ph type="sldNum" sz="quarter" idx="12"/>
          </p:nvPr>
        </p:nvSpPr>
        <p:spPr/>
        <p:txBody>
          <a:bodyPr/>
          <a:lstStyle>
            <a:lvl1pPr>
              <a:defRPr/>
            </a:lvl1pPr>
          </a:lstStyle>
          <a:p>
            <a:fld id="{F66DDF26-E651-4CCD-919C-6F63A2E81FC3}" type="slidenum">
              <a:rPr lang="en-US" altLang="zh-CN"/>
              <a:pPr/>
              <a:t>‹#›</a:t>
            </a:fld>
            <a:endParaRPr lang="en-US" altLang="zh-CN"/>
          </a:p>
        </p:txBody>
      </p:sp>
    </p:spTree>
    <p:extLst>
      <p:ext uri="{BB962C8B-B14F-4D97-AF65-F5344CB8AC3E}">
        <p14:creationId xmlns:p14="http://schemas.microsoft.com/office/powerpoint/2010/main" xmlns="" val="20861174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3"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4" name="Rectangle 8"/>
          <p:cNvSpPr>
            <a:spLocks noGrp="1" noChangeArrowheads="1"/>
          </p:cNvSpPr>
          <p:nvPr>
            <p:ph type="sldNum" sz="quarter" idx="12"/>
          </p:nvPr>
        </p:nvSpPr>
        <p:spPr/>
        <p:txBody>
          <a:bodyPr/>
          <a:lstStyle>
            <a:lvl1pPr>
              <a:defRPr/>
            </a:lvl1pPr>
          </a:lstStyle>
          <a:p>
            <a:fld id="{3E6AF1AC-CCD9-41F1-90B8-4C288F419183}" type="slidenum">
              <a:rPr lang="en-US" altLang="zh-CN"/>
              <a:pPr/>
              <a:t>‹#›</a:t>
            </a:fld>
            <a:endParaRPr lang="en-US" altLang="zh-CN"/>
          </a:p>
        </p:txBody>
      </p:sp>
    </p:spTree>
    <p:extLst>
      <p:ext uri="{BB962C8B-B14F-4D97-AF65-F5344CB8AC3E}">
        <p14:creationId xmlns:p14="http://schemas.microsoft.com/office/powerpoint/2010/main" xmlns="" val="579872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7" name="Rectangle 8"/>
          <p:cNvSpPr>
            <a:spLocks noGrp="1" noChangeArrowheads="1"/>
          </p:cNvSpPr>
          <p:nvPr>
            <p:ph type="sldNum" sz="quarter" idx="12"/>
          </p:nvPr>
        </p:nvSpPr>
        <p:spPr/>
        <p:txBody>
          <a:bodyPr/>
          <a:lstStyle>
            <a:lvl1pPr>
              <a:defRPr/>
            </a:lvl1pPr>
          </a:lstStyle>
          <a:p>
            <a:fld id="{47F08E12-C1BB-44CE-ABE6-E8FFBFDFD341}" type="slidenum">
              <a:rPr lang="en-US" altLang="zh-CN"/>
              <a:pPr/>
              <a:t>‹#›</a:t>
            </a:fld>
            <a:endParaRPr lang="en-US" altLang="zh-CN"/>
          </a:p>
        </p:txBody>
      </p:sp>
    </p:spTree>
    <p:extLst>
      <p:ext uri="{BB962C8B-B14F-4D97-AF65-F5344CB8AC3E}">
        <p14:creationId xmlns:p14="http://schemas.microsoft.com/office/powerpoint/2010/main" xmlns="" val="1516029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7" name="Rectangle 8"/>
          <p:cNvSpPr>
            <a:spLocks noGrp="1" noChangeArrowheads="1"/>
          </p:cNvSpPr>
          <p:nvPr>
            <p:ph type="sldNum" sz="quarter" idx="12"/>
          </p:nvPr>
        </p:nvSpPr>
        <p:spPr/>
        <p:txBody>
          <a:bodyPr/>
          <a:lstStyle>
            <a:lvl1pPr>
              <a:defRPr/>
            </a:lvl1pPr>
          </a:lstStyle>
          <a:p>
            <a:fld id="{07CF4A75-FEB5-49EA-ACDA-3B2600BAA05F}" type="slidenum">
              <a:rPr lang="en-US" altLang="zh-CN"/>
              <a:pPr/>
              <a:t>‹#›</a:t>
            </a:fld>
            <a:endParaRPr lang="en-US" altLang="zh-CN"/>
          </a:p>
        </p:txBody>
      </p:sp>
    </p:spTree>
    <p:extLst>
      <p:ext uri="{BB962C8B-B14F-4D97-AF65-F5344CB8AC3E}">
        <p14:creationId xmlns:p14="http://schemas.microsoft.com/office/powerpoint/2010/main" xmlns="" val="3705047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6" name="Rectangle 8"/>
          <p:cNvSpPr>
            <a:spLocks noGrp="1" noChangeArrowheads="1"/>
          </p:cNvSpPr>
          <p:nvPr>
            <p:ph type="sldNum" sz="quarter" idx="12"/>
          </p:nvPr>
        </p:nvSpPr>
        <p:spPr/>
        <p:txBody>
          <a:bodyPr/>
          <a:lstStyle>
            <a:lvl1pPr>
              <a:defRPr/>
            </a:lvl1pPr>
          </a:lstStyle>
          <a:p>
            <a:fld id="{B533FA21-EA0B-4BA0-BA24-C558B68B3CDE}" type="slidenum">
              <a:rPr lang="en-US" altLang="zh-CN"/>
              <a:pPr/>
              <a:t>‹#›</a:t>
            </a:fld>
            <a:endParaRPr lang="en-US" altLang="zh-CN"/>
          </a:p>
        </p:txBody>
      </p:sp>
    </p:spTree>
    <p:extLst>
      <p:ext uri="{BB962C8B-B14F-4D97-AF65-F5344CB8AC3E}">
        <p14:creationId xmlns:p14="http://schemas.microsoft.com/office/powerpoint/2010/main" xmlns="" val="1653092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73838" y="304800"/>
            <a:ext cx="2001837" cy="5715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66738" y="304800"/>
            <a:ext cx="5854700" cy="57150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6" name="Rectangle 8"/>
          <p:cNvSpPr>
            <a:spLocks noGrp="1" noChangeArrowheads="1"/>
          </p:cNvSpPr>
          <p:nvPr>
            <p:ph type="sldNum" sz="quarter" idx="12"/>
          </p:nvPr>
        </p:nvSpPr>
        <p:spPr/>
        <p:txBody>
          <a:bodyPr/>
          <a:lstStyle>
            <a:lvl1pPr>
              <a:defRPr/>
            </a:lvl1pPr>
          </a:lstStyle>
          <a:p>
            <a:fld id="{2C807653-1894-44FF-92E7-9C18BF7C1814}" type="slidenum">
              <a:rPr lang="en-US" altLang="zh-CN"/>
              <a:pPr/>
              <a:t>‹#›</a:t>
            </a:fld>
            <a:endParaRPr lang="en-US" altLang="zh-CN"/>
          </a:p>
        </p:txBody>
      </p:sp>
    </p:spTree>
    <p:extLst>
      <p:ext uri="{BB962C8B-B14F-4D97-AF65-F5344CB8AC3E}">
        <p14:creationId xmlns:p14="http://schemas.microsoft.com/office/powerpoint/2010/main" xmlns="" val="21895795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574675" y="304800"/>
            <a:ext cx="8001000" cy="1216025"/>
          </a:xfrm>
        </p:spPr>
        <p:txBody>
          <a:bodyPr/>
          <a:lstStyle/>
          <a:p>
            <a:r>
              <a:rPr lang="zh-CN" altLang="en-US"/>
              <a:t>单击此处编辑母版标题样式</a:t>
            </a:r>
          </a:p>
        </p:txBody>
      </p:sp>
      <p:sp>
        <p:nvSpPr>
          <p:cNvPr id="3" name="表格占位符 2"/>
          <p:cNvSpPr>
            <a:spLocks noGrp="1"/>
          </p:cNvSpPr>
          <p:nvPr>
            <p:ph type="tbl" idx="1"/>
          </p:nvPr>
        </p:nvSpPr>
        <p:spPr>
          <a:xfrm>
            <a:off x="566738" y="1752600"/>
            <a:ext cx="8001000" cy="4267200"/>
          </a:xfrm>
        </p:spPr>
        <p:txBody>
          <a:bodyPr/>
          <a:lstStyle/>
          <a:p>
            <a:pPr lvl="0"/>
            <a:endParaRPr lang="zh-CN" altLang="en-US" noProof="0"/>
          </a:p>
        </p:txBody>
      </p:sp>
      <p:sp>
        <p:nvSpPr>
          <p:cNvPr id="4"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6" name="Rectangle 8"/>
          <p:cNvSpPr>
            <a:spLocks noGrp="1" noChangeArrowheads="1"/>
          </p:cNvSpPr>
          <p:nvPr>
            <p:ph type="sldNum" sz="quarter" idx="12"/>
          </p:nvPr>
        </p:nvSpPr>
        <p:spPr/>
        <p:txBody>
          <a:bodyPr/>
          <a:lstStyle>
            <a:lvl1pPr>
              <a:defRPr/>
            </a:lvl1pPr>
          </a:lstStyle>
          <a:p>
            <a:fld id="{485949E3-31B2-4007-AA40-79750399A435}" type="slidenum">
              <a:rPr lang="en-US" altLang="zh-CN"/>
              <a:pPr/>
              <a:t>‹#›</a:t>
            </a:fld>
            <a:endParaRPr lang="en-US" altLang="zh-CN"/>
          </a:p>
        </p:txBody>
      </p:sp>
    </p:spTree>
    <p:extLst>
      <p:ext uri="{BB962C8B-B14F-4D97-AF65-F5344CB8AC3E}">
        <p14:creationId xmlns:p14="http://schemas.microsoft.com/office/powerpoint/2010/main" xmlns="" val="2554803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7" name="Rectangle 8"/>
          <p:cNvSpPr>
            <a:spLocks noGrp="1" noChangeArrowheads="1"/>
          </p:cNvSpPr>
          <p:nvPr>
            <p:ph type="sldNum" sz="quarter" idx="12"/>
          </p:nvPr>
        </p:nvSpPr>
        <p:spPr/>
        <p:txBody>
          <a:bodyPr/>
          <a:lstStyle>
            <a:lvl1pPr>
              <a:defRPr/>
            </a:lvl1pPr>
          </a:lstStyle>
          <a:p>
            <a:fld id="{E070B06E-6650-490D-A2AC-24835C38FAA7}" type="slidenum">
              <a:rPr lang="en-US" altLang="zh-CN"/>
              <a:pPr/>
              <a:t>‹#›</a:t>
            </a:fld>
            <a:endParaRPr lang="en-US" altLang="zh-CN"/>
          </a:p>
        </p:txBody>
      </p:sp>
    </p:spTree>
    <p:extLst>
      <p:ext uri="{BB962C8B-B14F-4D97-AF65-F5344CB8AC3E}">
        <p14:creationId xmlns:p14="http://schemas.microsoft.com/office/powerpoint/2010/main" xmlns="" val="853530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8"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9" name="Rectangle 8"/>
          <p:cNvSpPr>
            <a:spLocks noGrp="1" noChangeArrowheads="1"/>
          </p:cNvSpPr>
          <p:nvPr>
            <p:ph type="sldNum" sz="quarter" idx="12"/>
          </p:nvPr>
        </p:nvSpPr>
        <p:spPr/>
        <p:txBody>
          <a:bodyPr/>
          <a:lstStyle>
            <a:lvl1pPr>
              <a:defRPr/>
            </a:lvl1pPr>
          </a:lstStyle>
          <a:p>
            <a:fld id="{137CC05E-2DCA-4A9D-A2C2-0E7CAC2E57E8}" type="slidenum">
              <a:rPr lang="en-US" altLang="zh-CN"/>
              <a:pPr/>
              <a:t>‹#›</a:t>
            </a:fld>
            <a:endParaRPr lang="en-US" altLang="zh-CN"/>
          </a:p>
        </p:txBody>
      </p:sp>
    </p:spTree>
    <p:extLst>
      <p:ext uri="{BB962C8B-B14F-4D97-AF65-F5344CB8AC3E}">
        <p14:creationId xmlns:p14="http://schemas.microsoft.com/office/powerpoint/2010/main" xmlns="" val="2638038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4"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5" name="Rectangle 8"/>
          <p:cNvSpPr>
            <a:spLocks noGrp="1" noChangeArrowheads="1"/>
          </p:cNvSpPr>
          <p:nvPr>
            <p:ph type="sldNum" sz="quarter" idx="12"/>
          </p:nvPr>
        </p:nvSpPr>
        <p:spPr/>
        <p:txBody>
          <a:bodyPr/>
          <a:lstStyle>
            <a:lvl1pPr>
              <a:defRPr/>
            </a:lvl1pPr>
          </a:lstStyle>
          <a:p>
            <a:fld id="{F348B1D3-51F2-4381-9470-7D7566F8D677}" type="slidenum">
              <a:rPr lang="en-US" altLang="zh-CN"/>
              <a:pPr/>
              <a:t>‹#›</a:t>
            </a:fld>
            <a:endParaRPr lang="en-US" altLang="zh-CN"/>
          </a:p>
        </p:txBody>
      </p:sp>
    </p:spTree>
    <p:extLst>
      <p:ext uri="{BB962C8B-B14F-4D97-AF65-F5344CB8AC3E}">
        <p14:creationId xmlns:p14="http://schemas.microsoft.com/office/powerpoint/2010/main" xmlns="" val="389493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3"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4" name="Rectangle 8"/>
          <p:cNvSpPr>
            <a:spLocks noGrp="1" noChangeArrowheads="1"/>
          </p:cNvSpPr>
          <p:nvPr>
            <p:ph type="sldNum" sz="quarter" idx="12"/>
          </p:nvPr>
        </p:nvSpPr>
        <p:spPr/>
        <p:txBody>
          <a:bodyPr/>
          <a:lstStyle>
            <a:lvl1pPr>
              <a:defRPr/>
            </a:lvl1pPr>
          </a:lstStyle>
          <a:p>
            <a:fld id="{2F05EBD4-029B-45E3-97EC-94E597541F19}" type="slidenum">
              <a:rPr lang="en-US" altLang="zh-CN"/>
              <a:pPr/>
              <a:t>‹#›</a:t>
            </a:fld>
            <a:endParaRPr lang="en-US" altLang="zh-CN"/>
          </a:p>
        </p:txBody>
      </p:sp>
    </p:spTree>
    <p:extLst>
      <p:ext uri="{BB962C8B-B14F-4D97-AF65-F5344CB8AC3E}">
        <p14:creationId xmlns:p14="http://schemas.microsoft.com/office/powerpoint/2010/main" xmlns="" val="4206724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7" name="Rectangle 8"/>
          <p:cNvSpPr>
            <a:spLocks noGrp="1" noChangeArrowheads="1"/>
          </p:cNvSpPr>
          <p:nvPr>
            <p:ph type="sldNum" sz="quarter" idx="12"/>
          </p:nvPr>
        </p:nvSpPr>
        <p:spPr/>
        <p:txBody>
          <a:bodyPr/>
          <a:lstStyle>
            <a:lvl1pPr>
              <a:defRPr/>
            </a:lvl1pPr>
          </a:lstStyle>
          <a:p>
            <a:fld id="{7F5A32AA-A0FC-4E3F-92D6-A8AC2B7AE322}" type="slidenum">
              <a:rPr lang="en-US" altLang="zh-CN"/>
              <a:pPr/>
              <a:t>‹#›</a:t>
            </a:fld>
            <a:endParaRPr lang="en-US" altLang="zh-CN"/>
          </a:p>
        </p:txBody>
      </p:sp>
    </p:spTree>
    <p:extLst>
      <p:ext uri="{BB962C8B-B14F-4D97-AF65-F5344CB8AC3E}">
        <p14:creationId xmlns:p14="http://schemas.microsoft.com/office/powerpoint/2010/main" xmlns="" val="3060507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dt" sz="half" idx="10"/>
          </p:nvPr>
        </p:nvSpPr>
        <p:spPr/>
        <p:txBody>
          <a:bodyPr/>
          <a:lstStyle>
            <a:lvl1pPr>
              <a:defRPr/>
            </a:lvl1pPr>
          </a:lstStyle>
          <a:p>
            <a:pPr>
              <a:defRPr/>
            </a:pPr>
            <a:r>
              <a:rPr lang="zh-CN" altLang="en-US"/>
              <a:t>LINAC 12</a:t>
            </a: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7" name="Rectangle 8"/>
          <p:cNvSpPr>
            <a:spLocks noGrp="1" noChangeArrowheads="1"/>
          </p:cNvSpPr>
          <p:nvPr>
            <p:ph type="sldNum" sz="quarter" idx="12"/>
          </p:nvPr>
        </p:nvSpPr>
        <p:spPr/>
        <p:txBody>
          <a:bodyPr/>
          <a:lstStyle>
            <a:lvl1pPr>
              <a:defRPr/>
            </a:lvl1pPr>
          </a:lstStyle>
          <a:p>
            <a:fld id="{74349CE2-40A7-4145-8DEF-4C06D3091963}" type="slidenum">
              <a:rPr lang="en-US" altLang="zh-CN"/>
              <a:pPr/>
              <a:t>‹#›</a:t>
            </a:fld>
            <a:endParaRPr lang="en-US" altLang="zh-CN"/>
          </a:p>
        </p:txBody>
      </p:sp>
    </p:spTree>
    <p:extLst>
      <p:ext uri="{BB962C8B-B14F-4D97-AF65-F5344CB8AC3E}">
        <p14:creationId xmlns:p14="http://schemas.microsoft.com/office/powerpoint/2010/main" xmlns="" val="1638826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CN" altLang="en-US" dirty="0"/>
              <a:t>单击此处编辑母版标题样式</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11998354 h 1000"/>
              <a:gd name="T6" fmla="*/ 0 w 1000"/>
              <a:gd name="T7" fmla="*/ 11998354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zh-CN" altLang="en-US"/>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102" name="Rectangle 6"/>
          <p:cNvSpPr>
            <a:spLocks noGrp="1" noChangeArrowheads="1"/>
          </p:cNvSpPr>
          <p:nvPr>
            <p:ph type="dt" sz="half" idx="2"/>
          </p:nvPr>
        </p:nvSpPr>
        <p:spPr bwMode="auto">
          <a:xfrm>
            <a:off x="611188" y="6237288"/>
            <a:ext cx="22320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Verdana" pitchFamily="34" charset="0"/>
              </a:defRPr>
            </a:lvl1pPr>
          </a:lstStyle>
          <a:p>
            <a:pPr>
              <a:defRPr/>
            </a:pPr>
            <a:r>
              <a:rPr lang="en-US" altLang="zh-CN"/>
              <a:t>TTC meeting on CW SRF</a:t>
            </a:r>
          </a:p>
        </p:txBody>
      </p:sp>
      <p:sp>
        <p:nvSpPr>
          <p:cNvPr id="4103" name="Rectangle 7"/>
          <p:cNvSpPr>
            <a:spLocks noGrp="1" noChangeArrowheads="1"/>
          </p:cNvSpPr>
          <p:nvPr>
            <p:ph type="ftr" sz="quarter" idx="3"/>
          </p:nvPr>
        </p:nvSpPr>
        <p:spPr bwMode="auto">
          <a:xfrm>
            <a:off x="3132138" y="6237288"/>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Verdana" pitchFamily="34" charset="0"/>
              </a:defRPr>
            </a:lvl1pPr>
          </a:lstStyle>
          <a:p>
            <a:pPr>
              <a:defRPr/>
            </a:pPr>
            <a:r>
              <a:rPr lang="en-US" altLang="zh-CN"/>
              <a:t>Institute of High Energy Physics, Chinese Academy of Sciences</a:t>
            </a:r>
          </a:p>
        </p:txBody>
      </p:sp>
      <p:pic>
        <p:nvPicPr>
          <p:cNvPr id="1032" name="Picture 9" descr="top_bg"/>
          <p:cNvPicPr>
            <a:picLocks noChangeAspect="1" noChangeArrowheads="1"/>
          </p:cNvPicPr>
          <p:nvPr userDrawn="1"/>
        </p:nvPicPr>
        <p:blipFill>
          <a:blip r:embed="rId14">
            <a:extLst>
              <a:ext uri="{28A0092B-C50C-407E-A947-70E740481C1C}">
                <a14:useLocalDpi xmlns:a14="http://schemas.microsoft.com/office/drawing/2010/main" xmlns="" val="0"/>
              </a:ext>
            </a:extLst>
          </a:blip>
          <a:srcRect/>
          <a:stretch>
            <a:fillRect/>
          </a:stretch>
        </p:blipFill>
        <p:spPr bwMode="auto">
          <a:xfrm>
            <a:off x="0" y="0"/>
            <a:ext cx="9144000" cy="83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4" name="Rectangle 8"/>
          <p:cNvSpPr>
            <a:spLocks noGrp="1" noChangeArrowheads="1"/>
          </p:cNvSpPr>
          <p:nvPr>
            <p:ph type="sldNum" sz="quarter" idx="4"/>
          </p:nvPr>
        </p:nvSpPr>
        <p:spPr bwMode="auto">
          <a:xfrm>
            <a:off x="6516688" y="6237288"/>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anose="020B0604030504040204" pitchFamily="34" charset="0"/>
              </a:defRPr>
            </a:lvl1pPr>
          </a:lstStyle>
          <a:p>
            <a:fld id="{47D186CA-B3CF-4D3F-8D8E-4EA6691592BB}"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ransition/>
  <p:hf hdr="0"/>
  <p:txStyles>
    <p:titleStyle>
      <a:lvl1pPr algn="l" rtl="0" eaLnBrk="0" fontAlgn="base" hangingPunct="0">
        <a:spcBef>
          <a:spcPct val="0"/>
        </a:spcBef>
        <a:spcAft>
          <a:spcPct val="0"/>
        </a:spcAft>
        <a:defRPr sz="3800">
          <a:solidFill>
            <a:schemeClr val="tx2"/>
          </a:solidFill>
          <a:latin typeface="Times New Roman" pitchFamily="18" charset="0"/>
          <a:ea typeface="+mj-ea"/>
          <a:cs typeface="+mj-cs"/>
        </a:defRPr>
      </a:lvl1pPr>
      <a:lvl2pPr algn="l" rtl="0" eaLnBrk="0" fontAlgn="base" hangingPunct="0">
        <a:spcBef>
          <a:spcPct val="0"/>
        </a:spcBef>
        <a:spcAft>
          <a:spcPct val="0"/>
        </a:spcAft>
        <a:defRPr sz="3800">
          <a:solidFill>
            <a:schemeClr val="tx2"/>
          </a:solidFill>
          <a:latin typeface="Times New Roman" pitchFamily="18" charset="0"/>
          <a:ea typeface="宋体" charset="-122"/>
        </a:defRPr>
      </a:lvl2pPr>
      <a:lvl3pPr algn="l" rtl="0" eaLnBrk="0" fontAlgn="base" hangingPunct="0">
        <a:spcBef>
          <a:spcPct val="0"/>
        </a:spcBef>
        <a:spcAft>
          <a:spcPct val="0"/>
        </a:spcAft>
        <a:defRPr sz="3800">
          <a:solidFill>
            <a:schemeClr val="tx2"/>
          </a:solidFill>
          <a:latin typeface="Times New Roman" pitchFamily="18" charset="0"/>
          <a:ea typeface="宋体" charset="-122"/>
        </a:defRPr>
      </a:lvl3pPr>
      <a:lvl4pPr algn="l" rtl="0" eaLnBrk="0" fontAlgn="base" hangingPunct="0">
        <a:spcBef>
          <a:spcPct val="0"/>
        </a:spcBef>
        <a:spcAft>
          <a:spcPct val="0"/>
        </a:spcAft>
        <a:defRPr sz="3800">
          <a:solidFill>
            <a:schemeClr val="tx2"/>
          </a:solidFill>
          <a:latin typeface="Times New Roman" pitchFamily="18" charset="0"/>
          <a:ea typeface="宋体" charset="-122"/>
        </a:defRPr>
      </a:lvl4pPr>
      <a:lvl5pPr algn="l" rtl="0" eaLnBrk="0" fontAlgn="base" hangingPunct="0">
        <a:spcBef>
          <a:spcPct val="0"/>
        </a:spcBef>
        <a:spcAft>
          <a:spcPct val="0"/>
        </a:spcAft>
        <a:defRPr sz="3800">
          <a:solidFill>
            <a:schemeClr val="tx2"/>
          </a:solidFill>
          <a:latin typeface="Times New Roman" pitchFamily="18" charset="0"/>
          <a:ea typeface="宋体" charset="-122"/>
        </a:defRPr>
      </a:lvl5pPr>
      <a:lvl6pPr marL="457200" algn="l" rtl="0" fontAlgn="base">
        <a:spcBef>
          <a:spcPct val="0"/>
        </a:spcBef>
        <a:spcAft>
          <a:spcPct val="0"/>
        </a:spcAft>
        <a:defRPr sz="3800">
          <a:solidFill>
            <a:schemeClr val="tx2"/>
          </a:solidFill>
          <a:latin typeface="Verdana" pitchFamily="34" charset="0"/>
          <a:ea typeface="宋体" charset="-122"/>
        </a:defRPr>
      </a:lvl6pPr>
      <a:lvl7pPr marL="914400" algn="l" rtl="0" fontAlgn="base">
        <a:spcBef>
          <a:spcPct val="0"/>
        </a:spcBef>
        <a:spcAft>
          <a:spcPct val="0"/>
        </a:spcAft>
        <a:defRPr sz="3800">
          <a:solidFill>
            <a:schemeClr val="tx2"/>
          </a:solidFill>
          <a:latin typeface="Verdana" pitchFamily="34" charset="0"/>
          <a:ea typeface="宋体" charset="-122"/>
        </a:defRPr>
      </a:lvl7pPr>
      <a:lvl8pPr marL="1371600" algn="l" rtl="0" fontAlgn="base">
        <a:spcBef>
          <a:spcPct val="0"/>
        </a:spcBef>
        <a:spcAft>
          <a:spcPct val="0"/>
        </a:spcAft>
        <a:defRPr sz="3800">
          <a:solidFill>
            <a:schemeClr val="tx2"/>
          </a:solidFill>
          <a:latin typeface="Verdana" pitchFamily="34" charset="0"/>
          <a:ea typeface="宋体" charset="-122"/>
        </a:defRPr>
      </a:lvl8pPr>
      <a:lvl9pPr marL="1828800" algn="l" rtl="0" fontAlgn="base">
        <a:spcBef>
          <a:spcPct val="0"/>
        </a:spcBef>
        <a:spcAft>
          <a:spcPct val="0"/>
        </a:spcAft>
        <a:defRPr sz="3800">
          <a:solidFill>
            <a:schemeClr val="tx2"/>
          </a:solidFill>
          <a:latin typeface="Verdana" pitchFamily="34" charset="0"/>
          <a:ea typeface="宋体" charset="-122"/>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Times New Roman" pitchFamily="18" charset="0"/>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Times New Roman" pitchFamily="18" charset="0"/>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sz="2300">
          <a:solidFill>
            <a:schemeClr val="tx1"/>
          </a:solidFill>
          <a:latin typeface="Times New Roman" pitchFamily="18" charset="0"/>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Times New Roman" pitchFamily="18" charset="0"/>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Times New Roman" pitchFamily="18" charset="0"/>
          <a:ea typeface="+mn-ea"/>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E6BE8BC5-35F2-4E85-BF01-CBFCF2F6607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8559EE3-28BC-4385-854A-BA8F807BF4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74E33E2-C712-479D-9656-FAA0084EB7A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908F53-B8A7-4F3E-A972-42EA010D7935}" type="datetimeFigureOut">
              <a:rPr lang="zh-CN" altLang="en-US" smtClean="0"/>
              <a:pPr/>
              <a:t>2020-3-30</a:t>
            </a:fld>
            <a:endParaRPr lang="zh-CN" altLang="en-US"/>
          </a:p>
        </p:txBody>
      </p:sp>
      <p:sp>
        <p:nvSpPr>
          <p:cNvPr id="5" name="页脚占位符 4">
            <a:extLst>
              <a:ext uri="{FF2B5EF4-FFF2-40B4-BE49-F238E27FC236}">
                <a16:creationId xmlns:a16="http://schemas.microsoft.com/office/drawing/2014/main" xmlns="" id="{BEEEB018-6300-4B80-92B3-1879A888E94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A79F11E9-F0B1-455B-9171-07636BF7F55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8803D-F838-492D-ABCE-80FF62574883}" type="slidenum">
              <a:rPr lang="zh-CN" altLang="en-US" smtClean="0"/>
              <a:pPr/>
              <a:t>‹#›</a:t>
            </a:fld>
            <a:endParaRPr lang="zh-CN" altLang="en-US"/>
          </a:p>
        </p:txBody>
      </p:sp>
    </p:spTree>
    <p:extLst>
      <p:ext uri="{BB962C8B-B14F-4D97-AF65-F5344CB8AC3E}">
        <p14:creationId xmlns:p14="http://schemas.microsoft.com/office/powerpoint/2010/main" xmlns="" val="355807216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11998354 h 1000"/>
              <a:gd name="T6" fmla="*/ 0 w 1000"/>
              <a:gd name="T7" fmla="*/ 11998354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zh-CN" altLang="en-US"/>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102" name="Rectangle 6"/>
          <p:cNvSpPr>
            <a:spLocks noGrp="1" noChangeArrowheads="1"/>
          </p:cNvSpPr>
          <p:nvPr>
            <p:ph type="dt" sz="half" idx="2"/>
          </p:nvPr>
        </p:nvSpPr>
        <p:spPr bwMode="auto">
          <a:xfrm>
            <a:off x="611188" y="6237288"/>
            <a:ext cx="22320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Verdana" pitchFamily="34" charset="0"/>
              </a:defRPr>
            </a:lvl1pPr>
          </a:lstStyle>
          <a:p>
            <a:pPr>
              <a:defRPr/>
            </a:pPr>
            <a:r>
              <a:rPr lang="en-US" altLang="zh-CN"/>
              <a:t>TTC meeting on CW SRF</a:t>
            </a:r>
          </a:p>
        </p:txBody>
      </p:sp>
      <p:sp>
        <p:nvSpPr>
          <p:cNvPr id="4103" name="Rectangle 7"/>
          <p:cNvSpPr>
            <a:spLocks noGrp="1" noChangeArrowheads="1"/>
          </p:cNvSpPr>
          <p:nvPr>
            <p:ph type="ftr" sz="quarter" idx="3"/>
          </p:nvPr>
        </p:nvSpPr>
        <p:spPr bwMode="auto">
          <a:xfrm>
            <a:off x="3132138" y="6237288"/>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Verdana" pitchFamily="34" charset="0"/>
              </a:defRPr>
            </a:lvl1pPr>
          </a:lstStyle>
          <a:p>
            <a:pPr>
              <a:defRPr/>
            </a:pPr>
            <a:r>
              <a:rPr lang="en-US" altLang="zh-CN"/>
              <a:t>Institute of High Energy Physics, Chinese Academy of Sciences</a:t>
            </a:r>
          </a:p>
        </p:txBody>
      </p:sp>
      <p:pic>
        <p:nvPicPr>
          <p:cNvPr id="1032" name="Picture 9" descr="top_bg"/>
          <p:cNvPicPr>
            <a:picLocks noChangeAspect="1" noChangeArrowheads="1"/>
          </p:cNvPicPr>
          <p:nvPr userDrawn="1"/>
        </p:nvPicPr>
        <p:blipFill>
          <a:blip r:embed="rId14" cstate="print">
            <a:extLst>
              <a:ext uri="{28A0092B-C50C-407E-A947-70E740481C1C}">
                <a14:useLocalDpi xmlns:a14="http://schemas.microsoft.com/office/drawing/2010/main" xmlns="" val="0"/>
              </a:ext>
            </a:extLst>
          </a:blip>
          <a:srcRect/>
          <a:stretch>
            <a:fillRect/>
          </a:stretch>
        </p:blipFill>
        <p:spPr bwMode="auto">
          <a:xfrm>
            <a:off x="0" y="0"/>
            <a:ext cx="9144000" cy="83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4" name="Rectangle 8"/>
          <p:cNvSpPr>
            <a:spLocks noGrp="1" noChangeArrowheads="1"/>
          </p:cNvSpPr>
          <p:nvPr>
            <p:ph type="sldNum" sz="quarter" idx="4"/>
          </p:nvPr>
        </p:nvSpPr>
        <p:spPr bwMode="auto">
          <a:xfrm>
            <a:off x="6516688" y="6237288"/>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anose="020B0604030504040204" pitchFamily="34" charset="0"/>
              </a:defRPr>
            </a:lvl1pPr>
          </a:lstStyle>
          <a:p>
            <a:fld id="{9F6AE450-427E-4B14-B7AC-60269219DDBA}" type="slidenum">
              <a:rPr lang="en-US" altLang="zh-CN"/>
              <a:pPr/>
              <a:t>‹#›</a:t>
            </a:fld>
            <a:endParaRPr lang="en-US" altLang="zh-CN"/>
          </a:p>
        </p:txBody>
      </p:sp>
    </p:spTree>
    <p:extLst>
      <p:ext uri="{BB962C8B-B14F-4D97-AF65-F5344CB8AC3E}">
        <p14:creationId xmlns:p14="http://schemas.microsoft.com/office/powerpoint/2010/main" xmlns="" val="174080166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p:hf hdr="0"/>
  <p:txStyles>
    <p:titleStyle>
      <a:lvl1pPr algn="l" rtl="0" eaLnBrk="0" fontAlgn="base" hangingPunct="0">
        <a:spcBef>
          <a:spcPct val="0"/>
        </a:spcBef>
        <a:spcAft>
          <a:spcPct val="0"/>
        </a:spcAft>
        <a:defRPr sz="3800">
          <a:solidFill>
            <a:schemeClr val="tx2"/>
          </a:solidFill>
          <a:latin typeface="Times New Roman" pitchFamily="18" charset="0"/>
          <a:ea typeface="+mj-ea"/>
          <a:cs typeface="+mj-cs"/>
        </a:defRPr>
      </a:lvl1pPr>
      <a:lvl2pPr algn="l" rtl="0" eaLnBrk="0" fontAlgn="base" hangingPunct="0">
        <a:spcBef>
          <a:spcPct val="0"/>
        </a:spcBef>
        <a:spcAft>
          <a:spcPct val="0"/>
        </a:spcAft>
        <a:defRPr sz="3800">
          <a:solidFill>
            <a:schemeClr val="tx2"/>
          </a:solidFill>
          <a:latin typeface="Times New Roman" pitchFamily="18" charset="0"/>
          <a:ea typeface="宋体" charset="-122"/>
        </a:defRPr>
      </a:lvl2pPr>
      <a:lvl3pPr algn="l" rtl="0" eaLnBrk="0" fontAlgn="base" hangingPunct="0">
        <a:spcBef>
          <a:spcPct val="0"/>
        </a:spcBef>
        <a:spcAft>
          <a:spcPct val="0"/>
        </a:spcAft>
        <a:defRPr sz="3800">
          <a:solidFill>
            <a:schemeClr val="tx2"/>
          </a:solidFill>
          <a:latin typeface="Times New Roman" pitchFamily="18" charset="0"/>
          <a:ea typeface="宋体" charset="-122"/>
        </a:defRPr>
      </a:lvl3pPr>
      <a:lvl4pPr algn="l" rtl="0" eaLnBrk="0" fontAlgn="base" hangingPunct="0">
        <a:spcBef>
          <a:spcPct val="0"/>
        </a:spcBef>
        <a:spcAft>
          <a:spcPct val="0"/>
        </a:spcAft>
        <a:defRPr sz="3800">
          <a:solidFill>
            <a:schemeClr val="tx2"/>
          </a:solidFill>
          <a:latin typeface="Times New Roman" pitchFamily="18" charset="0"/>
          <a:ea typeface="宋体" charset="-122"/>
        </a:defRPr>
      </a:lvl4pPr>
      <a:lvl5pPr algn="l" rtl="0" eaLnBrk="0" fontAlgn="base" hangingPunct="0">
        <a:spcBef>
          <a:spcPct val="0"/>
        </a:spcBef>
        <a:spcAft>
          <a:spcPct val="0"/>
        </a:spcAft>
        <a:defRPr sz="3800">
          <a:solidFill>
            <a:schemeClr val="tx2"/>
          </a:solidFill>
          <a:latin typeface="Times New Roman" pitchFamily="18" charset="0"/>
          <a:ea typeface="宋体" charset="-122"/>
        </a:defRPr>
      </a:lvl5pPr>
      <a:lvl6pPr marL="457200" algn="l" rtl="0" fontAlgn="base">
        <a:spcBef>
          <a:spcPct val="0"/>
        </a:spcBef>
        <a:spcAft>
          <a:spcPct val="0"/>
        </a:spcAft>
        <a:defRPr sz="3800">
          <a:solidFill>
            <a:schemeClr val="tx2"/>
          </a:solidFill>
          <a:latin typeface="Verdana" pitchFamily="34" charset="0"/>
          <a:ea typeface="宋体" charset="-122"/>
        </a:defRPr>
      </a:lvl6pPr>
      <a:lvl7pPr marL="914400" algn="l" rtl="0" fontAlgn="base">
        <a:spcBef>
          <a:spcPct val="0"/>
        </a:spcBef>
        <a:spcAft>
          <a:spcPct val="0"/>
        </a:spcAft>
        <a:defRPr sz="3800">
          <a:solidFill>
            <a:schemeClr val="tx2"/>
          </a:solidFill>
          <a:latin typeface="Verdana" pitchFamily="34" charset="0"/>
          <a:ea typeface="宋体" charset="-122"/>
        </a:defRPr>
      </a:lvl7pPr>
      <a:lvl8pPr marL="1371600" algn="l" rtl="0" fontAlgn="base">
        <a:spcBef>
          <a:spcPct val="0"/>
        </a:spcBef>
        <a:spcAft>
          <a:spcPct val="0"/>
        </a:spcAft>
        <a:defRPr sz="3800">
          <a:solidFill>
            <a:schemeClr val="tx2"/>
          </a:solidFill>
          <a:latin typeface="Verdana" pitchFamily="34" charset="0"/>
          <a:ea typeface="宋体" charset="-122"/>
        </a:defRPr>
      </a:lvl8pPr>
      <a:lvl9pPr marL="1828800" algn="l" rtl="0" fontAlgn="base">
        <a:spcBef>
          <a:spcPct val="0"/>
        </a:spcBef>
        <a:spcAft>
          <a:spcPct val="0"/>
        </a:spcAft>
        <a:defRPr sz="3800">
          <a:solidFill>
            <a:schemeClr val="tx2"/>
          </a:solidFill>
          <a:latin typeface="Verdana" pitchFamily="34" charset="0"/>
          <a:ea typeface="宋体" charset="-122"/>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Times New Roman" pitchFamily="18" charset="0"/>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Times New Roman" pitchFamily="18" charset="0"/>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sz="2300">
          <a:solidFill>
            <a:schemeClr val="tx1"/>
          </a:solidFill>
          <a:latin typeface="Times New Roman" pitchFamily="18" charset="0"/>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Times New Roman" pitchFamily="18" charset="0"/>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Times New Roman" pitchFamily="18" charset="0"/>
          <a:ea typeface="+mn-ea"/>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8"/>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23F3B2-53DC-41F3-B8BD-1360C2597AF5}" type="slidenum">
              <a:rPr kumimoji="0" lang="en-US" altLang="zh-CN" sz="1200" b="0" i="0" u="none" strike="noStrike" kern="1200" cap="none" spc="0" normalizeH="0" baseline="0" noProof="0">
                <a:ln>
                  <a:noFill/>
                </a:ln>
                <a:solidFill>
                  <a:srgbClr val="000000"/>
                </a:solidFill>
                <a:effectLst/>
                <a:uLnTx/>
                <a:uFillTx/>
                <a:latin typeface="Verdana" panose="020B060403050404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zh-CN" sz="1200" b="0" i="0" u="none" strike="noStrike" kern="1200" cap="none" spc="0" normalizeH="0" baseline="0" noProof="0">
              <a:ln>
                <a:noFill/>
              </a:ln>
              <a:solidFill>
                <a:srgbClr val="000000"/>
              </a:solidFill>
              <a:effectLst/>
              <a:uLnTx/>
              <a:uFillTx/>
              <a:latin typeface="Verdana" panose="020B0604030504040204" pitchFamily="34" charset="0"/>
              <a:ea typeface="宋体" panose="02010600030101010101" pitchFamily="2" charset="-122"/>
              <a:cs typeface="+mn-cs"/>
            </a:endParaRPr>
          </a:p>
        </p:txBody>
      </p:sp>
      <p:sp>
        <p:nvSpPr>
          <p:cNvPr id="14341" name="Rectangle 2"/>
          <p:cNvSpPr>
            <a:spLocks noGrp="1" noChangeArrowheads="1"/>
          </p:cNvSpPr>
          <p:nvPr>
            <p:ph type="ctrTitle"/>
          </p:nvPr>
        </p:nvSpPr>
        <p:spPr>
          <a:xfrm>
            <a:off x="685801" y="990600"/>
            <a:ext cx="8206680" cy="1371600"/>
          </a:xfrm>
        </p:spPr>
        <p:txBody>
          <a:bodyPr/>
          <a:lstStyle/>
          <a:p>
            <a:r>
              <a:rPr lang="zh-CN" altLang="en-US" b="1" dirty="0">
                <a:solidFill>
                  <a:srgbClr val="003399"/>
                </a:solidFill>
                <a:latin typeface="Verdana" panose="020B0604030504040204" pitchFamily="34" charset="0"/>
                <a:ea typeface="黑体" panose="02010609060101010101" pitchFamily="49" charset="-122"/>
              </a:rPr>
              <a:t>超导腔用于轴子探测的应用前景</a:t>
            </a:r>
            <a:endParaRPr lang="en-US" altLang="zh-CN" sz="3600" b="1" dirty="0">
              <a:solidFill>
                <a:srgbClr val="000099"/>
              </a:solidFill>
              <a:latin typeface="Verdana" panose="020B0604030504040204" pitchFamily="34" charset="0"/>
              <a:ea typeface="黑体" panose="02010609060101010101" pitchFamily="49" charset="-122"/>
            </a:endParaRPr>
          </a:p>
        </p:txBody>
      </p:sp>
      <p:sp>
        <p:nvSpPr>
          <p:cNvPr id="11" name="Rectangle 3">
            <a:extLst>
              <a:ext uri="{FF2B5EF4-FFF2-40B4-BE49-F238E27FC236}">
                <a16:creationId xmlns:a16="http://schemas.microsoft.com/office/drawing/2014/main" xmlns="" id="{155FEFD0-0B5C-4C1F-A2FC-E300B021713A}"/>
              </a:ext>
            </a:extLst>
          </p:cNvPr>
          <p:cNvSpPr>
            <a:spLocks noGrp="1" noChangeArrowheads="1"/>
          </p:cNvSpPr>
          <p:nvPr>
            <p:ph type="subTitle" idx="1"/>
          </p:nvPr>
        </p:nvSpPr>
        <p:spPr>
          <a:xfrm>
            <a:off x="1115616" y="4293096"/>
            <a:ext cx="7010400" cy="1600200"/>
          </a:xfrm>
        </p:spPr>
        <p:txBody>
          <a:bodyPr/>
          <a:lstStyle/>
          <a:p>
            <a:pPr algn="ctr"/>
            <a:r>
              <a:rPr lang="zh-CN" altLang="en-US" b="1" dirty="0"/>
              <a:t>沙鹏，</a:t>
            </a:r>
            <a:r>
              <a:rPr lang="en-US" altLang="zh-CN" b="1" dirty="0"/>
              <a:t>shapeng@ihep.ac.cn</a:t>
            </a:r>
          </a:p>
          <a:p>
            <a:pPr algn="ctr"/>
            <a:r>
              <a:rPr lang="zh-CN" altLang="en-US" b="1" dirty="0"/>
              <a:t>中国科学院高能物理研究所</a:t>
            </a:r>
            <a:endParaRPr lang="en-US" altLang="zh-CN" b="1" dirty="0"/>
          </a:p>
        </p:txBody>
      </p:sp>
    </p:spTree>
    <p:extLst>
      <p:ext uri="{BB962C8B-B14F-4D97-AF65-F5344CB8AC3E}">
        <p14:creationId xmlns:p14="http://schemas.microsoft.com/office/powerpoint/2010/main" xmlns="" val="4129067792"/>
      </p:ext>
    </p:extLst>
  </p:cSld>
  <p:clrMapOvr>
    <a:masterClrMapping/>
  </p:clrMapOvr>
  <p:transition advTm="666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solidFill>
                  <a:srgbClr val="003399"/>
                </a:solidFill>
              </a:rPr>
              <a:t>系统集成</a:t>
            </a: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10</a:t>
            </a:fld>
            <a:endParaRPr lang="en-US" altLang="zh-CN"/>
          </a:p>
        </p:txBody>
      </p:sp>
      <p:sp>
        <p:nvSpPr>
          <p:cNvPr id="8" name="Rectangle 6"/>
          <p:cNvSpPr>
            <a:spLocks noChangeArrowheads="1"/>
          </p:cNvSpPr>
          <p:nvPr/>
        </p:nvSpPr>
        <p:spPr bwMode="auto">
          <a:xfrm>
            <a:off x="1619672" y="486916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7" name="Picture 2" descr="Cavity-060516-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714488"/>
            <a:ext cx="3786187" cy="275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7" descr="DSC0929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5786" y="4143380"/>
            <a:ext cx="1768485" cy="2357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descr="H:\Research\2 Conferences\Accelerator Conferences\ERL\ERL11\Oral\W020110928306824887185.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00364" y="4286256"/>
            <a:ext cx="2500330" cy="2098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9" descr="图片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714744" y="2143116"/>
            <a:ext cx="2376488" cy="178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8"/>
          <p:cNvSpPr txBox="1">
            <a:spLocks noChangeArrowheads="1"/>
          </p:cNvSpPr>
          <p:nvPr/>
        </p:nvSpPr>
        <p:spPr bwMode="auto">
          <a:xfrm>
            <a:off x="714348" y="1714488"/>
            <a:ext cx="4572032" cy="461665"/>
          </a:xfrm>
          <a:prstGeom prst="rect">
            <a:avLst/>
          </a:prstGeom>
          <a:noFill/>
          <a:ln w="9525">
            <a:noFill/>
            <a:miter lim="800000"/>
            <a:headEnd/>
            <a:tailEnd/>
          </a:ln>
        </p:spPr>
        <p:txBody>
          <a:bodyPr wrap="square">
            <a:spAutoFit/>
          </a:bodyPr>
          <a:lstStyle/>
          <a:p>
            <a:r>
              <a:rPr lang="en-US" altLang="zh-CN" sz="2400" b="1" dirty="0">
                <a:solidFill>
                  <a:srgbClr val="C00000"/>
                </a:solidFill>
              </a:rPr>
              <a:t>BEPCII 500 MHz</a:t>
            </a:r>
            <a:r>
              <a:rPr lang="zh-CN" altLang="en-US" sz="2400" b="1" dirty="0">
                <a:solidFill>
                  <a:srgbClr val="C00000"/>
                </a:solidFill>
              </a:rPr>
              <a:t>备用超导腔</a:t>
            </a:r>
          </a:p>
        </p:txBody>
      </p:sp>
      <p:pic>
        <p:nvPicPr>
          <p:cNvPr id="60418"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86512" y="2000240"/>
            <a:ext cx="2662501" cy="1643074"/>
          </a:xfrm>
          <a:prstGeom prst="rect">
            <a:avLst/>
          </a:prstGeom>
          <a:noFill/>
          <a:ln w="9525">
            <a:noFill/>
            <a:miter lim="800000"/>
            <a:headEnd/>
            <a:tailEnd/>
          </a:ln>
          <a:effectLst/>
        </p:spPr>
      </p:pic>
      <p:pic>
        <p:nvPicPr>
          <p:cNvPr id="60419" name="Picture 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286512" y="3714752"/>
            <a:ext cx="2624138" cy="2000250"/>
          </a:xfrm>
          <a:prstGeom prst="rect">
            <a:avLst/>
          </a:prstGeom>
          <a:noFill/>
          <a:ln w="9525">
            <a:noFill/>
            <a:miter lim="800000"/>
            <a:headEnd/>
            <a:tailEnd/>
          </a:ln>
          <a:effectLst/>
        </p:spPr>
      </p:pic>
      <p:sp>
        <p:nvSpPr>
          <p:cNvPr id="15" name="TextBox 8"/>
          <p:cNvSpPr txBox="1">
            <a:spLocks noChangeArrowheads="1"/>
          </p:cNvSpPr>
          <p:nvPr/>
        </p:nvSpPr>
        <p:spPr bwMode="auto">
          <a:xfrm>
            <a:off x="5500694" y="5715016"/>
            <a:ext cx="3679818" cy="369332"/>
          </a:xfrm>
          <a:prstGeom prst="rect">
            <a:avLst/>
          </a:prstGeom>
          <a:noFill/>
          <a:ln w="9525">
            <a:noFill/>
            <a:miter lim="800000"/>
            <a:headEnd/>
            <a:tailEnd/>
          </a:ln>
        </p:spPr>
        <p:txBody>
          <a:bodyPr wrap="square">
            <a:spAutoFit/>
          </a:bodyPr>
          <a:lstStyle/>
          <a:p>
            <a:r>
              <a:rPr lang="en-US" altLang="zh-CN" b="1" dirty="0">
                <a:solidFill>
                  <a:srgbClr val="C00000"/>
                </a:solidFill>
              </a:rPr>
              <a:t>2017. 10</a:t>
            </a:r>
            <a:r>
              <a:rPr lang="zh-CN" altLang="en-US" b="1" dirty="0">
                <a:solidFill>
                  <a:srgbClr val="C00000"/>
                </a:solidFill>
              </a:rPr>
              <a:t>，投入</a:t>
            </a:r>
            <a:r>
              <a:rPr lang="en-US" altLang="zh-CN" b="1" dirty="0">
                <a:solidFill>
                  <a:srgbClr val="C00000"/>
                </a:solidFill>
              </a:rPr>
              <a:t>BEPCII</a:t>
            </a:r>
            <a:r>
              <a:rPr lang="zh-CN" altLang="en-US" b="1" dirty="0">
                <a:solidFill>
                  <a:srgbClr val="C00000"/>
                </a:solidFill>
              </a:rPr>
              <a:t>的带束运行。</a:t>
            </a:r>
          </a:p>
        </p:txBody>
      </p:sp>
    </p:spTree>
    <p:extLst>
      <p:ext uri="{BB962C8B-B14F-4D97-AF65-F5344CB8AC3E}">
        <p14:creationId xmlns:p14="http://schemas.microsoft.com/office/powerpoint/2010/main" xmlns="" val="4348726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8"/>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fld id="{8CBACDDF-4584-4CC2-9910-ED2136475DBE}" type="slidenum">
              <a:rPr lang="en-US" altLang="zh-CN">
                <a:latin typeface="Verdana" panose="020B0604030504040204" pitchFamily="34" charset="0"/>
              </a:rPr>
              <a:pPr eaLnBrk="1" hangingPunct="1"/>
              <a:t>11</a:t>
            </a:fld>
            <a:endParaRPr lang="en-US" altLang="zh-CN" dirty="0">
              <a:latin typeface="Verdana" panose="020B0604030504040204" pitchFamily="34" charset="0"/>
            </a:endParaRPr>
          </a:p>
        </p:txBody>
      </p:sp>
      <p:sp>
        <p:nvSpPr>
          <p:cNvPr id="15365" name="Rectangle 3"/>
          <p:cNvSpPr>
            <a:spLocks noGrp="1" noChangeArrowheads="1"/>
          </p:cNvSpPr>
          <p:nvPr>
            <p:ph type="title"/>
          </p:nvPr>
        </p:nvSpPr>
        <p:spPr/>
        <p:txBody>
          <a:bodyPr/>
          <a:lstStyle/>
          <a:p>
            <a:r>
              <a:rPr lang="zh-CN" altLang="en-US" sz="4000" b="1" dirty="0">
                <a:solidFill>
                  <a:srgbClr val="003399"/>
                </a:solidFill>
                <a:ea typeface="黑体" panose="02010609060101010101" pitchFamily="49" charset="-122"/>
              </a:rPr>
              <a:t>目录</a:t>
            </a:r>
            <a:endParaRPr lang="en-US" altLang="zh-CN" sz="4000" b="1" dirty="0">
              <a:solidFill>
                <a:srgbClr val="003399"/>
              </a:solidFill>
              <a:ea typeface="黑体" panose="02010609060101010101" pitchFamily="49" charset="-122"/>
            </a:endParaRPr>
          </a:p>
        </p:txBody>
      </p:sp>
      <p:sp>
        <p:nvSpPr>
          <p:cNvPr id="15366" name="Rectangle 2"/>
          <p:cNvSpPr>
            <a:spLocks noGrp="1" noChangeArrowheads="1"/>
          </p:cNvSpPr>
          <p:nvPr>
            <p:ph idx="1"/>
          </p:nvPr>
        </p:nvSpPr>
        <p:spPr/>
        <p:txBody>
          <a:bodyPr/>
          <a:lstStyle/>
          <a:p>
            <a:pPr marL="571500" indent="-571500">
              <a:lnSpc>
                <a:spcPct val="125000"/>
              </a:lnSpc>
              <a:buClrTx/>
              <a:buFont typeface="Verdana" panose="020B0604030504040204" pitchFamily="34" charset="0"/>
              <a:buAutoNum type="arabicPeriod"/>
            </a:pPr>
            <a:r>
              <a:rPr lang="zh-CN" altLang="en-US" sz="2200" b="1" dirty="0">
                <a:solidFill>
                  <a:srgbClr val="003399"/>
                </a:solidFill>
                <a:ea typeface="黑体" panose="02010609060101010101" pitchFamily="49" charset="-122"/>
              </a:rPr>
              <a:t>超导腔在加速器上的应用</a:t>
            </a:r>
          </a:p>
          <a:p>
            <a:pPr marL="571500" indent="-571500">
              <a:lnSpc>
                <a:spcPct val="125000"/>
              </a:lnSpc>
              <a:buClrTx/>
              <a:buFont typeface="Verdana" panose="020B0604030504040204" pitchFamily="34" charset="0"/>
              <a:buAutoNum type="arabicPeriod"/>
            </a:pPr>
            <a:r>
              <a:rPr lang="zh-CN" altLang="en-US" sz="2200" b="1" dirty="0">
                <a:solidFill>
                  <a:srgbClr val="C00000"/>
                </a:solidFill>
                <a:ea typeface="黑体" panose="02010609060101010101" pitchFamily="49" charset="-122"/>
              </a:rPr>
              <a:t>轴子探测对超导腔的要求</a:t>
            </a:r>
            <a:endParaRPr lang="en-US" altLang="zh-CN" sz="2200" b="1" dirty="0">
              <a:solidFill>
                <a:srgbClr val="C00000"/>
              </a:solidFill>
              <a:ea typeface="黑体" panose="02010609060101010101" pitchFamily="49" charset="-122"/>
            </a:endParaRPr>
          </a:p>
          <a:p>
            <a:pPr marL="571500" indent="-571500">
              <a:lnSpc>
                <a:spcPct val="125000"/>
              </a:lnSpc>
              <a:buClrTx/>
              <a:buFont typeface="Verdana" panose="020B0604030504040204" pitchFamily="34" charset="0"/>
              <a:buAutoNum type="arabicPeriod"/>
            </a:pPr>
            <a:r>
              <a:rPr lang="zh-CN" altLang="en-US" sz="2200" b="1" dirty="0">
                <a:solidFill>
                  <a:srgbClr val="003399"/>
                </a:solidFill>
                <a:ea typeface="黑体" panose="02010609060101010101" pitchFamily="49" charset="-122"/>
              </a:rPr>
              <a:t>小结</a:t>
            </a:r>
            <a:endParaRPr lang="en-US" altLang="zh-CN" sz="2200" b="1" dirty="0">
              <a:solidFill>
                <a:srgbClr val="003399"/>
              </a:solidFill>
              <a:ea typeface="黑体" panose="02010609060101010101" pitchFamily="49" charset="-122"/>
            </a:endParaRPr>
          </a:p>
          <a:p>
            <a:pPr marL="571500" indent="-571500">
              <a:lnSpc>
                <a:spcPct val="125000"/>
              </a:lnSpc>
              <a:buClrTx/>
              <a:buFont typeface="Verdana" panose="020B0604030504040204" pitchFamily="34" charset="0"/>
              <a:buAutoNum type="arabicPeriod"/>
            </a:pPr>
            <a:endParaRPr lang="en-US" altLang="zh-CN" sz="2200" b="1" dirty="0">
              <a:solidFill>
                <a:srgbClr val="003399"/>
              </a:solidFill>
              <a:ea typeface="黑体" panose="02010609060101010101" pitchFamily="49" charset="-122"/>
            </a:endParaRPr>
          </a:p>
        </p:txBody>
      </p:sp>
    </p:spTree>
    <p:extLst>
      <p:ext uri="{BB962C8B-B14F-4D97-AF65-F5344CB8AC3E}">
        <p14:creationId xmlns:p14="http://schemas.microsoft.com/office/powerpoint/2010/main" xmlns="" val="150031723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solidFill>
                  <a:srgbClr val="003399"/>
                </a:solidFill>
              </a:rPr>
              <a:t>利用微波谐振腔探测轴子</a:t>
            </a: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12</a:t>
            </a:fld>
            <a:endParaRPr lang="en-US" altLang="zh-CN"/>
          </a:p>
        </p:txBody>
      </p:sp>
      <p:sp>
        <p:nvSpPr>
          <p:cNvPr id="18" name="内容占位符 2"/>
          <p:cNvSpPr>
            <a:spLocks noGrp="1"/>
          </p:cNvSpPr>
          <p:nvPr>
            <p:ph idx="1"/>
          </p:nvPr>
        </p:nvSpPr>
        <p:spPr>
          <a:xfrm>
            <a:off x="323529" y="1752600"/>
            <a:ext cx="8712968" cy="4267200"/>
          </a:xfrm>
        </p:spPr>
        <p:txBody>
          <a:bodyPr/>
          <a:lstStyle/>
          <a:p>
            <a:pPr>
              <a:defRPr/>
            </a:pPr>
            <a:r>
              <a:rPr lang="zh-CN" altLang="en-US" sz="1800" b="1" dirty="0">
                <a:ea typeface="宋体" panose="02010600030101010101" pitchFamily="2" charset="-122"/>
              </a:rPr>
              <a:t>轴子的质量非常低（</a:t>
            </a:r>
            <a:r>
              <a:rPr lang="el-GR" altLang="zh-CN" sz="1800" b="1" dirty="0">
                <a:ea typeface="宋体" panose="02010600030101010101" pitchFamily="2" charset="-122"/>
              </a:rPr>
              <a:t> 1</a:t>
            </a:r>
            <a:r>
              <a:rPr lang="en-US" altLang="zh-CN" sz="1800" b="1" dirty="0">
                <a:ea typeface="宋体" panose="02010600030101010101" pitchFamily="2" charset="-122"/>
              </a:rPr>
              <a:t>~</a:t>
            </a:r>
            <a:r>
              <a:rPr lang="el-GR" altLang="zh-CN" sz="1800" b="1" dirty="0">
                <a:ea typeface="宋体" panose="02010600030101010101" pitchFamily="2" charset="-122"/>
              </a:rPr>
              <a:t>1000μ</a:t>
            </a:r>
            <a:r>
              <a:rPr lang="en-US" altLang="zh-CN" sz="1800" b="1" dirty="0">
                <a:ea typeface="宋体" panose="02010600030101010101" pitchFamily="2" charset="-122"/>
              </a:rPr>
              <a:t>eV </a:t>
            </a:r>
            <a:r>
              <a:rPr lang="zh-CN" altLang="en-US" sz="1800" b="1" dirty="0">
                <a:ea typeface="宋体" panose="02010600030101010101" pitchFamily="2" charset="-122"/>
              </a:rPr>
              <a:t>），而且与普通物质的相互作用非常微弱，很难被探测到。</a:t>
            </a:r>
            <a:endParaRPr lang="en-US" altLang="zh-CN" sz="1800" b="1" dirty="0">
              <a:ea typeface="宋体" panose="02010600030101010101" pitchFamily="2" charset="-122"/>
            </a:endParaRPr>
          </a:p>
          <a:p>
            <a:pPr>
              <a:defRPr/>
            </a:pPr>
            <a:endParaRPr lang="en-US" altLang="zh-CN" sz="1800" b="1" dirty="0">
              <a:latin typeface="+mn-ea"/>
            </a:endParaRPr>
          </a:p>
        </p:txBody>
      </p:sp>
      <p:sp>
        <p:nvSpPr>
          <p:cNvPr id="13" name="文本框 21">
            <a:extLst>
              <a:ext uri="{FF2B5EF4-FFF2-40B4-BE49-F238E27FC236}">
                <a16:creationId xmlns:a16="http://schemas.microsoft.com/office/drawing/2014/main" xmlns="" id="{D0387C2F-2440-4D91-8F60-D5D54D6868DC}"/>
              </a:ext>
            </a:extLst>
          </p:cNvPr>
          <p:cNvSpPr txBox="1">
            <a:spLocks noChangeArrowheads="1"/>
          </p:cNvSpPr>
          <p:nvPr/>
        </p:nvSpPr>
        <p:spPr bwMode="auto">
          <a:xfrm>
            <a:off x="5150839" y="5653692"/>
            <a:ext cx="2464898" cy="33855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zh-CN" altLang="en-US" sz="1600" b="1" dirty="0">
                <a:solidFill>
                  <a:srgbClr val="C00000"/>
                </a:solidFill>
                <a:latin typeface="Arial" panose="020B0604020202020204" pitchFamily="34" charset="0"/>
                <a:ea typeface="等线" panose="02010600030101010101" pitchFamily="2" charset="-122"/>
                <a:cs typeface="Arial" panose="020B0604020202020204" pitchFamily="34" charset="0"/>
              </a:rPr>
              <a:t>谐振腔探测轴子示意图</a:t>
            </a:r>
          </a:p>
        </p:txBody>
      </p:sp>
      <p:pic>
        <p:nvPicPr>
          <p:cNvPr id="14" name="图片 13">
            <a:extLst>
              <a:ext uri="{FF2B5EF4-FFF2-40B4-BE49-F238E27FC236}">
                <a16:creationId xmlns:a16="http://schemas.microsoft.com/office/drawing/2014/main" xmlns="" id="{961FA367-E4FF-4EE7-905E-D60E7E9807B1}"/>
              </a:ext>
            </a:extLst>
          </p:cNvPr>
          <p:cNvPicPr>
            <a:picLocks noChangeAspect="1"/>
          </p:cNvPicPr>
          <p:nvPr/>
        </p:nvPicPr>
        <p:blipFill>
          <a:blip r:embed="rId2" cstate="print"/>
          <a:srcRect/>
          <a:stretch>
            <a:fillRect/>
          </a:stretch>
        </p:blipFill>
        <p:spPr bwMode="auto">
          <a:xfrm>
            <a:off x="3358834" y="2373321"/>
            <a:ext cx="5452235" cy="3164483"/>
          </a:xfrm>
          <a:prstGeom prst="rect">
            <a:avLst/>
          </a:prstGeom>
          <a:noFill/>
          <a:ln w="9525">
            <a:noFill/>
            <a:miter lim="800000"/>
            <a:headEnd/>
            <a:tailEnd/>
          </a:ln>
        </p:spPr>
      </p:pic>
      <p:sp>
        <p:nvSpPr>
          <p:cNvPr id="15" name="文本框 14">
            <a:extLst>
              <a:ext uri="{FF2B5EF4-FFF2-40B4-BE49-F238E27FC236}">
                <a16:creationId xmlns:a16="http://schemas.microsoft.com/office/drawing/2014/main" xmlns="" id="{5DE587C5-B4CD-4230-827A-AACEFF75F6A7}"/>
              </a:ext>
            </a:extLst>
          </p:cNvPr>
          <p:cNvSpPr txBox="1"/>
          <p:nvPr/>
        </p:nvSpPr>
        <p:spPr>
          <a:xfrm>
            <a:off x="332931" y="2828835"/>
            <a:ext cx="2868741" cy="1200329"/>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r>
              <a:rPr lang="en-US" altLang="zh-CN" b="1" dirty="0">
                <a:solidFill>
                  <a:srgbClr val="C00000"/>
                </a:solidFill>
              </a:rPr>
              <a:t> </a:t>
            </a:r>
            <a:r>
              <a:rPr lang="zh-CN" altLang="en-US" b="1" dirty="0">
                <a:solidFill>
                  <a:srgbClr val="C00000"/>
                </a:solidFill>
              </a:rPr>
              <a:t>将微波谐振腔置于强磁场的环境里，轴子会转换成光子。谐振腔的频率和轴子的能量对应。</a:t>
            </a:r>
          </a:p>
        </p:txBody>
      </p:sp>
      <p:pic>
        <p:nvPicPr>
          <p:cNvPr id="17" name="Picture 2">
            <a:extLst>
              <a:ext uri="{FF2B5EF4-FFF2-40B4-BE49-F238E27FC236}">
                <a16:creationId xmlns:a16="http://schemas.microsoft.com/office/drawing/2014/main" xmlns="" id="{FC4B0441-0AA5-43C1-8E02-1EC88E31355C}"/>
              </a:ext>
            </a:extLst>
          </p:cNvPr>
          <p:cNvPicPr>
            <a:picLocks noChangeAspect="1" noChangeArrowheads="1"/>
          </p:cNvPicPr>
          <p:nvPr/>
        </p:nvPicPr>
        <p:blipFill>
          <a:blip r:embed="rId3"/>
          <a:srcRect/>
          <a:stretch>
            <a:fillRect/>
          </a:stretch>
        </p:blipFill>
        <p:spPr bwMode="auto">
          <a:xfrm>
            <a:off x="230054" y="4388131"/>
            <a:ext cx="2850983" cy="344615"/>
          </a:xfrm>
          <a:prstGeom prst="rect">
            <a:avLst/>
          </a:prstGeom>
          <a:noFill/>
          <a:ln w="9525">
            <a:noFill/>
            <a:miter lim="800000"/>
            <a:headEnd/>
            <a:tailEnd/>
          </a:ln>
          <a:effectLst/>
        </p:spPr>
      </p:pic>
    </p:spTree>
    <p:extLst>
      <p:ext uri="{BB962C8B-B14F-4D97-AF65-F5344CB8AC3E}">
        <p14:creationId xmlns:p14="http://schemas.microsoft.com/office/powerpoint/2010/main" xmlns="" val="1407448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内容占位符 2">
            <a:extLst>
              <a:ext uri="{FF2B5EF4-FFF2-40B4-BE49-F238E27FC236}">
                <a16:creationId xmlns:a16="http://schemas.microsoft.com/office/drawing/2014/main" xmlns="" id="{998A51D8-D766-4F99-A0D7-09BDEDB5DF0E}"/>
              </a:ext>
            </a:extLst>
          </p:cNvPr>
          <p:cNvSpPr>
            <a:spLocks noGrp="1"/>
          </p:cNvSpPr>
          <p:nvPr>
            <p:ph idx="1"/>
          </p:nvPr>
        </p:nvSpPr>
        <p:spPr>
          <a:xfrm>
            <a:off x="395536" y="1628800"/>
            <a:ext cx="3529444" cy="4466456"/>
          </a:xfrm>
        </p:spPr>
        <p:txBody>
          <a:bodyPr>
            <a:noAutofit/>
          </a:bodyPr>
          <a:lstStyle/>
          <a:p>
            <a:pPr>
              <a:lnSpc>
                <a:spcPct val="120000"/>
              </a:lnSpc>
              <a:spcBef>
                <a:spcPct val="0"/>
              </a:spcBef>
            </a:pPr>
            <a:r>
              <a:rPr lang="en-US" altLang="zh-CN" sz="1600" b="1" dirty="0">
                <a:latin typeface="Times New Roman" pitchFamily="18" charset="0"/>
                <a:ea typeface="宋体" panose="02010600030101010101" pitchFamily="2" charset="-122"/>
              </a:rPr>
              <a:t>The </a:t>
            </a:r>
            <a:r>
              <a:rPr lang="en-US" altLang="zh-CN" sz="1600" b="1" dirty="0" err="1">
                <a:latin typeface="Times New Roman" pitchFamily="18" charset="0"/>
                <a:ea typeface="宋体" panose="02010600030101010101" pitchFamily="2" charset="-122"/>
              </a:rPr>
              <a:t>Axion</a:t>
            </a:r>
            <a:r>
              <a:rPr lang="en-US" altLang="zh-CN" sz="1600" b="1" dirty="0">
                <a:latin typeface="Times New Roman" pitchFamily="18" charset="0"/>
                <a:ea typeface="宋体" panose="02010600030101010101" pitchFamily="2" charset="-122"/>
              </a:rPr>
              <a:t> Dark Matter </a:t>
            </a:r>
            <a:r>
              <a:rPr lang="en-US" altLang="zh-CN" sz="1600" b="1" dirty="0" err="1">
                <a:latin typeface="Times New Roman" pitchFamily="18" charset="0"/>
                <a:ea typeface="宋体" panose="02010600030101010101" pitchFamily="2" charset="-122"/>
              </a:rPr>
              <a:t>eXperiment</a:t>
            </a:r>
            <a:r>
              <a:rPr lang="en-US" altLang="zh-CN" sz="1600" b="1" dirty="0">
                <a:latin typeface="Times New Roman" pitchFamily="18" charset="0"/>
                <a:ea typeface="宋体" panose="02010600030101010101" pitchFamily="2" charset="-122"/>
              </a:rPr>
              <a:t> (ADMX)</a:t>
            </a:r>
            <a:r>
              <a:rPr lang="zh-CN" altLang="en-US" sz="1600" b="1" dirty="0">
                <a:latin typeface="Times New Roman" pitchFamily="18" charset="0"/>
                <a:ea typeface="宋体" panose="02010600030101010101" pitchFamily="2" charset="-122"/>
              </a:rPr>
              <a:t>实验测量的轴子范围（</a:t>
            </a:r>
            <a:r>
              <a:rPr lang="en-US" altLang="zh-CN" sz="1600" b="1" dirty="0">
                <a:latin typeface="Times New Roman" pitchFamily="18" charset="0"/>
                <a:ea typeface="宋体" panose="02010600030101010101" pitchFamily="2" charset="-122"/>
              </a:rPr>
              <a:t>1.9-3.6 </a:t>
            </a:r>
            <a:r>
              <a:rPr lang="en-US" altLang="zh-CN" sz="1600" b="1" dirty="0" err="1">
                <a:latin typeface="Times New Roman" pitchFamily="18" charset="0"/>
                <a:ea typeface="宋体" panose="02010600030101010101" pitchFamily="2" charset="-122"/>
              </a:rPr>
              <a:t>ueV</a:t>
            </a:r>
            <a:r>
              <a:rPr lang="zh-CN" altLang="en-US" sz="1600" b="1" dirty="0">
                <a:latin typeface="Times New Roman" pitchFamily="18" charset="0"/>
                <a:ea typeface="宋体" panose="02010600030101010101" pitchFamily="2" charset="-122"/>
              </a:rPr>
              <a:t>，</a:t>
            </a:r>
            <a:r>
              <a:rPr lang="en-US" altLang="zh-CN" sz="1600" b="1" dirty="0">
                <a:latin typeface="Times New Roman" pitchFamily="18" charset="0"/>
                <a:ea typeface="宋体" panose="02010600030101010101" pitchFamily="2" charset="-122"/>
              </a:rPr>
              <a:t>0.5~0.9 GHz</a:t>
            </a:r>
            <a:r>
              <a:rPr lang="zh-CN" altLang="en-US" sz="1600" b="1" dirty="0">
                <a:latin typeface="Times New Roman" pitchFamily="18" charset="0"/>
                <a:ea typeface="宋体" panose="02010600030101010101" pitchFamily="2" charset="-122"/>
              </a:rPr>
              <a:t>），使用了铜谐振腔、稀释制冷机、</a:t>
            </a:r>
            <a:r>
              <a:rPr lang="en-US" altLang="zh-CN" sz="1600" b="1" dirty="0">
                <a:latin typeface="Times New Roman" pitchFamily="18" charset="0"/>
                <a:ea typeface="宋体" panose="02010600030101010101" pitchFamily="2" charset="-122"/>
              </a:rPr>
              <a:t>SQUID</a:t>
            </a:r>
            <a:r>
              <a:rPr lang="zh-CN" altLang="en-US" sz="1600" b="1" dirty="0">
                <a:latin typeface="Times New Roman" pitchFamily="18" charset="0"/>
                <a:ea typeface="宋体" panose="02010600030101010101" pitchFamily="2" charset="-122"/>
              </a:rPr>
              <a:t>放大器，系统噪声接近了量子极限（</a:t>
            </a:r>
            <a:r>
              <a:rPr lang="en-US" altLang="zh-CN" sz="1600" b="1" dirty="0">
                <a:latin typeface="Times New Roman" pitchFamily="18" charset="0"/>
                <a:ea typeface="宋体" panose="02010600030101010101" pitchFamily="2" charset="-122"/>
              </a:rPr>
              <a:t>T&lt;100mK</a:t>
            </a:r>
            <a:r>
              <a:rPr lang="zh-CN" altLang="en-US" sz="1600" b="1" dirty="0">
                <a:latin typeface="Times New Roman" pitchFamily="18" charset="0"/>
                <a:ea typeface="宋体" panose="02010600030101010101" pitchFamily="2" charset="-122"/>
              </a:rPr>
              <a:t>）。</a:t>
            </a:r>
            <a:endParaRPr lang="en-US" altLang="zh-CN" sz="1600" b="1" dirty="0">
              <a:latin typeface="Times New Roman" pitchFamily="18" charset="0"/>
              <a:ea typeface="宋体" panose="02010600030101010101" pitchFamily="2" charset="-122"/>
            </a:endParaRPr>
          </a:p>
          <a:p>
            <a:pPr>
              <a:lnSpc>
                <a:spcPct val="120000"/>
              </a:lnSpc>
              <a:spcBef>
                <a:spcPct val="0"/>
              </a:spcBef>
            </a:pPr>
            <a:r>
              <a:rPr lang="en-US" altLang="zh-CN" sz="1600" b="1" dirty="0">
                <a:latin typeface="Times New Roman" pitchFamily="18" charset="0"/>
                <a:ea typeface="宋体" panose="02010600030101010101" pitchFamily="2" charset="-122"/>
              </a:rPr>
              <a:t>The </a:t>
            </a:r>
            <a:r>
              <a:rPr lang="en-US" altLang="zh-CN" sz="1600" b="1" dirty="0" err="1">
                <a:latin typeface="Times New Roman" pitchFamily="18" charset="0"/>
                <a:ea typeface="宋体" panose="02010600030101010101" pitchFamily="2" charset="-122"/>
              </a:rPr>
              <a:t>Axion</a:t>
            </a:r>
            <a:r>
              <a:rPr lang="en-US" altLang="zh-CN" sz="1600" b="1" dirty="0">
                <a:latin typeface="Times New Roman" pitchFamily="18" charset="0"/>
                <a:ea typeface="宋体" panose="02010600030101010101" pitchFamily="2" charset="-122"/>
              </a:rPr>
              <a:t> Dark Matter </a:t>
            </a:r>
            <a:r>
              <a:rPr lang="en-US" altLang="zh-CN" sz="1600" b="1" dirty="0" err="1">
                <a:latin typeface="Times New Roman" pitchFamily="18" charset="0"/>
                <a:ea typeface="宋体" panose="02010600030101010101" pitchFamily="2" charset="-122"/>
              </a:rPr>
              <a:t>eXperiment</a:t>
            </a:r>
            <a:r>
              <a:rPr lang="en-US" altLang="zh-CN" sz="1600" b="1" dirty="0">
                <a:latin typeface="Times New Roman" pitchFamily="18" charset="0"/>
                <a:ea typeface="宋体" panose="02010600030101010101" pitchFamily="2" charset="-122"/>
              </a:rPr>
              <a:t> at High Frequencies (ADMX-HF)</a:t>
            </a:r>
            <a:r>
              <a:rPr lang="zh-CN" altLang="en-US" sz="1600" b="1" dirty="0">
                <a:latin typeface="Times New Roman" pitchFamily="18" charset="0"/>
                <a:ea typeface="宋体" panose="02010600030101010101" pitchFamily="2" charset="-122"/>
              </a:rPr>
              <a:t>实验测量的轴子范围（</a:t>
            </a:r>
            <a:r>
              <a:rPr lang="en-US" altLang="zh-CN" sz="1600" b="1" dirty="0">
                <a:latin typeface="Times New Roman" pitchFamily="18" charset="0"/>
                <a:ea typeface="宋体" panose="02010600030101010101" pitchFamily="2" charset="-122"/>
              </a:rPr>
              <a:t>20 -100 </a:t>
            </a:r>
            <a:r>
              <a:rPr lang="en-US" altLang="zh-CN" sz="1600" b="1" dirty="0" err="1">
                <a:latin typeface="Times New Roman" pitchFamily="18" charset="0"/>
                <a:ea typeface="宋体" panose="02010600030101010101" pitchFamily="2" charset="-122"/>
              </a:rPr>
              <a:t>ueV</a:t>
            </a:r>
            <a:r>
              <a:rPr lang="zh-CN" altLang="en-US" sz="1600" b="1" dirty="0">
                <a:latin typeface="Times New Roman" pitchFamily="18" charset="0"/>
                <a:ea typeface="宋体" panose="02010600030101010101" pitchFamily="2" charset="-122"/>
              </a:rPr>
              <a:t>，</a:t>
            </a:r>
            <a:r>
              <a:rPr lang="en-US" altLang="zh-CN" sz="1600" b="1" dirty="0">
                <a:latin typeface="Times New Roman" pitchFamily="18" charset="0"/>
                <a:ea typeface="宋体" panose="02010600030101010101" pitchFamily="2" charset="-122"/>
              </a:rPr>
              <a:t>5~25 GHz</a:t>
            </a:r>
            <a:r>
              <a:rPr lang="zh-CN" altLang="en-US" sz="1600" b="1" dirty="0">
                <a:latin typeface="Times New Roman" pitchFamily="18" charset="0"/>
                <a:ea typeface="宋体" panose="02010600030101010101" pitchFamily="2" charset="-122"/>
              </a:rPr>
              <a:t>）。超导螺线管提供</a:t>
            </a:r>
            <a:r>
              <a:rPr lang="en-US" altLang="zh-CN" sz="1600" b="1" dirty="0">
                <a:latin typeface="Times New Roman" pitchFamily="18" charset="0"/>
                <a:ea typeface="宋体" panose="02010600030101010101" pitchFamily="2" charset="-122"/>
              </a:rPr>
              <a:t>9T</a:t>
            </a:r>
            <a:r>
              <a:rPr lang="zh-CN" altLang="en-US" sz="1600" b="1" dirty="0">
                <a:latin typeface="Times New Roman" pitchFamily="18" charset="0"/>
                <a:ea typeface="宋体" panose="02010600030101010101" pitchFamily="2" charset="-122"/>
              </a:rPr>
              <a:t>的纵向磁场（径向磁场</a:t>
            </a:r>
            <a:r>
              <a:rPr lang="en-US" altLang="zh-CN" sz="1600" b="1" dirty="0">
                <a:latin typeface="Times New Roman" pitchFamily="18" charset="0"/>
                <a:ea typeface="宋体" panose="02010600030101010101" pitchFamily="2" charset="-122"/>
              </a:rPr>
              <a:t>Br</a:t>
            </a:r>
            <a:r>
              <a:rPr lang="zh-CN" altLang="en-US" sz="1600" b="1" dirty="0">
                <a:latin typeface="Times New Roman" pitchFamily="18" charset="0"/>
                <a:ea typeface="宋体" panose="02010600030101010101" pitchFamily="2" charset="-122"/>
              </a:rPr>
              <a:t>小于</a:t>
            </a:r>
            <a:r>
              <a:rPr lang="en-US" altLang="zh-CN" sz="1600" b="1" dirty="0">
                <a:latin typeface="Times New Roman" pitchFamily="18" charset="0"/>
                <a:ea typeface="宋体" panose="02010600030101010101" pitchFamily="2" charset="-122"/>
              </a:rPr>
              <a:t>50Gs</a:t>
            </a:r>
            <a:r>
              <a:rPr lang="zh-CN" altLang="en-US" sz="1600" b="1" dirty="0">
                <a:latin typeface="Times New Roman" pitchFamily="18" charset="0"/>
                <a:ea typeface="宋体" panose="02010600030101010101" pitchFamily="2" charset="-122"/>
              </a:rPr>
              <a:t>），好场区</a:t>
            </a:r>
            <a:r>
              <a:rPr lang="en-US" altLang="zh-CN" sz="1600" b="1" dirty="0">
                <a:latin typeface="Times New Roman" pitchFamily="18" charset="0"/>
                <a:ea typeface="宋体" panose="02010600030101010101" pitchFamily="2" charset="-122"/>
              </a:rPr>
              <a:t>0.4m</a:t>
            </a:r>
            <a:r>
              <a:rPr lang="zh-CN" altLang="en-US" sz="1600" b="1" dirty="0">
                <a:latin typeface="Times New Roman" pitchFamily="18" charset="0"/>
                <a:ea typeface="宋体" panose="02010600030101010101" pitchFamily="2" charset="-122"/>
              </a:rPr>
              <a:t>*</a:t>
            </a:r>
            <a:r>
              <a:rPr lang="en-US" altLang="zh-CN" sz="1600" b="1" dirty="0">
                <a:latin typeface="Times New Roman" pitchFamily="18" charset="0"/>
                <a:ea typeface="宋体" panose="02010600030101010101" pitchFamily="2" charset="-122"/>
              </a:rPr>
              <a:t>0.175m</a:t>
            </a:r>
            <a:r>
              <a:rPr lang="zh-CN" altLang="en-US" sz="1600" b="1" dirty="0">
                <a:latin typeface="Times New Roman" pitchFamily="18" charset="0"/>
                <a:ea typeface="宋体" panose="02010600030101010101" pitchFamily="2" charset="-122"/>
              </a:rPr>
              <a:t>。</a:t>
            </a:r>
            <a:endParaRPr lang="en-US" altLang="zh-CN" sz="1600" b="1" dirty="0">
              <a:latin typeface="Times New Roman" pitchFamily="18" charset="0"/>
              <a:ea typeface="宋体" panose="02010600030101010101" pitchFamily="2" charset="-122"/>
            </a:endParaRPr>
          </a:p>
          <a:p>
            <a:pPr>
              <a:lnSpc>
                <a:spcPct val="120000"/>
              </a:lnSpc>
              <a:spcBef>
                <a:spcPct val="0"/>
              </a:spcBef>
            </a:pPr>
            <a:endParaRPr lang="en-US" altLang="zh-CN" sz="2000" b="1" dirty="0">
              <a:latin typeface="Times New Roman" pitchFamily="18" charset="0"/>
              <a:ea typeface="宋体" panose="02010600030101010101" pitchFamily="2" charset="-122"/>
            </a:endParaRPr>
          </a:p>
          <a:p>
            <a:endParaRPr lang="zh-CN" altLang="en-US" dirty="0">
              <a:latin typeface="宋体" panose="02010600030101010101" pitchFamily="2" charset="-122"/>
              <a:ea typeface="宋体" panose="02010600030101010101" pitchFamily="2" charset="-122"/>
            </a:endParaRPr>
          </a:p>
        </p:txBody>
      </p:sp>
      <p:pic>
        <p:nvPicPr>
          <p:cNvPr id="2" name="Picture 2"/>
          <p:cNvPicPr>
            <a:picLocks noChangeAspect="1" noChangeArrowheads="1"/>
          </p:cNvPicPr>
          <p:nvPr/>
        </p:nvPicPr>
        <p:blipFill>
          <a:blip r:embed="rId2"/>
          <a:srcRect/>
          <a:stretch>
            <a:fillRect/>
          </a:stretch>
        </p:blipFill>
        <p:spPr bwMode="auto">
          <a:xfrm>
            <a:off x="3995936" y="1844824"/>
            <a:ext cx="4853887" cy="2533093"/>
          </a:xfrm>
          <a:prstGeom prst="rect">
            <a:avLst/>
          </a:prstGeom>
          <a:noFill/>
          <a:ln w="9525">
            <a:noFill/>
            <a:miter lim="800000"/>
            <a:headEnd/>
            <a:tailEnd/>
          </a:ln>
          <a:effectLst/>
        </p:spPr>
      </p:pic>
      <p:sp>
        <p:nvSpPr>
          <p:cNvPr id="3" name="标题 2">
            <a:extLst>
              <a:ext uri="{FF2B5EF4-FFF2-40B4-BE49-F238E27FC236}">
                <a16:creationId xmlns:a16="http://schemas.microsoft.com/office/drawing/2014/main" xmlns="" id="{589EAAFD-95E6-4C04-8744-4E99BD78C608}"/>
              </a:ext>
            </a:extLst>
          </p:cNvPr>
          <p:cNvSpPr>
            <a:spLocks noGrp="1"/>
          </p:cNvSpPr>
          <p:nvPr>
            <p:ph type="title"/>
          </p:nvPr>
        </p:nvSpPr>
        <p:spPr/>
        <p:txBody>
          <a:bodyPr/>
          <a:lstStyle/>
          <a:p>
            <a:r>
              <a:rPr lang="zh-CN" altLang="en-US" b="1" dirty="0">
                <a:solidFill>
                  <a:srgbClr val="003399"/>
                </a:solidFill>
              </a:rPr>
              <a:t>国外研究现状</a:t>
            </a:r>
            <a:endParaRPr lang="zh-CN" altLang="en-US" dirty="0"/>
          </a:p>
        </p:txBody>
      </p:sp>
      <p:sp>
        <p:nvSpPr>
          <p:cNvPr id="5" name="矩形 4">
            <a:extLst>
              <a:ext uri="{FF2B5EF4-FFF2-40B4-BE49-F238E27FC236}">
                <a16:creationId xmlns:a16="http://schemas.microsoft.com/office/drawing/2014/main" xmlns="" id="{0199D27A-258B-4E10-93A0-71EFD65FC3B6}"/>
              </a:ext>
            </a:extLst>
          </p:cNvPr>
          <p:cNvSpPr/>
          <p:nvPr/>
        </p:nvSpPr>
        <p:spPr>
          <a:xfrm>
            <a:off x="4009379" y="4377917"/>
            <a:ext cx="4911399" cy="1569660"/>
          </a:xfrm>
          <a:prstGeom prst="rect">
            <a:avLst/>
          </a:prstGeom>
        </p:spPr>
        <p:txBody>
          <a:bodyPr wrap="square">
            <a:spAutoFit/>
          </a:bodyPr>
          <a:lstStyle/>
          <a:p>
            <a:r>
              <a:rPr lang="en-US" altLang="zh-CN" sz="1600" dirty="0">
                <a:solidFill>
                  <a:srgbClr val="000000"/>
                </a:solidFill>
                <a:latin typeface="CMR8"/>
              </a:rPr>
              <a:t>(a) Tuning of single-rod cavity. (b) Microwave cavity mounted on the gantry that thermally couples it to the mixing chamber of the dilution refrigerator. (c) Gantry with thermal shields suspected from the dilution refrigerator being lowered into the magnet. (d) Fully-integrated experiment.</a:t>
            </a:r>
            <a:endParaRPr lang="zh-CN" altLang="en-US" sz="1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内容占位符 2">
            <a:extLst>
              <a:ext uri="{FF2B5EF4-FFF2-40B4-BE49-F238E27FC236}">
                <a16:creationId xmlns:a16="http://schemas.microsoft.com/office/drawing/2014/main" xmlns="" id="{998A51D8-D766-4F99-A0D7-09BDEDB5DF0E}"/>
              </a:ext>
            </a:extLst>
          </p:cNvPr>
          <p:cNvSpPr>
            <a:spLocks noGrp="1"/>
          </p:cNvSpPr>
          <p:nvPr>
            <p:ph idx="1"/>
          </p:nvPr>
        </p:nvSpPr>
        <p:spPr>
          <a:xfrm>
            <a:off x="395536" y="5546494"/>
            <a:ext cx="8856983" cy="515201"/>
          </a:xfrm>
        </p:spPr>
        <p:txBody>
          <a:bodyPr>
            <a:noAutofit/>
          </a:bodyPr>
          <a:lstStyle/>
          <a:p>
            <a:pPr marL="0" indent="0">
              <a:lnSpc>
                <a:spcPct val="120000"/>
              </a:lnSpc>
              <a:spcBef>
                <a:spcPct val="0"/>
              </a:spcBef>
              <a:buNone/>
            </a:pPr>
            <a:r>
              <a:rPr lang="zh-CN" altLang="en-US" sz="2000" b="1" dirty="0">
                <a:solidFill>
                  <a:srgbClr val="000066"/>
                </a:solidFill>
                <a:latin typeface="Times New Roman" pitchFamily="18" charset="0"/>
                <a:ea typeface="宋体" panose="02010600030101010101" pitchFamily="2" charset="-122"/>
              </a:rPr>
              <a:t>轴子探测的信号非常弱（</a:t>
            </a:r>
            <a:r>
              <a:rPr lang="en-US" altLang="zh-CN" sz="2000" b="1" dirty="0">
                <a:solidFill>
                  <a:srgbClr val="000066"/>
                </a:solidFill>
                <a:latin typeface="Times New Roman" pitchFamily="18" charset="0"/>
                <a:ea typeface="宋体" panose="02010600030101010101" pitchFamily="2" charset="-122"/>
              </a:rPr>
              <a:t>1E-23W</a:t>
            </a:r>
            <a:r>
              <a:rPr lang="zh-CN" altLang="en-US" sz="2000" b="1" dirty="0">
                <a:solidFill>
                  <a:srgbClr val="000066"/>
                </a:solidFill>
                <a:latin typeface="Times New Roman" pitchFamily="18" charset="0"/>
                <a:ea typeface="宋体" panose="02010600030101010101" pitchFamily="2" charset="-122"/>
              </a:rPr>
              <a:t>），为了提高信噪比，需要采用各种办法。</a:t>
            </a:r>
            <a:endParaRPr lang="en-US" altLang="zh-CN" sz="2000" b="1" dirty="0">
              <a:solidFill>
                <a:srgbClr val="000066"/>
              </a:solidFill>
              <a:latin typeface="Times New Roman" pitchFamily="18" charset="0"/>
              <a:ea typeface="宋体" panose="02010600030101010101" pitchFamily="2" charset="-122"/>
            </a:endParaRPr>
          </a:p>
          <a:p>
            <a:pPr>
              <a:lnSpc>
                <a:spcPct val="120000"/>
              </a:lnSpc>
              <a:spcBef>
                <a:spcPct val="0"/>
              </a:spcBef>
            </a:pPr>
            <a:endParaRPr lang="en-US" altLang="zh-CN" sz="2000" b="1" dirty="0">
              <a:solidFill>
                <a:srgbClr val="000066"/>
              </a:solidFill>
              <a:latin typeface="Times New Roman" pitchFamily="18" charset="0"/>
              <a:ea typeface="宋体" panose="02010600030101010101" pitchFamily="2" charset="-122"/>
            </a:endParaRPr>
          </a:p>
          <a:p>
            <a:endParaRPr lang="zh-CN" altLang="en-US" dirty="0">
              <a:solidFill>
                <a:srgbClr val="000066"/>
              </a:solidFill>
              <a:latin typeface="宋体" panose="02010600030101010101" pitchFamily="2" charset="-122"/>
              <a:ea typeface="宋体" panose="02010600030101010101" pitchFamily="2" charset="-122"/>
            </a:endParaRPr>
          </a:p>
        </p:txBody>
      </p:sp>
      <p:pic>
        <p:nvPicPr>
          <p:cNvPr id="2051" name="Picture 3"/>
          <p:cNvPicPr>
            <a:picLocks noChangeAspect="1" noChangeArrowheads="1"/>
          </p:cNvPicPr>
          <p:nvPr/>
        </p:nvPicPr>
        <p:blipFill>
          <a:blip r:embed="rId2"/>
          <a:srcRect/>
          <a:stretch>
            <a:fillRect/>
          </a:stretch>
        </p:blipFill>
        <p:spPr bwMode="auto">
          <a:xfrm>
            <a:off x="748424" y="2750164"/>
            <a:ext cx="6022975" cy="1074737"/>
          </a:xfrm>
          <a:prstGeom prst="rect">
            <a:avLst/>
          </a:prstGeom>
          <a:noFill/>
          <a:ln w="9525">
            <a:noFill/>
            <a:miter lim="800000"/>
            <a:headEnd/>
            <a:tailEnd/>
          </a:ln>
          <a:effectLst/>
        </p:spPr>
      </p:pic>
      <p:sp>
        <p:nvSpPr>
          <p:cNvPr id="10" name="文本框 8">
            <a:extLst>
              <a:ext uri="{FF2B5EF4-FFF2-40B4-BE49-F238E27FC236}">
                <a16:creationId xmlns:a16="http://schemas.microsoft.com/office/drawing/2014/main" xmlns="" id="{946B4002-826C-4F78-98C2-FB1245910331}"/>
              </a:ext>
            </a:extLst>
          </p:cNvPr>
          <p:cNvSpPr txBox="1"/>
          <p:nvPr/>
        </p:nvSpPr>
        <p:spPr>
          <a:xfrm>
            <a:off x="1806813" y="4143575"/>
            <a:ext cx="2592537" cy="461665"/>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algn="ctr"/>
            <a:r>
              <a:rPr lang="zh-CN" altLang="en-US" sz="2400" b="1" dirty="0">
                <a:solidFill>
                  <a:srgbClr val="FF0000"/>
                </a:solidFill>
              </a:rPr>
              <a:t>增强外加磁场</a:t>
            </a:r>
          </a:p>
        </p:txBody>
      </p:sp>
      <p:cxnSp>
        <p:nvCxnSpPr>
          <p:cNvPr id="12" name="直接箭头连接符 11"/>
          <p:cNvCxnSpPr/>
          <p:nvPr/>
        </p:nvCxnSpPr>
        <p:spPr>
          <a:xfrm rot="5400000" flipH="1" flipV="1">
            <a:off x="3101286" y="3433796"/>
            <a:ext cx="735357" cy="7353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rot="5400000">
            <a:off x="4098817" y="2544975"/>
            <a:ext cx="633046" cy="3516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文本框 8">
            <a:extLst>
              <a:ext uri="{FF2B5EF4-FFF2-40B4-BE49-F238E27FC236}">
                <a16:creationId xmlns:a16="http://schemas.microsoft.com/office/drawing/2014/main" xmlns="" id="{946B4002-826C-4F78-98C2-FB1245910331}"/>
              </a:ext>
            </a:extLst>
          </p:cNvPr>
          <p:cNvSpPr txBox="1"/>
          <p:nvPr/>
        </p:nvSpPr>
        <p:spPr>
          <a:xfrm>
            <a:off x="3640941" y="1853312"/>
            <a:ext cx="2906931" cy="461665"/>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algn="ctr"/>
            <a:r>
              <a:rPr lang="zh-CN" altLang="en-US" sz="2400" b="1" dirty="0">
                <a:solidFill>
                  <a:srgbClr val="0070C0"/>
                </a:solidFill>
              </a:rPr>
              <a:t>增大谐振腔的体积</a:t>
            </a:r>
          </a:p>
        </p:txBody>
      </p:sp>
      <p:cxnSp>
        <p:nvCxnSpPr>
          <p:cNvPr id="20" name="直接箭头连接符 19"/>
          <p:cNvCxnSpPr/>
          <p:nvPr/>
        </p:nvCxnSpPr>
        <p:spPr>
          <a:xfrm rot="16200000" flipV="1">
            <a:off x="5613226" y="3630960"/>
            <a:ext cx="589350" cy="37193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文本框 8">
            <a:extLst>
              <a:ext uri="{FF2B5EF4-FFF2-40B4-BE49-F238E27FC236}">
                <a16:creationId xmlns:a16="http://schemas.microsoft.com/office/drawing/2014/main" xmlns="" id="{946B4002-826C-4F78-98C2-FB1245910331}"/>
              </a:ext>
            </a:extLst>
          </p:cNvPr>
          <p:cNvSpPr txBox="1"/>
          <p:nvPr/>
        </p:nvSpPr>
        <p:spPr>
          <a:xfrm>
            <a:off x="5187321" y="4135049"/>
            <a:ext cx="2906931" cy="461665"/>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algn="ctr"/>
            <a:r>
              <a:rPr lang="zh-CN" altLang="en-US" sz="2400" b="1" dirty="0">
                <a:solidFill>
                  <a:srgbClr val="0070C0"/>
                </a:solidFill>
              </a:rPr>
              <a:t>提高谐振腔的</a:t>
            </a:r>
            <a:r>
              <a:rPr lang="en-US" altLang="zh-CN" sz="2400" b="1" dirty="0">
                <a:solidFill>
                  <a:srgbClr val="0070C0"/>
                </a:solidFill>
              </a:rPr>
              <a:t>Q</a:t>
            </a:r>
            <a:r>
              <a:rPr lang="zh-CN" altLang="en-US" sz="2400" b="1" dirty="0">
                <a:solidFill>
                  <a:srgbClr val="0070C0"/>
                </a:solidFill>
              </a:rPr>
              <a:t>值</a:t>
            </a:r>
          </a:p>
        </p:txBody>
      </p:sp>
      <p:sp>
        <p:nvSpPr>
          <p:cNvPr id="23" name="文本框 8">
            <a:extLst>
              <a:ext uri="{FF2B5EF4-FFF2-40B4-BE49-F238E27FC236}">
                <a16:creationId xmlns:a16="http://schemas.microsoft.com/office/drawing/2014/main" xmlns="" id="{946B4002-826C-4F78-98C2-FB1245910331}"/>
              </a:ext>
            </a:extLst>
          </p:cNvPr>
          <p:cNvSpPr txBox="1"/>
          <p:nvPr/>
        </p:nvSpPr>
        <p:spPr>
          <a:xfrm>
            <a:off x="6362826" y="2324366"/>
            <a:ext cx="1559843" cy="461665"/>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algn="ctr"/>
            <a:r>
              <a:rPr lang="en-US" altLang="zh-CN" sz="2400" b="1" dirty="0">
                <a:solidFill>
                  <a:srgbClr val="FF0000"/>
                </a:solidFill>
              </a:rPr>
              <a:t>~1E6</a:t>
            </a:r>
            <a:endParaRPr lang="zh-CN" altLang="en-US" sz="2400" b="1" dirty="0">
              <a:solidFill>
                <a:srgbClr val="FF0000"/>
              </a:solidFill>
            </a:endParaRPr>
          </a:p>
        </p:txBody>
      </p:sp>
      <p:cxnSp>
        <p:nvCxnSpPr>
          <p:cNvPr id="24" name="直接箭头连接符 23"/>
          <p:cNvCxnSpPr/>
          <p:nvPr/>
        </p:nvCxnSpPr>
        <p:spPr>
          <a:xfrm rot="10800000" flipV="1">
            <a:off x="6426379" y="2698437"/>
            <a:ext cx="652231" cy="44121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rot="16200000" flipV="1">
            <a:off x="4023152" y="3959207"/>
            <a:ext cx="1268222" cy="23871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文本框 8">
            <a:extLst>
              <a:ext uri="{FF2B5EF4-FFF2-40B4-BE49-F238E27FC236}">
                <a16:creationId xmlns:a16="http://schemas.microsoft.com/office/drawing/2014/main" xmlns="" id="{946B4002-826C-4F78-98C2-FB1245910331}"/>
              </a:ext>
            </a:extLst>
          </p:cNvPr>
          <p:cNvSpPr txBox="1"/>
          <p:nvPr/>
        </p:nvSpPr>
        <p:spPr>
          <a:xfrm>
            <a:off x="1905534" y="4728663"/>
            <a:ext cx="6630997" cy="830997"/>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algn="ctr"/>
            <a:r>
              <a:rPr lang="zh-CN" altLang="en-US" sz="2400" b="1" dirty="0">
                <a:solidFill>
                  <a:srgbClr val="FF0000"/>
                </a:solidFill>
              </a:rPr>
              <a:t>与谐振腔的场分布有关，谐振腔的电场和外加磁场同一个方向最强，“</a:t>
            </a:r>
            <a:r>
              <a:rPr lang="en-US" altLang="zh-CN" sz="2400" b="1" dirty="0">
                <a:solidFill>
                  <a:srgbClr val="FF0000"/>
                </a:solidFill>
              </a:rPr>
              <a:t>TM010</a:t>
            </a:r>
            <a:r>
              <a:rPr lang="zh-CN" altLang="en-US" sz="2400" b="1" dirty="0">
                <a:solidFill>
                  <a:srgbClr val="FF0000"/>
                </a:solidFill>
              </a:rPr>
              <a:t>模</a:t>
            </a:r>
            <a:r>
              <a:rPr lang="en-US" altLang="zh-CN" sz="2400" b="1" dirty="0">
                <a:solidFill>
                  <a:srgbClr val="FF0000"/>
                </a:solidFill>
              </a:rPr>
              <a:t>+</a:t>
            </a:r>
            <a:r>
              <a:rPr lang="zh-CN" altLang="en-US" sz="2400" b="1" dirty="0">
                <a:solidFill>
                  <a:srgbClr val="FF0000"/>
                </a:solidFill>
              </a:rPr>
              <a:t>超导螺线管”</a:t>
            </a:r>
          </a:p>
        </p:txBody>
      </p:sp>
      <p:sp>
        <p:nvSpPr>
          <p:cNvPr id="36" name="圆角矩形 35"/>
          <p:cNvSpPr/>
          <p:nvPr/>
        </p:nvSpPr>
        <p:spPr>
          <a:xfrm>
            <a:off x="3721544" y="1784039"/>
            <a:ext cx="2724017" cy="55631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5178402" y="4116931"/>
            <a:ext cx="2724017" cy="55631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xmlns="" id="{4CE5F2E3-FB55-4FED-90E0-F3816F40C688}"/>
              </a:ext>
            </a:extLst>
          </p:cNvPr>
          <p:cNvSpPr>
            <a:spLocks noGrp="1"/>
          </p:cNvSpPr>
          <p:nvPr>
            <p:ph type="title"/>
          </p:nvPr>
        </p:nvSpPr>
        <p:spPr/>
        <p:txBody>
          <a:bodyPr/>
          <a:lstStyle/>
          <a:p>
            <a:r>
              <a:rPr lang="zh-CN" altLang="en-US" b="1" dirty="0">
                <a:solidFill>
                  <a:srgbClr val="003399"/>
                </a:solidFill>
              </a:rPr>
              <a:t>轴子信号的功率</a:t>
            </a:r>
            <a:endParaRPr lang="zh-CN"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solidFill>
                  <a:srgbClr val="003399"/>
                </a:solidFill>
              </a:rPr>
              <a:t>常温谐振腔（铜）的局限</a:t>
            </a: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15</a:t>
            </a:fld>
            <a:endParaRPr lang="en-US" altLang="zh-CN"/>
          </a:p>
        </p:txBody>
      </p:sp>
      <p:pic>
        <p:nvPicPr>
          <p:cNvPr id="4" name="图片 3">
            <a:extLst>
              <a:ext uri="{FF2B5EF4-FFF2-40B4-BE49-F238E27FC236}">
                <a16:creationId xmlns:a16="http://schemas.microsoft.com/office/drawing/2014/main" xmlns="" id="{719D8491-F091-4E5F-955D-ABF17E2F7794}"/>
              </a:ext>
            </a:extLst>
          </p:cNvPr>
          <p:cNvPicPr>
            <a:picLocks noChangeAspect="1"/>
          </p:cNvPicPr>
          <p:nvPr/>
        </p:nvPicPr>
        <p:blipFill rotWithShape="1">
          <a:blip r:embed="rId2">
            <a:extLst>
              <a:ext uri="{28A0092B-C50C-407E-A947-70E740481C1C}">
                <a14:useLocalDpi xmlns:a14="http://schemas.microsoft.com/office/drawing/2010/main" xmlns="" val="0"/>
              </a:ext>
            </a:extLst>
          </a:blip>
          <a:srcRect b="6811"/>
          <a:stretch/>
        </p:blipFill>
        <p:spPr>
          <a:xfrm>
            <a:off x="2339752" y="1732395"/>
            <a:ext cx="6804248" cy="4000861"/>
          </a:xfrm>
          <a:prstGeom prst="rect">
            <a:avLst/>
          </a:prstGeom>
        </p:spPr>
      </p:pic>
      <p:sp>
        <p:nvSpPr>
          <p:cNvPr id="10" name="内容占位符 2">
            <a:extLst>
              <a:ext uri="{FF2B5EF4-FFF2-40B4-BE49-F238E27FC236}">
                <a16:creationId xmlns:a16="http://schemas.microsoft.com/office/drawing/2014/main" xmlns="" id="{A3425858-5357-45C9-B99F-3E0268371E7F}"/>
              </a:ext>
            </a:extLst>
          </p:cNvPr>
          <p:cNvSpPr>
            <a:spLocks noGrp="1"/>
          </p:cNvSpPr>
          <p:nvPr>
            <p:ph idx="1"/>
          </p:nvPr>
        </p:nvSpPr>
        <p:spPr>
          <a:xfrm>
            <a:off x="179512" y="1770782"/>
            <a:ext cx="2160240" cy="4466456"/>
          </a:xfrm>
        </p:spPr>
        <p:txBody>
          <a:bodyPr>
            <a:noAutofit/>
          </a:bodyPr>
          <a:lstStyle/>
          <a:p>
            <a:pPr marL="0" indent="0">
              <a:lnSpc>
                <a:spcPct val="120000"/>
              </a:lnSpc>
              <a:spcBef>
                <a:spcPct val="0"/>
              </a:spcBef>
              <a:buNone/>
            </a:pPr>
            <a:r>
              <a:rPr lang="zh-CN" altLang="en-US" sz="1800" b="1" dirty="0">
                <a:solidFill>
                  <a:srgbClr val="800000"/>
                </a:solidFill>
                <a:latin typeface="Times New Roman" pitchFamily="18" charset="0"/>
                <a:ea typeface="宋体" panose="02010600030101010101" pitchFamily="2" charset="-122"/>
              </a:rPr>
              <a:t>由于低温下的反常趋肤效应，铜的微波表面电阻</a:t>
            </a:r>
            <a:r>
              <a:rPr lang="en-US" altLang="zh-CN" sz="1800" b="1" dirty="0">
                <a:solidFill>
                  <a:srgbClr val="800000"/>
                </a:solidFill>
                <a:latin typeface="Times New Roman" pitchFamily="18" charset="0"/>
                <a:ea typeface="宋体" panose="02010600030101010101" pitchFamily="2" charset="-122"/>
              </a:rPr>
              <a:t>R</a:t>
            </a:r>
            <a:r>
              <a:rPr lang="en-US" altLang="zh-CN" sz="1800" b="1" baseline="-25000" dirty="0">
                <a:solidFill>
                  <a:srgbClr val="800000"/>
                </a:solidFill>
                <a:latin typeface="Times New Roman" pitchFamily="18" charset="0"/>
                <a:ea typeface="宋体" panose="02010600030101010101" pitchFamily="2" charset="-122"/>
              </a:rPr>
              <a:t>S</a:t>
            </a:r>
            <a:r>
              <a:rPr lang="zh-CN" altLang="en-US" sz="1800" b="1" dirty="0">
                <a:solidFill>
                  <a:srgbClr val="800000"/>
                </a:solidFill>
                <a:ea typeface="宋体" panose="02010600030101010101" pitchFamily="2" charset="-122"/>
              </a:rPr>
              <a:t>与频率的</a:t>
            </a:r>
            <a:r>
              <a:rPr lang="en-US" altLang="zh-CN" sz="1800" b="1" dirty="0">
                <a:solidFill>
                  <a:srgbClr val="800000"/>
                </a:solidFill>
                <a:ea typeface="宋体" panose="02010600030101010101" pitchFamily="2" charset="-122"/>
              </a:rPr>
              <a:t>2/3</a:t>
            </a:r>
            <a:r>
              <a:rPr lang="zh-CN" altLang="en-US" sz="1800" b="1" dirty="0">
                <a:solidFill>
                  <a:srgbClr val="800000"/>
                </a:solidFill>
                <a:ea typeface="宋体" panose="02010600030101010101" pitchFamily="2" charset="-122"/>
              </a:rPr>
              <a:t>方近似成正比，</a:t>
            </a:r>
            <a:r>
              <a:rPr lang="en-US" altLang="zh-CN" sz="1800" b="1" dirty="0">
                <a:solidFill>
                  <a:srgbClr val="800000"/>
                </a:solidFill>
                <a:ea typeface="宋体" panose="02010600030101010101" pitchFamily="2" charset="-122"/>
              </a:rPr>
              <a:t>4.2K</a:t>
            </a:r>
            <a:r>
              <a:rPr lang="zh-CN" altLang="en-US" sz="1800" b="1" dirty="0">
                <a:solidFill>
                  <a:srgbClr val="800000"/>
                </a:solidFill>
                <a:ea typeface="宋体" panose="02010600030101010101" pitchFamily="2" charset="-122"/>
              </a:rPr>
              <a:t>下铜的微波表面电阻仅比室温下低</a:t>
            </a:r>
            <a:r>
              <a:rPr lang="en-US" altLang="zh-CN" sz="1800" b="1" dirty="0">
                <a:solidFill>
                  <a:srgbClr val="800000"/>
                </a:solidFill>
                <a:ea typeface="宋体" panose="02010600030101010101" pitchFamily="2" charset="-122"/>
              </a:rPr>
              <a:t>5</a:t>
            </a:r>
            <a:r>
              <a:rPr lang="zh-CN" altLang="en-US" sz="1800" b="1" dirty="0">
                <a:solidFill>
                  <a:srgbClr val="800000"/>
                </a:solidFill>
                <a:ea typeface="宋体" panose="02010600030101010101" pitchFamily="2" charset="-122"/>
              </a:rPr>
              <a:t>倍。</a:t>
            </a:r>
            <a:endParaRPr lang="en-US" altLang="zh-CN" sz="1800" b="1" dirty="0">
              <a:solidFill>
                <a:srgbClr val="800000"/>
              </a:solidFill>
              <a:ea typeface="宋体" panose="02010600030101010101" pitchFamily="2" charset="-122"/>
            </a:endParaRPr>
          </a:p>
          <a:p>
            <a:pPr marL="0" indent="0">
              <a:lnSpc>
                <a:spcPct val="120000"/>
              </a:lnSpc>
              <a:spcBef>
                <a:spcPct val="0"/>
              </a:spcBef>
              <a:buNone/>
            </a:pPr>
            <a:r>
              <a:rPr lang="zh-CN" altLang="en-US" sz="1800" b="1" dirty="0">
                <a:solidFill>
                  <a:srgbClr val="0033CC"/>
                </a:solidFill>
                <a:ea typeface="宋体" panose="02010600030101010101" pitchFamily="2" charset="-122"/>
              </a:rPr>
              <a:t>而谐振腔的</a:t>
            </a:r>
            <a:r>
              <a:rPr lang="en-US" altLang="zh-CN" sz="1800" b="1" dirty="0">
                <a:solidFill>
                  <a:srgbClr val="0033CC"/>
                </a:solidFill>
                <a:ea typeface="宋体" panose="02010600030101010101" pitchFamily="2" charset="-122"/>
              </a:rPr>
              <a:t>Q</a:t>
            </a:r>
            <a:r>
              <a:rPr lang="zh-CN" altLang="en-US" sz="1800" b="1" dirty="0">
                <a:solidFill>
                  <a:srgbClr val="0033CC"/>
                </a:solidFill>
                <a:ea typeface="宋体" panose="02010600030101010101" pitchFamily="2" charset="-122"/>
              </a:rPr>
              <a:t>值与</a:t>
            </a:r>
            <a:r>
              <a:rPr lang="en-US" altLang="zh-CN" sz="1800" b="1" dirty="0">
                <a:solidFill>
                  <a:srgbClr val="0033CC"/>
                </a:solidFill>
                <a:ea typeface="宋体" panose="02010600030101010101" pitchFamily="2" charset="-122"/>
              </a:rPr>
              <a:t>R</a:t>
            </a:r>
            <a:r>
              <a:rPr lang="en-US" altLang="zh-CN" sz="1800" b="1" baseline="-25000" dirty="0">
                <a:solidFill>
                  <a:srgbClr val="0033CC"/>
                </a:solidFill>
                <a:ea typeface="宋体" panose="02010600030101010101" pitchFamily="2" charset="-122"/>
              </a:rPr>
              <a:t>S</a:t>
            </a:r>
            <a:r>
              <a:rPr lang="zh-CN" altLang="en-US" sz="1800" b="1" dirty="0">
                <a:solidFill>
                  <a:srgbClr val="0033CC"/>
                </a:solidFill>
                <a:ea typeface="宋体" panose="02010600030101010101" pitchFamily="2" charset="-122"/>
              </a:rPr>
              <a:t>成反比，所以频率太高的话，铜腔的</a:t>
            </a:r>
            <a:r>
              <a:rPr lang="en-US" altLang="zh-CN" sz="1800" b="1" dirty="0">
                <a:solidFill>
                  <a:srgbClr val="0033CC"/>
                </a:solidFill>
                <a:ea typeface="宋体" panose="02010600030101010101" pitchFamily="2" charset="-122"/>
              </a:rPr>
              <a:t>Q</a:t>
            </a:r>
            <a:r>
              <a:rPr lang="zh-CN" altLang="en-US" sz="1800" b="1" dirty="0">
                <a:solidFill>
                  <a:srgbClr val="0033CC"/>
                </a:solidFill>
                <a:ea typeface="宋体" panose="02010600030101010101" pitchFamily="2" charset="-122"/>
              </a:rPr>
              <a:t>值太低，不太适合轴子探测。</a:t>
            </a:r>
            <a:endParaRPr lang="en-US" altLang="zh-CN" sz="1800" b="1" dirty="0">
              <a:solidFill>
                <a:srgbClr val="0033CC"/>
              </a:solidFill>
              <a:ea typeface="宋体" panose="02010600030101010101" pitchFamily="2" charset="-122"/>
            </a:endParaRPr>
          </a:p>
          <a:p>
            <a:pPr marL="0" indent="0">
              <a:lnSpc>
                <a:spcPct val="120000"/>
              </a:lnSpc>
              <a:spcBef>
                <a:spcPct val="0"/>
              </a:spcBef>
              <a:buNone/>
            </a:pPr>
            <a:endParaRPr lang="en-US" altLang="zh-CN" sz="1600" b="1" dirty="0">
              <a:solidFill>
                <a:srgbClr val="0033CC"/>
              </a:solidFill>
              <a:latin typeface="Times New Roman" pitchFamily="18" charset="0"/>
              <a:ea typeface="宋体" panose="02010600030101010101" pitchFamily="2" charset="-122"/>
            </a:endParaRPr>
          </a:p>
          <a:p>
            <a:pPr>
              <a:lnSpc>
                <a:spcPct val="120000"/>
              </a:lnSpc>
              <a:spcBef>
                <a:spcPct val="0"/>
              </a:spcBef>
            </a:pPr>
            <a:endParaRPr lang="en-US" altLang="zh-CN" sz="2000" b="1" dirty="0">
              <a:solidFill>
                <a:srgbClr val="0033CC"/>
              </a:solidFill>
              <a:latin typeface="Times New Roman" pitchFamily="18" charset="0"/>
              <a:ea typeface="宋体" panose="02010600030101010101" pitchFamily="2" charset="-122"/>
            </a:endParaRPr>
          </a:p>
          <a:p>
            <a:endParaRPr lang="zh-CN" altLang="en-US"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xmlns="" val="1224822321"/>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solidFill>
                  <a:srgbClr val="003399"/>
                </a:solidFill>
              </a:rPr>
              <a:t>超导材料与铜的比较</a:t>
            </a: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16</a:t>
            </a:fld>
            <a:endParaRPr lang="en-US" altLang="zh-CN"/>
          </a:p>
        </p:txBody>
      </p:sp>
      <p:pic>
        <p:nvPicPr>
          <p:cNvPr id="57346" name="Picture 2">
            <a:extLst>
              <a:ext uri="{FF2B5EF4-FFF2-40B4-BE49-F238E27FC236}">
                <a16:creationId xmlns:a16="http://schemas.microsoft.com/office/drawing/2014/main" xmlns="" id="{B6D0F20D-868C-413A-B446-DE6BADC7D24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131840" y="1520825"/>
            <a:ext cx="5688632" cy="3959341"/>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文本框 8">
            <a:extLst>
              <a:ext uri="{FF2B5EF4-FFF2-40B4-BE49-F238E27FC236}">
                <a16:creationId xmlns:a16="http://schemas.microsoft.com/office/drawing/2014/main" xmlns="" id="{831504AB-52EF-4521-8447-228C7FBE0714}"/>
              </a:ext>
            </a:extLst>
          </p:cNvPr>
          <p:cNvSpPr txBox="1"/>
          <p:nvPr/>
        </p:nvSpPr>
        <p:spPr>
          <a:xfrm>
            <a:off x="4499992" y="5406291"/>
            <a:ext cx="3528641" cy="830997"/>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algn="ctr"/>
            <a:r>
              <a:rPr lang="zh-CN" altLang="en-US" sz="2400" b="1" dirty="0">
                <a:solidFill>
                  <a:srgbClr val="FF0000"/>
                </a:solidFill>
              </a:rPr>
              <a:t>不同材料的微波表面电阻比较（频率为</a:t>
            </a:r>
            <a:r>
              <a:rPr lang="en-US" altLang="zh-CN" sz="2400" b="1" dirty="0">
                <a:solidFill>
                  <a:srgbClr val="FF0000"/>
                </a:solidFill>
              </a:rPr>
              <a:t>1.3GHz</a:t>
            </a:r>
            <a:r>
              <a:rPr lang="zh-CN" altLang="en-US" sz="2400" b="1" dirty="0">
                <a:solidFill>
                  <a:srgbClr val="FF0000"/>
                </a:solidFill>
              </a:rPr>
              <a:t>）</a:t>
            </a:r>
          </a:p>
        </p:txBody>
      </p:sp>
      <p:sp>
        <p:nvSpPr>
          <p:cNvPr id="14" name="内容占位符 2">
            <a:extLst>
              <a:ext uri="{FF2B5EF4-FFF2-40B4-BE49-F238E27FC236}">
                <a16:creationId xmlns:a16="http://schemas.microsoft.com/office/drawing/2014/main" xmlns="" id="{47316801-2083-4A9D-885E-CB5FD376DDE6}"/>
              </a:ext>
            </a:extLst>
          </p:cNvPr>
          <p:cNvSpPr>
            <a:spLocks noGrp="1"/>
          </p:cNvSpPr>
          <p:nvPr>
            <p:ph idx="1"/>
          </p:nvPr>
        </p:nvSpPr>
        <p:spPr>
          <a:xfrm>
            <a:off x="142844" y="2786058"/>
            <a:ext cx="3392356" cy="2214578"/>
          </a:xfrm>
        </p:spPr>
        <p:txBody>
          <a:bodyPr>
            <a:noAutofit/>
          </a:bodyPr>
          <a:lstStyle/>
          <a:p>
            <a:pPr marL="0" indent="0">
              <a:lnSpc>
                <a:spcPct val="120000"/>
              </a:lnSpc>
              <a:spcBef>
                <a:spcPct val="0"/>
              </a:spcBef>
              <a:buNone/>
            </a:pPr>
            <a:r>
              <a:rPr lang="zh-CN" altLang="en-US" sz="1800" b="1" dirty="0" smtClean="0">
                <a:solidFill>
                  <a:srgbClr val="800000"/>
                </a:solidFill>
                <a:ea typeface="宋体" panose="02010600030101010101" pitchFamily="2" charset="-122"/>
              </a:rPr>
              <a:t>以</a:t>
            </a:r>
            <a:r>
              <a:rPr lang="en-US" altLang="zh-CN" sz="1800" b="1" dirty="0" err="1" smtClean="0">
                <a:solidFill>
                  <a:srgbClr val="800000"/>
                </a:solidFill>
                <a:ea typeface="宋体" panose="02010600030101010101" pitchFamily="2" charset="-122"/>
              </a:rPr>
              <a:t>Nb</a:t>
            </a:r>
            <a:r>
              <a:rPr lang="zh-CN" altLang="en-US" sz="1800" b="1" dirty="0" smtClean="0">
                <a:solidFill>
                  <a:srgbClr val="800000"/>
                </a:solidFill>
                <a:ea typeface="宋体" panose="02010600030101010101" pitchFamily="2" charset="-122"/>
              </a:rPr>
              <a:t>、</a:t>
            </a:r>
            <a:r>
              <a:rPr lang="en-US" altLang="zh-CN" sz="1800" b="1" dirty="0" smtClean="0">
                <a:solidFill>
                  <a:srgbClr val="800000"/>
                </a:solidFill>
                <a:ea typeface="宋体" panose="02010600030101010101" pitchFamily="2" charset="-122"/>
              </a:rPr>
              <a:t>Nb3Sn</a:t>
            </a:r>
            <a:r>
              <a:rPr lang="zh-CN" altLang="en-US" sz="1800" b="1" dirty="0" smtClean="0">
                <a:solidFill>
                  <a:srgbClr val="800000"/>
                </a:solidFill>
                <a:ea typeface="宋体" panose="02010600030101010101" pitchFamily="2" charset="-122"/>
              </a:rPr>
              <a:t>为代表的超导材料的微波表面电阻远远小于铜，</a:t>
            </a:r>
            <a:r>
              <a:rPr lang="en-US" altLang="zh-CN" sz="1800" b="1" dirty="0" smtClean="0">
                <a:solidFill>
                  <a:srgbClr val="800000"/>
                </a:solidFill>
                <a:ea typeface="宋体" panose="02010600030101010101" pitchFamily="2" charset="-122"/>
              </a:rPr>
              <a:t>Q</a:t>
            </a:r>
            <a:r>
              <a:rPr lang="zh-CN" altLang="en-US" sz="1800" b="1" dirty="0" smtClean="0">
                <a:solidFill>
                  <a:srgbClr val="800000"/>
                </a:solidFill>
                <a:ea typeface="宋体" panose="02010600030101010101" pitchFamily="2" charset="-122"/>
              </a:rPr>
              <a:t>值的优势非常明显，可以大幅提高轴子探测信号的功率和信噪比。</a:t>
            </a:r>
            <a:endParaRPr lang="en-US" altLang="zh-CN" sz="1800" b="1" dirty="0">
              <a:solidFill>
                <a:srgbClr val="800000"/>
              </a:solidFill>
              <a:ea typeface="宋体" panose="02010600030101010101" pitchFamily="2" charset="-122"/>
            </a:endParaRPr>
          </a:p>
          <a:p>
            <a:pPr marL="0" indent="0">
              <a:lnSpc>
                <a:spcPct val="120000"/>
              </a:lnSpc>
              <a:spcBef>
                <a:spcPct val="0"/>
              </a:spcBef>
              <a:buNone/>
            </a:pPr>
            <a:endParaRPr lang="en-US" altLang="zh-CN" sz="1600" b="1" dirty="0">
              <a:solidFill>
                <a:srgbClr val="0033CC"/>
              </a:solidFill>
              <a:latin typeface="Times New Roman" pitchFamily="18" charset="0"/>
              <a:ea typeface="宋体" panose="02010600030101010101" pitchFamily="2" charset="-122"/>
            </a:endParaRPr>
          </a:p>
          <a:p>
            <a:pPr>
              <a:lnSpc>
                <a:spcPct val="120000"/>
              </a:lnSpc>
              <a:spcBef>
                <a:spcPct val="0"/>
              </a:spcBef>
            </a:pPr>
            <a:endParaRPr lang="en-US" altLang="zh-CN" sz="2000" b="1" dirty="0">
              <a:solidFill>
                <a:srgbClr val="0033CC"/>
              </a:solidFill>
              <a:latin typeface="Times New Roman" pitchFamily="18" charset="0"/>
              <a:ea typeface="宋体" panose="02010600030101010101" pitchFamily="2" charset="-122"/>
            </a:endParaRPr>
          </a:p>
          <a:p>
            <a:endParaRPr lang="zh-CN" altLang="en-US"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xmlns="" val="1224822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000" b="1" dirty="0" smtClean="0">
                <a:solidFill>
                  <a:srgbClr val="003399"/>
                </a:solidFill>
              </a:rPr>
              <a:t>超导腔用于轴子探测与加速器的区别</a:t>
            </a:r>
            <a:endParaRPr lang="zh-CN" altLang="en-US" sz="3000" b="1" dirty="0">
              <a:solidFill>
                <a:srgbClr val="003399"/>
              </a:solidFill>
            </a:endParaRPr>
          </a:p>
        </p:txBody>
      </p:sp>
      <p:sp>
        <p:nvSpPr>
          <p:cNvPr id="11" name="内容占位符 10"/>
          <p:cNvSpPr>
            <a:spLocks noGrp="1"/>
          </p:cNvSpPr>
          <p:nvPr>
            <p:ph idx="1"/>
          </p:nvPr>
        </p:nvSpPr>
        <p:spPr>
          <a:xfrm>
            <a:off x="357158" y="1714488"/>
            <a:ext cx="5291146" cy="4267200"/>
          </a:xfrm>
        </p:spPr>
        <p:txBody>
          <a:bodyPr/>
          <a:lstStyle/>
          <a:p>
            <a:r>
              <a:rPr lang="zh-CN" altLang="en-US" sz="2000" dirty="0" smtClean="0"/>
              <a:t>轴子探测用的谐振腔要工作在强磁场环境（</a:t>
            </a:r>
            <a:r>
              <a:rPr lang="en-US" sz="2000" dirty="0" smtClean="0"/>
              <a:t>~10T</a:t>
            </a:r>
            <a:r>
              <a:rPr lang="zh-CN" altLang="en-US" sz="2000" dirty="0" smtClean="0"/>
              <a:t>）里，此外，</a:t>
            </a:r>
            <a:r>
              <a:rPr lang="en-US" sz="2000" dirty="0" smtClean="0"/>
              <a:t>Q</a:t>
            </a:r>
            <a:r>
              <a:rPr lang="zh-CN" altLang="en-US" sz="2000" dirty="0" smtClean="0"/>
              <a:t>值要求没那么高，</a:t>
            </a:r>
            <a:r>
              <a:rPr lang="en-US" sz="2000" dirty="0" smtClean="0"/>
              <a:t>~1E6</a:t>
            </a:r>
            <a:r>
              <a:rPr lang="zh-CN" altLang="en-US" sz="2000" dirty="0" smtClean="0"/>
              <a:t>左右就够了，因此，所使用的超导材料的上临界磁场</a:t>
            </a:r>
            <a:r>
              <a:rPr lang="en-US" sz="2000" dirty="0" smtClean="0"/>
              <a:t>H</a:t>
            </a:r>
            <a:r>
              <a:rPr lang="en-US" sz="2000" baseline="-25000" dirty="0" smtClean="0"/>
              <a:t>C2</a:t>
            </a:r>
            <a:r>
              <a:rPr lang="zh-CN" altLang="en-US" sz="2000" dirty="0" smtClean="0"/>
              <a:t>必须非常高，而对材料</a:t>
            </a:r>
            <a:r>
              <a:rPr lang="en-US" sz="2000" dirty="0" smtClean="0"/>
              <a:t>R</a:t>
            </a:r>
            <a:r>
              <a:rPr lang="en-US" sz="2000" baseline="-25000" dirty="0" smtClean="0"/>
              <a:t>S</a:t>
            </a:r>
            <a:r>
              <a:rPr lang="zh-CN" altLang="en-US" sz="2000" dirty="0" smtClean="0"/>
              <a:t>的要求没那么苛刻。</a:t>
            </a:r>
          </a:p>
          <a:p>
            <a:r>
              <a:rPr lang="zh-CN" altLang="en-US" sz="2000" dirty="0" smtClean="0"/>
              <a:t>超导腔作为加速器的发动机，本身是一个有源器件，自身的低温热负荷一般有几十瓦。为了这个热负荷，加速器超导腔的</a:t>
            </a:r>
            <a:r>
              <a:rPr lang="en-US" sz="2000" dirty="0" smtClean="0"/>
              <a:t>Q</a:t>
            </a:r>
            <a:r>
              <a:rPr lang="zh-CN" altLang="en-US" sz="2000" dirty="0" smtClean="0"/>
              <a:t>值非常高，通常在</a:t>
            </a:r>
            <a:r>
              <a:rPr lang="en-US" sz="2000" dirty="0" smtClean="0"/>
              <a:t>5E8~3E10</a:t>
            </a:r>
            <a:r>
              <a:rPr lang="zh-CN" altLang="en-US" sz="2000" dirty="0" smtClean="0"/>
              <a:t>之间，同时超导腔要工作在低剩磁环境（</a:t>
            </a:r>
            <a:r>
              <a:rPr lang="en-US" sz="2000" dirty="0" smtClean="0"/>
              <a:t>5~50mGs</a:t>
            </a:r>
            <a:r>
              <a:rPr lang="zh-CN" altLang="en-US" sz="2000" dirty="0" smtClean="0"/>
              <a:t>）中以降低磁通俘获导致的损耗，所以需要采用低</a:t>
            </a:r>
            <a:r>
              <a:rPr lang="en-US" sz="2000" dirty="0" smtClean="0"/>
              <a:t>R</a:t>
            </a:r>
            <a:r>
              <a:rPr lang="en-US" sz="2000" baseline="-25000" dirty="0" smtClean="0"/>
              <a:t>S</a:t>
            </a:r>
            <a:r>
              <a:rPr lang="zh-CN" altLang="en-US" sz="2000" dirty="0" smtClean="0"/>
              <a:t>、高下临界磁场</a:t>
            </a:r>
            <a:r>
              <a:rPr lang="en-US" sz="2000" dirty="0" smtClean="0"/>
              <a:t>H</a:t>
            </a:r>
            <a:r>
              <a:rPr lang="en-US" sz="2000" baseline="-25000" dirty="0" smtClean="0"/>
              <a:t>C1</a:t>
            </a:r>
            <a:r>
              <a:rPr lang="zh-CN" altLang="en-US" sz="2000" dirty="0" smtClean="0"/>
              <a:t>的超导材料，例如金属铌（</a:t>
            </a:r>
            <a:r>
              <a:rPr lang="en-US" sz="2000" dirty="0" smtClean="0"/>
              <a:t>H</a:t>
            </a:r>
            <a:r>
              <a:rPr lang="en-US" sz="2000" baseline="-25000" dirty="0" smtClean="0"/>
              <a:t>C1</a:t>
            </a:r>
            <a:r>
              <a:rPr lang="zh-CN" altLang="en-US" sz="2000" dirty="0" smtClean="0"/>
              <a:t>为</a:t>
            </a:r>
            <a:r>
              <a:rPr lang="en-US" sz="2000" dirty="0" smtClean="0"/>
              <a:t>170mT</a:t>
            </a:r>
            <a:r>
              <a:rPr lang="zh-CN" altLang="en-US" sz="2000" dirty="0" smtClean="0"/>
              <a:t>）。</a:t>
            </a:r>
            <a:endParaRPr lang="en-US" altLang="zh-CN" sz="2000" dirty="0" smtClean="0"/>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17</a:t>
            </a:fld>
            <a:endParaRPr lang="en-US" altLang="zh-CN"/>
          </a:p>
        </p:txBody>
      </p:sp>
      <p:grpSp>
        <p:nvGrpSpPr>
          <p:cNvPr id="12" name="组合 11"/>
          <p:cNvGrpSpPr>
            <a:grpSpLocks noChangeAspect="1"/>
          </p:cNvGrpSpPr>
          <p:nvPr/>
        </p:nvGrpSpPr>
        <p:grpSpPr>
          <a:xfrm>
            <a:off x="6286512" y="2428868"/>
            <a:ext cx="2719127" cy="2569064"/>
            <a:chOff x="2078181" y="3512016"/>
            <a:chExt cx="2719127" cy="2569064"/>
          </a:xfrm>
        </p:grpSpPr>
        <p:pic>
          <p:nvPicPr>
            <p:cNvPr id="15" name="Picture 1"/>
            <p:cNvPicPr>
              <a:picLocks noChangeAspect="1" noChangeArrowheads="1"/>
            </p:cNvPicPr>
            <p:nvPr/>
          </p:nvPicPr>
          <p:blipFill>
            <a:blip r:embed="rId2" cstate="print"/>
            <a:srcRect/>
            <a:stretch>
              <a:fillRect/>
            </a:stretch>
          </p:blipFill>
          <p:spPr bwMode="auto">
            <a:xfrm>
              <a:off x="2078181" y="3512016"/>
              <a:ext cx="2719127" cy="2569064"/>
            </a:xfrm>
            <a:prstGeom prst="rect">
              <a:avLst/>
            </a:prstGeom>
            <a:noFill/>
            <a:ln w="9525">
              <a:noFill/>
              <a:miter lim="800000"/>
              <a:headEnd/>
              <a:tailEnd/>
            </a:ln>
            <a:effectLst/>
          </p:spPr>
        </p:pic>
        <p:sp>
          <p:nvSpPr>
            <p:cNvPr id="16" name="矩形 15"/>
            <p:cNvSpPr/>
            <p:nvPr/>
          </p:nvSpPr>
          <p:spPr>
            <a:xfrm>
              <a:off x="4175547" y="3766305"/>
              <a:ext cx="485975" cy="31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8" name="直接箭头连接符 17"/>
          <p:cNvCxnSpPr/>
          <p:nvPr/>
        </p:nvCxnSpPr>
        <p:spPr>
          <a:xfrm>
            <a:off x="5572132" y="2428868"/>
            <a:ext cx="1357322" cy="1000132"/>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5500694" y="4214818"/>
            <a:ext cx="1714512" cy="142876"/>
          </a:xfrm>
          <a:prstGeom prst="straightConnector1">
            <a:avLst/>
          </a:prstGeom>
          <a:ln w="444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248223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000" b="1" dirty="0" smtClean="0">
                <a:solidFill>
                  <a:srgbClr val="003399"/>
                </a:solidFill>
              </a:rPr>
              <a:t>超导腔的概念设计</a:t>
            </a:r>
            <a:endParaRPr lang="zh-CN" altLang="en-US" sz="3000" b="1" dirty="0">
              <a:solidFill>
                <a:srgbClr val="003399"/>
              </a:solidFill>
            </a:endParaRPr>
          </a:p>
        </p:txBody>
      </p:sp>
      <p:sp>
        <p:nvSpPr>
          <p:cNvPr id="11" name="内容占位符 10"/>
          <p:cNvSpPr>
            <a:spLocks noGrp="1"/>
          </p:cNvSpPr>
          <p:nvPr>
            <p:ph idx="1"/>
          </p:nvPr>
        </p:nvSpPr>
        <p:spPr>
          <a:xfrm>
            <a:off x="357158" y="1714488"/>
            <a:ext cx="8286808" cy="4267200"/>
          </a:xfrm>
        </p:spPr>
        <p:txBody>
          <a:bodyPr/>
          <a:lstStyle/>
          <a:p>
            <a:r>
              <a:rPr lang="zh-CN" altLang="en-US" sz="1800" dirty="0" smtClean="0"/>
              <a:t>对于超导材料而言，如果是薄膜形态</a:t>
            </a:r>
            <a:r>
              <a:rPr lang="en-US" sz="1800" dirty="0" smtClean="0"/>
              <a:t>,</a:t>
            </a:r>
            <a:r>
              <a:rPr lang="zh-CN" altLang="en-US" sz="1800" dirty="0" smtClean="0"/>
              <a:t>其临界磁场</a:t>
            </a:r>
            <a:r>
              <a:rPr lang="en-US" sz="1800" dirty="0" smtClean="0"/>
              <a:t>H</a:t>
            </a:r>
            <a:r>
              <a:rPr lang="en-US" sz="1800" baseline="-25000" dirty="0" smtClean="0"/>
              <a:t>CF</a:t>
            </a:r>
            <a:r>
              <a:rPr lang="zh-CN" altLang="en-US" sz="1800" dirty="0" smtClean="0"/>
              <a:t>远远大于大块材料的临界磁场</a:t>
            </a:r>
            <a:r>
              <a:rPr lang="en-US" sz="1800" dirty="0" smtClean="0"/>
              <a:t>H</a:t>
            </a:r>
            <a:r>
              <a:rPr lang="en-US" sz="1800" baseline="-25000" dirty="0" smtClean="0"/>
              <a:t>C</a:t>
            </a:r>
            <a:r>
              <a:rPr lang="zh-CN" altLang="en-US" sz="1800" dirty="0" smtClean="0"/>
              <a:t>，因此，相比较块材，超导薄膜制成的谐振腔更适用于轴子探测。</a:t>
            </a:r>
            <a:endParaRPr lang="en-US" altLang="zh-CN" sz="1800" dirty="0" smtClean="0"/>
          </a:p>
          <a:p>
            <a:endParaRPr lang="en-US" altLang="zh-CN" sz="1800" dirty="0" smtClean="0"/>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18</a:t>
            </a:fld>
            <a:endParaRPr lang="en-US" altLang="zh-CN"/>
          </a:p>
        </p:txBody>
      </p:sp>
      <p:grpSp>
        <p:nvGrpSpPr>
          <p:cNvPr id="12" name="组合 11"/>
          <p:cNvGrpSpPr/>
          <p:nvPr/>
        </p:nvGrpSpPr>
        <p:grpSpPr>
          <a:xfrm>
            <a:off x="428596" y="2857496"/>
            <a:ext cx="3478557" cy="2185309"/>
            <a:chOff x="260039" y="1951633"/>
            <a:chExt cx="3478557" cy="2185309"/>
          </a:xfrm>
        </p:grpSpPr>
        <p:grpSp>
          <p:nvGrpSpPr>
            <p:cNvPr id="13" name="组合 5"/>
            <p:cNvGrpSpPr/>
            <p:nvPr/>
          </p:nvGrpSpPr>
          <p:grpSpPr>
            <a:xfrm>
              <a:off x="696989" y="2513000"/>
              <a:ext cx="2346747" cy="939978"/>
              <a:chOff x="1310853" y="2544973"/>
              <a:chExt cx="2346747" cy="939978"/>
            </a:xfrm>
          </p:grpSpPr>
          <p:sp>
            <p:nvSpPr>
              <p:cNvPr id="24" name="流程图: 直接访问存储器 23"/>
              <p:cNvSpPr/>
              <p:nvPr/>
            </p:nvSpPr>
            <p:spPr>
              <a:xfrm>
                <a:off x="1310853" y="2551368"/>
                <a:ext cx="2340353" cy="933583"/>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联系 24"/>
              <p:cNvSpPr/>
              <p:nvPr/>
            </p:nvSpPr>
            <p:spPr>
              <a:xfrm>
                <a:off x="2871088" y="2544973"/>
                <a:ext cx="786512" cy="927189"/>
              </a:xfrm>
              <a:prstGeom prst="flowChartConnector">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386634" y="3767610"/>
              <a:ext cx="1643399" cy="369332"/>
            </a:xfrm>
            <a:prstGeom prst="rect">
              <a:avLst/>
            </a:prstGeom>
          </p:spPr>
          <p:txBody>
            <a:bodyPr wrap="none">
              <a:spAutoFit/>
            </a:bodyPr>
            <a:lstStyle/>
            <a:p>
              <a:r>
                <a:rPr lang="zh-CN" altLang="en-US" b="1" dirty="0">
                  <a:solidFill>
                    <a:srgbClr val="C00000"/>
                  </a:solidFill>
                </a:rPr>
                <a:t>高</a:t>
              </a:r>
              <a:r>
                <a:rPr lang="en-US" altLang="zh-CN" b="1" dirty="0">
                  <a:solidFill>
                    <a:srgbClr val="C00000"/>
                  </a:solidFill>
                </a:rPr>
                <a:t>H</a:t>
              </a:r>
              <a:r>
                <a:rPr lang="en-US" altLang="zh-CN" b="1" baseline="-25000" dirty="0">
                  <a:solidFill>
                    <a:srgbClr val="C00000"/>
                  </a:solidFill>
                </a:rPr>
                <a:t>C2</a:t>
              </a:r>
              <a:r>
                <a:rPr lang="zh-CN" altLang="en-US" b="1" dirty="0">
                  <a:solidFill>
                    <a:srgbClr val="C00000"/>
                  </a:solidFill>
                </a:rPr>
                <a:t>超导薄膜</a:t>
              </a:r>
            </a:p>
          </p:txBody>
        </p:sp>
        <p:cxnSp>
          <p:nvCxnSpPr>
            <p:cNvPr id="17" name="直接箭头连接符 16"/>
            <p:cNvCxnSpPr>
              <a:stCxn id="14" idx="0"/>
            </p:cNvCxnSpPr>
            <p:nvPr/>
          </p:nvCxnSpPr>
          <p:spPr>
            <a:xfrm rot="5400000" flipH="1" flipV="1">
              <a:off x="1249351" y="3309653"/>
              <a:ext cx="416941" cy="4989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617361" y="1951633"/>
              <a:ext cx="928459" cy="369332"/>
            </a:xfrm>
            <a:prstGeom prst="rect">
              <a:avLst/>
            </a:prstGeom>
          </p:spPr>
          <p:txBody>
            <a:bodyPr wrap="none">
              <a:spAutoFit/>
            </a:bodyPr>
            <a:lstStyle/>
            <a:p>
              <a:r>
                <a:rPr lang="en-US" altLang="zh-CN" b="1" dirty="0" smtClean="0">
                  <a:solidFill>
                    <a:srgbClr val="0070C0"/>
                  </a:solidFill>
                </a:rPr>
                <a:t>Copper</a:t>
              </a:r>
              <a:endParaRPr lang="zh-CN" altLang="en-US" b="1" dirty="0">
                <a:solidFill>
                  <a:srgbClr val="0070C0"/>
                </a:solidFill>
              </a:endParaRPr>
            </a:p>
          </p:txBody>
        </p:sp>
        <p:cxnSp>
          <p:nvCxnSpPr>
            <p:cNvPr id="20" name="直接箭头连接符 19"/>
            <p:cNvCxnSpPr/>
            <p:nvPr/>
          </p:nvCxnSpPr>
          <p:spPr>
            <a:xfrm flipV="1">
              <a:off x="261105" y="3189742"/>
              <a:ext cx="3472162" cy="89522"/>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260039" y="2964872"/>
              <a:ext cx="3472162" cy="89522"/>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V="1">
              <a:off x="266434" y="2753856"/>
              <a:ext cx="3472162" cy="89522"/>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26" name="矩形 25"/>
          <p:cNvSpPr/>
          <p:nvPr/>
        </p:nvSpPr>
        <p:spPr>
          <a:xfrm>
            <a:off x="4143372" y="4500570"/>
            <a:ext cx="338554" cy="369332"/>
          </a:xfrm>
          <a:prstGeom prst="rect">
            <a:avLst/>
          </a:prstGeom>
        </p:spPr>
        <p:txBody>
          <a:bodyPr wrap="none">
            <a:spAutoFit/>
          </a:bodyPr>
          <a:lstStyle/>
          <a:p>
            <a:r>
              <a:rPr lang="en-US" altLang="zh-CN" dirty="0" smtClean="0">
                <a:solidFill>
                  <a:srgbClr val="C00000"/>
                </a:solidFill>
              </a:rPr>
              <a:t>B</a:t>
            </a:r>
            <a:endParaRPr lang="zh-CN" altLang="en-US" dirty="0">
              <a:solidFill>
                <a:srgbClr val="C00000"/>
              </a:solidFill>
            </a:endParaRPr>
          </a:p>
        </p:txBody>
      </p:sp>
      <p:cxnSp>
        <p:nvCxnSpPr>
          <p:cNvPr id="27" name="直接箭头连接符 26"/>
          <p:cNvCxnSpPr/>
          <p:nvPr/>
        </p:nvCxnSpPr>
        <p:spPr>
          <a:xfrm rot="16200000" flipH="1">
            <a:off x="2428860" y="3143248"/>
            <a:ext cx="428628" cy="428628"/>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22886" name="Picture 6"/>
          <p:cNvPicPr>
            <a:picLocks noChangeAspect="1" noChangeArrowheads="1"/>
          </p:cNvPicPr>
          <p:nvPr/>
        </p:nvPicPr>
        <p:blipFill>
          <a:blip r:embed="rId2"/>
          <a:srcRect/>
          <a:stretch>
            <a:fillRect/>
          </a:stretch>
        </p:blipFill>
        <p:spPr bwMode="auto">
          <a:xfrm>
            <a:off x="4000496" y="2857496"/>
            <a:ext cx="5056569" cy="2286016"/>
          </a:xfrm>
          <a:prstGeom prst="rect">
            <a:avLst/>
          </a:prstGeom>
          <a:noFill/>
          <a:ln w="9525">
            <a:noFill/>
            <a:miter lim="800000"/>
            <a:headEnd/>
            <a:tailEnd/>
          </a:ln>
          <a:effectLst/>
        </p:spPr>
      </p:pic>
      <p:sp>
        <p:nvSpPr>
          <p:cNvPr id="32" name="矩形 31"/>
          <p:cNvSpPr/>
          <p:nvPr/>
        </p:nvSpPr>
        <p:spPr>
          <a:xfrm>
            <a:off x="428596" y="5214950"/>
            <a:ext cx="3929090" cy="1200329"/>
          </a:xfrm>
          <a:prstGeom prst="rect">
            <a:avLst/>
          </a:prstGeom>
        </p:spPr>
        <p:txBody>
          <a:bodyPr wrap="square">
            <a:spAutoFit/>
          </a:bodyPr>
          <a:lstStyle/>
          <a:p>
            <a:r>
              <a:rPr lang="en-US" altLang="zh-CN" b="1" dirty="0" smtClean="0">
                <a:solidFill>
                  <a:srgbClr val="C00000"/>
                </a:solidFill>
              </a:rPr>
              <a:t>Model of ADMX-HF</a:t>
            </a:r>
            <a:r>
              <a:rPr lang="zh-CN" altLang="en-US" b="1" dirty="0" smtClean="0">
                <a:solidFill>
                  <a:srgbClr val="C00000"/>
                </a:solidFill>
              </a:rPr>
              <a:t>：轴向磁场为</a:t>
            </a:r>
            <a:r>
              <a:rPr lang="en-US" altLang="zh-CN" b="1" dirty="0" smtClean="0">
                <a:solidFill>
                  <a:srgbClr val="C00000"/>
                </a:solidFill>
              </a:rPr>
              <a:t>9T</a:t>
            </a:r>
            <a:r>
              <a:rPr lang="zh-CN" altLang="en-US" b="1" dirty="0" smtClean="0">
                <a:solidFill>
                  <a:srgbClr val="C00000"/>
                </a:solidFill>
              </a:rPr>
              <a:t>，径向磁场</a:t>
            </a:r>
            <a:r>
              <a:rPr lang="en-US" altLang="zh-CN" b="1" dirty="0" smtClean="0">
                <a:solidFill>
                  <a:srgbClr val="C00000"/>
                </a:solidFill>
              </a:rPr>
              <a:t>Br</a:t>
            </a:r>
            <a:r>
              <a:rPr lang="zh-CN" altLang="en-US" b="1" dirty="0" smtClean="0">
                <a:solidFill>
                  <a:srgbClr val="C00000"/>
                </a:solidFill>
              </a:rPr>
              <a:t>小于</a:t>
            </a:r>
            <a:r>
              <a:rPr lang="en-US" altLang="zh-CN" b="1" dirty="0" smtClean="0">
                <a:solidFill>
                  <a:srgbClr val="C00000"/>
                </a:solidFill>
              </a:rPr>
              <a:t>50Gs</a:t>
            </a:r>
            <a:r>
              <a:rPr lang="zh-CN" altLang="en-US" b="1" dirty="0" smtClean="0">
                <a:solidFill>
                  <a:srgbClr val="C00000"/>
                </a:solidFill>
              </a:rPr>
              <a:t>以降低超导薄膜的微波损耗。</a:t>
            </a:r>
            <a:endParaRPr lang="en-US" altLang="zh-CN" b="1" dirty="0" smtClean="0">
              <a:solidFill>
                <a:srgbClr val="C00000"/>
              </a:solidFill>
            </a:endParaRPr>
          </a:p>
          <a:p>
            <a:endParaRPr lang="zh-CN" altLang="en-US" b="1" dirty="0">
              <a:solidFill>
                <a:srgbClr val="C00000"/>
              </a:solidFill>
            </a:endParaRPr>
          </a:p>
        </p:txBody>
      </p:sp>
    </p:spTree>
    <p:extLst>
      <p:ext uri="{BB962C8B-B14F-4D97-AF65-F5344CB8AC3E}">
        <p14:creationId xmlns:p14="http://schemas.microsoft.com/office/powerpoint/2010/main" xmlns="" val="1224822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4675" y="857232"/>
            <a:ext cx="8001000" cy="663593"/>
          </a:xfrm>
        </p:spPr>
        <p:txBody>
          <a:bodyPr/>
          <a:lstStyle/>
          <a:p>
            <a:r>
              <a:rPr lang="en-US" altLang="zh-CN" sz="3000" b="1" dirty="0" smtClean="0">
                <a:solidFill>
                  <a:srgbClr val="003399"/>
                </a:solidFill>
              </a:rPr>
              <a:t>Q</a:t>
            </a:r>
            <a:r>
              <a:rPr lang="zh-CN" altLang="en-US" sz="3000" b="1" dirty="0" smtClean="0">
                <a:solidFill>
                  <a:srgbClr val="003399"/>
                </a:solidFill>
              </a:rPr>
              <a:t>值对比</a:t>
            </a:r>
            <a:endParaRPr lang="zh-CN" altLang="en-US" sz="3000" b="1" dirty="0">
              <a:solidFill>
                <a:srgbClr val="003399"/>
              </a:solidFill>
            </a:endParaRP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19</a:t>
            </a:fld>
            <a:endParaRPr lang="en-US" altLang="zh-CN"/>
          </a:p>
        </p:txBody>
      </p:sp>
      <p:pic>
        <p:nvPicPr>
          <p:cNvPr id="123906" name="Picture 2"/>
          <p:cNvPicPr>
            <a:picLocks noChangeAspect="1" noChangeArrowheads="1"/>
          </p:cNvPicPr>
          <p:nvPr/>
        </p:nvPicPr>
        <p:blipFill>
          <a:blip r:embed="rId2"/>
          <a:srcRect/>
          <a:stretch>
            <a:fillRect/>
          </a:stretch>
        </p:blipFill>
        <p:spPr bwMode="auto">
          <a:xfrm>
            <a:off x="642910" y="2071678"/>
            <a:ext cx="3933991" cy="3143272"/>
          </a:xfrm>
          <a:prstGeom prst="rect">
            <a:avLst/>
          </a:prstGeom>
          <a:noFill/>
          <a:ln w="9525">
            <a:noFill/>
            <a:miter lim="800000"/>
            <a:headEnd/>
            <a:tailEnd/>
          </a:ln>
          <a:effectLst/>
        </p:spPr>
      </p:pic>
      <p:sp>
        <p:nvSpPr>
          <p:cNvPr id="7" name="矩形 6"/>
          <p:cNvSpPr/>
          <p:nvPr/>
        </p:nvSpPr>
        <p:spPr>
          <a:xfrm>
            <a:off x="857224" y="5357826"/>
            <a:ext cx="3683124" cy="369332"/>
          </a:xfrm>
          <a:prstGeom prst="rect">
            <a:avLst/>
          </a:prstGeom>
        </p:spPr>
        <p:txBody>
          <a:bodyPr wrap="none">
            <a:spAutoFit/>
          </a:bodyPr>
          <a:lstStyle/>
          <a:p>
            <a:r>
              <a:rPr lang="en-US" altLang="zh-CN" b="1" dirty="0" smtClean="0">
                <a:solidFill>
                  <a:srgbClr val="C00000"/>
                </a:solidFill>
              </a:rPr>
              <a:t>Cavity for ADMX-HF</a:t>
            </a:r>
            <a:r>
              <a:rPr lang="zh-CN" altLang="en-US" b="1" dirty="0" smtClean="0">
                <a:solidFill>
                  <a:srgbClr val="C00000"/>
                </a:solidFill>
              </a:rPr>
              <a:t>（</a:t>
            </a:r>
            <a:r>
              <a:rPr lang="en-US" altLang="zh-CN" b="1" dirty="0" smtClean="0">
                <a:solidFill>
                  <a:srgbClr val="C00000"/>
                </a:solidFill>
              </a:rPr>
              <a:t>~2.3GHz</a:t>
            </a:r>
            <a:r>
              <a:rPr lang="zh-CN" altLang="en-US" b="1" dirty="0" smtClean="0">
                <a:solidFill>
                  <a:srgbClr val="C00000"/>
                </a:solidFill>
              </a:rPr>
              <a:t>）</a:t>
            </a:r>
            <a:endParaRPr lang="zh-CN" altLang="en-US" b="1" dirty="0">
              <a:solidFill>
                <a:srgbClr val="C00000"/>
              </a:solidFill>
            </a:endParaRPr>
          </a:p>
        </p:txBody>
      </p:sp>
      <p:pic>
        <p:nvPicPr>
          <p:cNvPr id="123907" name="Picture 3"/>
          <p:cNvPicPr>
            <a:picLocks noChangeAspect="1" noChangeArrowheads="1"/>
          </p:cNvPicPr>
          <p:nvPr/>
        </p:nvPicPr>
        <p:blipFill>
          <a:blip r:embed="rId3"/>
          <a:srcRect/>
          <a:stretch>
            <a:fillRect/>
          </a:stretch>
        </p:blipFill>
        <p:spPr bwMode="auto">
          <a:xfrm>
            <a:off x="5715009" y="2381784"/>
            <a:ext cx="2000264" cy="2261662"/>
          </a:xfrm>
          <a:prstGeom prst="rect">
            <a:avLst/>
          </a:prstGeom>
          <a:noFill/>
          <a:ln w="9525">
            <a:noFill/>
            <a:miter lim="800000"/>
            <a:headEnd/>
            <a:tailEnd/>
          </a:ln>
          <a:effectLst/>
        </p:spPr>
      </p:pic>
      <p:cxnSp>
        <p:nvCxnSpPr>
          <p:cNvPr id="8" name="直接箭头连接符 7"/>
          <p:cNvCxnSpPr/>
          <p:nvPr/>
        </p:nvCxnSpPr>
        <p:spPr>
          <a:xfrm rot="10800000">
            <a:off x="4143372" y="4357694"/>
            <a:ext cx="857256" cy="642942"/>
          </a:xfrm>
          <a:prstGeom prst="straightConnector1">
            <a:avLst/>
          </a:prstGeom>
          <a:ln w="44450">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4929190" y="4929198"/>
            <a:ext cx="1357322" cy="369332"/>
          </a:xfrm>
          <a:prstGeom prst="rect">
            <a:avLst/>
          </a:prstGeom>
        </p:spPr>
        <p:txBody>
          <a:bodyPr wrap="square">
            <a:spAutoFit/>
          </a:bodyPr>
          <a:lstStyle/>
          <a:p>
            <a:r>
              <a:rPr lang="zh-CN" altLang="en-US" b="1" dirty="0" smtClean="0">
                <a:solidFill>
                  <a:srgbClr val="800000"/>
                </a:solidFill>
              </a:rPr>
              <a:t>纯铜腔</a:t>
            </a:r>
            <a:endParaRPr lang="zh-CN" altLang="en-US" b="1" dirty="0">
              <a:solidFill>
                <a:srgbClr val="800000"/>
              </a:solidFill>
            </a:endParaRPr>
          </a:p>
        </p:txBody>
      </p:sp>
      <p:cxnSp>
        <p:nvCxnSpPr>
          <p:cNvPr id="15" name="直接箭头连接符 14"/>
          <p:cNvCxnSpPr/>
          <p:nvPr/>
        </p:nvCxnSpPr>
        <p:spPr>
          <a:xfrm>
            <a:off x="3286116" y="3786190"/>
            <a:ext cx="500066" cy="285752"/>
          </a:xfrm>
          <a:prstGeom prst="straightConnector1">
            <a:avLst/>
          </a:prstGeom>
          <a:ln w="44450">
            <a:solidFill>
              <a:srgbClr val="003399"/>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2214546" y="3429000"/>
            <a:ext cx="1285884" cy="646331"/>
          </a:xfrm>
          <a:prstGeom prst="rect">
            <a:avLst/>
          </a:prstGeom>
        </p:spPr>
        <p:txBody>
          <a:bodyPr wrap="square">
            <a:spAutoFit/>
          </a:bodyPr>
          <a:lstStyle/>
          <a:p>
            <a:r>
              <a:rPr lang="zh-CN" altLang="en-US" b="1" dirty="0" smtClean="0">
                <a:solidFill>
                  <a:srgbClr val="003399"/>
                </a:solidFill>
              </a:rPr>
              <a:t>腔侧壁镀超导薄膜</a:t>
            </a:r>
            <a:endParaRPr lang="zh-CN" altLang="en-US" b="1" dirty="0">
              <a:solidFill>
                <a:srgbClr val="003399"/>
              </a:solidFill>
            </a:endParaRPr>
          </a:p>
        </p:txBody>
      </p:sp>
      <p:cxnSp>
        <p:nvCxnSpPr>
          <p:cNvPr id="21" name="直接箭头连接符 20"/>
          <p:cNvCxnSpPr/>
          <p:nvPr/>
        </p:nvCxnSpPr>
        <p:spPr>
          <a:xfrm flipV="1">
            <a:off x="3000364" y="2500306"/>
            <a:ext cx="500066" cy="142876"/>
          </a:xfrm>
          <a:prstGeom prst="straightConnector1">
            <a:avLst/>
          </a:prstGeom>
          <a:ln w="44450">
            <a:solidFill>
              <a:srgbClr val="339966"/>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3500430" y="2143116"/>
            <a:ext cx="2000264" cy="646331"/>
          </a:xfrm>
          <a:prstGeom prst="rect">
            <a:avLst/>
          </a:prstGeom>
        </p:spPr>
        <p:txBody>
          <a:bodyPr wrap="square">
            <a:spAutoFit/>
          </a:bodyPr>
          <a:lstStyle/>
          <a:p>
            <a:r>
              <a:rPr lang="zh-CN" altLang="en-US" b="1" dirty="0" smtClean="0">
                <a:solidFill>
                  <a:srgbClr val="339966"/>
                </a:solidFill>
              </a:rPr>
              <a:t>腔侧壁和调谐杆镀超导薄膜</a:t>
            </a:r>
            <a:endParaRPr lang="zh-CN" altLang="en-US" b="1" dirty="0">
              <a:solidFill>
                <a:srgbClr val="339966"/>
              </a:solidFill>
            </a:endParaRPr>
          </a:p>
        </p:txBody>
      </p:sp>
    </p:spTree>
    <p:extLst>
      <p:ext uri="{BB962C8B-B14F-4D97-AF65-F5344CB8AC3E}">
        <p14:creationId xmlns:p14="http://schemas.microsoft.com/office/powerpoint/2010/main" xmlns="" val="12248223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8"/>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fld id="{8CBACDDF-4584-4CC2-9910-ED2136475DBE}" type="slidenum">
              <a:rPr lang="en-US" altLang="zh-CN">
                <a:latin typeface="Verdana" panose="020B0604030504040204" pitchFamily="34" charset="0"/>
              </a:rPr>
              <a:pPr eaLnBrk="1" hangingPunct="1"/>
              <a:t>2</a:t>
            </a:fld>
            <a:endParaRPr lang="en-US" altLang="zh-CN" dirty="0">
              <a:latin typeface="Verdana" panose="020B0604030504040204" pitchFamily="34" charset="0"/>
            </a:endParaRPr>
          </a:p>
        </p:txBody>
      </p:sp>
      <p:sp>
        <p:nvSpPr>
          <p:cNvPr id="15365" name="Rectangle 3"/>
          <p:cNvSpPr>
            <a:spLocks noGrp="1" noChangeArrowheads="1"/>
          </p:cNvSpPr>
          <p:nvPr>
            <p:ph type="title"/>
          </p:nvPr>
        </p:nvSpPr>
        <p:spPr/>
        <p:txBody>
          <a:bodyPr/>
          <a:lstStyle/>
          <a:p>
            <a:r>
              <a:rPr lang="zh-CN" altLang="en-US" sz="4000" b="1" dirty="0">
                <a:solidFill>
                  <a:srgbClr val="003399"/>
                </a:solidFill>
                <a:ea typeface="黑体" panose="02010609060101010101" pitchFamily="49" charset="-122"/>
              </a:rPr>
              <a:t>目录</a:t>
            </a:r>
            <a:endParaRPr lang="en-US" altLang="zh-CN" sz="4000" b="1" dirty="0">
              <a:solidFill>
                <a:srgbClr val="003399"/>
              </a:solidFill>
              <a:ea typeface="黑体" panose="02010609060101010101" pitchFamily="49" charset="-122"/>
            </a:endParaRPr>
          </a:p>
        </p:txBody>
      </p:sp>
      <p:sp>
        <p:nvSpPr>
          <p:cNvPr id="15366" name="Rectangle 2"/>
          <p:cNvSpPr>
            <a:spLocks noGrp="1" noChangeArrowheads="1"/>
          </p:cNvSpPr>
          <p:nvPr>
            <p:ph idx="1"/>
          </p:nvPr>
        </p:nvSpPr>
        <p:spPr/>
        <p:txBody>
          <a:bodyPr/>
          <a:lstStyle/>
          <a:p>
            <a:pPr marL="571500" indent="-571500">
              <a:lnSpc>
                <a:spcPct val="125000"/>
              </a:lnSpc>
              <a:buClrTx/>
              <a:buFont typeface="Verdana" panose="020B0604030504040204" pitchFamily="34" charset="0"/>
              <a:buAutoNum type="arabicPeriod"/>
            </a:pPr>
            <a:r>
              <a:rPr lang="zh-CN" altLang="en-US" sz="2200" b="1" dirty="0">
                <a:solidFill>
                  <a:srgbClr val="C00000"/>
                </a:solidFill>
                <a:ea typeface="黑体" panose="02010609060101010101" pitchFamily="49" charset="-122"/>
              </a:rPr>
              <a:t>超导腔在加速器上的应用</a:t>
            </a:r>
          </a:p>
          <a:p>
            <a:pPr marL="571500" indent="-571500">
              <a:lnSpc>
                <a:spcPct val="125000"/>
              </a:lnSpc>
              <a:buClrTx/>
              <a:buFont typeface="Verdana" panose="020B0604030504040204" pitchFamily="34" charset="0"/>
              <a:buAutoNum type="arabicPeriod"/>
            </a:pPr>
            <a:r>
              <a:rPr lang="zh-CN" altLang="en-US" sz="2200" b="1" dirty="0">
                <a:solidFill>
                  <a:srgbClr val="003399"/>
                </a:solidFill>
                <a:ea typeface="黑体" panose="02010609060101010101" pitchFamily="49" charset="-122"/>
              </a:rPr>
              <a:t>轴子探测对超导腔的要求</a:t>
            </a:r>
            <a:endParaRPr lang="en-US" altLang="zh-CN" sz="2200" b="1" dirty="0">
              <a:solidFill>
                <a:srgbClr val="003399"/>
              </a:solidFill>
              <a:ea typeface="黑体" panose="02010609060101010101" pitchFamily="49" charset="-122"/>
            </a:endParaRPr>
          </a:p>
          <a:p>
            <a:pPr marL="571500" indent="-571500">
              <a:lnSpc>
                <a:spcPct val="125000"/>
              </a:lnSpc>
              <a:buClrTx/>
              <a:buFont typeface="Verdana" panose="020B0604030504040204" pitchFamily="34" charset="0"/>
              <a:buAutoNum type="arabicPeriod"/>
            </a:pPr>
            <a:r>
              <a:rPr lang="zh-CN" altLang="en-US" sz="2200" b="1" dirty="0">
                <a:solidFill>
                  <a:srgbClr val="003399"/>
                </a:solidFill>
                <a:ea typeface="黑体" panose="02010609060101010101" pitchFamily="49" charset="-122"/>
              </a:rPr>
              <a:t>小结</a:t>
            </a:r>
            <a:endParaRPr lang="en-US" altLang="zh-CN" sz="2200" b="1" dirty="0">
              <a:solidFill>
                <a:srgbClr val="003399"/>
              </a:solidFill>
              <a:ea typeface="黑体" panose="02010609060101010101" pitchFamily="49" charset="-122"/>
            </a:endParaRPr>
          </a:p>
          <a:p>
            <a:pPr marL="571500" indent="-571500">
              <a:lnSpc>
                <a:spcPct val="125000"/>
              </a:lnSpc>
              <a:buClrTx/>
              <a:buFont typeface="Verdana" panose="020B0604030504040204" pitchFamily="34" charset="0"/>
              <a:buAutoNum type="arabicPeriod"/>
            </a:pPr>
            <a:endParaRPr lang="en-US" altLang="zh-CN" sz="2200" b="1" dirty="0">
              <a:solidFill>
                <a:srgbClr val="003399"/>
              </a:solidFill>
              <a:ea typeface="黑体" panose="02010609060101010101" pitchFamily="49" charset="-122"/>
            </a:endParaRPr>
          </a:p>
        </p:txBody>
      </p:sp>
    </p:spTree>
    <p:extLst>
      <p:ext uri="{BB962C8B-B14F-4D97-AF65-F5344CB8AC3E}">
        <p14:creationId xmlns:p14="http://schemas.microsoft.com/office/powerpoint/2010/main" xmlns="" val="246849130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000" b="1" dirty="0" smtClean="0">
                <a:solidFill>
                  <a:srgbClr val="003399"/>
                </a:solidFill>
              </a:rPr>
              <a:t>超导材料上临界磁场（平行场）</a:t>
            </a:r>
            <a:endParaRPr lang="zh-CN" altLang="en-US" sz="3000" b="1" dirty="0">
              <a:solidFill>
                <a:srgbClr val="003399"/>
              </a:solidFill>
            </a:endParaRP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20</a:t>
            </a:fld>
            <a:endParaRPr lang="en-US" altLang="zh-CN"/>
          </a:p>
        </p:txBody>
      </p:sp>
      <p:graphicFrame>
        <p:nvGraphicFramePr>
          <p:cNvPr id="12" name="表格 11"/>
          <p:cNvGraphicFramePr>
            <a:graphicFrameLocks noGrp="1"/>
          </p:cNvGraphicFramePr>
          <p:nvPr>
            <p:extLst>
              <p:ext uri="{D42A27DB-BD31-4B8C-83A1-F6EECF244321}">
                <p14:modId xmlns="" xmlns:p14="http://schemas.microsoft.com/office/powerpoint/2010/main" val="3467809608"/>
              </p:ext>
            </p:extLst>
          </p:nvPr>
        </p:nvGraphicFramePr>
        <p:xfrm>
          <a:off x="714348" y="1857364"/>
          <a:ext cx="7643866" cy="4223790"/>
        </p:xfrm>
        <a:graphic>
          <a:graphicData uri="http://schemas.openxmlformats.org/drawingml/2006/table">
            <a:tbl>
              <a:tblPr firstRow="1" firstCol="1" bandRow="1">
                <a:tableStyleId>{5C22544A-7EE6-4342-B048-85BDC9FD1C3A}</a:tableStyleId>
              </a:tblPr>
              <a:tblGrid>
                <a:gridCol w="2272906">
                  <a:extLst>
                    <a:ext uri="{9D8B030D-6E8A-4147-A177-3AD203B41FA5}">
                      <a16:colId xmlns="" xmlns:a16="http://schemas.microsoft.com/office/drawing/2014/main" val="20000"/>
                    </a:ext>
                  </a:extLst>
                </a:gridCol>
                <a:gridCol w="1973686">
                  <a:extLst>
                    <a:ext uri="{9D8B030D-6E8A-4147-A177-3AD203B41FA5}">
                      <a16:colId xmlns="" xmlns:a16="http://schemas.microsoft.com/office/drawing/2014/main" val="20001"/>
                    </a:ext>
                  </a:extLst>
                </a:gridCol>
                <a:gridCol w="3397274">
                  <a:extLst>
                    <a:ext uri="{9D8B030D-6E8A-4147-A177-3AD203B41FA5}">
                      <a16:colId xmlns="" xmlns:a16="http://schemas.microsoft.com/office/drawing/2014/main" val="20002"/>
                    </a:ext>
                  </a:extLst>
                </a:gridCol>
              </a:tblGrid>
              <a:tr h="382985">
                <a:tc>
                  <a:txBody>
                    <a:bodyPr/>
                    <a:lstStyle/>
                    <a:p>
                      <a:pPr algn="ctr">
                        <a:spcAft>
                          <a:spcPts val="0"/>
                        </a:spcAft>
                      </a:pPr>
                      <a:r>
                        <a:rPr lang="zh-CN" sz="1400" kern="0" dirty="0">
                          <a:solidFill>
                            <a:srgbClr val="C00000"/>
                          </a:solidFill>
                          <a:effectLst/>
                        </a:rPr>
                        <a:t>材料</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kern="0" dirty="0">
                          <a:solidFill>
                            <a:srgbClr val="C00000"/>
                          </a:solidFill>
                          <a:effectLst/>
                        </a:rPr>
                        <a:t>H</a:t>
                      </a:r>
                      <a:r>
                        <a:rPr lang="en-US" sz="1400" kern="0" baseline="-25000" dirty="0">
                          <a:solidFill>
                            <a:srgbClr val="C00000"/>
                          </a:solidFill>
                          <a:effectLst/>
                        </a:rPr>
                        <a:t>c2</a:t>
                      </a:r>
                      <a:r>
                        <a:rPr lang="en-US" sz="1400" kern="0" dirty="0">
                          <a:solidFill>
                            <a:srgbClr val="C00000"/>
                          </a:solidFill>
                          <a:effectLst/>
                        </a:rPr>
                        <a:t>(0) (</a:t>
                      </a:r>
                      <a:r>
                        <a:rPr lang="en-US" altLang="zh-CN" sz="1400" kern="0" dirty="0">
                          <a:solidFill>
                            <a:srgbClr val="C00000"/>
                          </a:solidFill>
                          <a:effectLst/>
                        </a:rPr>
                        <a:t>T</a:t>
                      </a:r>
                      <a:r>
                        <a:rPr lang="zh-CN" altLang="en-US" sz="1400" kern="0" dirty="0">
                          <a:solidFill>
                            <a:srgbClr val="C00000"/>
                          </a:solidFill>
                          <a:effectLst/>
                        </a:rPr>
                        <a:t>，</a:t>
                      </a:r>
                      <a:r>
                        <a:rPr lang="zh-CN" sz="1400" kern="0" dirty="0">
                          <a:solidFill>
                            <a:srgbClr val="C00000"/>
                          </a:solidFill>
                          <a:effectLst/>
                        </a:rPr>
                        <a:t>平行场）</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zh-CN" sz="1400" kern="0" dirty="0">
                          <a:solidFill>
                            <a:srgbClr val="C00000"/>
                          </a:solidFill>
                          <a:effectLst/>
                        </a:rPr>
                        <a:t>文献</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extLst>
                  <a:ext uri="{0D108BD9-81ED-4DB2-BD59-A6C34878D82A}">
                    <a16:rowId xmlns="" xmlns:a16="http://schemas.microsoft.com/office/drawing/2014/main" val="10000"/>
                  </a:ext>
                </a:extLst>
              </a:tr>
              <a:tr h="312438">
                <a:tc>
                  <a:txBody>
                    <a:bodyPr/>
                    <a:lstStyle/>
                    <a:p>
                      <a:pPr algn="ctr">
                        <a:spcAft>
                          <a:spcPts val="0"/>
                        </a:spcAft>
                      </a:pPr>
                      <a:r>
                        <a:rPr lang="en-US" sz="1400" kern="0" dirty="0" err="1">
                          <a:solidFill>
                            <a:srgbClr val="C00000"/>
                          </a:solidFill>
                          <a:effectLst/>
                        </a:rPr>
                        <a:t>Nb</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kern="0" dirty="0">
                          <a:solidFill>
                            <a:srgbClr val="C00000"/>
                          </a:solidFill>
                          <a:effectLst/>
                        </a:rPr>
                        <a:t>0.199</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kern="0" dirty="0">
                          <a:solidFill>
                            <a:srgbClr val="C00000"/>
                          </a:solidFill>
                          <a:effectLst/>
                        </a:rPr>
                        <a:t>arxiv1810,13301(2018)</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extLst>
                  <a:ext uri="{0D108BD9-81ED-4DB2-BD59-A6C34878D82A}">
                    <a16:rowId xmlns="" xmlns:a16="http://schemas.microsoft.com/office/drawing/2014/main" val="10001"/>
                  </a:ext>
                </a:extLst>
              </a:tr>
              <a:tr h="312438">
                <a:tc>
                  <a:txBody>
                    <a:bodyPr/>
                    <a:lstStyle/>
                    <a:p>
                      <a:pPr algn="ctr">
                        <a:spcAft>
                          <a:spcPts val="0"/>
                        </a:spcAft>
                      </a:pPr>
                      <a:r>
                        <a:rPr lang="en-US" sz="1400" kern="0" dirty="0" err="1">
                          <a:solidFill>
                            <a:srgbClr val="C00000"/>
                          </a:solidFill>
                          <a:effectLst/>
                        </a:rPr>
                        <a:t>NbN</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kern="0" dirty="0">
                          <a:solidFill>
                            <a:srgbClr val="C00000"/>
                          </a:solidFill>
                          <a:effectLst/>
                        </a:rPr>
                        <a:t>15</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kern="0" dirty="0">
                          <a:solidFill>
                            <a:srgbClr val="C00000"/>
                          </a:solidFill>
                          <a:effectLst/>
                        </a:rPr>
                        <a:t>SUST29,113002(2016)</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extLst>
                  <a:ext uri="{0D108BD9-81ED-4DB2-BD59-A6C34878D82A}">
                    <a16:rowId xmlns="" xmlns:a16="http://schemas.microsoft.com/office/drawing/2014/main" val="10002"/>
                  </a:ext>
                </a:extLst>
              </a:tr>
              <a:tr h="403987">
                <a:tc>
                  <a:txBody>
                    <a:bodyPr/>
                    <a:lstStyle/>
                    <a:p>
                      <a:pPr algn="ctr">
                        <a:spcAft>
                          <a:spcPts val="0"/>
                        </a:spcAft>
                      </a:pPr>
                      <a:r>
                        <a:rPr lang="en-US" sz="1400" kern="0" dirty="0">
                          <a:solidFill>
                            <a:srgbClr val="C00000"/>
                          </a:solidFill>
                          <a:effectLst/>
                          <a:highlight>
                            <a:srgbClr val="FFFF00"/>
                          </a:highlight>
                        </a:rPr>
                        <a:t>Nb3Sn</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kern="0">
                          <a:solidFill>
                            <a:srgbClr val="C00000"/>
                          </a:solidFill>
                          <a:effectLst/>
                          <a:highlight>
                            <a:srgbClr val="FFFF00"/>
                          </a:highlight>
                        </a:rPr>
                        <a:t>29</a:t>
                      </a:r>
                      <a:endParaRPr lang="zh-CN" sz="1400" kern="10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kern="0" dirty="0">
                          <a:solidFill>
                            <a:srgbClr val="C00000"/>
                          </a:solidFill>
                          <a:effectLst/>
                          <a:highlight>
                            <a:srgbClr val="FFFF00"/>
                          </a:highlight>
                        </a:rPr>
                        <a:t>Appl.Phys.Lett.99,122507(2011)</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extLst>
                  <a:ext uri="{0D108BD9-81ED-4DB2-BD59-A6C34878D82A}">
                    <a16:rowId xmlns="" xmlns:a16="http://schemas.microsoft.com/office/drawing/2014/main" val="10003"/>
                  </a:ext>
                </a:extLst>
              </a:tr>
              <a:tr h="312438">
                <a:tc>
                  <a:txBody>
                    <a:bodyPr/>
                    <a:lstStyle/>
                    <a:p>
                      <a:pPr algn="ctr">
                        <a:spcAft>
                          <a:spcPts val="0"/>
                        </a:spcAft>
                      </a:pPr>
                      <a:r>
                        <a:rPr lang="en-US" sz="1400" kern="0" dirty="0" err="1">
                          <a:solidFill>
                            <a:srgbClr val="C00000"/>
                          </a:solidFill>
                          <a:effectLst/>
                        </a:rPr>
                        <a:t>NbTiN</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b="1" kern="0" dirty="0">
                          <a:solidFill>
                            <a:srgbClr val="C00000"/>
                          </a:solidFill>
                          <a:effectLst/>
                        </a:rPr>
                        <a:t>15</a:t>
                      </a:r>
                      <a:endParaRPr lang="zh-CN" sz="1400" b="1"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b="1" kern="0" dirty="0">
                          <a:solidFill>
                            <a:srgbClr val="C00000"/>
                          </a:solidFill>
                          <a:effectLst/>
                        </a:rPr>
                        <a:t>SUST29,113002(2016)</a:t>
                      </a:r>
                      <a:endParaRPr lang="zh-CN" sz="1400" b="1"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extLst>
                  <a:ext uri="{0D108BD9-81ED-4DB2-BD59-A6C34878D82A}">
                    <a16:rowId xmlns="" xmlns:a16="http://schemas.microsoft.com/office/drawing/2014/main" val="10004"/>
                  </a:ext>
                </a:extLst>
              </a:tr>
              <a:tr h="312438">
                <a:tc>
                  <a:txBody>
                    <a:bodyPr/>
                    <a:lstStyle/>
                    <a:p>
                      <a:pPr algn="ctr">
                        <a:spcAft>
                          <a:spcPts val="0"/>
                        </a:spcAft>
                      </a:pPr>
                      <a:r>
                        <a:rPr lang="en-US" sz="1400" kern="0" dirty="0">
                          <a:solidFill>
                            <a:srgbClr val="C00000"/>
                          </a:solidFill>
                          <a:effectLst/>
                        </a:rPr>
                        <a:t>V</a:t>
                      </a:r>
                      <a:r>
                        <a:rPr lang="en-US" sz="1400" kern="0" baseline="-25000" dirty="0">
                          <a:solidFill>
                            <a:srgbClr val="C00000"/>
                          </a:solidFill>
                          <a:effectLst/>
                        </a:rPr>
                        <a:t>3</a:t>
                      </a:r>
                      <a:r>
                        <a:rPr lang="en-US" sz="1400" kern="0" dirty="0">
                          <a:solidFill>
                            <a:srgbClr val="C00000"/>
                          </a:solidFill>
                          <a:effectLst/>
                        </a:rPr>
                        <a:t>Si</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kern="0" dirty="0">
                          <a:solidFill>
                            <a:srgbClr val="C00000"/>
                          </a:solidFill>
                          <a:effectLst/>
                        </a:rPr>
                        <a:t>24.5</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kern="0" dirty="0">
                          <a:solidFill>
                            <a:srgbClr val="C00000"/>
                          </a:solidFill>
                          <a:effectLst/>
                        </a:rPr>
                        <a:t>SUST29,113002(2016)</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extLst>
                  <a:ext uri="{0D108BD9-81ED-4DB2-BD59-A6C34878D82A}">
                    <a16:rowId xmlns="" xmlns:a16="http://schemas.microsoft.com/office/drawing/2014/main" val="10005"/>
                  </a:ext>
                </a:extLst>
              </a:tr>
              <a:tr h="312438">
                <a:tc>
                  <a:txBody>
                    <a:bodyPr/>
                    <a:lstStyle/>
                    <a:p>
                      <a:pPr algn="ctr">
                        <a:spcAft>
                          <a:spcPts val="0"/>
                        </a:spcAft>
                      </a:pPr>
                      <a:r>
                        <a:rPr lang="en-US" sz="1400" kern="0" dirty="0">
                          <a:solidFill>
                            <a:srgbClr val="C00000"/>
                          </a:solidFill>
                          <a:effectLst/>
                        </a:rPr>
                        <a:t>Nb</a:t>
                      </a:r>
                      <a:r>
                        <a:rPr lang="en-US" sz="1400" kern="0" baseline="-25000" dirty="0">
                          <a:solidFill>
                            <a:srgbClr val="C00000"/>
                          </a:solidFill>
                          <a:effectLst/>
                        </a:rPr>
                        <a:t>3</a:t>
                      </a:r>
                      <a:r>
                        <a:rPr lang="en-US" sz="1400" kern="0" dirty="0">
                          <a:solidFill>
                            <a:srgbClr val="C00000"/>
                          </a:solidFill>
                          <a:effectLst/>
                        </a:rPr>
                        <a:t>Al</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kern="0">
                          <a:solidFill>
                            <a:srgbClr val="C00000"/>
                          </a:solidFill>
                          <a:effectLst/>
                        </a:rPr>
                        <a:t>33</a:t>
                      </a:r>
                      <a:endParaRPr lang="zh-CN" sz="1400" kern="10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kern="0" dirty="0">
                          <a:solidFill>
                            <a:srgbClr val="C00000"/>
                          </a:solidFill>
                          <a:effectLst/>
                        </a:rPr>
                        <a:t>SUST29,113002(2016)</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extLst>
                  <a:ext uri="{0D108BD9-81ED-4DB2-BD59-A6C34878D82A}">
                    <a16:rowId xmlns="" xmlns:a16="http://schemas.microsoft.com/office/drawing/2014/main" val="10006"/>
                  </a:ext>
                </a:extLst>
              </a:tr>
              <a:tr h="312438">
                <a:tc>
                  <a:txBody>
                    <a:bodyPr/>
                    <a:lstStyle/>
                    <a:p>
                      <a:pPr algn="ctr">
                        <a:spcAft>
                          <a:spcPts val="0"/>
                        </a:spcAft>
                      </a:pPr>
                      <a:r>
                        <a:rPr lang="en-US" sz="1400" kern="0" dirty="0">
                          <a:solidFill>
                            <a:srgbClr val="C00000"/>
                          </a:solidFill>
                          <a:effectLst/>
                        </a:rPr>
                        <a:t>Mo</a:t>
                      </a:r>
                      <a:r>
                        <a:rPr lang="en-US" sz="1400" kern="0" baseline="-25000" dirty="0">
                          <a:solidFill>
                            <a:srgbClr val="C00000"/>
                          </a:solidFill>
                          <a:effectLst/>
                        </a:rPr>
                        <a:t>3</a:t>
                      </a:r>
                      <a:r>
                        <a:rPr lang="en-US" sz="1400" kern="0" dirty="0">
                          <a:solidFill>
                            <a:srgbClr val="C00000"/>
                          </a:solidFill>
                          <a:effectLst/>
                        </a:rPr>
                        <a:t>Re</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kern="0">
                          <a:solidFill>
                            <a:srgbClr val="C00000"/>
                          </a:solidFill>
                          <a:effectLst/>
                        </a:rPr>
                        <a:t>3.5</a:t>
                      </a:r>
                      <a:endParaRPr lang="zh-CN" sz="1400" kern="10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kern="0" dirty="0">
                          <a:solidFill>
                            <a:srgbClr val="C00000"/>
                          </a:solidFill>
                          <a:effectLst/>
                        </a:rPr>
                        <a:t>SUST29,113002(2016)</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extLst>
                  <a:ext uri="{0D108BD9-81ED-4DB2-BD59-A6C34878D82A}">
                    <a16:rowId xmlns="" xmlns:a16="http://schemas.microsoft.com/office/drawing/2014/main" val="10007"/>
                  </a:ext>
                </a:extLst>
              </a:tr>
              <a:tr h="312438">
                <a:tc>
                  <a:txBody>
                    <a:bodyPr/>
                    <a:lstStyle/>
                    <a:p>
                      <a:pPr algn="ctr">
                        <a:spcAft>
                          <a:spcPts val="0"/>
                        </a:spcAft>
                      </a:pPr>
                      <a:r>
                        <a:rPr lang="en-US" sz="1400" b="1" kern="0" baseline="0" dirty="0">
                          <a:solidFill>
                            <a:srgbClr val="C00000"/>
                          </a:solidFill>
                          <a:effectLst/>
                        </a:rPr>
                        <a:t>MgB2</a:t>
                      </a:r>
                      <a:endParaRPr lang="zh-CN" sz="1400" b="1" kern="100" baseline="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b="1" kern="0" baseline="0" dirty="0">
                          <a:solidFill>
                            <a:srgbClr val="C00000"/>
                          </a:solidFill>
                          <a:effectLst/>
                        </a:rPr>
                        <a:t>3.5-60</a:t>
                      </a:r>
                      <a:endParaRPr lang="zh-CN" sz="1400" b="1" kern="100" baseline="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b="1" kern="0" baseline="0" dirty="0">
                          <a:solidFill>
                            <a:srgbClr val="C00000"/>
                          </a:solidFill>
                          <a:effectLst/>
                        </a:rPr>
                        <a:t>SUST29,113002(2016)</a:t>
                      </a:r>
                      <a:endParaRPr lang="zh-CN" sz="1400" b="1" kern="100" baseline="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extLst>
                  <a:ext uri="{0D108BD9-81ED-4DB2-BD59-A6C34878D82A}">
                    <a16:rowId xmlns="" xmlns:a16="http://schemas.microsoft.com/office/drawing/2014/main" val="10008"/>
                  </a:ext>
                </a:extLst>
              </a:tr>
              <a:tr h="312438">
                <a:tc>
                  <a:txBody>
                    <a:bodyPr/>
                    <a:lstStyle/>
                    <a:p>
                      <a:pPr algn="ctr">
                        <a:spcAft>
                          <a:spcPts val="0"/>
                        </a:spcAft>
                      </a:pPr>
                      <a:r>
                        <a:rPr lang="en-US" sz="1400" kern="0" dirty="0" err="1">
                          <a:solidFill>
                            <a:srgbClr val="C00000"/>
                          </a:solidFill>
                          <a:effectLst/>
                          <a:highlight>
                            <a:srgbClr val="FFFF00"/>
                          </a:highlight>
                        </a:rPr>
                        <a:t>FeSe</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kern="0">
                          <a:solidFill>
                            <a:srgbClr val="C00000"/>
                          </a:solidFill>
                          <a:effectLst/>
                          <a:highlight>
                            <a:srgbClr val="FFFF00"/>
                          </a:highlight>
                        </a:rPr>
                        <a:t>27</a:t>
                      </a:r>
                      <a:endParaRPr lang="zh-CN" sz="1400" kern="10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kern="0" dirty="0">
                          <a:solidFill>
                            <a:srgbClr val="C00000"/>
                          </a:solidFill>
                          <a:effectLst/>
                          <a:highlight>
                            <a:srgbClr val="FFFF00"/>
                          </a:highlight>
                        </a:rPr>
                        <a:t>SUST28,045013(2015)</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extLst>
                  <a:ext uri="{0D108BD9-81ED-4DB2-BD59-A6C34878D82A}">
                    <a16:rowId xmlns="" xmlns:a16="http://schemas.microsoft.com/office/drawing/2014/main" val="10009"/>
                  </a:ext>
                </a:extLst>
              </a:tr>
              <a:tr h="312438">
                <a:tc>
                  <a:txBody>
                    <a:bodyPr/>
                    <a:lstStyle/>
                    <a:p>
                      <a:pPr algn="ctr">
                        <a:spcAft>
                          <a:spcPts val="0"/>
                        </a:spcAft>
                      </a:pPr>
                      <a:r>
                        <a:rPr lang="en-US" sz="1400" kern="0" dirty="0">
                          <a:solidFill>
                            <a:srgbClr val="C00000"/>
                          </a:solidFill>
                          <a:effectLst/>
                          <a:highlight>
                            <a:srgbClr val="FFFF00"/>
                          </a:highlight>
                        </a:rPr>
                        <a:t>Fe(</a:t>
                      </a:r>
                      <a:r>
                        <a:rPr lang="en-US" sz="1400" kern="0" dirty="0" err="1">
                          <a:solidFill>
                            <a:srgbClr val="C00000"/>
                          </a:solidFill>
                          <a:effectLst/>
                          <a:highlight>
                            <a:srgbClr val="FFFF00"/>
                          </a:highlight>
                        </a:rPr>
                        <a:t>Se,Te</a:t>
                      </a:r>
                      <a:r>
                        <a:rPr lang="en-US" sz="1400" kern="0" dirty="0">
                          <a:solidFill>
                            <a:srgbClr val="C00000"/>
                          </a:solidFill>
                          <a:effectLst/>
                          <a:highlight>
                            <a:srgbClr val="FFFF00"/>
                          </a:highlight>
                        </a:rPr>
                        <a:t>)</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kern="0" dirty="0">
                          <a:solidFill>
                            <a:srgbClr val="C00000"/>
                          </a:solidFill>
                          <a:effectLst/>
                          <a:highlight>
                            <a:srgbClr val="FFFF00"/>
                          </a:highlight>
                        </a:rPr>
                        <a:t>48</a:t>
                      </a:r>
                      <a:endParaRPr lang="zh-CN" sz="1400" kern="100" dirty="0">
                        <a:solidFill>
                          <a:srgbClr val="C00000"/>
                        </a:solidFill>
                        <a:effectLst/>
                        <a:latin typeface="等线"/>
                        <a:ea typeface="等线"/>
                        <a:cs typeface="Times New Roman"/>
                      </a:endParaRPr>
                    </a:p>
                  </a:txBody>
                  <a:tcPr marL="67291" marR="67291" marT="0" marB="0">
                    <a:solidFill>
                      <a:schemeClr val="accent1">
                        <a:lumMod val="40000"/>
                        <a:lumOff val="60000"/>
                        <a:alpha val="95000"/>
                      </a:schemeClr>
                    </a:solidFill>
                  </a:tcPr>
                </a:tc>
                <a:tc>
                  <a:txBody>
                    <a:bodyPr/>
                    <a:lstStyle/>
                    <a:p>
                      <a:pPr algn="ctr">
                        <a:spcAft>
                          <a:spcPts val="0"/>
                        </a:spcAft>
                      </a:pPr>
                      <a:r>
                        <a:rPr lang="en-US" sz="1400" kern="0" dirty="0">
                          <a:solidFill>
                            <a:srgbClr val="C00000"/>
                          </a:solidFill>
                          <a:effectLst/>
                          <a:highlight>
                            <a:srgbClr val="FFFF00"/>
                          </a:highlight>
                        </a:rPr>
                        <a:t>SUST28,045013(2015)</a:t>
                      </a:r>
                    </a:p>
                  </a:txBody>
                  <a:tcPr marL="67291" marR="67291" marT="0" marB="0">
                    <a:solidFill>
                      <a:schemeClr val="accent1">
                        <a:lumMod val="40000"/>
                        <a:lumOff val="60000"/>
                        <a:alpha val="95000"/>
                      </a:schemeClr>
                    </a:solidFill>
                  </a:tcPr>
                </a:tc>
                <a:extLst>
                  <a:ext uri="{0D108BD9-81ED-4DB2-BD59-A6C34878D82A}">
                    <a16:rowId xmlns="" xmlns:a16="http://schemas.microsoft.com/office/drawing/2014/main" val="10010"/>
                  </a:ext>
                </a:extLst>
              </a:tr>
              <a:tr h="312438">
                <a:tc>
                  <a:txBody>
                    <a:bodyPr/>
                    <a:lstStyle/>
                    <a:p>
                      <a:pPr algn="ctr">
                        <a:spcAft>
                          <a:spcPts val="0"/>
                        </a:spcAft>
                      </a:pPr>
                      <a:r>
                        <a:rPr lang="en-US" sz="1400" kern="0" dirty="0">
                          <a:solidFill>
                            <a:srgbClr val="C00000"/>
                          </a:solidFill>
                          <a:latin typeface="等线"/>
                          <a:ea typeface="宋体"/>
                          <a:cs typeface="宋体"/>
                        </a:rPr>
                        <a:t>YBa2Cu3O7</a:t>
                      </a:r>
                      <a:endParaRPr lang="zh-CN" sz="1400" kern="100" dirty="0">
                        <a:solidFill>
                          <a:srgbClr val="C00000"/>
                        </a:solidFill>
                        <a:latin typeface="Times New Roman"/>
                        <a:ea typeface="宋体"/>
                      </a:endParaRPr>
                    </a:p>
                  </a:txBody>
                  <a:tcPr marL="68580" marR="68580" marT="0" marB="0">
                    <a:solidFill>
                      <a:schemeClr val="accent1">
                        <a:lumMod val="40000"/>
                        <a:lumOff val="60000"/>
                        <a:alpha val="95000"/>
                      </a:schemeClr>
                    </a:solidFill>
                  </a:tcPr>
                </a:tc>
                <a:tc>
                  <a:txBody>
                    <a:bodyPr/>
                    <a:lstStyle/>
                    <a:p>
                      <a:pPr algn="ctr">
                        <a:spcAft>
                          <a:spcPts val="0"/>
                        </a:spcAft>
                      </a:pPr>
                      <a:r>
                        <a:rPr lang="en-US" sz="1400" kern="0" dirty="0">
                          <a:solidFill>
                            <a:srgbClr val="C00000"/>
                          </a:solidFill>
                          <a:latin typeface="等线"/>
                          <a:ea typeface="宋体"/>
                          <a:cs typeface="宋体"/>
                        </a:rPr>
                        <a:t>250</a:t>
                      </a:r>
                      <a:endParaRPr lang="zh-CN" sz="1400" kern="100" dirty="0">
                        <a:solidFill>
                          <a:srgbClr val="C00000"/>
                        </a:solidFill>
                        <a:latin typeface="Times New Roman"/>
                        <a:ea typeface="宋体"/>
                      </a:endParaRPr>
                    </a:p>
                  </a:txBody>
                  <a:tcPr marL="68580" marR="68580" marT="0" marB="0">
                    <a:solidFill>
                      <a:schemeClr val="accent1">
                        <a:lumMod val="40000"/>
                        <a:lumOff val="60000"/>
                        <a:alpha val="95000"/>
                      </a:schemeClr>
                    </a:solidFill>
                  </a:tcPr>
                </a:tc>
                <a:tc>
                  <a:txBody>
                    <a:bodyPr/>
                    <a:lstStyle/>
                    <a:p>
                      <a:pPr algn="ctr">
                        <a:spcAft>
                          <a:spcPts val="0"/>
                        </a:spcAft>
                      </a:pPr>
                      <a:r>
                        <a:rPr lang="en-US" sz="1400" kern="0" dirty="0" err="1">
                          <a:solidFill>
                            <a:srgbClr val="C00000"/>
                          </a:solidFill>
                          <a:latin typeface="等线"/>
                          <a:ea typeface="宋体"/>
                          <a:cs typeface="宋体"/>
                        </a:rPr>
                        <a:t>Physica</a:t>
                      </a:r>
                      <a:r>
                        <a:rPr lang="en-US" sz="1400" kern="0" dirty="0">
                          <a:solidFill>
                            <a:srgbClr val="C00000"/>
                          </a:solidFill>
                          <a:latin typeface="等线"/>
                          <a:ea typeface="宋体"/>
                          <a:cs typeface="宋体"/>
                        </a:rPr>
                        <a:t> B 346-347(2004)</a:t>
                      </a:r>
                      <a:endParaRPr lang="zh-CN" sz="1400" kern="100" dirty="0">
                        <a:solidFill>
                          <a:srgbClr val="C00000"/>
                        </a:solidFill>
                        <a:latin typeface="Times New Roman"/>
                        <a:ea typeface="宋体"/>
                      </a:endParaRPr>
                    </a:p>
                  </a:txBody>
                  <a:tcPr marL="68580" marR="68580" marT="0" marB="0">
                    <a:solidFill>
                      <a:schemeClr val="accent1">
                        <a:lumMod val="40000"/>
                        <a:lumOff val="60000"/>
                        <a:alpha val="95000"/>
                      </a:schemeClr>
                    </a:solidFill>
                  </a:tcPr>
                </a:tc>
                <a:extLst>
                  <a:ext uri="{0D108BD9-81ED-4DB2-BD59-A6C34878D82A}">
                    <a16:rowId xmlns="" xmlns:a16="http://schemas.microsoft.com/office/drawing/2014/main" val="10011"/>
                  </a:ext>
                </a:extLst>
              </a:tr>
              <a:tr h="312438">
                <a:tc>
                  <a:txBody>
                    <a:bodyPr/>
                    <a:lstStyle/>
                    <a:p>
                      <a:pPr algn="ctr">
                        <a:spcAft>
                          <a:spcPts val="0"/>
                        </a:spcAft>
                      </a:pPr>
                      <a:r>
                        <a:rPr lang="en-US" sz="1400" kern="0">
                          <a:solidFill>
                            <a:srgbClr val="C00000"/>
                          </a:solidFill>
                          <a:latin typeface="等线"/>
                          <a:ea typeface="宋体"/>
                          <a:cs typeface="宋体"/>
                        </a:rPr>
                        <a:t>CuBa2Ca3Cu4O10</a:t>
                      </a:r>
                      <a:endParaRPr lang="zh-CN" sz="1400" kern="100">
                        <a:solidFill>
                          <a:srgbClr val="C00000"/>
                        </a:solidFill>
                        <a:latin typeface="Times New Roman"/>
                        <a:ea typeface="宋体"/>
                      </a:endParaRPr>
                    </a:p>
                  </a:txBody>
                  <a:tcPr marL="68580" marR="68580" marT="0" marB="0">
                    <a:solidFill>
                      <a:schemeClr val="accent1">
                        <a:lumMod val="40000"/>
                        <a:lumOff val="60000"/>
                        <a:alpha val="95000"/>
                      </a:schemeClr>
                    </a:solidFill>
                  </a:tcPr>
                </a:tc>
                <a:tc>
                  <a:txBody>
                    <a:bodyPr/>
                    <a:lstStyle/>
                    <a:p>
                      <a:pPr algn="ctr">
                        <a:spcAft>
                          <a:spcPts val="0"/>
                        </a:spcAft>
                      </a:pPr>
                      <a:r>
                        <a:rPr lang="en-US" sz="1400" kern="0" dirty="0">
                          <a:solidFill>
                            <a:srgbClr val="C00000"/>
                          </a:solidFill>
                          <a:latin typeface="等线"/>
                          <a:ea typeface="宋体"/>
                          <a:cs typeface="宋体"/>
                        </a:rPr>
                        <a:t>195</a:t>
                      </a:r>
                      <a:endParaRPr lang="zh-CN" sz="1400" kern="100" dirty="0">
                        <a:solidFill>
                          <a:srgbClr val="C00000"/>
                        </a:solidFill>
                        <a:latin typeface="Times New Roman"/>
                        <a:ea typeface="宋体"/>
                      </a:endParaRPr>
                    </a:p>
                  </a:txBody>
                  <a:tcPr marL="68580" marR="68580" marT="0" marB="0">
                    <a:solidFill>
                      <a:schemeClr val="accent1">
                        <a:lumMod val="40000"/>
                        <a:lumOff val="60000"/>
                        <a:alpha val="95000"/>
                      </a:schemeClr>
                    </a:solidFill>
                  </a:tcPr>
                </a:tc>
                <a:tc>
                  <a:txBody>
                    <a:bodyPr/>
                    <a:lstStyle/>
                    <a:p>
                      <a:pPr algn="ctr">
                        <a:spcAft>
                          <a:spcPts val="0"/>
                        </a:spcAft>
                      </a:pPr>
                      <a:r>
                        <a:rPr lang="en-US" sz="1400" kern="0" dirty="0" err="1">
                          <a:solidFill>
                            <a:srgbClr val="C00000"/>
                          </a:solidFill>
                          <a:latin typeface="等线"/>
                          <a:ea typeface="宋体"/>
                          <a:cs typeface="宋体"/>
                        </a:rPr>
                        <a:t>Physica</a:t>
                      </a:r>
                      <a:r>
                        <a:rPr lang="en-US" sz="1400" kern="0" dirty="0">
                          <a:solidFill>
                            <a:srgbClr val="C00000"/>
                          </a:solidFill>
                          <a:latin typeface="等线"/>
                          <a:ea typeface="宋体"/>
                          <a:cs typeface="宋体"/>
                        </a:rPr>
                        <a:t> C 364-365(2001)</a:t>
                      </a:r>
                      <a:endParaRPr lang="zh-CN" sz="1400" kern="100" dirty="0">
                        <a:solidFill>
                          <a:srgbClr val="C00000"/>
                        </a:solidFill>
                        <a:latin typeface="Times New Roman"/>
                        <a:ea typeface="宋体"/>
                      </a:endParaRPr>
                    </a:p>
                  </a:txBody>
                  <a:tcPr marL="68580" marR="68580" marT="0" marB="0">
                    <a:solidFill>
                      <a:schemeClr val="accent1">
                        <a:lumMod val="40000"/>
                        <a:lumOff val="60000"/>
                        <a:alpha val="95000"/>
                      </a:schemeClr>
                    </a:solidFill>
                  </a:tcP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xmlns="" val="12248223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sz="3000" b="1" dirty="0" err="1" smtClean="0">
                <a:solidFill>
                  <a:srgbClr val="003399"/>
                </a:solidFill>
              </a:rPr>
              <a:t>NbTiN</a:t>
            </a:r>
            <a:r>
              <a:rPr lang="zh-CN" altLang="en-US" sz="3000" b="1" dirty="0" smtClean="0">
                <a:solidFill>
                  <a:srgbClr val="003399"/>
                </a:solidFill>
              </a:rPr>
              <a:t>薄膜</a:t>
            </a:r>
            <a:endParaRPr lang="zh-CN" altLang="en-US" sz="3000" b="1" dirty="0">
              <a:solidFill>
                <a:srgbClr val="003399"/>
              </a:solidFill>
            </a:endParaRP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21</a:t>
            </a:fld>
            <a:endParaRPr lang="en-US" altLang="zh-CN"/>
          </a:p>
        </p:txBody>
      </p:sp>
      <p:pic>
        <p:nvPicPr>
          <p:cNvPr id="1027" name="Picture 3"/>
          <p:cNvPicPr>
            <a:picLocks noChangeAspect="1" noChangeArrowheads="1"/>
          </p:cNvPicPr>
          <p:nvPr/>
        </p:nvPicPr>
        <p:blipFill>
          <a:blip r:embed="rId2"/>
          <a:srcRect/>
          <a:stretch>
            <a:fillRect/>
          </a:stretch>
        </p:blipFill>
        <p:spPr bwMode="auto">
          <a:xfrm>
            <a:off x="4000496" y="1500174"/>
            <a:ext cx="4071966" cy="3049592"/>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a:stretch>
            <a:fillRect/>
          </a:stretch>
        </p:blipFill>
        <p:spPr bwMode="auto">
          <a:xfrm>
            <a:off x="857224" y="1643050"/>
            <a:ext cx="1793700" cy="2200272"/>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571472" y="3929066"/>
            <a:ext cx="3009904" cy="2257428"/>
          </a:xfrm>
          <a:prstGeom prst="rect">
            <a:avLst/>
          </a:prstGeom>
          <a:noFill/>
          <a:ln w="9525">
            <a:noFill/>
            <a:miter lim="800000"/>
            <a:headEnd/>
            <a:tailEnd/>
          </a:ln>
          <a:effectLst/>
        </p:spPr>
      </p:pic>
      <p:sp>
        <p:nvSpPr>
          <p:cNvPr id="10" name="矩形 9"/>
          <p:cNvSpPr/>
          <p:nvPr/>
        </p:nvSpPr>
        <p:spPr>
          <a:xfrm>
            <a:off x="3714744" y="4643446"/>
            <a:ext cx="4786346" cy="1200329"/>
          </a:xfrm>
          <a:prstGeom prst="rect">
            <a:avLst/>
          </a:prstGeom>
        </p:spPr>
        <p:txBody>
          <a:bodyPr wrap="square">
            <a:spAutoFit/>
          </a:bodyPr>
          <a:lstStyle/>
          <a:p>
            <a:r>
              <a:rPr lang="en-US" altLang="zh-CN" b="1" dirty="0" smtClean="0">
                <a:solidFill>
                  <a:srgbClr val="C00000"/>
                </a:solidFill>
              </a:rPr>
              <a:t>ADMX-HF</a:t>
            </a:r>
            <a:r>
              <a:rPr lang="zh-CN" altLang="en-US" b="1" dirty="0" smtClean="0">
                <a:solidFill>
                  <a:srgbClr val="C00000"/>
                </a:solidFill>
              </a:rPr>
              <a:t>：在石英管内表面镀</a:t>
            </a:r>
            <a:r>
              <a:rPr lang="en-US" altLang="zh-CN" b="1" dirty="0" err="1" smtClean="0">
                <a:solidFill>
                  <a:srgbClr val="C00000"/>
                </a:solidFill>
              </a:rPr>
              <a:t>NbTiN</a:t>
            </a:r>
            <a:r>
              <a:rPr lang="zh-CN" altLang="en-US" b="1" dirty="0" smtClean="0">
                <a:solidFill>
                  <a:srgbClr val="C00000"/>
                </a:solidFill>
              </a:rPr>
              <a:t>薄膜，</a:t>
            </a:r>
            <a:r>
              <a:rPr lang="en-US" altLang="zh-CN" b="1" dirty="0" err="1" smtClean="0">
                <a:solidFill>
                  <a:srgbClr val="C00000"/>
                </a:solidFill>
              </a:rPr>
              <a:t>Tc</a:t>
            </a:r>
            <a:r>
              <a:rPr lang="en-US" altLang="zh-CN" b="1" dirty="0" smtClean="0">
                <a:solidFill>
                  <a:srgbClr val="C00000"/>
                </a:solidFill>
              </a:rPr>
              <a:t>=12K</a:t>
            </a:r>
            <a:r>
              <a:rPr lang="zh-CN" altLang="en-US" b="1" dirty="0" smtClean="0">
                <a:solidFill>
                  <a:srgbClr val="C00000"/>
                </a:solidFill>
              </a:rPr>
              <a:t>，</a:t>
            </a:r>
            <a:r>
              <a:rPr lang="en-US" altLang="zh-CN" b="1" dirty="0" smtClean="0">
                <a:solidFill>
                  <a:srgbClr val="C00000"/>
                </a:solidFill>
              </a:rPr>
              <a:t>H</a:t>
            </a:r>
            <a:r>
              <a:rPr lang="en-US" altLang="zh-CN" b="1" baseline="-25000" dirty="0" smtClean="0">
                <a:solidFill>
                  <a:srgbClr val="C00000"/>
                </a:solidFill>
              </a:rPr>
              <a:t>C2</a:t>
            </a:r>
            <a:r>
              <a:rPr lang="en-US" altLang="zh-CN" b="1" dirty="0" smtClean="0">
                <a:solidFill>
                  <a:srgbClr val="C00000"/>
                </a:solidFill>
              </a:rPr>
              <a:t>=15T</a:t>
            </a:r>
            <a:r>
              <a:rPr lang="zh-CN" altLang="en-US" b="1" dirty="0" smtClean="0">
                <a:solidFill>
                  <a:srgbClr val="C00000"/>
                </a:solidFill>
              </a:rPr>
              <a:t>（平行场），采用</a:t>
            </a:r>
            <a:r>
              <a:rPr lang="en-US" altLang="zh-CN" b="1" dirty="0" smtClean="0">
                <a:solidFill>
                  <a:srgbClr val="C00000"/>
                </a:solidFill>
              </a:rPr>
              <a:t>RF plasma deposition</a:t>
            </a:r>
            <a:r>
              <a:rPr lang="zh-CN" altLang="en-US" b="1" dirty="0" smtClean="0">
                <a:solidFill>
                  <a:srgbClr val="C00000"/>
                </a:solidFill>
              </a:rPr>
              <a:t>。</a:t>
            </a:r>
            <a:endParaRPr lang="en-US" altLang="zh-CN" b="1" dirty="0" smtClean="0">
              <a:solidFill>
                <a:srgbClr val="C00000"/>
              </a:solidFill>
            </a:endParaRPr>
          </a:p>
          <a:p>
            <a:endParaRPr lang="zh-CN" altLang="en-US" b="1" dirty="0">
              <a:solidFill>
                <a:srgbClr val="C00000"/>
              </a:solidFill>
            </a:endParaRPr>
          </a:p>
        </p:txBody>
      </p:sp>
      <p:sp>
        <p:nvSpPr>
          <p:cNvPr id="11" name="矩形 10"/>
          <p:cNvSpPr/>
          <p:nvPr/>
        </p:nvSpPr>
        <p:spPr>
          <a:xfrm>
            <a:off x="2714612" y="2214554"/>
            <a:ext cx="1285884" cy="923330"/>
          </a:xfrm>
          <a:prstGeom prst="rect">
            <a:avLst/>
          </a:prstGeom>
        </p:spPr>
        <p:txBody>
          <a:bodyPr wrap="square">
            <a:spAutoFit/>
          </a:bodyPr>
          <a:lstStyle/>
          <a:p>
            <a:r>
              <a:rPr lang="pt-BR" b="1" dirty="0" smtClean="0">
                <a:solidFill>
                  <a:srgbClr val="C00000"/>
                </a:solidFill>
              </a:rPr>
              <a:t>Plasma discharge of Ar + N</a:t>
            </a:r>
            <a:endParaRPr lang="zh-CN" altLang="en-US" b="1" dirty="0">
              <a:solidFill>
                <a:srgbClr val="C00000"/>
              </a:solidFill>
            </a:endParaRPr>
          </a:p>
        </p:txBody>
      </p:sp>
    </p:spTree>
    <p:extLst>
      <p:ext uri="{BB962C8B-B14F-4D97-AF65-F5344CB8AC3E}">
        <p14:creationId xmlns:p14="http://schemas.microsoft.com/office/powerpoint/2010/main" xmlns="" val="12248223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000" b="1" dirty="0" smtClean="0">
                <a:solidFill>
                  <a:srgbClr val="003399"/>
                </a:solidFill>
              </a:rPr>
              <a:t>YBCO by CAPP</a:t>
            </a:r>
            <a:endParaRPr lang="zh-CN" altLang="en-US" sz="3000" b="1" dirty="0">
              <a:solidFill>
                <a:srgbClr val="003399"/>
              </a:solidFill>
            </a:endParaRP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22</a:t>
            </a:fld>
            <a:endParaRPr lang="en-US" altLang="zh-CN"/>
          </a:p>
        </p:txBody>
      </p:sp>
      <p:pic>
        <p:nvPicPr>
          <p:cNvPr id="3074" name="Picture 2"/>
          <p:cNvPicPr>
            <a:picLocks noChangeAspect="1" noChangeArrowheads="1"/>
          </p:cNvPicPr>
          <p:nvPr/>
        </p:nvPicPr>
        <p:blipFill>
          <a:blip r:embed="rId2"/>
          <a:srcRect/>
          <a:stretch>
            <a:fillRect/>
          </a:stretch>
        </p:blipFill>
        <p:spPr bwMode="auto">
          <a:xfrm>
            <a:off x="5286380" y="1857364"/>
            <a:ext cx="2633299" cy="3448057"/>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357158" y="2214554"/>
            <a:ext cx="4286280" cy="2488166"/>
          </a:xfrm>
          <a:prstGeom prst="rect">
            <a:avLst/>
          </a:prstGeom>
          <a:noFill/>
          <a:ln w="9525">
            <a:noFill/>
            <a:miter lim="800000"/>
            <a:headEnd/>
            <a:tailEnd/>
          </a:ln>
          <a:effectLst/>
        </p:spPr>
      </p:pic>
      <p:sp>
        <p:nvSpPr>
          <p:cNvPr id="10" name="矩形 9"/>
          <p:cNvSpPr/>
          <p:nvPr/>
        </p:nvSpPr>
        <p:spPr>
          <a:xfrm>
            <a:off x="357158" y="4929198"/>
            <a:ext cx="4714908" cy="1200329"/>
          </a:xfrm>
          <a:prstGeom prst="rect">
            <a:avLst/>
          </a:prstGeom>
        </p:spPr>
        <p:txBody>
          <a:bodyPr wrap="square">
            <a:spAutoFit/>
          </a:bodyPr>
          <a:lstStyle/>
          <a:p>
            <a:r>
              <a:rPr lang="en-US" altLang="zh-CN" b="1" dirty="0" smtClean="0">
                <a:solidFill>
                  <a:srgbClr val="C00000"/>
                </a:solidFill>
              </a:rPr>
              <a:t>1</a:t>
            </a:r>
            <a:r>
              <a:rPr lang="en-US" altLang="zh-CN" b="1" baseline="30000" dirty="0" smtClean="0">
                <a:solidFill>
                  <a:srgbClr val="C00000"/>
                </a:solidFill>
              </a:rPr>
              <a:t>st</a:t>
            </a:r>
            <a:r>
              <a:rPr lang="en-US" altLang="zh-CN" b="1" dirty="0" smtClean="0">
                <a:solidFill>
                  <a:srgbClr val="C00000"/>
                </a:solidFill>
              </a:rPr>
              <a:t> prototype SC cavity for </a:t>
            </a:r>
            <a:r>
              <a:rPr lang="en-US" altLang="zh-CN" b="1" dirty="0" err="1" smtClean="0">
                <a:solidFill>
                  <a:srgbClr val="C00000"/>
                </a:solidFill>
              </a:rPr>
              <a:t>axion</a:t>
            </a:r>
            <a:r>
              <a:rPr lang="en-US" altLang="zh-CN" b="1" dirty="0" smtClean="0">
                <a:solidFill>
                  <a:srgbClr val="C00000"/>
                </a:solidFill>
              </a:rPr>
              <a:t> search is made by 4 YBCO tape attached pieces and 8 </a:t>
            </a:r>
            <a:r>
              <a:rPr lang="en-US" altLang="zh-CN" b="1" dirty="0" err="1" smtClean="0">
                <a:solidFill>
                  <a:srgbClr val="C00000"/>
                </a:solidFill>
              </a:rPr>
              <a:t>aluminium</a:t>
            </a:r>
            <a:r>
              <a:rPr lang="en-US" altLang="zh-CN" b="1" dirty="0" smtClean="0">
                <a:solidFill>
                  <a:srgbClr val="C00000"/>
                </a:solidFill>
              </a:rPr>
              <a:t> pieces.</a:t>
            </a:r>
          </a:p>
          <a:p>
            <a:endParaRPr lang="zh-CN" altLang="en-US" b="1" dirty="0">
              <a:solidFill>
                <a:srgbClr val="C00000"/>
              </a:solidFill>
            </a:endParaRPr>
          </a:p>
        </p:txBody>
      </p:sp>
      <p:sp>
        <p:nvSpPr>
          <p:cNvPr id="14" name="矩形 13"/>
          <p:cNvSpPr/>
          <p:nvPr/>
        </p:nvSpPr>
        <p:spPr>
          <a:xfrm>
            <a:off x="5286380" y="5357826"/>
            <a:ext cx="2928958" cy="646331"/>
          </a:xfrm>
          <a:prstGeom prst="rect">
            <a:avLst/>
          </a:prstGeom>
        </p:spPr>
        <p:txBody>
          <a:bodyPr wrap="square">
            <a:spAutoFit/>
          </a:bodyPr>
          <a:lstStyle/>
          <a:p>
            <a:r>
              <a:rPr lang="zh-CN" altLang="en-US" b="1" dirty="0" smtClean="0">
                <a:solidFill>
                  <a:srgbClr val="C00000"/>
                </a:solidFill>
              </a:rPr>
              <a:t>装配好，进行低温测试。</a:t>
            </a:r>
            <a:endParaRPr lang="en-US" altLang="zh-CN" b="1" dirty="0" smtClean="0">
              <a:solidFill>
                <a:srgbClr val="C00000"/>
              </a:solidFill>
            </a:endParaRPr>
          </a:p>
          <a:p>
            <a:endParaRPr lang="zh-CN" altLang="en-US" b="1" dirty="0">
              <a:solidFill>
                <a:srgbClr val="C00000"/>
              </a:solidFill>
            </a:endParaRPr>
          </a:p>
        </p:txBody>
      </p:sp>
    </p:spTree>
    <p:extLst>
      <p:ext uri="{BB962C8B-B14F-4D97-AF65-F5344CB8AC3E}">
        <p14:creationId xmlns:p14="http://schemas.microsoft.com/office/powerpoint/2010/main" xmlns="" val="12248223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000" b="1" dirty="0" smtClean="0">
                <a:solidFill>
                  <a:srgbClr val="003399"/>
                </a:solidFill>
              </a:rPr>
              <a:t>YBCO by CAPP</a:t>
            </a:r>
            <a:endParaRPr lang="zh-CN" altLang="en-US" sz="3000" b="1" dirty="0">
              <a:solidFill>
                <a:srgbClr val="003399"/>
              </a:solidFill>
            </a:endParaRP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23</a:t>
            </a:fld>
            <a:endParaRPr lang="en-US" altLang="zh-CN"/>
          </a:p>
        </p:txBody>
      </p:sp>
      <p:pic>
        <p:nvPicPr>
          <p:cNvPr id="7" name="Picture 2"/>
          <p:cNvPicPr>
            <a:picLocks noChangeAspect="1" noChangeArrowheads="1"/>
          </p:cNvPicPr>
          <p:nvPr/>
        </p:nvPicPr>
        <p:blipFill>
          <a:blip r:embed="rId2"/>
          <a:srcRect/>
          <a:stretch>
            <a:fillRect/>
          </a:stretch>
        </p:blipFill>
        <p:spPr bwMode="auto">
          <a:xfrm>
            <a:off x="214282" y="2000240"/>
            <a:ext cx="4504101" cy="3071834"/>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a:stretch>
            <a:fillRect/>
          </a:stretch>
        </p:blipFill>
        <p:spPr bwMode="auto">
          <a:xfrm>
            <a:off x="4714876" y="2643182"/>
            <a:ext cx="4288134" cy="3071818"/>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4929190" y="500042"/>
            <a:ext cx="3976694" cy="2056696"/>
          </a:xfrm>
          <a:prstGeom prst="rect">
            <a:avLst/>
          </a:prstGeom>
          <a:noFill/>
          <a:ln w="9525">
            <a:noFill/>
            <a:miter lim="800000"/>
            <a:headEnd/>
            <a:tailEnd/>
          </a:ln>
          <a:effectLst/>
        </p:spPr>
      </p:pic>
      <p:sp>
        <p:nvSpPr>
          <p:cNvPr id="10" name="矩形 9"/>
          <p:cNvSpPr/>
          <p:nvPr/>
        </p:nvSpPr>
        <p:spPr>
          <a:xfrm>
            <a:off x="857224" y="5286388"/>
            <a:ext cx="3286148" cy="646331"/>
          </a:xfrm>
          <a:prstGeom prst="rect">
            <a:avLst/>
          </a:prstGeom>
        </p:spPr>
        <p:txBody>
          <a:bodyPr wrap="square">
            <a:spAutoFit/>
          </a:bodyPr>
          <a:lstStyle/>
          <a:p>
            <a:r>
              <a:rPr lang="en-US" altLang="zh-CN" b="1" dirty="0" smtClean="0">
                <a:solidFill>
                  <a:srgbClr val="C00000"/>
                </a:solidFill>
              </a:rPr>
              <a:t>TM010</a:t>
            </a:r>
            <a:r>
              <a:rPr lang="zh-CN" altLang="en-US" b="1" dirty="0" smtClean="0">
                <a:solidFill>
                  <a:srgbClr val="C00000"/>
                </a:solidFill>
              </a:rPr>
              <a:t>：</a:t>
            </a:r>
            <a:r>
              <a:rPr lang="en-US" altLang="zh-CN" b="1" dirty="0" smtClean="0">
                <a:solidFill>
                  <a:srgbClr val="C00000"/>
                </a:solidFill>
              </a:rPr>
              <a:t>6.89GHz</a:t>
            </a:r>
            <a:r>
              <a:rPr lang="zh-CN" altLang="en-US" b="1" dirty="0" smtClean="0">
                <a:solidFill>
                  <a:srgbClr val="C00000"/>
                </a:solidFill>
              </a:rPr>
              <a:t>；</a:t>
            </a:r>
            <a:endParaRPr lang="en-US" altLang="zh-CN" b="1" dirty="0" smtClean="0">
              <a:solidFill>
                <a:srgbClr val="C00000"/>
              </a:solidFill>
            </a:endParaRPr>
          </a:p>
          <a:p>
            <a:r>
              <a:rPr lang="en-US" altLang="zh-CN" b="1" dirty="0" smtClean="0">
                <a:solidFill>
                  <a:srgbClr val="C00000"/>
                </a:solidFill>
              </a:rPr>
              <a:t>TM011</a:t>
            </a:r>
            <a:r>
              <a:rPr lang="zh-CN" altLang="en-US" b="1" dirty="0" smtClean="0">
                <a:solidFill>
                  <a:srgbClr val="C00000"/>
                </a:solidFill>
              </a:rPr>
              <a:t>：</a:t>
            </a:r>
            <a:r>
              <a:rPr lang="en-US" altLang="zh-CN" b="1" dirty="0" smtClean="0">
                <a:solidFill>
                  <a:srgbClr val="C00000"/>
                </a:solidFill>
              </a:rPr>
              <a:t>7.23GHz</a:t>
            </a:r>
            <a:r>
              <a:rPr lang="zh-CN" altLang="en-US" b="1" dirty="0" smtClean="0">
                <a:solidFill>
                  <a:srgbClr val="C00000"/>
                </a:solidFill>
              </a:rPr>
              <a:t>。</a:t>
            </a:r>
            <a:endParaRPr lang="zh-CN" altLang="en-US" b="1" dirty="0">
              <a:solidFill>
                <a:srgbClr val="C00000"/>
              </a:solidFill>
            </a:endParaRPr>
          </a:p>
        </p:txBody>
      </p:sp>
      <p:sp>
        <p:nvSpPr>
          <p:cNvPr id="11" name="椭圆 10"/>
          <p:cNvSpPr/>
          <p:nvPr/>
        </p:nvSpPr>
        <p:spPr>
          <a:xfrm>
            <a:off x="2071670" y="3286124"/>
            <a:ext cx="285752" cy="500066"/>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571868" y="2428868"/>
            <a:ext cx="428628" cy="1857388"/>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2248223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000" b="1" dirty="0" smtClean="0">
                <a:solidFill>
                  <a:srgbClr val="003399"/>
                </a:solidFill>
              </a:rPr>
              <a:t>小结</a:t>
            </a:r>
            <a:endParaRPr lang="zh-CN" altLang="en-US" sz="3000" b="1" dirty="0">
              <a:solidFill>
                <a:srgbClr val="003399"/>
              </a:solidFill>
            </a:endParaRPr>
          </a:p>
        </p:txBody>
      </p:sp>
      <p:sp>
        <p:nvSpPr>
          <p:cNvPr id="11" name="内容占位符 10"/>
          <p:cNvSpPr>
            <a:spLocks noGrp="1"/>
          </p:cNvSpPr>
          <p:nvPr>
            <p:ph idx="1"/>
          </p:nvPr>
        </p:nvSpPr>
        <p:spPr>
          <a:xfrm>
            <a:off x="357158" y="1714488"/>
            <a:ext cx="8286808" cy="4267200"/>
          </a:xfrm>
        </p:spPr>
        <p:txBody>
          <a:bodyPr/>
          <a:lstStyle/>
          <a:p>
            <a:r>
              <a:rPr lang="zh-CN" altLang="en-US" sz="2800" b="1" dirty="0" smtClean="0"/>
              <a:t>与加速器相比，超导腔在轴子探测上的应用刚刚起步。</a:t>
            </a:r>
            <a:endParaRPr lang="en-US" altLang="zh-CN" sz="2800" b="1" dirty="0" smtClean="0"/>
          </a:p>
          <a:p>
            <a:r>
              <a:rPr lang="zh-CN" altLang="en-US" sz="2800" b="1" dirty="0" smtClean="0"/>
              <a:t>寻找合适的超导材料？超导腔表面的结构？镀膜工艺？</a:t>
            </a:r>
            <a:r>
              <a:rPr lang="en-US" altLang="zh-CN" sz="2800" b="1" dirty="0" smtClean="0"/>
              <a:t>……</a:t>
            </a:r>
            <a:r>
              <a:rPr lang="zh-CN" altLang="en-US" sz="2800" b="1" dirty="0" smtClean="0"/>
              <a:t>都需要深入研究。</a:t>
            </a:r>
            <a:endParaRPr lang="en-US" altLang="zh-CN" sz="2800" b="1" dirty="0" smtClean="0"/>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24</a:t>
            </a:fld>
            <a:endParaRPr lang="en-US" altLang="zh-CN"/>
          </a:p>
        </p:txBody>
      </p:sp>
    </p:spTree>
    <p:extLst>
      <p:ext uri="{BB962C8B-B14F-4D97-AF65-F5344CB8AC3E}">
        <p14:creationId xmlns:p14="http://schemas.microsoft.com/office/powerpoint/2010/main" xmlns="" val="12248223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solidFill>
                  <a:srgbClr val="003399"/>
                </a:solidFill>
              </a:rPr>
              <a:t>参考</a:t>
            </a:r>
            <a:r>
              <a:rPr lang="zh-CN" altLang="en-US" b="1" dirty="0" smtClean="0">
                <a:solidFill>
                  <a:srgbClr val="003399"/>
                </a:solidFill>
              </a:rPr>
              <a:t>文献</a:t>
            </a:r>
            <a:endParaRPr lang="zh-CN" altLang="en-US" b="1" dirty="0">
              <a:solidFill>
                <a:srgbClr val="003399"/>
              </a:solidFill>
            </a:endParaRP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25</a:t>
            </a:fld>
            <a:endParaRPr lang="en-US" altLang="zh-CN"/>
          </a:p>
        </p:txBody>
      </p:sp>
      <p:sp>
        <p:nvSpPr>
          <p:cNvPr id="18" name="内容占位符 2"/>
          <p:cNvSpPr>
            <a:spLocks noGrp="1"/>
          </p:cNvSpPr>
          <p:nvPr>
            <p:ph idx="1"/>
          </p:nvPr>
        </p:nvSpPr>
        <p:spPr>
          <a:xfrm>
            <a:off x="323529" y="1752600"/>
            <a:ext cx="8712968" cy="4267200"/>
          </a:xfrm>
        </p:spPr>
        <p:txBody>
          <a:bodyPr/>
          <a:lstStyle/>
          <a:p>
            <a:pPr>
              <a:buNone/>
            </a:pPr>
            <a:r>
              <a:rPr lang="en-US" altLang="zh-CN" sz="1400" dirty="0" smtClean="0"/>
              <a:t>【</a:t>
            </a:r>
            <a:r>
              <a:rPr lang="en-US" sz="1400" dirty="0" smtClean="0"/>
              <a:t>1</a:t>
            </a:r>
            <a:r>
              <a:rPr lang="en-US" altLang="zh-CN" sz="1400" dirty="0" smtClean="0"/>
              <a:t>】</a:t>
            </a:r>
            <a:r>
              <a:rPr lang="zh-CN" altLang="en-US" sz="1400" dirty="0" smtClean="0"/>
              <a:t>，</a:t>
            </a:r>
            <a:r>
              <a:rPr lang="en-US" sz="1400" dirty="0" smtClean="0"/>
              <a:t>S. Weinberg, Phys. Rev. </a:t>
            </a:r>
            <a:r>
              <a:rPr lang="en-US" sz="1400" dirty="0" err="1" smtClean="0"/>
              <a:t>Lett</a:t>
            </a:r>
            <a:r>
              <a:rPr lang="en-US" sz="1400" dirty="0" smtClean="0"/>
              <a:t>. 40, 223 (1978).</a:t>
            </a:r>
            <a:endParaRPr lang="zh-CN" altLang="en-US" sz="1400" dirty="0" smtClean="0"/>
          </a:p>
          <a:p>
            <a:pPr>
              <a:buNone/>
            </a:pPr>
            <a:r>
              <a:rPr lang="en-US" altLang="zh-CN" sz="1400" dirty="0" smtClean="0"/>
              <a:t>【</a:t>
            </a:r>
            <a:r>
              <a:rPr lang="en-US" sz="1400" dirty="0" smtClean="0"/>
              <a:t>2</a:t>
            </a:r>
            <a:r>
              <a:rPr lang="en-US" altLang="zh-CN" sz="1400" dirty="0" smtClean="0"/>
              <a:t>】</a:t>
            </a:r>
            <a:r>
              <a:rPr lang="zh-CN" altLang="en-US" sz="1400" dirty="0" smtClean="0"/>
              <a:t>，</a:t>
            </a:r>
            <a:r>
              <a:rPr lang="en-US" sz="1400" dirty="0" smtClean="0"/>
              <a:t>FUTURE DIRECTIONS IN THE MICROWAVE CAVITY SEARCHFOR DARK MATTER AXIONS, T. M. SHOKAIR, J. ROOT, K. A. VAN BIBBER, International Journal of Modern Physics A</a:t>
            </a:r>
            <a:endParaRPr lang="zh-CN" altLang="en-US" sz="1400" dirty="0" smtClean="0"/>
          </a:p>
          <a:p>
            <a:pPr>
              <a:buNone/>
            </a:pPr>
            <a:r>
              <a:rPr lang="en-US" altLang="zh-CN" sz="1400" dirty="0" smtClean="0"/>
              <a:t>【</a:t>
            </a:r>
            <a:r>
              <a:rPr lang="en-US" sz="1400" dirty="0" smtClean="0"/>
              <a:t>3</a:t>
            </a:r>
            <a:r>
              <a:rPr lang="en-US" altLang="zh-CN" sz="1400" dirty="0" smtClean="0"/>
              <a:t>】</a:t>
            </a:r>
            <a:r>
              <a:rPr lang="zh-CN" altLang="en-US" sz="1400" dirty="0" smtClean="0"/>
              <a:t>，</a:t>
            </a:r>
            <a:r>
              <a:rPr lang="en-US" sz="1400" dirty="0" smtClean="0"/>
              <a:t>http://home.web.cern.ch/about/experiments/osqar</a:t>
            </a:r>
            <a:endParaRPr lang="zh-CN" altLang="en-US" sz="1400" dirty="0" smtClean="0"/>
          </a:p>
          <a:p>
            <a:pPr>
              <a:buNone/>
            </a:pPr>
            <a:r>
              <a:rPr lang="en-US" altLang="zh-CN" sz="1400" dirty="0" smtClean="0"/>
              <a:t>【</a:t>
            </a:r>
            <a:r>
              <a:rPr lang="en-US" sz="1400" dirty="0" smtClean="0"/>
              <a:t>4</a:t>
            </a:r>
            <a:r>
              <a:rPr lang="en-US" altLang="zh-CN" sz="1400" dirty="0" smtClean="0"/>
              <a:t>】</a:t>
            </a:r>
            <a:r>
              <a:rPr lang="zh-CN" altLang="en-US" sz="1400" dirty="0" smtClean="0"/>
              <a:t>，</a:t>
            </a:r>
            <a:r>
              <a:rPr lang="en-US" sz="1400" dirty="0" smtClean="0"/>
              <a:t>http://cast.web.cern.ch/CAST/CAST.php</a:t>
            </a:r>
            <a:endParaRPr lang="zh-CN" altLang="en-US" sz="1400" dirty="0" smtClean="0"/>
          </a:p>
          <a:p>
            <a:pPr>
              <a:buNone/>
            </a:pPr>
            <a:r>
              <a:rPr lang="en-US" altLang="zh-CN" sz="1400" dirty="0" smtClean="0"/>
              <a:t>【</a:t>
            </a:r>
            <a:r>
              <a:rPr lang="en-US" sz="1400" dirty="0" smtClean="0"/>
              <a:t>5</a:t>
            </a:r>
            <a:r>
              <a:rPr lang="en-US" altLang="zh-CN" sz="1400" dirty="0" smtClean="0"/>
              <a:t>】</a:t>
            </a:r>
            <a:r>
              <a:rPr lang="en-US" sz="1400" dirty="0" smtClean="0"/>
              <a:t>, Samantha M. </a:t>
            </a:r>
            <a:r>
              <a:rPr lang="en-US" sz="1400" dirty="0" err="1" smtClean="0"/>
              <a:t>Lewis,Status</a:t>
            </a:r>
            <a:r>
              <a:rPr lang="en-US" sz="1400" dirty="0" smtClean="0"/>
              <a:t> of the ADMX-HF Experiment, University of California, Berkeley, United States</a:t>
            </a:r>
            <a:endParaRPr lang="zh-CN" altLang="en-US" sz="1400" dirty="0" smtClean="0"/>
          </a:p>
          <a:p>
            <a:pPr>
              <a:buNone/>
            </a:pPr>
            <a:r>
              <a:rPr lang="en-US" altLang="zh-CN" sz="1400" dirty="0" smtClean="0"/>
              <a:t>【</a:t>
            </a:r>
            <a:r>
              <a:rPr lang="en-US" sz="1400" dirty="0" smtClean="0"/>
              <a:t>6</a:t>
            </a:r>
            <a:r>
              <a:rPr lang="en-US" altLang="zh-CN" sz="1400" dirty="0" smtClean="0"/>
              <a:t>】</a:t>
            </a:r>
            <a:r>
              <a:rPr lang="en-US" sz="1400" dirty="0" smtClean="0"/>
              <a:t>, Sergey A. </a:t>
            </a:r>
            <a:r>
              <a:rPr lang="en-US" sz="1400" dirty="0" err="1" smtClean="0"/>
              <a:t>Arsenyev</a:t>
            </a:r>
            <a:r>
              <a:rPr lang="en-US" sz="1400" dirty="0" smtClean="0"/>
              <a:t>, Photonic Band Gap Structures for </a:t>
            </a:r>
            <a:r>
              <a:rPr lang="en-US" sz="1400" dirty="0" err="1" smtClean="0"/>
              <a:t>SuperconductingRadio</a:t>
            </a:r>
            <a:r>
              <a:rPr lang="en-US" sz="1400" dirty="0" smtClean="0"/>
              <a:t>-frequency Particle Accelerators, MIT,2016.9.</a:t>
            </a:r>
            <a:endParaRPr lang="zh-CN" altLang="en-US" sz="1400" dirty="0" smtClean="0"/>
          </a:p>
          <a:p>
            <a:pPr>
              <a:buNone/>
            </a:pPr>
            <a:r>
              <a:rPr lang="en-US" altLang="zh-CN" sz="1400" dirty="0" smtClean="0"/>
              <a:t>【</a:t>
            </a:r>
            <a:r>
              <a:rPr lang="en-US" sz="1400" dirty="0" smtClean="0"/>
              <a:t>7</a:t>
            </a:r>
            <a:r>
              <a:rPr lang="en-US" altLang="zh-CN" sz="1400" dirty="0" smtClean="0"/>
              <a:t>】</a:t>
            </a:r>
            <a:r>
              <a:rPr lang="en-US" sz="1400" dirty="0" smtClean="0"/>
              <a:t>, Samantha Lewis</a:t>
            </a:r>
            <a:r>
              <a:rPr lang="zh-CN" altLang="en-US" sz="1400" dirty="0" smtClean="0"/>
              <a:t>，</a:t>
            </a:r>
            <a:r>
              <a:rPr lang="en-US" sz="1400" dirty="0" smtClean="0"/>
              <a:t>First test of a photonic band gap structure for ADMX-HF</a:t>
            </a:r>
            <a:r>
              <a:rPr lang="zh-CN" altLang="en-US" sz="1400" dirty="0" smtClean="0"/>
              <a:t>，</a:t>
            </a:r>
            <a:r>
              <a:rPr lang="en-US" sz="1400" dirty="0" smtClean="0"/>
              <a:t>University of California, Berkeley, United States</a:t>
            </a:r>
          </a:p>
          <a:p>
            <a:pPr>
              <a:buNone/>
            </a:pPr>
            <a:r>
              <a:rPr lang="en-US" altLang="zh-CN" sz="1400" dirty="0" smtClean="0"/>
              <a:t>【8】</a:t>
            </a:r>
            <a:r>
              <a:rPr lang="en-US" sz="1400" dirty="0" smtClean="0"/>
              <a:t>,  </a:t>
            </a:r>
            <a:r>
              <a:rPr lang="en-US" altLang="zh-CN" sz="1400" dirty="0" err="1" smtClean="0"/>
              <a:t>Xiaoxiang</a:t>
            </a:r>
            <a:r>
              <a:rPr lang="en-US" altLang="zh-CN" sz="1400" dirty="0" smtClean="0"/>
              <a:t> Xi, J. Hwang, C. Martin, D.B. Tanner, and G.L. Carr, Phys. Rev. </a:t>
            </a:r>
            <a:r>
              <a:rPr lang="en-US" altLang="zh-CN" sz="1400" dirty="0" err="1" smtClean="0"/>
              <a:t>Lett</a:t>
            </a:r>
            <a:r>
              <a:rPr lang="en-US" altLang="zh-CN" sz="1400" dirty="0" smtClean="0"/>
              <a:t>. 105, 257006 (2010). </a:t>
            </a:r>
            <a:endParaRPr lang="en-US" altLang="zh-CN" sz="1400" dirty="0"/>
          </a:p>
          <a:p>
            <a:pPr>
              <a:buClrTx/>
              <a:buNone/>
              <a:defRPr/>
            </a:pPr>
            <a:endParaRPr lang="en-US" altLang="zh-CN" sz="1900" dirty="0">
              <a:ea typeface="宋体" pitchFamily="2" charset="-122"/>
            </a:endParaRPr>
          </a:p>
          <a:p>
            <a:pPr>
              <a:buClrTx/>
              <a:buNone/>
              <a:defRPr/>
            </a:pPr>
            <a:endParaRPr lang="en-US" altLang="zh-CN" sz="1900" dirty="0">
              <a:ea typeface="宋体" pitchFamily="2" charset="-122"/>
            </a:endParaRPr>
          </a:p>
        </p:txBody>
      </p:sp>
    </p:spTree>
    <p:extLst>
      <p:ext uri="{BB962C8B-B14F-4D97-AF65-F5344CB8AC3E}">
        <p14:creationId xmlns:p14="http://schemas.microsoft.com/office/powerpoint/2010/main" xmlns="" val="12248223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52C88572-2C13-4D34-AB10-A1A9A2A58D78}" type="slidenum">
              <a:rPr lang="en-US" altLang="zh-CN" smtClean="0"/>
              <a:pPr/>
              <a:t>26</a:t>
            </a:fld>
            <a:endParaRPr lang="en-US" altLang="zh-CN"/>
          </a:p>
        </p:txBody>
      </p:sp>
      <p:sp>
        <p:nvSpPr>
          <p:cNvPr id="7" name="Text Box 4"/>
          <p:cNvSpPr txBox="1">
            <a:spLocks noChangeArrowheads="1"/>
          </p:cNvSpPr>
          <p:nvPr/>
        </p:nvSpPr>
        <p:spPr bwMode="auto">
          <a:xfrm>
            <a:off x="1692275" y="2852738"/>
            <a:ext cx="6119813" cy="1717675"/>
          </a:xfrm>
          <a:prstGeom prst="rect">
            <a:avLst/>
          </a:prstGeom>
          <a:noFill/>
          <a:ln w="12700" algn="ctr">
            <a:noFill/>
            <a:miter lim="800000"/>
            <a:headEnd/>
            <a:tailEnd/>
          </a:ln>
          <a:effectLst/>
        </p:spPr>
        <p:txBody>
          <a:bodyPr lIns="36000" tIns="36000" rIns="36000" bIns="36000">
            <a:spAutoFit/>
          </a:bodyPr>
          <a:lstStyle>
            <a:lvl1pPr marL="542925" indent="-542925" eaLnBrk="0" hangingPunct="0">
              <a:defRPr>
                <a:solidFill>
                  <a:schemeClr val="tx1"/>
                </a:solidFill>
                <a:latin typeface="Verdana" pitchFamily="34" charset="0"/>
                <a:ea typeface="宋体" pitchFamily="2" charset="-122"/>
              </a:defRPr>
            </a:lvl1pPr>
            <a:lvl2pPr marL="742950" indent="-285750" eaLnBrk="0" hangingPunct="0">
              <a:defRPr>
                <a:solidFill>
                  <a:schemeClr val="tx1"/>
                </a:solidFill>
                <a:latin typeface="Verdana" pitchFamily="34" charset="0"/>
                <a:ea typeface="宋体" pitchFamily="2" charset="-122"/>
              </a:defRPr>
            </a:lvl2pPr>
            <a:lvl3pPr marL="1143000" indent="-228600" eaLnBrk="0" hangingPunct="0">
              <a:defRPr>
                <a:solidFill>
                  <a:schemeClr val="tx1"/>
                </a:solidFill>
                <a:latin typeface="Verdana" pitchFamily="34" charset="0"/>
                <a:ea typeface="宋体" pitchFamily="2" charset="-122"/>
              </a:defRPr>
            </a:lvl3pPr>
            <a:lvl4pPr marL="1600200" indent="-228600" eaLnBrk="0" hangingPunct="0">
              <a:defRPr>
                <a:solidFill>
                  <a:schemeClr val="tx1"/>
                </a:solidFill>
                <a:latin typeface="Verdana" pitchFamily="34" charset="0"/>
                <a:ea typeface="宋体" pitchFamily="2" charset="-122"/>
              </a:defRPr>
            </a:lvl4pPr>
            <a:lvl5pPr marL="2057400" indent="-228600" eaLnBrk="0" hangingPunct="0">
              <a:defRPr>
                <a:solidFill>
                  <a:schemeClr val="tx1"/>
                </a:solidFill>
                <a:latin typeface="Verdana" pitchFamily="34" charset="0"/>
                <a:ea typeface="宋体" pitchFamily="2" charset="-122"/>
              </a:defRPr>
            </a:lvl5pPr>
            <a:lvl6pPr marL="2514600" indent="-228600" eaLnBrk="0" fontAlgn="base" hangingPunct="0">
              <a:spcBef>
                <a:spcPct val="0"/>
              </a:spcBef>
              <a:spcAft>
                <a:spcPct val="0"/>
              </a:spcAft>
              <a:defRPr>
                <a:solidFill>
                  <a:schemeClr val="tx1"/>
                </a:solidFill>
                <a:latin typeface="Verdana" pitchFamily="34" charset="0"/>
                <a:ea typeface="宋体" pitchFamily="2" charset="-122"/>
              </a:defRPr>
            </a:lvl6pPr>
            <a:lvl7pPr marL="2971800" indent="-228600" eaLnBrk="0" fontAlgn="base" hangingPunct="0">
              <a:spcBef>
                <a:spcPct val="0"/>
              </a:spcBef>
              <a:spcAft>
                <a:spcPct val="0"/>
              </a:spcAft>
              <a:defRPr>
                <a:solidFill>
                  <a:schemeClr val="tx1"/>
                </a:solidFill>
                <a:latin typeface="Verdana" pitchFamily="34" charset="0"/>
                <a:ea typeface="宋体" pitchFamily="2" charset="-122"/>
              </a:defRPr>
            </a:lvl7pPr>
            <a:lvl8pPr marL="3429000" indent="-228600" eaLnBrk="0" fontAlgn="base" hangingPunct="0">
              <a:spcBef>
                <a:spcPct val="0"/>
              </a:spcBef>
              <a:spcAft>
                <a:spcPct val="0"/>
              </a:spcAft>
              <a:defRPr>
                <a:solidFill>
                  <a:schemeClr val="tx1"/>
                </a:solidFill>
                <a:latin typeface="Verdana" pitchFamily="34" charset="0"/>
                <a:ea typeface="宋体" pitchFamily="2" charset="-122"/>
              </a:defRPr>
            </a:lvl8pPr>
            <a:lvl9pPr marL="3886200" indent="-228600" eaLnBrk="0" fontAlgn="base" hangingPunct="0">
              <a:spcBef>
                <a:spcPct val="0"/>
              </a:spcBef>
              <a:spcAft>
                <a:spcPct val="0"/>
              </a:spcAft>
              <a:defRPr>
                <a:solidFill>
                  <a:schemeClr val="tx1"/>
                </a:solidFill>
                <a:latin typeface="Verdana" pitchFamily="34" charset="0"/>
                <a:ea typeface="宋体" pitchFamily="2" charset="-122"/>
              </a:defRPr>
            </a:lvl9pPr>
          </a:lstStyle>
          <a:p>
            <a:pPr eaLnBrk="1" hangingPunct="1">
              <a:buClr>
                <a:srgbClr val="00FF00"/>
              </a:buClr>
              <a:buFont typeface="Wingdings" pitchFamily="2" charset="2"/>
              <a:buNone/>
              <a:defRPr/>
            </a:pPr>
            <a:r>
              <a:rPr lang="en-US" altLang="zh-CN" sz="5400" dirty="0">
                <a:solidFill>
                  <a:schemeClr val="accent2"/>
                </a:solidFill>
                <a:effectLst>
                  <a:outerShdw blurRad="38100" dist="38100" dir="2700000" algn="tl">
                    <a:srgbClr val="C0C0C0"/>
                  </a:outerShdw>
                </a:effectLst>
                <a:cs typeface="Times New Roman" pitchFamily="18" charset="0"/>
              </a:rPr>
              <a:t>Thanks for your attention</a:t>
            </a:r>
            <a:r>
              <a:rPr lang="zh-CN" altLang="en-US" sz="5400" dirty="0">
                <a:solidFill>
                  <a:schemeClr val="accent2"/>
                </a:solidFill>
                <a:effectLst>
                  <a:outerShdw blurRad="38100" dist="38100" dir="2700000" algn="tl">
                    <a:srgbClr val="C0C0C0"/>
                  </a:outerShdw>
                </a:effectLst>
                <a:cs typeface="Times New Roman" pitchFamily="18" charset="0"/>
              </a:rPr>
              <a:t>！</a:t>
            </a:r>
          </a:p>
        </p:txBody>
      </p:sp>
    </p:spTree>
    <p:extLst>
      <p:ext uri="{BB962C8B-B14F-4D97-AF65-F5344CB8AC3E}">
        <p14:creationId xmlns:p14="http://schemas.microsoft.com/office/powerpoint/2010/main" xmlns="" val="27102470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solidFill>
                  <a:srgbClr val="003399"/>
                </a:solidFill>
              </a:rPr>
              <a:t>超导腔的电磁场</a:t>
            </a: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3</a:t>
            </a:fld>
            <a:endParaRPr lang="en-US" altLang="zh-CN" dirty="0"/>
          </a:p>
        </p:txBody>
      </p:sp>
      <p:sp>
        <p:nvSpPr>
          <p:cNvPr id="8" name="Rectangle 6"/>
          <p:cNvSpPr>
            <a:spLocks noChangeArrowheads="1"/>
          </p:cNvSpPr>
          <p:nvPr/>
        </p:nvSpPr>
        <p:spPr bwMode="auto">
          <a:xfrm>
            <a:off x="1619672" y="486916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8" name="内容占位符 2"/>
          <p:cNvSpPr>
            <a:spLocks noGrp="1"/>
          </p:cNvSpPr>
          <p:nvPr>
            <p:ph idx="1"/>
          </p:nvPr>
        </p:nvSpPr>
        <p:spPr>
          <a:xfrm>
            <a:off x="566737" y="1752600"/>
            <a:ext cx="8397751" cy="4267200"/>
          </a:xfrm>
        </p:spPr>
        <p:txBody>
          <a:bodyPr/>
          <a:lstStyle/>
          <a:p>
            <a:pPr>
              <a:defRPr/>
            </a:pPr>
            <a:r>
              <a:rPr lang="zh-CN" altLang="en-US" sz="2400" b="1" dirty="0">
                <a:latin typeface="+mn-ea"/>
              </a:rPr>
              <a:t>工作在</a:t>
            </a:r>
            <a:r>
              <a:rPr lang="en-US" altLang="zh-CN" sz="2400" b="1" dirty="0">
                <a:latin typeface="+mn-ea"/>
              </a:rPr>
              <a:t>TM010</a:t>
            </a:r>
            <a:r>
              <a:rPr lang="zh-CN" altLang="en-US" sz="2400" b="1" dirty="0">
                <a:latin typeface="+mn-ea"/>
              </a:rPr>
              <a:t>模，电场、磁场分布如下：</a:t>
            </a:r>
            <a:endParaRPr lang="en-US" altLang="zh-CN" sz="2400" b="1" dirty="0">
              <a:latin typeface="+mn-ea"/>
            </a:endParaRPr>
          </a:p>
        </p:txBody>
      </p:sp>
      <p:pic>
        <p:nvPicPr>
          <p:cNvPr id="54274" name="Picture 2"/>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214282" y="2143116"/>
            <a:ext cx="7024737" cy="2500330"/>
          </a:xfrm>
          <a:prstGeom prst="rect">
            <a:avLst/>
          </a:prstGeom>
          <a:noFill/>
          <a:ln w="9525">
            <a:noFill/>
            <a:miter lim="800000"/>
            <a:headEnd/>
            <a:tailEnd/>
          </a:ln>
        </p:spPr>
      </p:pic>
      <p:pic>
        <p:nvPicPr>
          <p:cNvPr id="7" name="图片 6" descr="Couplercenter100_02.gi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00232" y="4153066"/>
            <a:ext cx="6997456" cy="2490620"/>
          </a:xfrm>
          <a:prstGeom prst="rect">
            <a:avLst/>
          </a:prstGeom>
        </p:spPr>
      </p:pic>
    </p:spTree>
    <p:extLst>
      <p:ext uri="{BB962C8B-B14F-4D97-AF65-F5344CB8AC3E}">
        <p14:creationId xmlns:p14="http://schemas.microsoft.com/office/powerpoint/2010/main" xmlns="" val="3530106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solidFill>
                  <a:srgbClr val="003399"/>
                </a:solidFill>
              </a:rPr>
              <a:t>机械设计、加工</a:t>
            </a: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4</a:t>
            </a:fld>
            <a:endParaRPr lang="en-US" altLang="zh-CN"/>
          </a:p>
        </p:txBody>
      </p:sp>
      <p:sp>
        <p:nvSpPr>
          <p:cNvPr id="8" name="Rectangle 6"/>
          <p:cNvSpPr>
            <a:spLocks noChangeArrowheads="1"/>
          </p:cNvSpPr>
          <p:nvPr/>
        </p:nvSpPr>
        <p:spPr bwMode="auto">
          <a:xfrm>
            <a:off x="1619672" y="486916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1" name="TextBox 8"/>
          <p:cNvSpPr txBox="1">
            <a:spLocks noChangeArrowheads="1"/>
          </p:cNvSpPr>
          <p:nvPr/>
        </p:nvSpPr>
        <p:spPr bwMode="auto">
          <a:xfrm>
            <a:off x="382414" y="5039411"/>
            <a:ext cx="8352928" cy="1200329"/>
          </a:xfrm>
          <a:prstGeom prst="rect">
            <a:avLst/>
          </a:prstGeom>
          <a:noFill/>
          <a:ln w="9525">
            <a:noFill/>
            <a:miter lim="800000"/>
            <a:headEnd/>
            <a:tailEnd/>
          </a:ln>
        </p:spPr>
        <p:txBody>
          <a:bodyPr wrap="square">
            <a:spAutoFit/>
          </a:bodyPr>
          <a:lstStyle/>
          <a:p>
            <a:r>
              <a:rPr lang="zh-CN" altLang="en-US" sz="2400" b="1" dirty="0">
                <a:solidFill>
                  <a:srgbClr val="000066"/>
                </a:solidFill>
              </a:rPr>
              <a:t>加速器用的超导腔基本都是由块状高纯（</a:t>
            </a:r>
            <a:r>
              <a:rPr lang="en-US" altLang="zh-CN" sz="2400" b="1" dirty="0">
                <a:solidFill>
                  <a:srgbClr val="000066"/>
                </a:solidFill>
              </a:rPr>
              <a:t>RRR&gt;250</a:t>
            </a:r>
            <a:r>
              <a:rPr lang="zh-CN" altLang="en-US" sz="2400" b="1" dirty="0">
                <a:solidFill>
                  <a:srgbClr val="000066"/>
                </a:solidFill>
              </a:rPr>
              <a:t>）铌材经过冲压、焊接得到。也有在金属表面镀</a:t>
            </a:r>
            <a:r>
              <a:rPr lang="zh-CN" altLang="en-US" sz="2400" b="1" dirty="0" smtClean="0">
                <a:solidFill>
                  <a:srgbClr val="000066"/>
                </a:solidFill>
              </a:rPr>
              <a:t>上</a:t>
            </a:r>
            <a:r>
              <a:rPr lang="zh-CN" altLang="en-US" sz="2400" b="1" dirty="0" smtClean="0">
                <a:solidFill>
                  <a:srgbClr val="000066"/>
                </a:solidFill>
              </a:rPr>
              <a:t>超导薄膜</a:t>
            </a:r>
            <a:r>
              <a:rPr lang="zh-CN" altLang="en-US" sz="2400" b="1" dirty="0" smtClean="0">
                <a:solidFill>
                  <a:srgbClr val="000066"/>
                </a:solidFill>
              </a:rPr>
              <a:t>（</a:t>
            </a:r>
            <a:r>
              <a:rPr lang="en-US" altLang="zh-CN" sz="2400" b="1" dirty="0" err="1">
                <a:solidFill>
                  <a:srgbClr val="000066"/>
                </a:solidFill>
              </a:rPr>
              <a:t>Nb</a:t>
            </a:r>
            <a:r>
              <a:rPr lang="zh-CN" altLang="en-US" sz="2400" b="1" dirty="0">
                <a:solidFill>
                  <a:srgbClr val="000066"/>
                </a:solidFill>
              </a:rPr>
              <a:t>、</a:t>
            </a:r>
            <a:r>
              <a:rPr lang="en-US" altLang="zh-CN" sz="2400" b="1" dirty="0">
                <a:solidFill>
                  <a:srgbClr val="000066"/>
                </a:solidFill>
              </a:rPr>
              <a:t>Nb</a:t>
            </a:r>
            <a:r>
              <a:rPr lang="en-US" altLang="zh-CN" sz="2400" b="1" baseline="-25000" dirty="0">
                <a:solidFill>
                  <a:srgbClr val="000066"/>
                </a:solidFill>
              </a:rPr>
              <a:t>3</a:t>
            </a:r>
            <a:r>
              <a:rPr lang="en-US" altLang="zh-CN" sz="2400" b="1" dirty="0">
                <a:solidFill>
                  <a:srgbClr val="000066"/>
                </a:solidFill>
              </a:rPr>
              <a:t>Sn</a:t>
            </a:r>
            <a:r>
              <a:rPr lang="zh-CN" altLang="en-US" sz="2400" b="1" dirty="0">
                <a:solidFill>
                  <a:srgbClr val="000066"/>
                </a:solidFill>
              </a:rPr>
              <a:t>）。</a:t>
            </a:r>
          </a:p>
        </p:txBody>
      </p:sp>
      <p:pic>
        <p:nvPicPr>
          <p:cNvPr id="4" name="图片 3">
            <a:extLst>
              <a:ext uri="{FF2B5EF4-FFF2-40B4-BE49-F238E27FC236}">
                <a16:creationId xmlns:a16="http://schemas.microsoft.com/office/drawing/2014/main" xmlns="" id="{6CD4B50E-AB49-48E5-B0F8-E8A5379D999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99592" y="1859775"/>
            <a:ext cx="2105186" cy="2806915"/>
          </a:xfrm>
          <a:prstGeom prst="rect">
            <a:avLst/>
          </a:prstGeom>
        </p:spPr>
      </p:pic>
      <p:sp>
        <p:nvSpPr>
          <p:cNvPr id="10" name="TextBox 8">
            <a:extLst>
              <a:ext uri="{FF2B5EF4-FFF2-40B4-BE49-F238E27FC236}">
                <a16:creationId xmlns:a16="http://schemas.microsoft.com/office/drawing/2014/main" xmlns="" id="{22FD2D2A-6EC9-462D-BDC2-77117CFB0FC9}"/>
              </a:ext>
            </a:extLst>
          </p:cNvPr>
          <p:cNvSpPr txBox="1">
            <a:spLocks noChangeArrowheads="1"/>
          </p:cNvSpPr>
          <p:nvPr/>
        </p:nvSpPr>
        <p:spPr bwMode="auto">
          <a:xfrm>
            <a:off x="17031" y="4671626"/>
            <a:ext cx="4541847" cy="430887"/>
          </a:xfrm>
          <a:prstGeom prst="rect">
            <a:avLst/>
          </a:prstGeom>
          <a:noFill/>
          <a:ln w="9525">
            <a:noFill/>
            <a:miter lim="800000"/>
            <a:headEnd/>
            <a:tailEnd/>
          </a:ln>
        </p:spPr>
        <p:txBody>
          <a:bodyPr wrap="square">
            <a:spAutoFit/>
          </a:bodyPr>
          <a:lstStyle/>
          <a:p>
            <a:pPr algn="ctr"/>
            <a:r>
              <a:rPr lang="en-US" altLang="zh-CN" sz="2200" b="1" dirty="0">
                <a:solidFill>
                  <a:srgbClr val="C00000"/>
                </a:solidFill>
              </a:rPr>
              <a:t>CEPC 650 MHz 2-cell</a:t>
            </a:r>
            <a:r>
              <a:rPr lang="zh-CN" altLang="en-US" sz="2200" b="1" dirty="0">
                <a:solidFill>
                  <a:srgbClr val="C00000"/>
                </a:solidFill>
              </a:rPr>
              <a:t>纯铌超导腔</a:t>
            </a:r>
          </a:p>
        </p:txBody>
      </p:sp>
      <p:pic>
        <p:nvPicPr>
          <p:cNvPr id="12" name="Picture 57">
            <a:extLst>
              <a:ext uri="{FF2B5EF4-FFF2-40B4-BE49-F238E27FC236}">
                <a16:creationId xmlns:a16="http://schemas.microsoft.com/office/drawing/2014/main" xmlns="" id="{E98BD355-84DC-42F7-8B73-4BDE5BD1D406}"/>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rightnessContrast bright="20000" contrast="-20000"/>
                    </a14:imgEffect>
                  </a14:imgLayer>
                </a14:imgProps>
              </a:ext>
              <a:ext uri="{28A0092B-C50C-407E-A947-70E740481C1C}">
                <a14:useLocalDpi xmlns:a14="http://schemas.microsoft.com/office/drawing/2010/main" xmlns="" val="0"/>
              </a:ext>
            </a:extLst>
          </a:blip>
          <a:stretch>
            <a:fillRect/>
          </a:stretch>
        </p:blipFill>
        <p:spPr>
          <a:xfrm>
            <a:off x="3311801" y="1911531"/>
            <a:ext cx="2520397" cy="1717667"/>
          </a:xfrm>
          <a:prstGeom prst="rect">
            <a:avLst/>
          </a:prstGeom>
        </p:spPr>
      </p:pic>
      <p:pic>
        <p:nvPicPr>
          <p:cNvPr id="13" name="Picture 61">
            <a:extLst>
              <a:ext uri="{FF2B5EF4-FFF2-40B4-BE49-F238E27FC236}">
                <a16:creationId xmlns:a16="http://schemas.microsoft.com/office/drawing/2014/main" xmlns="" id="{7BE2C19F-F271-41A3-A4B2-F159D87707BA}"/>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brightnessContrast bright="40000" contrast="-20000"/>
                    </a14:imgEffect>
                  </a14:imgLayer>
                </a14:imgProps>
              </a:ext>
              <a:ext uri="{28A0092B-C50C-407E-A947-70E740481C1C}">
                <a14:useLocalDpi xmlns:a14="http://schemas.microsoft.com/office/drawing/2010/main" xmlns="" val="0"/>
              </a:ext>
            </a:extLst>
          </a:blip>
          <a:srcRect b="3205"/>
          <a:stretch/>
        </p:blipFill>
        <p:spPr>
          <a:xfrm rot="10800000">
            <a:off x="6528811" y="1855039"/>
            <a:ext cx="2376265" cy="1717973"/>
          </a:xfrm>
          <a:prstGeom prst="rect">
            <a:avLst/>
          </a:prstGeom>
        </p:spPr>
      </p:pic>
      <p:sp>
        <p:nvSpPr>
          <p:cNvPr id="14" name="TextBox 8">
            <a:extLst>
              <a:ext uri="{FF2B5EF4-FFF2-40B4-BE49-F238E27FC236}">
                <a16:creationId xmlns:a16="http://schemas.microsoft.com/office/drawing/2014/main" xmlns="" id="{3291DEFA-DA01-4B3F-B510-CECC4754E061}"/>
              </a:ext>
            </a:extLst>
          </p:cNvPr>
          <p:cNvSpPr txBox="1">
            <a:spLocks noChangeArrowheads="1"/>
          </p:cNvSpPr>
          <p:nvPr/>
        </p:nvSpPr>
        <p:spPr bwMode="auto">
          <a:xfrm>
            <a:off x="3961473" y="3786601"/>
            <a:ext cx="4541847" cy="430887"/>
          </a:xfrm>
          <a:prstGeom prst="rect">
            <a:avLst/>
          </a:prstGeom>
          <a:noFill/>
          <a:ln w="9525">
            <a:noFill/>
            <a:miter lim="800000"/>
            <a:headEnd/>
            <a:tailEnd/>
          </a:ln>
        </p:spPr>
        <p:txBody>
          <a:bodyPr wrap="square">
            <a:spAutoFit/>
          </a:bodyPr>
          <a:lstStyle/>
          <a:p>
            <a:pPr algn="ctr"/>
            <a:r>
              <a:rPr lang="en-US" altLang="zh-CN" sz="2200" b="1" dirty="0">
                <a:solidFill>
                  <a:srgbClr val="C00000"/>
                </a:solidFill>
              </a:rPr>
              <a:t>LHC 400 MHz 1-cell</a:t>
            </a:r>
            <a:r>
              <a:rPr lang="zh-CN" altLang="en-US" sz="2200" b="1" dirty="0">
                <a:solidFill>
                  <a:srgbClr val="C00000"/>
                </a:solidFill>
              </a:rPr>
              <a:t>铜镀铌超导腔</a:t>
            </a:r>
          </a:p>
        </p:txBody>
      </p:sp>
      <p:sp>
        <p:nvSpPr>
          <p:cNvPr id="7" name="箭头: 右 6">
            <a:extLst>
              <a:ext uri="{FF2B5EF4-FFF2-40B4-BE49-F238E27FC236}">
                <a16:creationId xmlns:a16="http://schemas.microsoft.com/office/drawing/2014/main" xmlns="" id="{71CF5B06-A5F7-4AC2-9CCA-AF20854914A0}"/>
              </a:ext>
            </a:extLst>
          </p:cNvPr>
          <p:cNvSpPr/>
          <p:nvPr/>
        </p:nvSpPr>
        <p:spPr>
          <a:xfrm>
            <a:off x="5940152" y="2649374"/>
            <a:ext cx="576536" cy="275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5472580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solidFill>
                  <a:srgbClr val="003399"/>
                </a:solidFill>
              </a:rPr>
              <a:t>化学抛光</a:t>
            </a: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5</a:t>
            </a:fld>
            <a:endParaRPr lang="en-US" altLang="zh-CN"/>
          </a:p>
        </p:txBody>
      </p:sp>
      <p:sp>
        <p:nvSpPr>
          <p:cNvPr id="8" name="Rectangle 6"/>
          <p:cNvSpPr>
            <a:spLocks noChangeArrowheads="1"/>
          </p:cNvSpPr>
          <p:nvPr/>
        </p:nvSpPr>
        <p:spPr bwMode="auto">
          <a:xfrm>
            <a:off x="1619672" y="486916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a:xfrm>
            <a:off x="642910" y="1714489"/>
            <a:ext cx="5214974" cy="1098974"/>
          </a:xfrm>
          <a:prstGeom prst="rect">
            <a:avLst/>
          </a:prstGeom>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72131" y="1285860"/>
            <a:ext cx="3094975" cy="23377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572132" y="3786190"/>
            <a:ext cx="3211620" cy="24288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0" name="直接箭头连接符 9"/>
          <p:cNvCxnSpPr/>
          <p:nvPr/>
        </p:nvCxnSpPr>
        <p:spPr>
          <a:xfrm>
            <a:off x="3500430" y="2214554"/>
            <a:ext cx="2000264" cy="78581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3286116" y="2643182"/>
            <a:ext cx="2214578" cy="15001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4273" name="Picture 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42910" y="2857496"/>
            <a:ext cx="2990796" cy="2706954"/>
          </a:xfrm>
          <a:prstGeom prst="rect">
            <a:avLst/>
          </a:prstGeom>
          <a:noFill/>
          <a:ln w="9525">
            <a:noFill/>
            <a:miter lim="800000"/>
            <a:headEnd/>
            <a:tailEnd/>
          </a:ln>
          <a:effectLst/>
        </p:spPr>
      </p:pic>
      <p:sp>
        <p:nvSpPr>
          <p:cNvPr id="16" name="TextBox 8"/>
          <p:cNvSpPr txBox="1">
            <a:spLocks noChangeArrowheads="1"/>
          </p:cNvSpPr>
          <p:nvPr/>
        </p:nvSpPr>
        <p:spPr bwMode="auto">
          <a:xfrm>
            <a:off x="571472" y="5643578"/>
            <a:ext cx="3429024" cy="400110"/>
          </a:xfrm>
          <a:prstGeom prst="rect">
            <a:avLst/>
          </a:prstGeom>
          <a:noFill/>
          <a:ln w="9525">
            <a:noFill/>
            <a:miter lim="800000"/>
            <a:headEnd/>
            <a:tailEnd/>
          </a:ln>
        </p:spPr>
        <p:txBody>
          <a:bodyPr wrap="square">
            <a:spAutoFit/>
          </a:bodyPr>
          <a:lstStyle/>
          <a:p>
            <a:r>
              <a:rPr lang="zh-CN" altLang="en-US" sz="2000" b="1" dirty="0">
                <a:solidFill>
                  <a:srgbClr val="C00000"/>
                </a:solidFill>
              </a:rPr>
              <a:t>缓冲化学抛光（</a:t>
            </a:r>
            <a:r>
              <a:rPr lang="en-US" altLang="zh-CN" sz="2000" b="1" dirty="0">
                <a:solidFill>
                  <a:srgbClr val="C00000"/>
                </a:solidFill>
              </a:rPr>
              <a:t>BCP</a:t>
            </a:r>
            <a:r>
              <a:rPr lang="zh-CN" altLang="en-US" sz="2000" b="1" dirty="0">
                <a:solidFill>
                  <a:srgbClr val="C00000"/>
                </a:solidFill>
              </a:rPr>
              <a:t>）装置</a:t>
            </a:r>
          </a:p>
        </p:txBody>
      </p:sp>
    </p:spTree>
    <p:extLst>
      <p:ext uri="{BB962C8B-B14F-4D97-AF65-F5344CB8AC3E}">
        <p14:creationId xmlns:p14="http://schemas.microsoft.com/office/powerpoint/2010/main" xmlns="" val="26480498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solidFill>
                  <a:srgbClr val="003399"/>
                </a:solidFill>
              </a:rPr>
              <a:t>电抛光装置</a:t>
            </a: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6</a:t>
            </a:fld>
            <a:endParaRPr lang="en-US" altLang="zh-CN"/>
          </a:p>
        </p:txBody>
      </p:sp>
      <p:sp>
        <p:nvSpPr>
          <p:cNvPr id="8" name="Rectangle 6"/>
          <p:cNvSpPr>
            <a:spLocks noChangeArrowheads="1"/>
          </p:cNvSpPr>
          <p:nvPr/>
        </p:nvSpPr>
        <p:spPr bwMode="auto">
          <a:xfrm>
            <a:off x="1619672" y="486916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1" name="TextBox 8"/>
          <p:cNvSpPr txBox="1">
            <a:spLocks noChangeArrowheads="1"/>
          </p:cNvSpPr>
          <p:nvPr/>
        </p:nvSpPr>
        <p:spPr bwMode="auto">
          <a:xfrm>
            <a:off x="214282" y="5000636"/>
            <a:ext cx="4000528" cy="461665"/>
          </a:xfrm>
          <a:prstGeom prst="rect">
            <a:avLst/>
          </a:prstGeom>
          <a:noFill/>
          <a:ln w="9525">
            <a:noFill/>
            <a:miter lim="800000"/>
            <a:headEnd/>
            <a:tailEnd/>
          </a:ln>
        </p:spPr>
        <p:txBody>
          <a:bodyPr wrap="square">
            <a:spAutoFit/>
          </a:bodyPr>
          <a:lstStyle/>
          <a:p>
            <a:r>
              <a:rPr lang="zh-CN" altLang="en-US" sz="2400" b="1" dirty="0">
                <a:solidFill>
                  <a:srgbClr val="C00000"/>
                </a:solidFill>
              </a:rPr>
              <a:t>日本高能加速器机构（</a:t>
            </a:r>
            <a:r>
              <a:rPr lang="en-US" altLang="zh-CN" sz="2400" b="1" dirty="0">
                <a:solidFill>
                  <a:srgbClr val="C00000"/>
                </a:solidFill>
              </a:rPr>
              <a:t>KEK</a:t>
            </a:r>
            <a:r>
              <a:rPr lang="zh-CN" altLang="en-US" sz="2400" b="1" dirty="0">
                <a:solidFill>
                  <a:srgbClr val="C00000"/>
                </a:solidFill>
              </a:rPr>
              <a:t>）</a:t>
            </a:r>
          </a:p>
        </p:txBody>
      </p:sp>
      <p:sp>
        <p:nvSpPr>
          <p:cNvPr id="15" name="TextBox 8"/>
          <p:cNvSpPr txBox="1">
            <a:spLocks noChangeArrowheads="1"/>
          </p:cNvSpPr>
          <p:nvPr/>
        </p:nvSpPr>
        <p:spPr bwMode="auto">
          <a:xfrm>
            <a:off x="4357686" y="5000636"/>
            <a:ext cx="4541847" cy="430887"/>
          </a:xfrm>
          <a:prstGeom prst="rect">
            <a:avLst/>
          </a:prstGeom>
          <a:noFill/>
          <a:ln w="9525">
            <a:noFill/>
            <a:miter lim="800000"/>
            <a:headEnd/>
            <a:tailEnd/>
          </a:ln>
        </p:spPr>
        <p:txBody>
          <a:bodyPr wrap="square">
            <a:spAutoFit/>
          </a:bodyPr>
          <a:lstStyle/>
          <a:p>
            <a:pPr algn="ctr"/>
            <a:r>
              <a:rPr lang="zh-CN" altLang="en-US" sz="2200" b="1" dirty="0">
                <a:solidFill>
                  <a:srgbClr val="C00000"/>
                </a:solidFill>
              </a:rPr>
              <a:t>美国阿贡实验室（</a:t>
            </a:r>
            <a:r>
              <a:rPr lang="en-US" altLang="zh-CN" sz="2200" b="1" dirty="0">
                <a:solidFill>
                  <a:srgbClr val="C00000"/>
                </a:solidFill>
              </a:rPr>
              <a:t>ANL</a:t>
            </a:r>
            <a:r>
              <a:rPr lang="zh-CN" altLang="en-US" sz="2200" b="1" dirty="0">
                <a:solidFill>
                  <a:srgbClr val="C00000"/>
                </a:solidFill>
              </a:rPr>
              <a:t>） </a:t>
            </a:r>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4500562" y="2317009"/>
            <a:ext cx="4294174" cy="2429736"/>
          </a:xfrm>
          <a:prstGeom prst="rect">
            <a:avLst/>
          </a:prstGeom>
        </p:spPr>
      </p:pic>
      <p:pic>
        <p:nvPicPr>
          <p:cNvPr id="13" name="図 1" descr="20081209Di-0036.jpg"/>
          <p:cNvPicPr>
            <a:picLocks noGrp="1" noChangeAspect="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285720" y="2214553"/>
            <a:ext cx="4071966" cy="2714643"/>
          </a:xfrm>
          <a:prstGeom prst="rect">
            <a:avLst/>
          </a:prstGeom>
          <a:noFill/>
          <a:ln w="9525">
            <a:noFill/>
            <a:miter lim="800000"/>
            <a:headEnd/>
            <a:tailEnd/>
          </a:ln>
        </p:spPr>
      </p:pic>
    </p:spTree>
    <p:extLst>
      <p:ext uri="{BB962C8B-B14F-4D97-AF65-F5344CB8AC3E}">
        <p14:creationId xmlns:p14="http://schemas.microsoft.com/office/powerpoint/2010/main" xmlns="" val="659981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solidFill>
                  <a:srgbClr val="003399"/>
                </a:solidFill>
              </a:rPr>
              <a:t>高压超纯水冲洗</a:t>
            </a: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7</a:t>
            </a:fld>
            <a:endParaRPr lang="en-US" altLang="zh-CN"/>
          </a:p>
        </p:txBody>
      </p:sp>
      <p:pic>
        <p:nvPicPr>
          <p:cNvPr id="12" name="图片 11" descr="D:\加工日志\2016年1月\2#Spoke040腔垂直测试\IMG_20151112_161252.jpg"/>
          <p:cNvPicPr/>
          <p:nvPr/>
        </p:nvPicPr>
        <p:blipFill rotWithShape="1">
          <a:blip r:embed="rId2" cstate="print">
            <a:extLst>
              <a:ext uri="{28A0092B-C50C-407E-A947-70E740481C1C}">
                <a14:useLocalDpi xmlns:a14="http://schemas.microsoft.com/office/drawing/2010/main" xmlns="" val="0"/>
              </a:ext>
            </a:extLst>
          </a:blip>
          <a:srcRect/>
          <a:stretch/>
        </p:blipFill>
        <p:spPr bwMode="auto">
          <a:xfrm>
            <a:off x="4001352" y="1770213"/>
            <a:ext cx="2088907" cy="3521876"/>
          </a:xfrm>
          <a:prstGeom prst="rect">
            <a:avLst/>
          </a:prstGeom>
          <a:noFill/>
          <a:ln>
            <a:noFill/>
          </a:ln>
          <a:extLst>
            <a:ext uri="{53640926-AAD7-44D8-BBD7-CCE9431645EC}">
              <a14:shadowObscured xmlns:a14="http://schemas.microsoft.com/office/drawing/2010/main" xmlns=""/>
            </a:ext>
          </a:extLst>
        </p:spPr>
      </p:pic>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88059" y="1640695"/>
            <a:ext cx="2571750" cy="3429000"/>
          </a:xfrm>
          <a:prstGeom prst="rect">
            <a:avLst/>
          </a:prstGeom>
        </p:spPr>
      </p:pic>
      <p:sp>
        <p:nvSpPr>
          <p:cNvPr id="14" name="TextBox 8"/>
          <p:cNvSpPr txBox="1">
            <a:spLocks noChangeArrowheads="1"/>
          </p:cNvSpPr>
          <p:nvPr/>
        </p:nvSpPr>
        <p:spPr bwMode="auto">
          <a:xfrm>
            <a:off x="3653965" y="5374708"/>
            <a:ext cx="2868187" cy="400110"/>
          </a:xfrm>
          <a:prstGeom prst="rect">
            <a:avLst/>
          </a:prstGeom>
          <a:noFill/>
          <a:ln w="9525">
            <a:noFill/>
            <a:miter lim="800000"/>
            <a:headEnd/>
            <a:tailEnd/>
          </a:ln>
        </p:spPr>
        <p:txBody>
          <a:bodyPr wrap="square">
            <a:spAutoFit/>
          </a:bodyPr>
          <a:lstStyle/>
          <a:p>
            <a:r>
              <a:rPr lang="en-US" altLang="zh-CN" sz="2000" b="1" dirty="0">
                <a:solidFill>
                  <a:srgbClr val="C00000"/>
                </a:solidFill>
              </a:rPr>
              <a:t>325MHz </a:t>
            </a:r>
            <a:r>
              <a:rPr lang="zh-CN" altLang="en-US" sz="2000" b="1" dirty="0">
                <a:solidFill>
                  <a:srgbClr val="C00000"/>
                </a:solidFill>
              </a:rPr>
              <a:t>同轴型超导腔</a:t>
            </a:r>
          </a:p>
        </p:txBody>
      </p:sp>
      <p:sp>
        <p:nvSpPr>
          <p:cNvPr id="16" name="TextBox 8"/>
          <p:cNvSpPr txBox="1">
            <a:spLocks noChangeArrowheads="1"/>
          </p:cNvSpPr>
          <p:nvPr/>
        </p:nvSpPr>
        <p:spPr bwMode="auto">
          <a:xfrm>
            <a:off x="6197846" y="5090641"/>
            <a:ext cx="2453812" cy="400110"/>
          </a:xfrm>
          <a:prstGeom prst="rect">
            <a:avLst/>
          </a:prstGeom>
          <a:noFill/>
          <a:ln w="9525">
            <a:noFill/>
            <a:miter lim="800000"/>
            <a:headEnd/>
            <a:tailEnd/>
          </a:ln>
        </p:spPr>
        <p:txBody>
          <a:bodyPr wrap="square">
            <a:spAutoFit/>
          </a:bodyPr>
          <a:lstStyle/>
          <a:p>
            <a:r>
              <a:rPr lang="en-US" altLang="zh-CN" sz="2000" b="1" dirty="0">
                <a:solidFill>
                  <a:srgbClr val="C00000"/>
                </a:solidFill>
              </a:rPr>
              <a:t>1.3GHz</a:t>
            </a:r>
            <a:r>
              <a:rPr lang="zh-CN" altLang="en-US" sz="2000" b="1" dirty="0">
                <a:solidFill>
                  <a:srgbClr val="C00000"/>
                </a:solidFill>
              </a:rPr>
              <a:t>单</a:t>
            </a:r>
            <a:r>
              <a:rPr lang="en-US" altLang="zh-CN" sz="2000" b="1" dirty="0">
                <a:solidFill>
                  <a:srgbClr val="C00000"/>
                </a:solidFill>
              </a:rPr>
              <a:t>cell</a:t>
            </a:r>
            <a:r>
              <a:rPr lang="zh-CN" altLang="en-US" sz="2000" b="1" dirty="0">
                <a:solidFill>
                  <a:srgbClr val="C00000"/>
                </a:solidFill>
              </a:rPr>
              <a:t>超导腔 </a:t>
            </a:r>
          </a:p>
        </p:txBody>
      </p:sp>
      <p:pic>
        <p:nvPicPr>
          <p:cNvPr id="3" name="图片 2">
            <a:extLst>
              <a:ext uri="{FF2B5EF4-FFF2-40B4-BE49-F238E27FC236}">
                <a16:creationId xmlns:a16="http://schemas.microsoft.com/office/drawing/2014/main" xmlns="" id="{283E5215-2A4B-417B-88A3-4490E04B334B}"/>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30004" y="1832401"/>
            <a:ext cx="3763761" cy="2544218"/>
          </a:xfrm>
          <a:prstGeom prst="rect">
            <a:avLst/>
          </a:prstGeom>
        </p:spPr>
      </p:pic>
      <p:sp>
        <p:nvSpPr>
          <p:cNvPr id="11" name="TextBox 8">
            <a:extLst>
              <a:ext uri="{FF2B5EF4-FFF2-40B4-BE49-F238E27FC236}">
                <a16:creationId xmlns:a16="http://schemas.microsoft.com/office/drawing/2014/main" xmlns="" id="{E8978E03-276A-4A6D-AAC6-F49AE3414B5C}"/>
              </a:ext>
            </a:extLst>
          </p:cNvPr>
          <p:cNvSpPr txBox="1">
            <a:spLocks noChangeArrowheads="1"/>
          </p:cNvSpPr>
          <p:nvPr/>
        </p:nvSpPr>
        <p:spPr bwMode="auto">
          <a:xfrm>
            <a:off x="395536" y="4518574"/>
            <a:ext cx="3150842" cy="1015663"/>
          </a:xfrm>
          <a:prstGeom prst="rect">
            <a:avLst/>
          </a:prstGeom>
          <a:noFill/>
          <a:ln w="9525">
            <a:noFill/>
            <a:miter lim="800000"/>
            <a:headEnd/>
            <a:tailEnd/>
          </a:ln>
        </p:spPr>
        <p:txBody>
          <a:bodyPr wrap="square">
            <a:spAutoFit/>
          </a:bodyPr>
          <a:lstStyle/>
          <a:p>
            <a:r>
              <a:rPr lang="zh-CN" altLang="en-US" sz="2000" b="1" dirty="0">
                <a:solidFill>
                  <a:srgbClr val="C00000"/>
                </a:solidFill>
              </a:rPr>
              <a:t>高压纯水的出口压力约为</a:t>
            </a:r>
            <a:r>
              <a:rPr lang="en-US" altLang="zh-CN" sz="2000" b="1" dirty="0">
                <a:solidFill>
                  <a:srgbClr val="C00000"/>
                </a:solidFill>
              </a:rPr>
              <a:t>8~10 </a:t>
            </a:r>
            <a:r>
              <a:rPr lang="en-US" altLang="zh-CN" sz="2000" b="1" dirty="0" err="1">
                <a:solidFill>
                  <a:srgbClr val="C00000"/>
                </a:solidFill>
              </a:rPr>
              <a:t>MPa</a:t>
            </a:r>
            <a:r>
              <a:rPr lang="zh-CN" altLang="en-US" sz="2000" b="1" dirty="0">
                <a:solidFill>
                  <a:srgbClr val="C00000"/>
                </a:solidFill>
              </a:rPr>
              <a:t>，去除超导腔表面的细微颗粒。</a:t>
            </a:r>
          </a:p>
        </p:txBody>
      </p:sp>
    </p:spTree>
    <p:extLst>
      <p:ext uri="{BB962C8B-B14F-4D97-AF65-F5344CB8AC3E}">
        <p14:creationId xmlns:p14="http://schemas.microsoft.com/office/powerpoint/2010/main" xmlns="" val="10439409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solidFill>
                  <a:srgbClr val="003399"/>
                </a:solidFill>
              </a:rPr>
              <a:t>洁净间（</a:t>
            </a:r>
            <a:r>
              <a:rPr lang="en-US" altLang="zh-CN" b="1" dirty="0">
                <a:solidFill>
                  <a:srgbClr val="003399"/>
                </a:solidFill>
              </a:rPr>
              <a:t>Class 10</a:t>
            </a:r>
            <a:r>
              <a:rPr lang="zh-CN" altLang="en-US" b="1" dirty="0">
                <a:solidFill>
                  <a:srgbClr val="003399"/>
                </a:solidFill>
              </a:rPr>
              <a:t>）组装</a:t>
            </a: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8</a:t>
            </a:fld>
            <a:endParaRPr lang="en-US" altLang="zh-CN"/>
          </a:p>
        </p:txBody>
      </p:sp>
      <p:sp>
        <p:nvSpPr>
          <p:cNvPr id="8" name="Rectangle 6"/>
          <p:cNvSpPr>
            <a:spLocks noChangeArrowheads="1"/>
          </p:cNvSpPr>
          <p:nvPr/>
        </p:nvSpPr>
        <p:spPr bwMode="auto">
          <a:xfrm>
            <a:off x="1619672" y="486916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61442" name="Picture 2" descr="D:\CEPC\650MHz单cell超导腔\20170503垂直测试\3#腔\IMG_20170323_11074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00694" y="1643050"/>
            <a:ext cx="2252678" cy="3898866"/>
          </a:xfrm>
          <a:prstGeom prst="rect">
            <a:avLst/>
          </a:prstGeom>
          <a:noFill/>
        </p:spPr>
      </p:pic>
      <p:sp>
        <p:nvSpPr>
          <p:cNvPr id="12" name="TextBox 8"/>
          <p:cNvSpPr txBox="1">
            <a:spLocks noChangeArrowheads="1"/>
          </p:cNvSpPr>
          <p:nvPr/>
        </p:nvSpPr>
        <p:spPr bwMode="auto">
          <a:xfrm>
            <a:off x="928662" y="5429264"/>
            <a:ext cx="3357586" cy="461665"/>
          </a:xfrm>
          <a:prstGeom prst="rect">
            <a:avLst/>
          </a:prstGeom>
          <a:noFill/>
          <a:ln w="9525">
            <a:noFill/>
            <a:miter lim="800000"/>
            <a:headEnd/>
            <a:tailEnd/>
          </a:ln>
        </p:spPr>
        <p:txBody>
          <a:bodyPr wrap="square">
            <a:spAutoFit/>
          </a:bodyPr>
          <a:lstStyle/>
          <a:p>
            <a:r>
              <a:rPr lang="en-US" altLang="zh-CN" sz="2400" b="1" dirty="0">
                <a:solidFill>
                  <a:srgbClr val="C00000"/>
                </a:solidFill>
              </a:rPr>
              <a:t>325MHz </a:t>
            </a:r>
            <a:r>
              <a:rPr lang="zh-CN" altLang="en-US" sz="2400" b="1" dirty="0">
                <a:solidFill>
                  <a:srgbClr val="C00000"/>
                </a:solidFill>
              </a:rPr>
              <a:t>同轴型超导腔</a:t>
            </a:r>
          </a:p>
        </p:txBody>
      </p:sp>
      <p:sp>
        <p:nvSpPr>
          <p:cNvPr id="14" name="TextBox 8"/>
          <p:cNvSpPr txBox="1">
            <a:spLocks noChangeArrowheads="1"/>
          </p:cNvSpPr>
          <p:nvPr/>
        </p:nvSpPr>
        <p:spPr bwMode="auto">
          <a:xfrm>
            <a:off x="5143504" y="5715016"/>
            <a:ext cx="3071834" cy="461665"/>
          </a:xfrm>
          <a:prstGeom prst="rect">
            <a:avLst/>
          </a:prstGeom>
          <a:noFill/>
          <a:ln w="9525">
            <a:noFill/>
            <a:miter lim="800000"/>
            <a:headEnd/>
            <a:tailEnd/>
          </a:ln>
        </p:spPr>
        <p:txBody>
          <a:bodyPr wrap="square">
            <a:spAutoFit/>
          </a:bodyPr>
          <a:lstStyle/>
          <a:p>
            <a:r>
              <a:rPr lang="en-US" altLang="zh-CN" sz="2400" b="1" dirty="0">
                <a:solidFill>
                  <a:srgbClr val="C00000"/>
                </a:solidFill>
              </a:rPr>
              <a:t>650MHz </a:t>
            </a:r>
            <a:r>
              <a:rPr lang="zh-CN" altLang="en-US" sz="2400" b="1" dirty="0">
                <a:solidFill>
                  <a:srgbClr val="C00000"/>
                </a:solidFill>
              </a:rPr>
              <a:t>单</a:t>
            </a:r>
            <a:r>
              <a:rPr lang="en-US" altLang="zh-CN" sz="2400" b="1" dirty="0">
                <a:solidFill>
                  <a:srgbClr val="C00000"/>
                </a:solidFill>
              </a:rPr>
              <a:t>cell</a:t>
            </a:r>
            <a:r>
              <a:rPr lang="zh-CN" altLang="en-US" sz="2400" b="1" dirty="0">
                <a:solidFill>
                  <a:srgbClr val="C00000"/>
                </a:solidFill>
              </a:rPr>
              <a:t>超导腔 </a:t>
            </a:r>
          </a:p>
        </p:txBody>
      </p:sp>
      <p:pic>
        <p:nvPicPr>
          <p:cNvPr id="6144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00166" y="1857364"/>
            <a:ext cx="2349433" cy="3448054"/>
          </a:xfrm>
          <a:prstGeom prst="rect">
            <a:avLst/>
          </a:prstGeom>
          <a:noFill/>
          <a:ln w="9525">
            <a:noFill/>
            <a:miter lim="800000"/>
            <a:headEnd/>
            <a:tailEnd/>
          </a:ln>
          <a:effectLst/>
        </p:spPr>
      </p:pic>
    </p:spTree>
    <p:extLst>
      <p:ext uri="{BB962C8B-B14F-4D97-AF65-F5344CB8AC3E}">
        <p14:creationId xmlns:p14="http://schemas.microsoft.com/office/powerpoint/2010/main" xmlns="" val="35853002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solidFill>
                  <a:srgbClr val="003399"/>
                </a:solidFill>
              </a:rPr>
              <a:t>垂直测试</a:t>
            </a: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9</a:t>
            </a:fld>
            <a:endParaRPr lang="en-US" altLang="zh-CN"/>
          </a:p>
        </p:txBody>
      </p:sp>
      <p:sp>
        <p:nvSpPr>
          <p:cNvPr id="8" name="Rectangle 6"/>
          <p:cNvSpPr>
            <a:spLocks noChangeArrowheads="1"/>
          </p:cNvSpPr>
          <p:nvPr/>
        </p:nvSpPr>
        <p:spPr bwMode="auto">
          <a:xfrm>
            <a:off x="1619672" y="486916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9" name="Picture 2"/>
          <p:cNvPicPr>
            <a:picLocks noChangeAspect="1" noChangeArrowheads="1"/>
          </p:cNvPicPr>
          <p:nvPr/>
        </p:nvPicPr>
        <p:blipFill>
          <a:blip r:embed="rId2"/>
          <a:srcRect/>
          <a:stretch>
            <a:fillRect/>
          </a:stretch>
        </p:blipFill>
        <p:spPr bwMode="auto">
          <a:xfrm>
            <a:off x="281624" y="1682023"/>
            <a:ext cx="1914112" cy="4793390"/>
          </a:xfrm>
          <a:prstGeom prst="rect">
            <a:avLst/>
          </a:prstGeom>
          <a:noFill/>
          <a:ln w="9525">
            <a:noFill/>
            <a:miter lim="800000"/>
            <a:headEnd/>
            <a:tailEnd/>
          </a:ln>
          <a:effectLst/>
        </p:spPr>
      </p:pic>
      <p:pic>
        <p:nvPicPr>
          <p:cNvPr id="10" name="图片 9">
            <a:extLst>
              <a:ext uri="{FF2B5EF4-FFF2-40B4-BE49-F238E27FC236}">
                <a16:creationId xmlns:a16="http://schemas.microsoft.com/office/drawing/2014/main" xmlns="" id="{D9A09651-0E87-409E-8F2E-77AA54890F8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031" t="20601" r="1033" b="4444"/>
          <a:stretch/>
        </p:blipFill>
        <p:spPr>
          <a:xfrm>
            <a:off x="2411760" y="2180306"/>
            <a:ext cx="5545286" cy="4166952"/>
          </a:xfrm>
          <a:prstGeom prst="rect">
            <a:avLst/>
          </a:prstGeom>
        </p:spPr>
      </p:pic>
      <p:sp>
        <p:nvSpPr>
          <p:cNvPr id="11" name="TextBox 8">
            <a:extLst>
              <a:ext uri="{FF2B5EF4-FFF2-40B4-BE49-F238E27FC236}">
                <a16:creationId xmlns:a16="http://schemas.microsoft.com/office/drawing/2014/main" xmlns="" id="{1216D182-C7B4-4544-80B1-B2A3D2610E74}"/>
              </a:ext>
            </a:extLst>
          </p:cNvPr>
          <p:cNvSpPr txBox="1">
            <a:spLocks noChangeArrowheads="1"/>
          </p:cNvSpPr>
          <p:nvPr/>
        </p:nvSpPr>
        <p:spPr bwMode="auto">
          <a:xfrm>
            <a:off x="3059832" y="1743223"/>
            <a:ext cx="5088058" cy="461665"/>
          </a:xfrm>
          <a:prstGeom prst="rect">
            <a:avLst/>
          </a:prstGeom>
          <a:noFill/>
          <a:ln w="9525">
            <a:noFill/>
            <a:miter lim="800000"/>
            <a:headEnd/>
            <a:tailEnd/>
          </a:ln>
        </p:spPr>
        <p:txBody>
          <a:bodyPr wrap="square">
            <a:spAutoFit/>
          </a:bodyPr>
          <a:lstStyle/>
          <a:p>
            <a:r>
              <a:rPr lang="en-US" altLang="zh-CN" sz="2400" b="1" dirty="0">
                <a:solidFill>
                  <a:srgbClr val="C00000"/>
                </a:solidFill>
              </a:rPr>
              <a:t>650MHz </a:t>
            </a:r>
            <a:r>
              <a:rPr lang="zh-CN" altLang="en-US" sz="2400" b="1" dirty="0">
                <a:solidFill>
                  <a:srgbClr val="C00000"/>
                </a:solidFill>
              </a:rPr>
              <a:t>单</a:t>
            </a:r>
            <a:r>
              <a:rPr lang="en-US" altLang="zh-CN" sz="2400" b="1" dirty="0">
                <a:solidFill>
                  <a:srgbClr val="C00000"/>
                </a:solidFill>
              </a:rPr>
              <a:t>cell</a:t>
            </a:r>
            <a:r>
              <a:rPr lang="zh-CN" altLang="en-US" sz="2400" b="1" dirty="0">
                <a:solidFill>
                  <a:srgbClr val="C00000"/>
                </a:solidFill>
              </a:rPr>
              <a:t>超导腔垂直测试 </a:t>
            </a:r>
          </a:p>
        </p:txBody>
      </p:sp>
    </p:spTree>
    <p:extLst>
      <p:ext uri="{BB962C8B-B14F-4D97-AF65-F5344CB8AC3E}">
        <p14:creationId xmlns:p14="http://schemas.microsoft.com/office/powerpoint/2010/main" xmlns="" val="295825245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11718</TotalTime>
  <Words>1237</Words>
  <Application>Microsoft Office PowerPoint</Application>
  <PresentationFormat>全屏显示(4:3)</PresentationFormat>
  <Paragraphs>157</Paragraphs>
  <Slides>26</Slides>
  <Notes>3</Notes>
  <HiddenSlides>0</HiddenSlides>
  <MMClips>0</MMClips>
  <ScaleCrop>false</ScaleCrop>
  <HeadingPairs>
    <vt:vector size="4" baseType="variant">
      <vt:variant>
        <vt:lpstr>主题</vt:lpstr>
      </vt:variant>
      <vt:variant>
        <vt:i4>3</vt:i4>
      </vt:variant>
      <vt:variant>
        <vt:lpstr>幻灯片标题</vt:lpstr>
      </vt:variant>
      <vt:variant>
        <vt:i4>26</vt:i4>
      </vt:variant>
    </vt:vector>
  </HeadingPairs>
  <TitlesOfParts>
    <vt:vector size="29" baseType="lpstr">
      <vt:lpstr>Profile</vt:lpstr>
      <vt:lpstr>自定义设计方案</vt:lpstr>
      <vt:lpstr>1_Profile</vt:lpstr>
      <vt:lpstr>超导腔用于轴子探测的应用前景</vt:lpstr>
      <vt:lpstr>目录</vt:lpstr>
      <vt:lpstr>超导腔的电磁场</vt:lpstr>
      <vt:lpstr>机械设计、加工</vt:lpstr>
      <vt:lpstr>化学抛光</vt:lpstr>
      <vt:lpstr>电抛光装置</vt:lpstr>
      <vt:lpstr>高压超纯水冲洗</vt:lpstr>
      <vt:lpstr>洁净间（Class 10）组装</vt:lpstr>
      <vt:lpstr>垂直测试</vt:lpstr>
      <vt:lpstr>系统集成</vt:lpstr>
      <vt:lpstr>目录</vt:lpstr>
      <vt:lpstr>利用微波谐振腔探测轴子</vt:lpstr>
      <vt:lpstr>国外研究现状</vt:lpstr>
      <vt:lpstr>轴子信号的功率</vt:lpstr>
      <vt:lpstr>常温谐振腔（铜）的局限</vt:lpstr>
      <vt:lpstr>超导材料与铜的比较</vt:lpstr>
      <vt:lpstr>超导腔用于轴子探测与加速器的区别</vt:lpstr>
      <vt:lpstr>超导腔的概念设计</vt:lpstr>
      <vt:lpstr>Q值对比</vt:lpstr>
      <vt:lpstr>超导材料上临界磁场（平行场）</vt:lpstr>
      <vt:lpstr>NbTiN薄膜</vt:lpstr>
      <vt:lpstr>YBCO by CAPP</vt:lpstr>
      <vt:lpstr>YBCO by CAPP</vt:lpstr>
      <vt:lpstr>小结</vt:lpstr>
      <vt:lpstr>参考文献</vt:lpstr>
      <vt:lpstr>幻灯片 26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ADS直线加速器方案</dc:title>
  <dc:creator>Peng Sha</dc:creator>
  <cp:lastModifiedBy>unknown</cp:lastModifiedBy>
  <cp:revision>830</cp:revision>
  <dcterms:created xsi:type="dcterms:W3CDTF">2010-11-02T00:19:36Z</dcterms:created>
  <dcterms:modified xsi:type="dcterms:W3CDTF">2020-03-30T09:58:59Z</dcterms:modified>
</cp:coreProperties>
</file>