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61" r:id="rId3"/>
    <p:sldId id="260" r:id="rId4"/>
    <p:sldId id="263" r:id="rId5"/>
    <p:sldId id="264" r:id="rId6"/>
    <p:sldId id="265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51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76E13-24FC-4804-BC7B-44E621597D4D}" type="datetimeFigureOut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AE1EF-C60A-4953-B279-5411CD9D00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694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524000"/>
            <a:ext cx="10164233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6D1D29F-2C3B-4D6A-9C0C-C10F9C9BF212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3638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199" name="Freeform 7"/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 sz="1800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641601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 sz="180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79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2976D4-4968-42FF-A9A6-C809D265E678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5377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7934AB-BE4A-4BEC-BF9C-600D1D8F981F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39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CD1B8-38EE-4DBA-84DD-6703033498C7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5978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2C98D4-4AEF-48BF-B689-3C43F9B7D3DC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5645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E0C895-4FB4-48BD-A634-E0428FAED321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683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46F893-D819-4A2D-A72C-9F573A4CDDE0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523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8F80EC-C710-455D-8E3C-63E067BCAC1E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25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B4239-88D5-4A70-B11D-DB794A4A6B39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589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D7FDB0-148F-4DC0-B47F-6B70D725009F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77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FD1DA-D228-4B02-9E3E-638512B3C701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340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0737893" y="71415"/>
            <a:ext cx="1358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95CBB75C-6F88-4A85-9EB8-5F632C2C45D1}" type="datetime1">
              <a:rPr lang="zh-CN" altLang="en-US" smtClean="0"/>
              <a:t>20.04.13</a:t>
            </a:fld>
            <a:endParaRPr lang="zh-CN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zh-CN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D5684DC-3BE2-429E-9000-63F6CB01C4C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 sz="1800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240025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key4he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hep-sft-group/K4LCIORead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Migration to Key4HEP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95558" y="4452359"/>
            <a:ext cx="4183641" cy="1262641"/>
          </a:xfrm>
        </p:spPr>
        <p:txBody>
          <a:bodyPr/>
          <a:lstStyle/>
          <a:p>
            <a:r>
              <a:rPr lang="en-US" altLang="zh-CN" dirty="0" smtClean="0"/>
              <a:t>2020.04.13</a:t>
            </a:r>
          </a:p>
          <a:p>
            <a:r>
              <a:rPr lang="en-US" altLang="zh-CN" dirty="0" smtClean="0"/>
              <a:t>Zou </a:t>
            </a:r>
            <a:r>
              <a:rPr lang="en-US" altLang="zh-CN" dirty="0" err="1" smtClean="0"/>
              <a:t>Jiaheng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20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Key4HEP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504061"/>
            <a:ext cx="10972800" cy="462686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800" dirty="0"/>
              <a:t>Turnkey Software for Future </a:t>
            </a:r>
            <a:r>
              <a:rPr lang="en-US" altLang="zh-CN" sz="2800" dirty="0" smtClean="0"/>
              <a:t>Colliders</a:t>
            </a:r>
            <a:endParaRPr lang="en-US" altLang="zh-CN" sz="2800" dirty="0" smtClean="0">
              <a:hlinkClick r:id="rId2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>
                <a:hlinkClick r:id="rId2"/>
              </a:rPr>
              <a:t>https</a:t>
            </a:r>
            <a:r>
              <a:rPr lang="en-US" altLang="zh-CN" sz="2400" dirty="0">
                <a:hlinkClick r:id="rId2"/>
              </a:rPr>
              <a:t>://</a:t>
            </a:r>
            <a:r>
              <a:rPr lang="en-US" altLang="zh-CN" sz="2400" dirty="0" smtClean="0">
                <a:hlinkClick r:id="rId2"/>
              </a:rPr>
              <a:t>github.com/key4hep</a:t>
            </a:r>
            <a:endParaRPr lang="en-US" altLang="zh-CN" sz="24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800" dirty="0" smtClean="0"/>
              <a:t>Current components in repository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EDM4hep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K4FWCore</a:t>
            </a:r>
            <a:endParaRPr lang="en-US" altLang="zh-CN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90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EDM4hep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13287"/>
          </a:xfrm>
        </p:spPr>
        <p:txBody>
          <a:bodyPr/>
          <a:lstStyle/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r>
              <a:rPr kumimoji="1" lang="en-US" altLang="zh-CN" sz="2400" dirty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CEPCSW will use </a:t>
            </a:r>
            <a:r>
              <a:rPr kumimoji="1"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PLCIO</a:t>
            </a:r>
            <a:r>
              <a:rPr kumimoji="1" lang="en-US" altLang="zh-CN" sz="2400" dirty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before </a:t>
            </a:r>
            <a:r>
              <a:rPr kumimoji="1" lang="en-US" altLang="zh-CN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EDM4hep</a:t>
            </a:r>
            <a:r>
              <a:rPr kumimoji="1" lang="en-US" altLang="zh-CN" sz="2400" dirty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kumimoji="1" lang="en-US" altLang="zh-CN" sz="2400" dirty="0" smtClean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ready</a:t>
            </a:r>
            <a:endParaRPr lang="en-US" altLang="zh-CN" sz="3200" dirty="0" smtClean="0"/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 smtClean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 smtClean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r>
              <a:rPr kumimoji="1" lang="en-US" altLang="zh-CN" sz="2400" dirty="0" smtClean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There is a version now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r>
              <a:rPr kumimoji="1" lang="en-US" altLang="zh-CN" sz="2000" dirty="0" smtClean="0">
                <a:solidFill>
                  <a:srgbClr val="3333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Earlier migrate to EDM4hep, fewer works in the future</a:t>
            </a:r>
          </a:p>
          <a:p>
            <a:pPr lvl="0" fontAlgn="auto">
              <a:spcBef>
                <a:spcPct val="50000"/>
              </a:spcBef>
              <a:spcAft>
                <a:spcPts val="0"/>
              </a:spcAft>
              <a:buClr>
                <a:srgbClr val="FF0000"/>
              </a:buClr>
              <a:buSzPct val="75000"/>
              <a:buFont typeface="Wingdings" panose="05000000000000000000" pitchFamily="2" charset="2"/>
              <a:buChar char="v"/>
            </a:pPr>
            <a:endParaRPr kumimoji="1" lang="en-US" altLang="zh-CN" sz="2400" dirty="0">
              <a:solidFill>
                <a:srgbClr val="3333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2513036" y="2086320"/>
            <a:ext cx="7165928" cy="2316173"/>
            <a:chOff x="781040" y="2403080"/>
            <a:chExt cx="7165928" cy="2316173"/>
          </a:xfrm>
        </p:grpSpPr>
        <p:grpSp>
          <p:nvGrpSpPr>
            <p:cNvPr id="6" name="组合 5"/>
            <p:cNvGrpSpPr/>
            <p:nvPr/>
          </p:nvGrpSpPr>
          <p:grpSpPr>
            <a:xfrm>
              <a:off x="1070257" y="2403080"/>
              <a:ext cx="3210799" cy="2316173"/>
              <a:chOff x="4819297" y="3029001"/>
              <a:chExt cx="3210799" cy="2316173"/>
            </a:xfrm>
          </p:grpSpPr>
          <p:sp>
            <p:nvSpPr>
              <p:cNvPr id="11" name="矩形 10"/>
              <p:cNvSpPr/>
              <p:nvPr/>
            </p:nvSpPr>
            <p:spPr bwMode="auto">
              <a:xfrm>
                <a:off x="4819297" y="3929393"/>
                <a:ext cx="1221971" cy="515389"/>
              </a:xfrm>
              <a:prstGeom prst="rect">
                <a:avLst/>
              </a:prstGeom>
              <a:solidFill>
                <a:srgbClr val="99CC0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PODIO</a:t>
                </a:r>
                <a:endParaRPr kumimoji="0" lang="zh-CN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6522950" y="4829785"/>
                <a:ext cx="1507145" cy="515389"/>
              </a:xfrm>
              <a:prstGeom prst="rect">
                <a:avLst/>
              </a:prstGeom>
              <a:solidFill>
                <a:srgbClr val="FFC00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EDM4hep</a:t>
                </a:r>
                <a:endParaRPr kumimoji="0" lang="zh-CN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6522951" y="3929393"/>
                <a:ext cx="1507145" cy="515389"/>
              </a:xfrm>
              <a:prstGeom prst="rect">
                <a:avLst/>
              </a:prstGeom>
              <a:solidFill>
                <a:srgbClr val="99CC0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PLCIO</a:t>
                </a:r>
                <a:endParaRPr kumimoji="0" lang="zh-CN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6522951" y="3029001"/>
                <a:ext cx="1507145" cy="515389"/>
              </a:xfrm>
              <a:prstGeom prst="rect">
                <a:avLst/>
              </a:prstGeom>
              <a:solidFill>
                <a:srgbClr val="00B0F0"/>
              </a:solidFill>
              <a:ln w="158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华文彩云" pitchFamily="2" charset="-122"/>
                  </a:rPr>
                  <a:t>LCIO</a:t>
                </a:r>
                <a:endParaRPr kumimoji="0" lang="zh-CN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华文彩云" pitchFamily="2" charset="-122"/>
                </a:endParaRPr>
              </a:p>
            </p:txBody>
          </p:sp>
          <p:cxnSp>
            <p:nvCxnSpPr>
              <p:cNvPr id="15" name="直接箭头连接符 14"/>
              <p:cNvCxnSpPr>
                <a:stCxn id="13" idx="1"/>
                <a:endCxn id="11" idx="3"/>
              </p:cNvCxnSpPr>
              <p:nvPr/>
            </p:nvCxnSpPr>
            <p:spPr bwMode="auto">
              <a:xfrm flipH="1">
                <a:off x="6041268" y="4187088"/>
                <a:ext cx="481683" cy="0"/>
              </a:xfrm>
              <a:prstGeom prst="straightConnector1">
                <a:avLst/>
              </a:prstGeom>
              <a:solidFill>
                <a:srgbClr val="99CC0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6" name="直接箭头连接符 15"/>
              <p:cNvCxnSpPr>
                <a:stCxn id="12" idx="1"/>
                <a:endCxn id="11" idx="2"/>
              </p:cNvCxnSpPr>
              <p:nvPr/>
            </p:nvCxnSpPr>
            <p:spPr bwMode="auto">
              <a:xfrm flipH="1" flipV="1">
                <a:off x="5430283" y="4444782"/>
                <a:ext cx="1092667" cy="642698"/>
              </a:xfrm>
              <a:prstGeom prst="straightConnector1">
                <a:avLst/>
              </a:prstGeom>
              <a:solidFill>
                <a:srgbClr val="99CC00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</p:grpSp>
        <p:sp>
          <p:nvSpPr>
            <p:cNvPr id="7" name="文本框 6"/>
            <p:cNvSpPr txBox="1"/>
            <p:nvPr/>
          </p:nvSpPr>
          <p:spPr>
            <a:xfrm>
              <a:off x="781040" y="2934140"/>
              <a:ext cx="1800404" cy="369332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Code generator</a:t>
              </a:r>
              <a:endParaRPr lang="zh-CN" altLang="en-US" dirty="0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416137" y="2476108"/>
              <a:ext cx="3530831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dirty="0" smtClean="0"/>
                <a:t>EDM in Marlin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416134" y="3201012"/>
              <a:ext cx="3530831" cy="723275"/>
            </a:xfrm>
            <a:prstGeom prst="rect">
              <a:avLst/>
            </a:prstGeom>
            <a:noFill/>
            <a:ln w="1905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dirty="0" smtClean="0"/>
                <a:t>Current EDM in CEPCSW</a:t>
              </a:r>
            </a:p>
            <a:p>
              <a:pPr marL="285750" indent="-285750">
                <a:spcBef>
                  <a:spcPts val="600"/>
                </a:spcBef>
                <a:buFont typeface="Arial" panose="020B0604020202020204" pitchFamily="34" charset="0"/>
                <a:buChar char="•"/>
              </a:pPr>
              <a:r>
                <a:rPr lang="en-US" altLang="zh-CN" dirty="0" smtClean="0"/>
                <a:t>Similar interfaces with LCIO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416135" y="4280886"/>
              <a:ext cx="3530831" cy="369332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dirty="0" smtClean="0"/>
                <a:t>EDM in the future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356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Good News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158240"/>
            <a:ext cx="10972800" cy="156153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The interfaces of EDM4hep and </a:t>
            </a:r>
            <a:r>
              <a:rPr lang="en-US" altLang="zh-CN" sz="2400" dirty="0" err="1" smtClean="0"/>
              <a:t>plcio</a:t>
            </a:r>
            <a:r>
              <a:rPr lang="en-US" altLang="zh-CN" sz="2400" dirty="0" smtClean="0"/>
              <a:t>(LCIO) are very similar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Now we can get data objects from associations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87698"/>
            <a:ext cx="6642857" cy="3392857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2750258"/>
            <a:ext cx="3133725" cy="3029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778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21680" y="380524"/>
            <a:ext cx="4368800" cy="5786596"/>
          </a:xfrm>
        </p:spPr>
        <p:txBody>
          <a:bodyPr/>
          <a:lstStyle/>
          <a:p>
            <a:r>
              <a:rPr lang="en-US" altLang="zh-CN" sz="1200" dirty="0" err="1"/>
              <a:t>MCParticleCollection.h</a:t>
            </a:r>
            <a:endParaRPr lang="en-US" altLang="zh-CN" sz="1200" dirty="0"/>
          </a:p>
          <a:p>
            <a:r>
              <a:rPr lang="en-US" altLang="zh-CN" sz="1200" dirty="0" err="1" smtClean="0"/>
              <a:t>CaloHitContributionCollection.h</a:t>
            </a:r>
            <a:endParaRPr lang="en-US" altLang="zh-CN" sz="1200" dirty="0"/>
          </a:p>
          <a:p>
            <a:r>
              <a:rPr lang="en-US" altLang="zh-CN" sz="1200" dirty="0" err="1"/>
              <a:t>SimCalorimeterHitCollection.h</a:t>
            </a:r>
            <a:endParaRPr lang="en-US" altLang="zh-CN" sz="1200" dirty="0"/>
          </a:p>
          <a:p>
            <a:r>
              <a:rPr lang="en-US" altLang="zh-CN" sz="1200" dirty="0" err="1" smtClean="0"/>
              <a:t>SimTrackerHitCollection.h</a:t>
            </a:r>
            <a:endParaRPr lang="en-US" altLang="zh-CN" sz="1200" dirty="0" smtClean="0"/>
          </a:p>
          <a:p>
            <a:endParaRPr lang="en-US" altLang="zh-CN" sz="1200" dirty="0"/>
          </a:p>
          <a:p>
            <a:r>
              <a:rPr lang="en-US" altLang="zh-CN" sz="1200" dirty="0" err="1"/>
              <a:t>RawCalorimeterHitCollection.h</a:t>
            </a:r>
            <a:endParaRPr lang="en-US" altLang="zh-CN" sz="1200" dirty="0"/>
          </a:p>
          <a:p>
            <a:r>
              <a:rPr lang="en-US" altLang="zh-CN" sz="1200" dirty="0" err="1" smtClean="0"/>
              <a:t>TPCHitCollection.h</a:t>
            </a:r>
            <a:r>
              <a:rPr lang="en-US" altLang="zh-CN" sz="1200" dirty="0" smtClean="0"/>
              <a:t> (Deprecated in LCIO)</a:t>
            </a:r>
          </a:p>
          <a:p>
            <a:r>
              <a:rPr lang="en-US" altLang="zh-CN" sz="1200" dirty="0" err="1" smtClean="0">
                <a:solidFill>
                  <a:srgbClr val="C00000"/>
                </a:solidFill>
              </a:rPr>
              <a:t>TrackerPulseCollection.h</a:t>
            </a:r>
            <a:endParaRPr lang="en-US" altLang="zh-CN" sz="1200" dirty="0" smtClean="0">
              <a:solidFill>
                <a:srgbClr val="C00000"/>
              </a:solidFill>
            </a:endParaRPr>
          </a:p>
          <a:p>
            <a:pPr lvl="1"/>
            <a:r>
              <a:rPr lang="en-US" altLang="zh-CN" sz="800" dirty="0" err="1" smtClean="0">
                <a:solidFill>
                  <a:srgbClr val="C00000"/>
                </a:solidFill>
              </a:rPr>
              <a:t>TrackerDataCollection.h</a:t>
            </a:r>
            <a:endParaRPr lang="en-US" altLang="zh-CN" sz="800" dirty="0">
              <a:solidFill>
                <a:srgbClr val="C00000"/>
              </a:solidFill>
            </a:endParaRPr>
          </a:p>
          <a:p>
            <a:r>
              <a:rPr lang="en-US" altLang="zh-CN" sz="1200" dirty="0" err="1" smtClean="0">
                <a:solidFill>
                  <a:srgbClr val="C00000"/>
                </a:solidFill>
              </a:rPr>
              <a:t>TrackerRawDataCollection.h</a:t>
            </a:r>
            <a:endParaRPr lang="en-US" altLang="zh-CN" sz="1200" dirty="0">
              <a:solidFill>
                <a:srgbClr val="C00000"/>
              </a:solidFill>
            </a:endParaRPr>
          </a:p>
          <a:p>
            <a:endParaRPr lang="en-US" altLang="zh-CN" sz="1200" dirty="0" smtClean="0"/>
          </a:p>
          <a:p>
            <a:r>
              <a:rPr lang="en-US" altLang="zh-CN" sz="1200" dirty="0" err="1" smtClean="0"/>
              <a:t>CalorimeterHitCollection.h</a:t>
            </a:r>
            <a:endParaRPr lang="en-US" altLang="zh-CN" sz="1200" dirty="0" smtClean="0"/>
          </a:p>
          <a:p>
            <a:r>
              <a:rPr lang="en-US" altLang="zh-CN" sz="1200" dirty="0" err="1" smtClean="0"/>
              <a:t>TrackerHitCollection.h</a:t>
            </a:r>
            <a:endParaRPr lang="en-US" altLang="zh-CN" sz="1200" dirty="0" smtClean="0"/>
          </a:p>
          <a:p>
            <a:pPr lvl="1"/>
            <a:r>
              <a:rPr lang="en-US" altLang="zh-CN" sz="800" dirty="0" err="1">
                <a:solidFill>
                  <a:srgbClr val="C00000"/>
                </a:solidFill>
              </a:rPr>
              <a:t>TrackerHitPlaneCollection.h</a:t>
            </a:r>
            <a:endParaRPr lang="en-US" altLang="zh-CN" sz="800" dirty="0">
              <a:solidFill>
                <a:srgbClr val="C00000"/>
              </a:solidFill>
            </a:endParaRPr>
          </a:p>
          <a:p>
            <a:pPr lvl="1"/>
            <a:r>
              <a:rPr lang="en-US" altLang="zh-CN" sz="800" dirty="0" err="1">
                <a:solidFill>
                  <a:srgbClr val="C00000"/>
                </a:solidFill>
              </a:rPr>
              <a:t>TrackerHitZCylinderCollection.h</a:t>
            </a:r>
            <a:endParaRPr lang="en-US" altLang="zh-CN" sz="800" dirty="0">
              <a:solidFill>
                <a:srgbClr val="C00000"/>
              </a:solidFill>
            </a:endParaRPr>
          </a:p>
          <a:p>
            <a:endParaRPr lang="en-US" altLang="zh-CN" sz="1200" dirty="0" smtClean="0"/>
          </a:p>
          <a:p>
            <a:r>
              <a:rPr lang="en-US" altLang="zh-CN" sz="1200" dirty="0" err="1" smtClean="0"/>
              <a:t>ParticleIDCollection.h</a:t>
            </a:r>
            <a:endParaRPr lang="en-US" altLang="zh-CN" sz="1200" dirty="0"/>
          </a:p>
          <a:p>
            <a:r>
              <a:rPr lang="en-US" altLang="zh-CN" sz="1200" dirty="0" err="1" smtClean="0"/>
              <a:t>ClusterCollection.h</a:t>
            </a:r>
            <a:endParaRPr lang="en-US" altLang="zh-CN" sz="1200" dirty="0"/>
          </a:p>
          <a:p>
            <a:r>
              <a:rPr lang="en-US" altLang="zh-CN" sz="1200" dirty="0" err="1"/>
              <a:t>TrackCollection.h</a:t>
            </a:r>
            <a:endParaRPr lang="en-US" altLang="zh-CN" sz="1200" dirty="0"/>
          </a:p>
          <a:p>
            <a:r>
              <a:rPr lang="en-US" altLang="zh-CN" sz="1200" dirty="0" err="1"/>
              <a:t>VertexCollection.h</a:t>
            </a:r>
            <a:endParaRPr lang="zh-CN" altLang="en-US" sz="1200" dirty="0"/>
          </a:p>
          <a:p>
            <a:r>
              <a:rPr lang="en-US" altLang="zh-CN" sz="1200" dirty="0" err="1"/>
              <a:t>ReconstructedParticleCollection.h</a:t>
            </a:r>
            <a:endParaRPr lang="en-US" altLang="zh-CN" sz="1200" dirty="0"/>
          </a:p>
          <a:p>
            <a:endParaRPr lang="en-US" altLang="zh-CN" sz="1200" dirty="0" smtClean="0"/>
          </a:p>
          <a:p>
            <a:r>
              <a:rPr lang="en-US" altLang="zh-CN" sz="1200" dirty="0" err="1" smtClean="0">
                <a:solidFill>
                  <a:srgbClr val="C00000"/>
                </a:solidFill>
              </a:rPr>
              <a:t>LCRelationCollection.h</a:t>
            </a:r>
            <a:endParaRPr lang="en-US" altLang="zh-CN" sz="1200" dirty="0">
              <a:solidFill>
                <a:srgbClr val="C00000"/>
              </a:solidFill>
            </a:endParaRPr>
          </a:p>
          <a:p>
            <a:endParaRPr lang="en-US" altLang="zh-CN" sz="1200" dirty="0" smtClean="0"/>
          </a:p>
          <a:p>
            <a:endParaRPr lang="en-US" altLang="zh-CN" sz="1200" dirty="0" smtClean="0"/>
          </a:p>
          <a:p>
            <a:endParaRPr lang="en-US" altLang="zh-CN" sz="1200" dirty="0"/>
          </a:p>
          <a:p>
            <a:r>
              <a:rPr lang="en-US" altLang="zh-CN" sz="1200" dirty="0" err="1" smtClean="0"/>
              <a:t>EventHeaderCollection.h</a:t>
            </a:r>
            <a:endParaRPr lang="en-US" altLang="zh-CN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812800" y="380524"/>
            <a:ext cx="4033520" cy="5786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200" kern="0" dirty="0" err="1" smtClean="0"/>
              <a:t>MCParticleCollection.h</a:t>
            </a:r>
            <a:endParaRPr lang="en-US" altLang="zh-CN" sz="1200" kern="0" dirty="0" smtClean="0"/>
          </a:p>
          <a:p>
            <a:r>
              <a:rPr lang="en-US" altLang="zh-CN" sz="1200" kern="0" dirty="0" err="1" smtClean="0"/>
              <a:t>CaloHitContributionCollection.h</a:t>
            </a:r>
            <a:endParaRPr lang="en-US" altLang="zh-CN" sz="1200" kern="0" dirty="0" smtClean="0"/>
          </a:p>
          <a:p>
            <a:r>
              <a:rPr lang="en-US" altLang="zh-CN" sz="1200" kern="0" dirty="0" err="1"/>
              <a:t>SimCalorimeterHitCollection.h</a:t>
            </a:r>
            <a:endParaRPr lang="en-US" altLang="zh-CN" sz="1200" kern="0" dirty="0"/>
          </a:p>
          <a:p>
            <a:r>
              <a:rPr lang="en-US" altLang="zh-CN" sz="1200" kern="0" dirty="0" err="1"/>
              <a:t>SimTrackerHitCollection.h</a:t>
            </a:r>
            <a:endParaRPr lang="en-US" altLang="zh-CN" sz="1200" kern="0" dirty="0"/>
          </a:p>
          <a:p>
            <a:endParaRPr lang="en-US" altLang="zh-CN" sz="1200" kern="0" dirty="0" smtClean="0"/>
          </a:p>
          <a:p>
            <a:r>
              <a:rPr lang="en-US" altLang="zh-CN" sz="1200" kern="0" dirty="0" err="1" smtClean="0"/>
              <a:t>RawCalorimeterHitCollection.h</a:t>
            </a:r>
            <a:endParaRPr lang="en-US" altLang="zh-CN" sz="1200" kern="0" dirty="0"/>
          </a:p>
          <a:p>
            <a:r>
              <a:rPr lang="en-US" altLang="zh-CN" sz="1200" kern="0" dirty="0" err="1"/>
              <a:t>TPCHitCollection.h</a:t>
            </a:r>
            <a:endParaRPr lang="en-US" altLang="zh-CN" sz="1200" kern="0" dirty="0"/>
          </a:p>
          <a:p>
            <a:endParaRPr lang="en-US" altLang="zh-CN" sz="1200" kern="0" dirty="0" smtClean="0"/>
          </a:p>
          <a:p>
            <a:pPr lvl="1"/>
            <a:endParaRPr lang="en-US" altLang="zh-CN" sz="800" kern="0" dirty="0" smtClean="0"/>
          </a:p>
          <a:p>
            <a:endParaRPr lang="en-US" altLang="zh-CN" sz="1200" kern="0" dirty="0"/>
          </a:p>
          <a:p>
            <a:endParaRPr lang="en-US" altLang="zh-CN" sz="1200" kern="0" dirty="0" smtClean="0"/>
          </a:p>
          <a:p>
            <a:r>
              <a:rPr lang="en-US" altLang="zh-CN" sz="1200" kern="0" dirty="0" err="1" smtClean="0"/>
              <a:t>CalorimeterHitCollection.h</a:t>
            </a:r>
            <a:endParaRPr lang="en-US" altLang="zh-CN" sz="1200" kern="0" dirty="0" smtClean="0"/>
          </a:p>
          <a:p>
            <a:r>
              <a:rPr lang="en-US" altLang="zh-CN" sz="1200" kern="0" dirty="0" err="1"/>
              <a:t>TrackerHitCollection.h</a:t>
            </a:r>
            <a:endParaRPr lang="en-US" altLang="zh-CN" sz="1200" kern="0" dirty="0"/>
          </a:p>
          <a:p>
            <a:pPr lvl="1"/>
            <a:endParaRPr lang="en-US" altLang="zh-CN" sz="800" kern="0" dirty="0" smtClean="0"/>
          </a:p>
          <a:p>
            <a:pPr lvl="1"/>
            <a:endParaRPr lang="en-US" altLang="zh-CN" sz="800" kern="0" dirty="0" smtClean="0"/>
          </a:p>
          <a:p>
            <a:endParaRPr lang="en-US" altLang="zh-CN" sz="1200" kern="0" dirty="0"/>
          </a:p>
          <a:p>
            <a:r>
              <a:rPr lang="en-US" altLang="zh-CN" sz="1200" kern="0" dirty="0" err="1" smtClean="0"/>
              <a:t>ParticleIDCollection.h</a:t>
            </a:r>
            <a:endParaRPr lang="en-US" altLang="zh-CN" sz="1200" kern="0" dirty="0"/>
          </a:p>
          <a:p>
            <a:r>
              <a:rPr lang="en-US" altLang="zh-CN" sz="1200" kern="0" dirty="0" err="1" smtClean="0"/>
              <a:t>ClusterCollection.h</a:t>
            </a:r>
            <a:endParaRPr lang="en-US" altLang="zh-CN" sz="1200" kern="0" dirty="0" smtClean="0"/>
          </a:p>
          <a:p>
            <a:r>
              <a:rPr lang="en-US" altLang="zh-CN" sz="1200" kern="0" dirty="0" err="1"/>
              <a:t>TrackCollection.h</a:t>
            </a:r>
            <a:endParaRPr lang="en-US" altLang="zh-CN" sz="1200" kern="0" dirty="0"/>
          </a:p>
          <a:p>
            <a:r>
              <a:rPr lang="en-US" altLang="zh-CN" sz="1200" kern="0" dirty="0" err="1"/>
              <a:t>VertexCollection.h</a:t>
            </a:r>
            <a:endParaRPr lang="zh-CN" altLang="en-US" sz="1200" kern="0" dirty="0"/>
          </a:p>
          <a:p>
            <a:r>
              <a:rPr lang="en-US" altLang="zh-CN" sz="1200" kern="0" dirty="0" err="1" smtClean="0"/>
              <a:t>ReconstructedParticleCollection.h</a:t>
            </a:r>
            <a:endParaRPr lang="en-US" altLang="zh-CN" sz="1200" kern="0" dirty="0"/>
          </a:p>
          <a:p>
            <a:endParaRPr lang="en-US" altLang="zh-CN" sz="1200" kern="0" dirty="0" smtClean="0"/>
          </a:p>
          <a:p>
            <a:r>
              <a:rPr lang="en-US" altLang="zh-CN" sz="1200" kern="0" dirty="0" err="1" smtClean="0">
                <a:solidFill>
                  <a:schemeClr val="tx2"/>
                </a:solidFill>
              </a:rPr>
              <a:t>MCRecoCaloAssociationCollection.h</a:t>
            </a:r>
            <a:endParaRPr lang="en-US" altLang="zh-CN" sz="1200" kern="0" dirty="0" smtClean="0">
              <a:solidFill>
                <a:schemeClr val="tx2"/>
              </a:solidFill>
            </a:endParaRPr>
          </a:p>
          <a:p>
            <a:r>
              <a:rPr lang="en-US" altLang="zh-CN" sz="1200" kern="0" dirty="0" err="1" smtClean="0">
                <a:solidFill>
                  <a:schemeClr val="tx2"/>
                </a:solidFill>
              </a:rPr>
              <a:t>MCRecoTrackerAssociationCollection.h</a:t>
            </a:r>
            <a:endParaRPr lang="en-US" altLang="zh-CN" sz="1200" kern="0" dirty="0" smtClean="0">
              <a:solidFill>
                <a:schemeClr val="tx2"/>
              </a:solidFill>
            </a:endParaRPr>
          </a:p>
          <a:p>
            <a:r>
              <a:rPr lang="en-US" altLang="zh-CN" sz="1200" kern="0" dirty="0" err="1" smtClean="0">
                <a:solidFill>
                  <a:schemeClr val="tx2"/>
                </a:solidFill>
              </a:rPr>
              <a:t>MCRecoParticleAssociationCollection.h</a:t>
            </a:r>
            <a:endParaRPr lang="en-US" altLang="zh-CN" sz="1200" kern="0" dirty="0" smtClean="0">
              <a:solidFill>
                <a:schemeClr val="tx2"/>
              </a:solidFill>
            </a:endParaRPr>
          </a:p>
          <a:p>
            <a:endParaRPr lang="en-US" altLang="zh-CN" sz="1200" kern="0" dirty="0"/>
          </a:p>
          <a:p>
            <a:r>
              <a:rPr lang="en-US" altLang="zh-CN" sz="1200" dirty="0" err="1" smtClean="0"/>
              <a:t>EventHeaderCollection.h</a:t>
            </a:r>
            <a:endParaRPr lang="en-US" altLang="zh-CN" sz="1200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619760" y="1341120"/>
            <a:ext cx="9174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19760" y="2611120"/>
            <a:ext cx="9174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619760" y="3586480"/>
            <a:ext cx="9174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19760" y="4886960"/>
            <a:ext cx="9174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19760" y="5770880"/>
            <a:ext cx="9174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99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Necessary Changes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10641"/>
            <a:ext cx="10972800" cy="482028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Namespace: </a:t>
            </a:r>
            <a:r>
              <a:rPr lang="en-US" altLang="zh-CN" sz="2400" dirty="0" err="1" smtClean="0"/>
              <a:t>plcio</a:t>
            </a:r>
            <a:r>
              <a:rPr lang="en-US" altLang="zh-CN" sz="2400" dirty="0" smtClean="0"/>
              <a:t> -&gt; edm4hep</a:t>
            </a:r>
            <a:endParaRPr lang="en-US" altLang="zh-CN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err="1" smtClean="0"/>
              <a:t>CellID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Two </a:t>
            </a:r>
            <a:r>
              <a:rPr lang="en-US" altLang="zh-CN" sz="2000" dirty="0" err="1" smtClean="0"/>
              <a:t>ints</a:t>
            </a:r>
            <a:r>
              <a:rPr lang="en-US" altLang="zh-CN" sz="2000" dirty="0" smtClean="0"/>
              <a:t> (4bytes * 2), cellID1, cellID0 -&gt; a long </a:t>
            </a:r>
            <a:r>
              <a:rPr lang="en-US" altLang="zh-CN" sz="2000" dirty="0" err="1" smtClean="0"/>
              <a:t>long</a:t>
            </a:r>
            <a:r>
              <a:rPr lang="en-US" altLang="zh-CN" sz="2000" dirty="0" smtClean="0"/>
              <a:t> (8 bytes), (cellID1&lt;&lt;32) | </a:t>
            </a:r>
            <a:r>
              <a:rPr lang="en-US" altLang="zh-CN" sz="2000" dirty="0" smtClean="0"/>
              <a:t>cellID0</a:t>
            </a:r>
            <a:endParaRPr lang="en-US" altLang="zh-CN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Missing classes and interfaces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Is necessary or can be replaced? Implement by our selves if necessary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Helper classes to handle </a:t>
            </a:r>
            <a:r>
              <a:rPr lang="en-US" altLang="zh-CN" sz="2400" dirty="0" err="1" smtClean="0"/>
              <a:t>ObjectID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err="1" smtClean="0"/>
              <a:t>TrackerHit</a:t>
            </a:r>
            <a:r>
              <a:rPr lang="en-US" altLang="zh-CN" sz="2000" dirty="0"/>
              <a:t>::</a:t>
            </a:r>
            <a:r>
              <a:rPr lang="en-US" altLang="zh-CN" sz="2000" dirty="0" err="1"/>
              <a:t>getRawHits</a:t>
            </a:r>
            <a:r>
              <a:rPr lang="en-US" altLang="zh-CN" sz="2000" dirty="0" smtClean="0"/>
              <a:t>()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err="1" smtClean="0"/>
              <a:t>CalorimeterHit</a:t>
            </a:r>
            <a:r>
              <a:rPr lang="en-US" altLang="zh-CN" sz="2000" dirty="0" smtClean="0"/>
              <a:t>::</a:t>
            </a:r>
            <a:r>
              <a:rPr lang="en-US" altLang="zh-CN" sz="2000" dirty="0" err="1" smtClean="0"/>
              <a:t>getRawHit</a:t>
            </a:r>
            <a:r>
              <a:rPr lang="en-US" altLang="zh-CN" sz="2000" dirty="0" smtClean="0"/>
              <a:t>() which is not present in current edm4hep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…?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165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K4FWCore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29360"/>
            <a:ext cx="10972800" cy="490156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Both </a:t>
            </a:r>
            <a:r>
              <a:rPr lang="en-US" altLang="zh-CN" sz="2400" dirty="0" smtClean="0">
                <a:solidFill>
                  <a:srgbClr val="C00000"/>
                </a:solidFill>
              </a:rPr>
              <a:t>CEPCSW/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FWCore</a:t>
            </a:r>
            <a:r>
              <a:rPr lang="en-US" altLang="zh-CN" sz="2400" dirty="0" smtClean="0"/>
              <a:t> and </a:t>
            </a:r>
            <a:r>
              <a:rPr lang="en-US" altLang="zh-CN" sz="2400" dirty="0" smtClean="0">
                <a:solidFill>
                  <a:srgbClr val="C00000"/>
                </a:solidFill>
              </a:rPr>
              <a:t>K4FWCore</a:t>
            </a:r>
            <a:r>
              <a:rPr lang="en-US" altLang="zh-CN" sz="2400" dirty="0" smtClean="0"/>
              <a:t> are Porting from </a:t>
            </a:r>
            <a:r>
              <a:rPr lang="en-US" altLang="zh-CN" sz="2400" dirty="0" smtClean="0">
                <a:solidFill>
                  <a:srgbClr val="C00000"/>
                </a:solidFill>
              </a:rPr>
              <a:t>FCC/</a:t>
            </a:r>
            <a:r>
              <a:rPr lang="en-US" altLang="zh-CN" sz="2400" dirty="0" err="1" smtClean="0">
                <a:solidFill>
                  <a:srgbClr val="C00000"/>
                </a:solidFill>
              </a:rPr>
              <a:t>FWCore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What we added in CEPCSW/</a:t>
            </a:r>
            <a:r>
              <a:rPr lang="en-US" altLang="zh-CN" sz="2400" dirty="0" err="1" smtClean="0"/>
              <a:t>FWCore</a:t>
            </a:r>
            <a:endParaRPr lang="en-US" altLang="zh-CN" sz="24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err="1" smtClean="0"/>
              <a:t>LCIODataSvc</a:t>
            </a:r>
            <a:r>
              <a:rPr lang="en-US" altLang="zh-CN" sz="2000" dirty="0" smtClean="0"/>
              <a:t> to read LCIO data in Gaudi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What we are doing with K4FWcore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Implement an algorithm (</a:t>
            </a:r>
            <a:r>
              <a:rPr lang="en-US" altLang="zh-CN" sz="2000" dirty="0" err="1" smtClean="0"/>
              <a:t>LCIOInput</a:t>
            </a:r>
            <a:r>
              <a:rPr lang="en-US" altLang="zh-CN" sz="2000" dirty="0" smtClean="0"/>
              <a:t>) instead of the service to do the </a:t>
            </a:r>
            <a:r>
              <a:rPr lang="en-US" altLang="zh-CN" sz="2000" dirty="0" err="1" smtClean="0"/>
              <a:t>convertion</a:t>
            </a:r>
            <a:endParaRPr lang="en-US" altLang="zh-CN" sz="2000" dirty="0" smtClean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/>
              <a:t>No impact to K4FWCore, easier to users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zh-CN" sz="2400" dirty="0" smtClean="0"/>
              <a:t>The </a:t>
            </a:r>
            <a:r>
              <a:rPr lang="en-US" altLang="zh-CN" sz="2400" dirty="0" err="1" smtClean="0"/>
              <a:t>LCIOInput</a:t>
            </a:r>
            <a:r>
              <a:rPr lang="en-US" altLang="zh-CN" sz="2400" dirty="0" smtClean="0"/>
              <a:t> algorithm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A standalone K4LCIOReader ( </a:t>
            </a:r>
            <a:r>
              <a:rPr lang="en-US" altLang="zh-CN" sz="2000" dirty="0" smtClean="0">
                <a:hlinkClick r:id="rId2"/>
              </a:rPr>
              <a:t>https</a:t>
            </a:r>
            <a:r>
              <a:rPr lang="en-US" altLang="zh-CN" sz="2000" dirty="0">
                <a:hlinkClick r:id="rId2"/>
              </a:rPr>
              <a:t>://</a:t>
            </a:r>
            <a:r>
              <a:rPr lang="en-US" altLang="zh-CN" sz="2000" dirty="0" smtClean="0">
                <a:hlinkClick r:id="rId2"/>
              </a:rPr>
              <a:t>github.com/ihep-sft-group/K4LCIOReader</a:t>
            </a:r>
            <a:r>
              <a:rPr lang="en-US" altLang="zh-CN" sz="2000" dirty="0" smtClean="0"/>
              <a:t> 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altLang="zh-CN" sz="2000" dirty="0" smtClean="0"/>
              <a:t>An algorithm wrapper that can cooperate with K4FWCore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684DC-3BE2-429E-9000-63F6CB01C4C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810130"/>
      </p:ext>
    </p:extLst>
  </p:cSld>
  <p:clrMapOvr>
    <a:masterClrMapping/>
  </p:clrMapOvr>
</p:sld>
</file>

<file path=ppt/theme/theme1.xml><?xml version="1.0" encoding="utf-8"?>
<a:theme xmlns:a="http://schemas.openxmlformats.org/drawingml/2006/main" name="zoujh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zoujh" id="{B66BB160-6457-49B4-827B-9BA8C9FD0F88}" vid="{59F3A3C0-37BB-4080-8040-CFA0E8084669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zoujh</Template>
  <TotalTime>223</TotalTime>
  <Words>274</Words>
  <Application>Microsoft Office PowerPoint</Application>
  <PresentationFormat>宽屏</PresentationFormat>
  <Paragraphs>111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华文彩云</vt:lpstr>
      <vt:lpstr>宋体</vt:lpstr>
      <vt:lpstr>微软雅黑</vt:lpstr>
      <vt:lpstr>Arial</vt:lpstr>
      <vt:lpstr>Calibri</vt:lpstr>
      <vt:lpstr>Garamond</vt:lpstr>
      <vt:lpstr>Wingdings</vt:lpstr>
      <vt:lpstr>zoujh</vt:lpstr>
      <vt:lpstr>Migration to Key4HEP</vt:lpstr>
      <vt:lpstr>Key4HEP</vt:lpstr>
      <vt:lpstr>EDM4hep</vt:lpstr>
      <vt:lpstr>Good News</vt:lpstr>
      <vt:lpstr>PowerPoint 演示文稿</vt:lpstr>
      <vt:lpstr>Necessary Changes</vt:lpstr>
      <vt:lpstr>K4FWCore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邹 佳恒</dc:creator>
  <cp:lastModifiedBy>邹 佳恒</cp:lastModifiedBy>
  <cp:revision>37</cp:revision>
  <dcterms:created xsi:type="dcterms:W3CDTF">2020-03-03T06:05:05Z</dcterms:created>
  <dcterms:modified xsi:type="dcterms:W3CDTF">2020-04-13T07:43:20Z</dcterms:modified>
</cp:coreProperties>
</file>