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0" r:id="rId2"/>
    <p:sldId id="271" r:id="rId3"/>
    <p:sldId id="274" r:id="rId4"/>
    <p:sldId id="269" r:id="rId5"/>
    <p:sldId id="256" r:id="rId6"/>
    <p:sldId id="257" r:id="rId7"/>
    <p:sldId id="264" r:id="rId8"/>
    <p:sldId id="259" r:id="rId9"/>
    <p:sldId id="265" r:id="rId10"/>
    <p:sldId id="260" r:id="rId11"/>
    <p:sldId id="287" r:id="rId12"/>
    <p:sldId id="268" r:id="rId13"/>
    <p:sldId id="282" r:id="rId14"/>
    <p:sldId id="267" r:id="rId15"/>
    <p:sldId id="281" r:id="rId16"/>
    <p:sldId id="277" r:id="rId17"/>
    <p:sldId id="284" r:id="rId18"/>
    <p:sldId id="278" r:id="rId19"/>
    <p:sldId id="285" r:id="rId20"/>
    <p:sldId id="286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B2"/>
    <a:srgbClr val="AFAF00"/>
    <a:srgbClr val="B1B100"/>
    <a:srgbClr val="9A9729"/>
    <a:srgbClr val="CDCFD8"/>
    <a:srgbClr val="888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13B97-0E45-450E-A223-215B7EF692AA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5F6E3-E4DE-41FF-90F8-4D1ADE2E4A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36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65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F6E3-E4DE-41FF-90F8-4D1ADE2E4A3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97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F6E3-E4DE-41FF-90F8-4D1ADE2E4A3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4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12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0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5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9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80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78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1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8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8BAF-41D9-4991-B709-1439B0C9E51C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8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4510" y="960463"/>
            <a:ext cx="10595428" cy="1064525"/>
          </a:xfrm>
        </p:spPr>
        <p:txBody>
          <a:bodyPr>
            <a:noAutofit/>
          </a:bodyPr>
          <a:lstStyle/>
          <a:p>
            <a:r>
              <a:rPr lang="en-US" altLang="zh-CN" sz="4400" b="1" dirty="0" smtClean="0"/>
              <a:t>Impedance and HOM heating in MDI for CEPC</a:t>
            </a:r>
            <a:endParaRPr lang="zh-CN" altLang="en-US" sz="4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89183" y="3209879"/>
            <a:ext cx="7354867" cy="587825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2800" dirty="0" smtClean="0"/>
              <a:t>Liu Yu dong, Wang Na,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Wang Dou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Wang Hai Jing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8700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6605" y="0"/>
            <a:ext cx="1032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Summary on HOM heating Power for MDI 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CDR beam parameters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44832"/>
              </p:ext>
            </p:extLst>
          </p:nvPr>
        </p:nvGraphicFramePr>
        <p:xfrm>
          <a:off x="27028" y="487043"/>
          <a:ext cx="12124028" cy="636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83"/>
                <a:gridCol w="1801379"/>
                <a:gridCol w="1799515"/>
                <a:gridCol w="1777439"/>
                <a:gridCol w="1728067"/>
                <a:gridCol w="1757686"/>
                <a:gridCol w="1512059"/>
              </a:tblGrid>
              <a:tr h="5768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MDI Model</a:t>
                      </a: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H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Z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3765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 0</a:t>
                      </a:r>
                    </a:p>
                    <a:p>
                      <a:pPr algn="ctr"/>
                      <a:r>
                        <a:rPr lang="en-US" altLang="zh-CN" sz="2000" dirty="0" smtClean="0"/>
                        <a:t>(28mm-28mm)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21.28w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 13.14w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86.24w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 53.27w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301.28w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:186.08w</a:t>
                      </a:r>
                      <a:endParaRPr lang="zh-CN" altLang="en-US" sz="2000" dirty="0" smtClean="0"/>
                    </a:p>
                  </a:txBody>
                  <a:tcPr/>
                </a:tc>
              </a:tr>
              <a:tr h="496096">
                <a:tc v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34.42w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139.51w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487.36w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830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 1</a:t>
                      </a:r>
                    </a:p>
                    <a:p>
                      <a:pPr algn="ctr"/>
                      <a:r>
                        <a:rPr lang="en-US" altLang="zh-CN" sz="2000" dirty="0" smtClean="0"/>
                        <a:t>(28mm-20mm)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:3.16w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:8.13w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:12.8w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:32.9w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:44.8w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:115.2w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11.29w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:45.7w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:160w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60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</a:t>
                      </a:r>
                      <a:r>
                        <a:rPr lang="en-US" altLang="zh-CN" sz="2000" baseline="0" dirty="0" smtClean="0"/>
                        <a:t> 2</a:t>
                      </a:r>
                    </a:p>
                    <a:p>
                      <a:pPr algn="ctr"/>
                      <a:r>
                        <a:rPr lang="en-US" altLang="zh-CN" sz="2000" baseline="0" dirty="0" smtClean="0"/>
                        <a:t>(28mm-20mm)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:3.96w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:7.09w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:16.1w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:28.7w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:56.1w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:100.4w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:11.05w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:44.8w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:156.5</a:t>
                      </a:r>
                      <a:endParaRPr lang="zh-CN" altLang="en-US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1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Model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>
                          <a:solidFill>
                            <a:srgbClr val="00B050"/>
                          </a:solidFill>
                        </a:rPr>
                        <a:t>(28mm-20mm)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:3.67w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:6.5w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:14.88w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:26.38w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:51.98w</a:t>
                      </a:r>
                      <a:endParaRPr lang="zh-CN" altLang="en-US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:92.15w</a:t>
                      </a:r>
                      <a:endParaRPr lang="zh-CN" altLang="en-US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10.17w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41.26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144.13</a:t>
                      </a:r>
                      <a:endParaRPr lang="zh-CN" altLang="en-US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 smtClean="0"/>
                    </a:p>
                  </a:txBody>
                  <a:tcPr/>
                </a:tc>
              </a:tr>
              <a:tr h="4566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Model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(20mm-20mm)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:7.3w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:2.58w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:29.5w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:10.5w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:103.4w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:36.6w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:9.88w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:40w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:140w</a:t>
                      </a:r>
                      <a:endParaRPr lang="zh-CN" altLang="en-US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00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Model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(28mm-11mm)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0.85kw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0.28kw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3.44kw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1.13kw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12.05kw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3.93kw</a:t>
                      </a:r>
                      <a:endParaRPr lang="zh-CN" altLang="en-US" sz="2000" dirty="0"/>
                    </a:p>
                  </a:txBody>
                  <a:tcPr/>
                </a:tc>
              </a:tr>
              <a:tr h="2200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1.13kw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4.57kw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15.98kw</a:t>
                      </a:r>
                      <a:endParaRPr lang="zh-CN" altLang="en-US" sz="2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588" y="143231"/>
            <a:ext cx="8549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Mechanical structure and materials for Mode 3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8" y="932427"/>
            <a:ext cx="10640004" cy="557771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136795" y="1213781"/>
            <a:ext cx="328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Total length:2220mm</a:t>
            </a:r>
            <a:endParaRPr lang="zh-CN" altLang="en-US" sz="2800" dirty="0"/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1617785" y="2468564"/>
            <a:ext cx="802192" cy="1569266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28468" y="4037830"/>
            <a:ext cx="168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Cu: 360mm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4111152" y="3394687"/>
            <a:ext cx="802192" cy="1569266"/>
          </a:xfrm>
          <a:prstGeom prst="straightConnector1">
            <a:avLst/>
          </a:prstGeom>
          <a:ln w="28575">
            <a:solidFill>
              <a:srgbClr val="B1B1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421835" y="4963953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AFAF00"/>
                </a:solidFill>
              </a:rPr>
              <a:t>Al: 625mm </a:t>
            </a:r>
            <a:endParaRPr lang="zh-CN" altLang="en-US" sz="2400" dirty="0">
              <a:solidFill>
                <a:srgbClr val="AFAF00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5936776" y="4037830"/>
            <a:ext cx="802192" cy="1569266"/>
          </a:xfrm>
          <a:prstGeom prst="straightConnector1">
            <a:avLst/>
          </a:prstGeom>
          <a:ln w="28575">
            <a:solidFill>
              <a:srgbClr val="00B2B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247459" y="5607096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B2B2"/>
                </a:solidFill>
              </a:rPr>
              <a:t>Be: 250mm </a:t>
            </a:r>
            <a:endParaRPr lang="zh-CN" altLang="en-US" sz="2400" dirty="0">
              <a:solidFill>
                <a:srgbClr val="00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0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4683" y="3929571"/>
            <a:ext cx="10116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Resistive wall:   2*7.08w 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Trap mode power (below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 2*51.98w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propagating from MDI (above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2* (92.15*250/1e9) ~ 0w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2*12.84w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3848635" y="6053172"/>
            <a:ext cx="49752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143.8w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4683" y="178412"/>
            <a:ext cx="11018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Model 3: Power deposition in </a:t>
            </a:r>
            <a:r>
              <a:rPr lang="en-US" altLang="zh-CN" sz="2400" dirty="0" smtClean="0"/>
              <a:t>Be (Z &amp;CDR parameters &amp;</a:t>
            </a:r>
            <a:r>
              <a:rPr lang="el-GR" altLang="zh-CN" sz="2400" dirty="0" smtClean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@5mm&amp;material@PEC)</a:t>
            </a:r>
            <a:endParaRPr lang="zh-CN" altLang="en-US" sz="2400" dirty="0"/>
          </a:p>
        </p:txBody>
      </p:sp>
      <p:grpSp>
        <p:nvGrpSpPr>
          <p:cNvPr id="9" name="组合 8"/>
          <p:cNvGrpSpPr/>
          <p:nvPr/>
        </p:nvGrpSpPr>
        <p:grpSpPr>
          <a:xfrm>
            <a:off x="2351124" y="811788"/>
            <a:ext cx="7970293" cy="3275463"/>
            <a:chOff x="4681199" y="3915274"/>
            <a:chExt cx="7438019" cy="2942725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27"/>
            <a:stretch/>
          </p:blipFill>
          <p:spPr>
            <a:xfrm>
              <a:off x="4681199" y="3915274"/>
              <a:ext cx="7438019" cy="2942725"/>
            </a:xfrm>
            <a:prstGeom prst="rect">
              <a:avLst/>
            </a:prstGeom>
          </p:spPr>
        </p:pic>
        <p:cxnSp>
          <p:nvCxnSpPr>
            <p:cNvPr id="11" name="直接连接符 10"/>
            <p:cNvCxnSpPr/>
            <p:nvPr/>
          </p:nvCxnSpPr>
          <p:spPr>
            <a:xfrm>
              <a:off x="8134072" y="4258104"/>
              <a:ext cx="0" cy="2115403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8147720" y="4294141"/>
              <a:ext cx="200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Fre_cutoff:8.24GHz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554632" y="4288157"/>
              <a:ext cx="24497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=5mm@k_loss: </a:t>
              </a:r>
              <a:r>
                <a:rPr lang="en-US" altLang="zh-CN" dirty="0"/>
                <a:t>0.0088v/pc</a:t>
              </a:r>
              <a:endParaRPr lang="en-US" altLang="zh-CN" dirty="0" smtClean="0"/>
            </a:p>
            <a:p>
              <a:r>
                <a:rPr lang="en-US" altLang="zh-CN" dirty="0" err="1" smtClean="0"/>
                <a:t>P</a:t>
              </a:r>
              <a:r>
                <a:rPr lang="en-US" altLang="zh-CN" baseline="-25000" dirty="0" err="1" smtClean="0"/>
                <a:t>loss</a:t>
              </a:r>
              <a:r>
                <a:rPr lang="en-US" altLang="zh-CN" dirty="0" smtClean="0"/>
                <a:t>: H/W/Z:</a:t>
              </a:r>
            </a:p>
            <a:p>
              <a:r>
                <a:rPr lang="en-US" altLang="zh-CN" dirty="0" smtClean="0"/>
                <a:t>3.67w/14.88w/51.98w</a:t>
              </a:r>
              <a:endParaRPr lang="zh-CN" altLang="en-US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263730" y="5026821"/>
              <a:ext cx="34392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=5mm@k_loss: </a:t>
              </a:r>
              <a:r>
                <a:rPr lang="en-US" altLang="zh-CN" dirty="0"/>
                <a:t>0.0156v/pc</a:t>
              </a:r>
              <a:endParaRPr lang="en-US" altLang="zh-CN" dirty="0" smtClean="0"/>
            </a:p>
            <a:p>
              <a:r>
                <a:rPr lang="en-US" altLang="zh-CN" dirty="0" err="1" smtClean="0"/>
                <a:t>P</a:t>
              </a:r>
              <a:r>
                <a:rPr lang="en-US" altLang="zh-CN" baseline="-25000" dirty="0" err="1" smtClean="0"/>
                <a:t>loss</a:t>
              </a:r>
              <a:r>
                <a:rPr lang="en-US" altLang="zh-CN" dirty="0" smtClean="0"/>
                <a:t>: H/W/Z:</a:t>
              </a:r>
            </a:p>
            <a:p>
              <a:r>
                <a:rPr lang="en-US" altLang="zh-CN" dirty="0" smtClean="0"/>
                <a:t>6.5w/26.38w/92.15w</a:t>
              </a:r>
              <a:endParaRPr lang="zh-CN" alt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482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77903" y="692084"/>
            <a:ext cx="8065826" cy="3513080"/>
            <a:chOff x="3957852" y="430474"/>
            <a:chExt cx="8065826" cy="351308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2"/>
            <a:stretch/>
          </p:blipFill>
          <p:spPr>
            <a:xfrm>
              <a:off x="3957852" y="430474"/>
              <a:ext cx="8065826" cy="3513080"/>
            </a:xfrm>
            <a:prstGeom prst="rect">
              <a:avLst/>
            </a:prstGeom>
          </p:spPr>
        </p:pic>
        <p:cxnSp>
          <p:nvCxnSpPr>
            <p:cNvPr id="6" name="直接连接符 5"/>
            <p:cNvCxnSpPr/>
            <p:nvPr/>
          </p:nvCxnSpPr>
          <p:spPr>
            <a:xfrm>
              <a:off x="7265785" y="978478"/>
              <a:ext cx="0" cy="243030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7265785" y="834471"/>
              <a:ext cx="200619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Fre_cutoff:8.24GHz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534146" y="1063468"/>
              <a:ext cx="2430675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σ</a:t>
              </a:r>
              <a:r>
                <a:rPr lang="en-US" altLang="zh-CN" sz="1600" baseline="-25000" dirty="0" err="1" smtClean="0"/>
                <a:t>z</a:t>
              </a:r>
              <a:r>
                <a:rPr lang="en-US" altLang="zh-CN" sz="1600" dirty="0" smtClean="0"/>
                <a:t>=5mm@k</a:t>
              </a:r>
              <a:r>
                <a:rPr lang="en-US" altLang="zh-CN" sz="1600" baseline="-25000" dirty="0" smtClean="0"/>
                <a:t>loss</a:t>
              </a:r>
              <a:r>
                <a:rPr lang="en-US" altLang="zh-CN" sz="1600" dirty="0" smtClean="0"/>
                <a:t>: 0.0177v/pc</a:t>
              </a:r>
              <a:endParaRPr lang="en-US" altLang="zh-CN" sz="1600" dirty="0"/>
            </a:p>
            <a:p>
              <a:r>
                <a:rPr lang="en-US" altLang="zh-CN" sz="1600" dirty="0" err="1" smtClean="0"/>
                <a:t>P</a:t>
              </a:r>
              <a:r>
                <a:rPr lang="en-US" altLang="zh-CN" sz="1600" baseline="-25000" dirty="0" err="1" smtClean="0"/>
                <a:t>loss</a:t>
              </a:r>
              <a:r>
                <a:rPr lang="en-US" altLang="zh-CN" sz="1600" dirty="0" smtClean="0"/>
                <a:t>: Z:104.56w</a:t>
              </a:r>
              <a:endParaRPr lang="zh-CN" altLang="en-US" sz="1600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417459" y="1901242"/>
              <a:ext cx="343927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σ</a:t>
              </a:r>
              <a:r>
                <a:rPr lang="en-US" altLang="zh-CN" sz="1600" baseline="-25000" dirty="0" err="1" smtClean="0"/>
                <a:t>z</a:t>
              </a:r>
              <a:r>
                <a:rPr lang="en-US" altLang="zh-CN" sz="1600" dirty="0" smtClean="0"/>
                <a:t>=5mm@k</a:t>
              </a:r>
              <a:r>
                <a:rPr lang="en-US" altLang="zh-CN" sz="1600" baseline="-25000" dirty="0" smtClean="0"/>
                <a:t>loss</a:t>
              </a:r>
              <a:r>
                <a:rPr lang="en-US" altLang="zh-CN" sz="1600" dirty="0"/>
                <a:t>:0.0325 </a:t>
              </a:r>
              <a:r>
                <a:rPr lang="en-US" altLang="zh-CN" sz="1600" dirty="0" smtClean="0"/>
                <a:t>v/pc</a:t>
              </a:r>
              <a:endParaRPr lang="en-US" altLang="zh-CN" sz="1600" dirty="0"/>
            </a:p>
            <a:p>
              <a:r>
                <a:rPr lang="en-US" altLang="zh-CN" sz="1600" dirty="0" err="1"/>
                <a:t>P</a:t>
              </a:r>
              <a:r>
                <a:rPr lang="en-US" altLang="zh-CN" sz="1600" baseline="-25000" dirty="0" err="1"/>
                <a:t>loss</a:t>
              </a:r>
              <a:r>
                <a:rPr lang="en-US" altLang="zh-CN" sz="1600" dirty="0"/>
                <a:t>: </a:t>
              </a:r>
              <a:r>
                <a:rPr lang="en-US" altLang="zh-CN" sz="1600" dirty="0" smtClean="0"/>
                <a:t>Z: 191.9w</a:t>
              </a:r>
              <a:endParaRPr lang="zh-CN" altLang="en-US" sz="1600" dirty="0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339604" y="4085399"/>
            <a:ext cx="9816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Trap mode power (below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 2*104.56w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propagating from MDI (above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2* (191.9</a:t>
            </a:r>
            <a:r>
              <a:rPr lang="zh-CN" altLang="en-US" sz="2400" dirty="0" smtClean="0"/>
              <a:t>*</a:t>
            </a:r>
            <a:r>
              <a:rPr lang="en-US" altLang="zh-CN" sz="2400" dirty="0" smtClean="0"/>
              <a:t>250/1e9) ~ 0w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2*12.84w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688931" y="5839725"/>
            <a:ext cx="4975273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234.8w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6886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Model 3: Power deposition in Be (</a:t>
            </a:r>
            <a:r>
              <a:rPr lang="en-US" altLang="zh-CN" sz="2400" dirty="0"/>
              <a:t>Z &amp;</a:t>
            </a:r>
            <a:r>
              <a:rPr lang="en-US" altLang="zh-CN" sz="2400" dirty="0" smtClean="0"/>
              <a:t>CDR parameters </a:t>
            </a:r>
            <a:r>
              <a:rPr lang="en-US" altLang="zh-CN" sz="2400" dirty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@5mm&amp;material@Lossy mental)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56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82"/>
          <a:stretch/>
        </p:blipFill>
        <p:spPr>
          <a:xfrm>
            <a:off x="225376" y="661066"/>
            <a:ext cx="4626692" cy="30484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7" t="-2924" r="17842" b="2924"/>
          <a:stretch/>
        </p:blipFill>
        <p:spPr>
          <a:xfrm>
            <a:off x="5241229" y="3684893"/>
            <a:ext cx="5113992" cy="31183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14"/>
          <a:stretch/>
        </p:blipFill>
        <p:spPr>
          <a:xfrm>
            <a:off x="5307417" y="661066"/>
            <a:ext cx="5057966" cy="320890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68"/>
          <a:stretch/>
        </p:blipFill>
        <p:spPr>
          <a:xfrm>
            <a:off x="150602" y="3866031"/>
            <a:ext cx="4776240" cy="29372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159597" y="1335617"/>
            <a:ext cx="269939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P_total_t</a:t>
            </a:r>
            <a:r>
              <a:rPr lang="en-US" altLang="zh-CN" sz="2400" dirty="0" smtClean="0"/>
              <a:t>=148.5w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841309" y="4548625"/>
            <a:ext cx="219002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P_Cu</a:t>
            </a:r>
            <a:r>
              <a:rPr lang="en-US" altLang="zh-CN" sz="2400" dirty="0" smtClean="0"/>
              <a:t>=75.83w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159597" y="4548625"/>
            <a:ext cx="211307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P_Al</a:t>
            </a:r>
            <a:r>
              <a:rPr lang="en-US" altLang="zh-CN" sz="2400" dirty="0" smtClean="0"/>
              <a:t>=60.45w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846118" y="1364785"/>
            <a:ext cx="21852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P_Be</a:t>
            </a:r>
            <a:r>
              <a:rPr lang="en-US" altLang="zh-CN" sz="2400" dirty="0" smtClean="0"/>
              <a:t>=12.22w</a:t>
            </a:r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0" y="103843"/>
            <a:ext cx="13206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Model 3: Power deposition in Be (</a:t>
            </a:r>
            <a:r>
              <a:rPr lang="en-US" altLang="zh-CN" sz="2400" dirty="0"/>
              <a:t>Z &amp;</a:t>
            </a:r>
            <a:r>
              <a:rPr lang="en-US" altLang="zh-CN" sz="2400" dirty="0" smtClean="0"/>
              <a:t>CDR parameters </a:t>
            </a:r>
            <a:r>
              <a:rPr lang="en-US" altLang="zh-CN" sz="2400" dirty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@5mm&amp;material@Lossy mental)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79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53251" y="1190768"/>
            <a:ext cx="112158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/>
              <a:t>Directly power </a:t>
            </a:r>
            <a:r>
              <a:rPr lang="en-US" altLang="zh-CN" sz="2400" dirty="0" smtClean="0"/>
              <a:t>deposition </a:t>
            </a:r>
            <a:r>
              <a:rPr lang="en-US" altLang="zh-CN" sz="2400" dirty="0"/>
              <a:t>in Be pipe: 2*12.22w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/>
              <a:t>Power from Cu and Al pipe deposited in Be:   2* (60.45*250/2220+75.83*250/2220)w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2*12.84w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786266" y="3074446"/>
            <a:ext cx="65476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Total power on Be pipe (maximum): </a:t>
            </a:r>
            <a:r>
              <a:rPr lang="en-US" altLang="zh-CN" sz="2800" dirty="0" smtClean="0">
                <a:solidFill>
                  <a:srgbClr val="FF0000"/>
                </a:solidFill>
              </a:rPr>
              <a:t>80.77w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6886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Model 3: Power deposition in Be (</a:t>
            </a:r>
            <a:r>
              <a:rPr lang="en-US" altLang="zh-CN" sz="2400" dirty="0"/>
              <a:t>Z &amp;</a:t>
            </a:r>
            <a:r>
              <a:rPr lang="en-US" altLang="zh-CN" sz="2400" dirty="0" smtClean="0"/>
              <a:t>CDR parameters </a:t>
            </a:r>
            <a:r>
              <a:rPr lang="en-US" altLang="zh-CN" sz="2400" dirty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@5mm&amp;material@Lossy mental)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476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4683" y="194368"/>
            <a:ext cx="1138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Model 3</a:t>
            </a:r>
            <a:r>
              <a:rPr lang="en-US" altLang="zh-CN" sz="2800" dirty="0"/>
              <a:t>: Power deposition in </a:t>
            </a:r>
            <a:r>
              <a:rPr lang="en-US" altLang="zh-CN" sz="2400" dirty="0"/>
              <a:t>Be </a:t>
            </a: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@6.2mm&amp;material@PEC)</a:t>
            </a:r>
            <a:endParaRPr lang="zh-CN" altLang="en-US" sz="2400" dirty="0"/>
          </a:p>
        </p:txBody>
      </p:sp>
      <p:grpSp>
        <p:nvGrpSpPr>
          <p:cNvPr id="12" name="组合 11"/>
          <p:cNvGrpSpPr/>
          <p:nvPr/>
        </p:nvGrpSpPr>
        <p:grpSpPr>
          <a:xfrm>
            <a:off x="1189950" y="789725"/>
            <a:ext cx="8971128" cy="3196609"/>
            <a:chOff x="1187358" y="798134"/>
            <a:chExt cx="8971128" cy="3196609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358" y="798134"/>
              <a:ext cx="8971128" cy="3196609"/>
            </a:xfrm>
            <a:prstGeom prst="rect">
              <a:avLst/>
            </a:prstGeom>
          </p:spPr>
        </p:pic>
        <p:cxnSp>
          <p:nvCxnSpPr>
            <p:cNvPr id="4" name="直接连接符 3"/>
            <p:cNvCxnSpPr/>
            <p:nvPr/>
          </p:nvCxnSpPr>
          <p:spPr>
            <a:xfrm>
              <a:off x="5281124" y="1038317"/>
              <a:ext cx="0" cy="272331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5362511" y="1160261"/>
              <a:ext cx="200619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Fre_cutoff:8.24GHz</a:t>
              </a:r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10160" y="1344927"/>
              <a:ext cx="29348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=6.2mm@k</a:t>
              </a:r>
              <a:r>
                <a:rPr lang="en-US" altLang="zh-CN" baseline="-25000" dirty="0" smtClean="0"/>
                <a:t>loss</a:t>
              </a:r>
              <a:r>
                <a:rPr lang="en-US" altLang="zh-CN" dirty="0" smtClean="0"/>
                <a:t>: 0.0064v/pc</a:t>
              </a:r>
              <a:endParaRPr lang="en-US" altLang="zh-CN" dirty="0"/>
            </a:p>
            <a:p>
              <a:r>
                <a:rPr lang="en-US" altLang="zh-CN" dirty="0" err="1" smtClean="0"/>
                <a:t>P</a:t>
              </a:r>
              <a:r>
                <a:rPr lang="en-US" altLang="zh-CN" baseline="-25000" dirty="0" err="1" smtClean="0"/>
                <a:t>loss</a:t>
              </a:r>
              <a:r>
                <a:rPr lang="en-US" altLang="zh-CN" dirty="0" smtClean="0"/>
                <a:t>: Z</a:t>
              </a:r>
              <a:r>
                <a:rPr lang="en-US" altLang="zh-CN" dirty="0"/>
                <a:t>: </a:t>
              </a:r>
              <a:r>
                <a:rPr lang="en-US" altLang="zh-CN" dirty="0" smtClean="0"/>
                <a:t>165.98w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564001" y="1568554"/>
              <a:ext cx="343927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=6.2mm@k</a:t>
              </a:r>
              <a:r>
                <a:rPr lang="en-US" altLang="zh-CN" baseline="-25000" dirty="0" smtClean="0"/>
                <a:t>loss</a:t>
              </a:r>
              <a:r>
                <a:rPr lang="en-US" altLang="zh-CN" dirty="0" smtClean="0"/>
                <a:t>: 0.0075v/pc</a:t>
              </a:r>
              <a:endParaRPr lang="en-US" altLang="zh-CN" dirty="0"/>
            </a:p>
            <a:p>
              <a:r>
                <a:rPr lang="en-US" altLang="zh-CN" dirty="0" err="1"/>
                <a:t>P</a:t>
              </a:r>
              <a:r>
                <a:rPr lang="en-US" altLang="zh-CN" baseline="-25000" dirty="0" err="1"/>
                <a:t>loss</a:t>
              </a:r>
              <a:r>
                <a:rPr lang="en-US" altLang="zh-CN" dirty="0"/>
                <a:t>: </a:t>
              </a:r>
              <a:r>
                <a:rPr lang="en-US" altLang="zh-CN" dirty="0" smtClean="0"/>
                <a:t>Z: 195w</a:t>
              </a:r>
              <a:endParaRPr lang="zh-CN" altLang="en-US" dirty="0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19281" y="3879054"/>
            <a:ext cx="94458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Resistive wall:   2*21.83w 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Trap mode power (below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 2*165.98w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propagating from MDI (above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2* (195</a:t>
            </a:r>
            <a:r>
              <a:rPr lang="zh-CN" altLang="en-US" sz="2400" dirty="0" smtClean="0"/>
              <a:t>*</a:t>
            </a:r>
            <a:r>
              <a:rPr lang="en-US" altLang="zh-CN" sz="2400" dirty="0" smtClean="0"/>
              <a:t>250/1e9)~0w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2*49.41w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313864" y="7095634"/>
            <a:ext cx="4975273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235.95w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40180" y="6038766"/>
            <a:ext cx="5205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474.4w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8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0" y="106346"/>
            <a:ext cx="123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Model 3</a:t>
            </a:r>
            <a:r>
              <a:rPr lang="en-US" altLang="zh-CN" sz="2800" dirty="0"/>
              <a:t>: Power deposition in </a:t>
            </a:r>
            <a:r>
              <a:rPr lang="en-US" altLang="zh-CN" sz="2400" dirty="0"/>
              <a:t>Be </a:t>
            </a: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@6.2mm&amp;material@lossy mental)</a:t>
            </a:r>
            <a:endParaRPr lang="zh-CN" altLang="en-US" sz="24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1"/>
          <a:stretch/>
        </p:blipFill>
        <p:spPr>
          <a:xfrm>
            <a:off x="654240" y="774616"/>
            <a:ext cx="8476112" cy="3374303"/>
          </a:xfrm>
        </p:spPr>
      </p:pic>
      <p:sp>
        <p:nvSpPr>
          <p:cNvPr id="6" name="文本框 5"/>
          <p:cNvSpPr txBox="1"/>
          <p:nvPr/>
        </p:nvSpPr>
        <p:spPr>
          <a:xfrm>
            <a:off x="5048612" y="1569693"/>
            <a:ext cx="20061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Fre_cutoff:8.24GHz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637195" y="1569693"/>
            <a:ext cx="2934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=6.2mm@k</a:t>
            </a:r>
            <a:r>
              <a:rPr lang="en-US" altLang="zh-CN" baseline="-25000" dirty="0" smtClean="0"/>
              <a:t>loss</a:t>
            </a:r>
            <a:r>
              <a:rPr lang="en-US" altLang="zh-CN" dirty="0" smtClean="0"/>
              <a:t>: 0.0132v/pc</a:t>
            </a:r>
            <a:endParaRPr lang="en-US" altLang="zh-CN" dirty="0"/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Z</a:t>
            </a:r>
            <a:r>
              <a:rPr lang="en-US" altLang="zh-CN" dirty="0"/>
              <a:t>: </a:t>
            </a:r>
            <a:r>
              <a:rPr lang="en-US" altLang="zh-CN" dirty="0" smtClean="0"/>
              <a:t>343.2w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65277" y="2410936"/>
            <a:ext cx="34392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=6.2mm@k</a:t>
            </a:r>
            <a:r>
              <a:rPr lang="en-US" altLang="zh-CN" baseline="-25000" dirty="0" smtClean="0"/>
              <a:t>loss</a:t>
            </a:r>
            <a:r>
              <a:rPr lang="en-US" altLang="zh-CN" dirty="0"/>
              <a:t>: 0.0096v/pc</a:t>
            </a:r>
          </a:p>
          <a:p>
            <a:r>
              <a:rPr lang="en-US" altLang="zh-CN" dirty="0" err="1"/>
              <a:t>P</a:t>
            </a:r>
            <a:r>
              <a:rPr lang="en-US" altLang="zh-CN" baseline="-25000" dirty="0" err="1"/>
              <a:t>loss</a:t>
            </a:r>
            <a:r>
              <a:rPr lang="en-US" altLang="zh-CN" dirty="0"/>
              <a:t>: </a:t>
            </a:r>
            <a:r>
              <a:rPr lang="en-US" altLang="zh-CN" dirty="0" smtClean="0"/>
              <a:t>Z: 249.65w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4966165" y="1488850"/>
            <a:ext cx="0" cy="21224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91986" y="4083175"/>
            <a:ext cx="98337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Trap mode power (below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 2*343.2w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propagating from MDI (above </a:t>
            </a:r>
            <a:r>
              <a:rPr lang="en-US" altLang="zh-CN" sz="2400" dirty="0" err="1" smtClean="0"/>
              <a:t>f_cut_off</a:t>
            </a:r>
            <a:r>
              <a:rPr lang="en-US" altLang="zh-CN" sz="2400" dirty="0" smtClean="0"/>
              <a:t>):   2* (249.65</a:t>
            </a:r>
            <a:r>
              <a:rPr lang="zh-CN" altLang="en-US" sz="2400" dirty="0" smtClean="0"/>
              <a:t>*</a:t>
            </a:r>
            <a:r>
              <a:rPr lang="en-US" altLang="zh-CN" sz="2400" dirty="0" smtClean="0"/>
              <a:t>250/1e9)~0w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2*49.41w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784916" y="5996494"/>
            <a:ext cx="5205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785.22w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6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4"/>
          <a:stretch/>
        </p:blipFill>
        <p:spPr>
          <a:xfrm>
            <a:off x="225498" y="3838231"/>
            <a:ext cx="4263142" cy="25887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12"/>
          <a:stretch/>
        </p:blipFill>
        <p:spPr>
          <a:xfrm>
            <a:off x="5688483" y="1107907"/>
            <a:ext cx="4299489" cy="27931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15"/>
          <a:stretch/>
        </p:blipFill>
        <p:spPr>
          <a:xfrm>
            <a:off x="5702809" y="3993479"/>
            <a:ext cx="4285163" cy="273990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54"/>
          <a:stretch/>
        </p:blipFill>
        <p:spPr>
          <a:xfrm>
            <a:off x="225498" y="976012"/>
            <a:ext cx="4352816" cy="26513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50747" y="2002368"/>
            <a:ext cx="28548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P_total_t</a:t>
            </a:r>
            <a:r>
              <a:rPr lang="en-US" altLang="zh-CN" sz="2400" dirty="0" smtClean="0"/>
              <a:t>=449.93w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408912" y="4901766"/>
            <a:ext cx="226857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P_Al</a:t>
            </a:r>
            <a:r>
              <a:rPr lang="en-US" altLang="zh-CN" sz="2400" dirty="0" smtClean="0"/>
              <a:t>=179.80w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7035903" y="1886951"/>
            <a:ext cx="21852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P_Be</a:t>
            </a:r>
            <a:r>
              <a:rPr lang="en-US" altLang="zh-CN" sz="2400" dirty="0" smtClean="0"/>
              <a:t>=</a:t>
            </a:r>
            <a:r>
              <a:rPr lang="en-US" altLang="zh-CN" sz="2400" dirty="0"/>
              <a:t>36.41</a:t>
            </a:r>
            <a:r>
              <a:rPr lang="en-US" altLang="zh-CN" sz="2400" dirty="0" smtClean="0"/>
              <a:t>w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7240619" y="4702384"/>
            <a:ext cx="23455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Z: </a:t>
            </a:r>
            <a:r>
              <a:rPr lang="en-US" altLang="zh-CN" sz="2400" dirty="0" err="1" smtClean="0"/>
              <a:t>P_Cu</a:t>
            </a:r>
            <a:r>
              <a:rPr lang="en-US" altLang="zh-CN" sz="2400" dirty="0" smtClean="0"/>
              <a:t>=233.72w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-109182" y="307411"/>
            <a:ext cx="123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Model 3</a:t>
            </a:r>
            <a:r>
              <a:rPr lang="en-US" altLang="zh-CN" sz="2800" dirty="0"/>
              <a:t>: Power deposition in </a:t>
            </a:r>
            <a:r>
              <a:rPr lang="en-US" altLang="zh-CN" sz="2400" dirty="0"/>
              <a:t>Be </a:t>
            </a: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@6.2mm&amp;material@lossy mental)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9540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06346"/>
            <a:ext cx="123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Model 3</a:t>
            </a:r>
            <a:r>
              <a:rPr lang="en-US" altLang="zh-CN" sz="2800" dirty="0"/>
              <a:t>: Power deposition in </a:t>
            </a:r>
            <a:r>
              <a:rPr lang="en-US" altLang="zh-CN" sz="2400" dirty="0"/>
              <a:t>Be </a:t>
            </a: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@6.2mm&amp;material@lossy mental)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339603" y="986051"/>
            <a:ext cx="115268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/>
              <a:t>Directly power </a:t>
            </a:r>
            <a:r>
              <a:rPr lang="en-US" altLang="zh-CN" sz="2400" dirty="0" smtClean="0"/>
              <a:t>deposition </a:t>
            </a:r>
            <a:r>
              <a:rPr lang="en-US" altLang="zh-CN" sz="2400" dirty="0"/>
              <a:t>in Be pipe: </a:t>
            </a:r>
            <a:r>
              <a:rPr lang="en-US" altLang="zh-CN" sz="2400" dirty="0" smtClean="0"/>
              <a:t>2*36.41w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/>
              <a:t>Power from Cu and Al pipe deposited in Be:   2* </a:t>
            </a:r>
            <a:r>
              <a:rPr lang="en-US" altLang="zh-CN" sz="2400" dirty="0" smtClean="0"/>
              <a:t>(179.80*250/2220+</a:t>
            </a:r>
            <a:r>
              <a:rPr lang="en-US" altLang="zh-CN" sz="2400" dirty="0"/>
              <a:t>233.72</a:t>
            </a:r>
            <a:r>
              <a:rPr lang="en-US" altLang="zh-CN" sz="2400" dirty="0" smtClean="0"/>
              <a:t>*250/2220)w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ring:   </a:t>
            </a:r>
            <a:r>
              <a:rPr lang="en-US" altLang="zh-CN" sz="2400" dirty="0"/>
              <a:t>2*49.41w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2116372" y="2935648"/>
            <a:ext cx="65476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Total power on Be pipe (maximum): </a:t>
            </a:r>
            <a:r>
              <a:rPr lang="en-US" altLang="zh-CN" sz="2800" dirty="0" smtClean="0">
                <a:solidFill>
                  <a:srgbClr val="FF0000"/>
                </a:solidFill>
              </a:rPr>
              <a:t>264.8w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070400"/>
              </p:ext>
            </p:extLst>
          </p:nvPr>
        </p:nvGraphicFramePr>
        <p:xfrm>
          <a:off x="828494" y="692696"/>
          <a:ext cx="9352736" cy="5928814"/>
        </p:xfrm>
        <a:graphic>
          <a:graphicData uri="http://schemas.openxmlformats.org/drawingml/2006/table">
            <a:tbl>
              <a:tblPr firstRow="1" bandRow="1"/>
              <a:tblGrid>
                <a:gridCol w="3161484"/>
                <a:gridCol w="1814855"/>
                <a:gridCol w="1735948"/>
                <a:gridCol w="1447090"/>
                <a:gridCol w="1193359"/>
              </a:tblGrid>
              <a:tr h="31260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</a:t>
                      </a:r>
                      <a:r>
                        <a:rPr lang="en-US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42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loss/turn (</a:t>
                      </a:r>
                      <a:r>
                        <a:rPr lang="en-US" sz="11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10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Crossing angle at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IP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r>
                        <a:rPr lang="en-US" altLang="zh-CN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3.48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7.0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23.8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particles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baseline="30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 (0.68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1524 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(0.21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12000 (</a:t>
                      </a:r>
                      <a:r>
                        <a:rPr lang="en-US" altLang="zh-CN" sz="1100" b="1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25ns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+10%gap)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17.4</a:t>
                      </a:r>
                      <a:endParaRPr lang="zh-CN" sz="11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87.9</a:t>
                      </a:r>
                      <a:endParaRPr lang="zh-CN" sz="11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461.0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382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power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/beam (MW)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7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10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compact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11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function at IP 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1" i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1" i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y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1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0.2/0.0015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1.21/0.00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0.54/0.0016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0.18/0.004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 size at IP 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smtClean="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20.9/0.06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13.9/0.049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6.0/0.078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6.0/0.04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Beam-beam parameters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100" i="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11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zh-CN" sz="11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18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/0.109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0.013/0.1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23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0.004/0.07</a:t>
                      </a: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9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voltage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frequency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1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(216816)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11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1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1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4.4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5.9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8.5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(2 cell) (kw)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0.46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0.75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宋体"/>
                        </a:rPr>
                        <a:t>1.94</a:t>
                      </a:r>
                      <a:endParaRPr lang="zh-CN" sz="1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 (%)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0.134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0.098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984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requirement (%)</a:t>
                      </a:r>
                      <a:endParaRPr lang="zh-CN" altLang="zh-CN" sz="11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1.35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90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49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/>
                </a:tc>
              </a:tr>
              <a:tr h="17994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1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0.082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0.050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0.023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411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Beamstruhlung</a:t>
                      </a: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 lifetime /quantum  lifetime* (min)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80/80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/>
                          <a:ea typeface="宋体"/>
                        </a:rPr>
                        <a:t>&gt;400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2833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0.43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4.6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2.5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Luminosity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</a:t>
                      </a: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1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2.93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10.1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16.6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32.1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28494" y="161344"/>
            <a:ext cx="515910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 CDR Parameters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91397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21434" y="53041"/>
            <a:ext cx="2566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/>
              <a:t>Summary</a:t>
            </a:r>
            <a:endParaRPr lang="zh-CN" altLang="en-US" sz="4800" dirty="0"/>
          </a:p>
        </p:txBody>
      </p:sp>
      <p:sp>
        <p:nvSpPr>
          <p:cNvPr id="6" name="文本框 5"/>
          <p:cNvSpPr txBox="1"/>
          <p:nvPr/>
        </p:nvSpPr>
        <p:spPr>
          <a:xfrm>
            <a:off x="544757" y="760928"/>
            <a:ext cx="11439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 smtClean="0"/>
              <a:t>For Model 3 (with Be pipe aperture 28mm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final quadrupole aperture 20mm), the structure is feasible for beam parameters in CDR.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 smtClean="0"/>
              <a:t>CDR beam Parameters </a:t>
            </a:r>
            <a:r>
              <a:rPr lang="en-US" altLang="zh-CN" sz="2400" dirty="0" smtClean="0">
                <a:solidFill>
                  <a:srgbClr val="FF0000"/>
                </a:solidFill>
              </a:rPr>
              <a:t>Maximum Power on Be: </a:t>
            </a:r>
            <a:r>
              <a:rPr lang="en-US" altLang="zh-CN" sz="2400" dirty="0">
                <a:solidFill>
                  <a:srgbClr val="FF0000"/>
                </a:solidFill>
              </a:rPr>
              <a:t>234.8 </a:t>
            </a:r>
            <a:r>
              <a:rPr lang="en-US" altLang="zh-CN" sz="2400" dirty="0" smtClean="0">
                <a:solidFill>
                  <a:srgbClr val="FF0000"/>
                </a:solidFill>
              </a:rPr>
              <a:t>w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 smtClean="0"/>
              <a:t>Beam Parameters on 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Luminosity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Z: </a:t>
            </a:r>
            <a:r>
              <a:rPr lang="en-US" altLang="zh-CN" sz="2400" dirty="0">
                <a:solidFill>
                  <a:srgbClr val="FF0000"/>
                </a:solidFill>
              </a:rPr>
              <a:t>Maximum Power on </a:t>
            </a:r>
            <a:r>
              <a:rPr lang="en-US" altLang="zh-CN" sz="2400" dirty="0" smtClean="0">
                <a:solidFill>
                  <a:srgbClr val="FF0000"/>
                </a:solidFill>
              </a:rPr>
              <a:t>Be: 785.2 w</a:t>
            </a:r>
            <a:endParaRPr lang="zh-CN" altLang="en-US" sz="24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81552"/>
              </p:ext>
            </p:extLst>
          </p:nvPr>
        </p:nvGraphicFramePr>
        <p:xfrm>
          <a:off x="42855" y="3126404"/>
          <a:ext cx="12049129" cy="354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838"/>
                <a:gridCol w="885825"/>
                <a:gridCol w="1985963"/>
                <a:gridCol w="1565935"/>
                <a:gridCol w="820077"/>
                <a:gridCol w="1988506"/>
                <a:gridCol w="1530985"/>
              </a:tblGrid>
              <a:tr h="349407"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CDR  beam parameters</a:t>
                      </a:r>
                      <a:endParaRPr lang="zh-CN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n-US" altLang="zh-C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Luminosity beam parameters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7636"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PEC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/>
                        <a:t>Lossy</a:t>
                      </a:r>
                      <a:r>
                        <a:rPr lang="en-US" altLang="zh-CN" sz="1800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(frequency</a:t>
                      </a:r>
                      <a:r>
                        <a:rPr lang="en-US" altLang="zh-CN" sz="1800" baseline="0" dirty="0" smtClean="0"/>
                        <a:t> domain)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/>
                        <a:t>Lossy</a:t>
                      </a:r>
                      <a:r>
                        <a:rPr lang="en-US" altLang="zh-CN" sz="1800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(time domain)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PEC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/>
                        <a:t>Lossy</a:t>
                      </a:r>
                      <a:r>
                        <a:rPr lang="en-US" altLang="zh-CN" sz="1800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(frequency</a:t>
                      </a:r>
                      <a:r>
                        <a:rPr lang="en-US" altLang="zh-CN" sz="1800" baseline="0" dirty="0" smtClean="0"/>
                        <a:t> domain)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/>
                        <a:t>Lossy</a:t>
                      </a:r>
                      <a:r>
                        <a:rPr lang="en-US" altLang="zh-CN" sz="1800" dirty="0" smtClean="0"/>
                        <a:t> mental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 (time domain)</a:t>
                      </a:r>
                      <a:endParaRPr lang="zh-CN" altLang="en-US" sz="1800" dirty="0"/>
                    </a:p>
                  </a:txBody>
                  <a:tcPr/>
                </a:tc>
              </a:tr>
              <a:tr h="516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Power on Be(w)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143.8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234.8</a:t>
                      </a:r>
                      <a:endParaRPr lang="zh-CN" altLang="en-US" sz="1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80.77</a:t>
                      </a:r>
                      <a:endParaRPr lang="zh-CN" alt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474.4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785.22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264.8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6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Power density (w/cm</a:t>
                      </a:r>
                      <a:r>
                        <a:rPr lang="en-US" altLang="zh-CN" sz="18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0.65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0.37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2.16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3.57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1.2</a:t>
                      </a:r>
                      <a:endParaRPr lang="zh-CN" altLang="en-US" sz="1800" dirty="0"/>
                    </a:p>
                  </a:txBody>
                  <a:tcPr/>
                </a:tc>
              </a:tr>
              <a:tr h="699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Temperature with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</a:rPr>
                        <a:t> coolant(</a:t>
                      </a:r>
                      <a:r>
                        <a:rPr lang="zh-CN" altLang="en-US" sz="1800" b="0" baseline="0" dirty="0" smtClean="0">
                          <a:solidFill>
                            <a:schemeClr val="tx1"/>
                          </a:solidFill>
                        </a:rPr>
                        <a:t>℃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341.2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428.3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253.7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588.1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694.9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455.7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8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Temperature without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</a:rPr>
                        <a:t> coolant(</a:t>
                      </a:r>
                      <a:r>
                        <a:rPr lang="zh-CN" altLang="en-US" sz="1800" b="0" baseline="0" dirty="0" smtClean="0">
                          <a:solidFill>
                            <a:schemeClr val="tx1"/>
                          </a:solidFill>
                        </a:rPr>
                        <a:t>℃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28.4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32.3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25.7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42.4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58.5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33.6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263" y="393700"/>
            <a:ext cx="10863262" cy="1325563"/>
          </a:xfrm>
        </p:spPr>
        <p:txBody>
          <a:bodyPr/>
          <a:lstStyle/>
          <a:p>
            <a:r>
              <a:rPr lang="en-US" altLang="zh-CN" dirty="0" smtClean="0"/>
              <a:t>Back up for temperature on </a:t>
            </a:r>
            <a:r>
              <a:rPr lang="en-US" altLang="zh-CN" dirty="0" smtClean="0"/>
              <a:t>Be </a:t>
            </a:r>
            <a:r>
              <a:rPr lang="zh-CN" altLang="en-US" sz="2000" dirty="0" smtClean="0"/>
              <a:t>（</a:t>
            </a:r>
            <a:r>
              <a:rPr lang="en-US" altLang="zh-CN" sz="2000" dirty="0"/>
              <a:t>C</a:t>
            </a:r>
            <a:r>
              <a:rPr lang="en-US" altLang="zh-CN" sz="2000" dirty="0" smtClean="0"/>
              <a:t>ontribution by Wang Hai Jing</a:t>
            </a:r>
            <a:r>
              <a:rPr lang="zh-CN" altLang="en-US" sz="2000" dirty="0" smtClean="0"/>
              <a:t>）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34874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998444" y="442830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41911033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7351601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653780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Super KEKEB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443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Power (W)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500~550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823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Area of inner</a:t>
                      </a:r>
                      <a:r>
                        <a:rPr lang="en-US" altLang="zh-CN" baseline="0" dirty="0" smtClean="0"/>
                        <a:t> profile (cm^2)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144.5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113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Power density (W/cm^2)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298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Coolants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paraffin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water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827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Delta T of coolant (K)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 (</a:t>
                      </a:r>
                      <a:r>
                        <a:rPr lang="zh-CN" altLang="en-US" dirty="0" smtClean="0"/>
                        <a:t>核算</a:t>
                      </a:r>
                      <a:r>
                        <a:rPr lang="en-US" altLang="zh-CN" dirty="0" smtClean="0"/>
                        <a:t>4.7)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135821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95388" y="5979337"/>
            <a:ext cx="570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材料</a:t>
            </a:r>
            <a:r>
              <a:rPr lang="en-US" altLang="zh-CN" dirty="0" smtClean="0"/>
              <a:t>Be</a:t>
            </a:r>
            <a:r>
              <a:rPr lang="zh-CN" altLang="en-US" dirty="0" smtClean="0"/>
              <a:t>，导热系数</a:t>
            </a:r>
            <a:r>
              <a:rPr lang="en-US" altLang="zh-CN" dirty="0" smtClean="0"/>
              <a:t>216 W/(</a:t>
            </a:r>
            <a:r>
              <a:rPr lang="en-US" altLang="zh-CN" dirty="0" err="1" smtClean="0"/>
              <a:t>m·K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，比热</a:t>
            </a:r>
            <a:r>
              <a:rPr lang="en-US" altLang="zh-CN" dirty="0" smtClean="0"/>
              <a:t>1925J/</a:t>
            </a:r>
            <a:r>
              <a:rPr lang="en-US" altLang="zh-CN" dirty="0" err="1" smtClean="0"/>
              <a:t>kg·K</a:t>
            </a:r>
            <a:r>
              <a:rPr lang="en-US" altLang="zh-CN" dirty="0" smtClean="0"/>
              <a:t>  </a:t>
            </a:r>
          </a:p>
          <a:p>
            <a:r>
              <a:rPr lang="zh-CN" altLang="en-US" dirty="0" smtClean="0"/>
              <a:t>数据来自</a:t>
            </a:r>
            <a:r>
              <a:rPr lang="en-US" altLang="zh-CN" dirty="0" smtClean="0"/>
              <a:t>www.matweb.com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336175" y="2937110"/>
          <a:ext cx="1172342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682">
                  <a:extLst>
                    <a:ext uri="{9D8B030D-6E8A-4147-A177-3AD203B41FA5}">
                      <a16:colId xmlns:a16="http://schemas.microsoft.com/office/drawing/2014/main" xmlns="" val="2351855264"/>
                    </a:ext>
                  </a:extLst>
                </a:gridCol>
                <a:gridCol w="947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7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85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05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79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50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633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CDR  beam parameters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n-US" altLang="zh-C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Luminosity beam parameters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883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PEC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Lossy</a:t>
                      </a:r>
                      <a:r>
                        <a:rPr lang="en-US" altLang="zh-CN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dirty="0" smtClean="0"/>
                        <a:t>(frequency</a:t>
                      </a:r>
                      <a:r>
                        <a:rPr lang="en-US" altLang="zh-CN" baseline="0" dirty="0" smtClean="0"/>
                        <a:t> domain)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Lossy</a:t>
                      </a:r>
                      <a:r>
                        <a:rPr lang="en-US" altLang="zh-CN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dirty="0" smtClean="0"/>
                        <a:t>(time domain)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PEC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Lossy</a:t>
                      </a:r>
                      <a:r>
                        <a:rPr lang="en-US" altLang="zh-CN" dirty="0" smtClean="0"/>
                        <a:t> mental </a:t>
                      </a:r>
                    </a:p>
                    <a:p>
                      <a:pPr algn="ctr"/>
                      <a:r>
                        <a:rPr lang="en-US" altLang="zh-CN" dirty="0" smtClean="0"/>
                        <a:t>(frequency</a:t>
                      </a:r>
                      <a:r>
                        <a:rPr lang="en-US" altLang="zh-CN" baseline="0" dirty="0" smtClean="0"/>
                        <a:t> domain)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Lossy</a:t>
                      </a:r>
                      <a:r>
                        <a:rPr lang="en-US" altLang="zh-CN" dirty="0" smtClean="0"/>
                        <a:t> mental</a:t>
                      </a:r>
                    </a:p>
                    <a:p>
                      <a:pPr algn="ctr"/>
                      <a:r>
                        <a:rPr lang="en-US" altLang="zh-CN" dirty="0" smtClean="0"/>
                        <a:t> (time domain)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143.8w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234.8w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80.77w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474.4w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785.22w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264.8w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自然冷却最高温度（</a:t>
                      </a:r>
                      <a:r>
                        <a:rPr lang="zh-CN" altLang="en-US" dirty="0" smtClean="0"/>
                        <a:t>˚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341.2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428.3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253.7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588.1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694.9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455.7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69150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强制冷却最高温度（</a:t>
                      </a:r>
                      <a:r>
                        <a:rPr lang="zh-CN" altLang="en-US" dirty="0" smtClean="0"/>
                        <a:t>˚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28.4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32.3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25.7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42.4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58.5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33.6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520217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062443" y="5979337"/>
            <a:ext cx="5997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 </a:t>
            </a:r>
            <a:r>
              <a:rPr lang="zh-CN" altLang="en-US" dirty="0" smtClean="0"/>
              <a:t>热辐射系数估计为</a:t>
            </a:r>
            <a:r>
              <a:rPr lang="en-US" altLang="zh-CN" dirty="0" smtClean="0"/>
              <a:t>0.61</a:t>
            </a:r>
            <a:r>
              <a:rPr lang="zh-CN" altLang="en-US" dirty="0" smtClean="0"/>
              <a:t>（与自然冷却温度关系很大）</a:t>
            </a:r>
            <a:endParaRPr lang="en-US" altLang="zh-CN" dirty="0" smtClean="0"/>
          </a:p>
          <a:p>
            <a:r>
              <a:rPr lang="zh-CN" altLang="en-US" dirty="0" smtClean="0"/>
              <a:t>强制冷却取对流系数</a:t>
            </a:r>
            <a:r>
              <a:rPr lang="en-US" altLang="zh-CN" dirty="0" smtClean="0"/>
              <a:t>1000W/m^2·K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895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20" y="1993887"/>
            <a:ext cx="5760000" cy="259902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30269" y="1468073"/>
            <a:ext cx="280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载荷及边界：</a:t>
            </a:r>
            <a:endParaRPr lang="en-US" altLang="zh-CN" dirty="0" smtClean="0"/>
          </a:p>
          <a:p>
            <a:r>
              <a:rPr lang="zh-CN" altLang="en-US" dirty="0" smtClean="0"/>
              <a:t>内表面加载热功率</a:t>
            </a:r>
            <a:endParaRPr lang="en-US" altLang="zh-CN" dirty="0" smtClean="0"/>
          </a:p>
          <a:p>
            <a:r>
              <a:rPr lang="zh-CN" altLang="en-US" dirty="0" smtClean="0"/>
              <a:t>外表面对流</a:t>
            </a:r>
            <a:endParaRPr lang="en-US" altLang="zh-CN" dirty="0" smtClean="0"/>
          </a:p>
          <a:p>
            <a:r>
              <a:rPr lang="zh-CN" altLang="en-US" dirty="0" smtClean="0"/>
              <a:t>管壁厚</a:t>
            </a:r>
            <a:r>
              <a:rPr lang="en-US" altLang="zh-CN" dirty="0" smtClean="0"/>
              <a:t>1mm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619076" y="4622333"/>
            <a:ext cx="593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若管壁为</a:t>
            </a:r>
            <a:r>
              <a:rPr lang="en-US" altLang="zh-CN" dirty="0" smtClean="0"/>
              <a:t>0.5mm</a:t>
            </a:r>
            <a:r>
              <a:rPr lang="zh-CN" altLang="en-US" dirty="0" smtClean="0"/>
              <a:t>厚，对稳态温升无明显影响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2023611" y="541984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2126157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9670369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744134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管壁厚</a:t>
                      </a:r>
                      <a:r>
                        <a:rPr lang="en-US" altLang="zh-CN" dirty="0" smtClean="0"/>
                        <a:t>1mm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管壁厚</a:t>
                      </a:r>
                      <a:r>
                        <a:rPr lang="en-US" altLang="zh-CN" dirty="0" smtClean="0"/>
                        <a:t>0.5mm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953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自然冷却最高温度（</a:t>
                      </a:r>
                      <a:r>
                        <a:rPr lang="zh-CN" altLang="en-US" dirty="0" smtClean="0"/>
                        <a:t>˚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455.7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464.1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89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强制冷却最高温度（</a:t>
                      </a:r>
                      <a:r>
                        <a:rPr lang="zh-CN" altLang="en-US" dirty="0" smtClean="0"/>
                        <a:t>˚</a:t>
                      </a:r>
                      <a:r>
                        <a:rPr lang="en-US" altLang="zh-CN" dirty="0" smtClean="0"/>
                        <a:t>C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33.6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33.9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31021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681057" y="4991665"/>
            <a:ext cx="22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热载荷为</a:t>
            </a:r>
            <a:r>
              <a:rPr lang="en-US" altLang="zh-CN" dirty="0" smtClean="0"/>
              <a:t>264.8W</a:t>
            </a:r>
            <a:r>
              <a:rPr lang="zh-CN" altLang="en-US" dirty="0" smtClean="0"/>
              <a:t>时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18" y="124347"/>
            <a:ext cx="5760000" cy="186954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3531765" y="922789"/>
            <a:ext cx="536896" cy="2306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52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 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SuperKEKB</a:t>
            </a:r>
            <a:r>
              <a:rPr lang="en-US" altLang="zh-CN" dirty="0" smtClean="0"/>
              <a:t> </a:t>
            </a:r>
            <a:r>
              <a:rPr lang="zh-CN" altLang="en-US" dirty="0" smtClean="0"/>
              <a:t>热功率及冷却介质</a:t>
            </a:r>
            <a:endParaRPr lang="en-US" altLang="zh-CN" dirty="0" smtClean="0"/>
          </a:p>
          <a:p>
            <a:r>
              <a:rPr lang="zh-CN" altLang="en-US" dirty="0" smtClean="0"/>
              <a:t>以</a:t>
            </a:r>
            <a:r>
              <a:rPr lang="en-US" altLang="zh-CN" dirty="0" smtClean="0"/>
              <a:t>785.22W</a:t>
            </a:r>
            <a:r>
              <a:rPr lang="zh-CN" altLang="en-US" dirty="0" smtClean="0"/>
              <a:t>为例介绍计算详细过程及正确性验证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0880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63607"/>
            <a:ext cx="9000000" cy="679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04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458170" y="929081"/>
            <a:ext cx="2950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对流系数：</a:t>
            </a:r>
            <a:r>
              <a:rPr lang="en-US" altLang="zh-CN" dirty="0" smtClean="0"/>
              <a:t>1000W/m^2·K</a:t>
            </a:r>
          </a:p>
          <a:p>
            <a:endParaRPr lang="en-US" altLang="zh-CN" dirty="0"/>
          </a:p>
          <a:p>
            <a:r>
              <a:rPr lang="zh-CN" altLang="en-US" dirty="0" smtClean="0"/>
              <a:t>最高温度：</a:t>
            </a:r>
            <a:r>
              <a:rPr lang="en-US" altLang="zh-CN" dirty="0" smtClean="0"/>
              <a:t>58</a:t>
            </a:r>
            <a:r>
              <a:rPr lang="zh-CN" altLang="en-US" dirty="0"/>
              <a:t> </a:t>
            </a:r>
            <a:r>
              <a:rPr lang="zh-CN" altLang="en-US" dirty="0" smtClean="0"/>
              <a:t>˚</a:t>
            </a:r>
            <a:r>
              <a:rPr lang="en-US" altLang="zh-CN" dirty="0" smtClean="0"/>
              <a:t>C</a:t>
            </a:r>
            <a:endParaRPr lang="en-US" altLang="zh-CN" dirty="0"/>
          </a:p>
          <a:p>
            <a:r>
              <a:rPr lang="zh-CN" altLang="en-US" dirty="0" smtClean="0"/>
              <a:t>温度较低，不用考虑热辐射。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38" y="795010"/>
            <a:ext cx="7200000" cy="448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15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524755" y="1054915"/>
            <a:ext cx="41778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对流系数：</a:t>
            </a:r>
            <a:r>
              <a:rPr lang="en-US" altLang="zh-CN" dirty="0" smtClean="0"/>
              <a:t>5W/m^2·K </a:t>
            </a:r>
            <a:r>
              <a:rPr lang="zh-CN" altLang="en-US" dirty="0" smtClean="0"/>
              <a:t>（自然空冷）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若不考虑辐射，最高温度：</a:t>
            </a:r>
            <a:r>
              <a:rPr lang="en-US" altLang="zh-CN" dirty="0" smtClean="0"/>
              <a:t>6689</a:t>
            </a:r>
            <a:r>
              <a:rPr lang="zh-CN" altLang="en-US" dirty="0" smtClean="0"/>
              <a:t> ˚</a:t>
            </a:r>
            <a:r>
              <a:rPr lang="en-US" altLang="zh-CN" dirty="0" smtClean="0"/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最高温度太高，必须考虑辐射。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假设</a:t>
            </a:r>
            <a:r>
              <a:rPr lang="en-US" altLang="zh-CN" dirty="0" smtClean="0"/>
              <a:t>Be</a:t>
            </a:r>
            <a:r>
              <a:rPr lang="zh-CN" altLang="en-US" dirty="0" smtClean="0"/>
              <a:t>为黑体，辐射系数</a:t>
            </a:r>
            <a:r>
              <a:rPr lang="en-US" altLang="zh-CN" dirty="0" smtClean="0"/>
              <a:t>0.61</a:t>
            </a:r>
            <a:r>
              <a:rPr lang="zh-CN" altLang="en-US" dirty="0" smtClean="0"/>
              <a:t>，</a:t>
            </a:r>
            <a:r>
              <a:rPr lang="zh-CN" altLang="en-US" dirty="0"/>
              <a:t>约</a:t>
            </a:r>
            <a:r>
              <a:rPr lang="en-US" altLang="zh-CN" dirty="0"/>
              <a:t>200</a:t>
            </a:r>
            <a:r>
              <a:rPr lang="zh-CN" altLang="en-US" dirty="0"/>
              <a:t>秒后达到平衡，最高温度：</a:t>
            </a:r>
            <a:r>
              <a:rPr lang="en-US" altLang="zh-CN" dirty="0"/>
              <a:t>694</a:t>
            </a:r>
            <a:r>
              <a:rPr lang="zh-CN" altLang="en-US" dirty="0"/>
              <a:t> ˚</a:t>
            </a:r>
            <a:r>
              <a:rPr lang="en-US" altLang="zh-CN" dirty="0"/>
              <a:t>C 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上述计算中，辐射系数为估计值，加工精度越高，该值越低，温升越大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辐射系统从</a:t>
            </a:r>
            <a:r>
              <a:rPr lang="en-US" altLang="zh-CN" dirty="0" smtClean="0"/>
              <a:t>0.8~0.05</a:t>
            </a:r>
            <a:r>
              <a:rPr lang="zh-CN" altLang="en-US" dirty="0" smtClean="0"/>
              <a:t>（铝抛光）变化时，最高温度</a:t>
            </a:r>
            <a:r>
              <a:rPr lang="en-US" altLang="zh-CN" dirty="0" smtClean="0"/>
              <a:t> 655</a:t>
            </a:r>
            <a:r>
              <a:rPr lang="zh-CN" altLang="en-US" dirty="0"/>
              <a:t>˚</a:t>
            </a:r>
            <a:r>
              <a:rPr lang="en-US" altLang="zh-CN" dirty="0" smtClean="0"/>
              <a:t>C-1782</a:t>
            </a:r>
            <a:r>
              <a:rPr lang="zh-CN" altLang="en-US" dirty="0"/>
              <a:t>˚</a:t>
            </a:r>
            <a:r>
              <a:rPr lang="en-US" altLang="zh-CN" dirty="0" smtClean="0"/>
              <a:t>C</a:t>
            </a:r>
            <a:r>
              <a:rPr lang="zh-CN" altLang="en-US" dirty="0" smtClean="0"/>
              <a:t>变化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911" y="128309"/>
            <a:ext cx="5400000" cy="34653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911" y="3593615"/>
            <a:ext cx="5400000" cy="301994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717871" y="5243119"/>
            <a:ext cx="224825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需要强制冷却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4178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54310" y="793779"/>
                <a:ext cx="10515600" cy="5246294"/>
              </a:xfrm>
            </p:spPr>
            <p:txBody>
              <a:bodyPr/>
              <a:lstStyle/>
              <a:p>
                <a:r>
                  <a:rPr lang="zh-CN" altLang="en-US" dirty="0" smtClean="0"/>
                  <a:t>温度计算验证</a:t>
                </a:r>
                <a:endParaRPr lang="en-US" altLang="zh-CN" dirty="0" smtClean="0"/>
              </a:p>
              <a:p>
                <a:pPr lvl="1"/>
                <a:r>
                  <a:rPr lang="zh-CN" altLang="en-US" sz="2000" dirty="0" smtClean="0"/>
                  <a:t>若只考虑材料吸热，温升</a:t>
                </a:r>
                <a:endParaRPr lang="en-US" altLang="zh-CN" sz="2000" dirty="0" smtClean="0"/>
              </a:p>
              <a:p>
                <a:pPr lvl="1"/>
                <a:r>
                  <a:rPr lang="zh-CN" altLang="en-US" sz="2000" dirty="0" smtClean="0"/>
                  <a:t>取</a:t>
                </a:r>
                <a:r>
                  <a:rPr lang="en-US" altLang="zh-CN" sz="2000" dirty="0" smtClean="0"/>
                  <a:t>1s</a:t>
                </a:r>
                <a:r>
                  <a:rPr lang="zh-CN" altLang="en-US" sz="2000" dirty="0" smtClean="0"/>
                  <a:t>时间，温升</a:t>
                </a:r>
                <a:endParaRPr lang="en-US" altLang="zh-CN" sz="2000" dirty="0" smtClean="0"/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 err="1" smtClean="0"/>
                  <a:t>Ansys</a:t>
                </a:r>
                <a:r>
                  <a:rPr lang="zh-CN" altLang="en-US" sz="2000" dirty="0" smtClean="0"/>
                  <a:t>计算</a:t>
                </a:r>
                <a:r>
                  <a:rPr lang="en-US" altLang="zh-CN" sz="2000" dirty="0" smtClean="0"/>
                  <a:t>1s</a:t>
                </a:r>
                <a:r>
                  <a:rPr lang="zh-CN" altLang="en-US" sz="2000" dirty="0" smtClean="0"/>
                  <a:t>温升为</a:t>
                </a:r>
                <a:r>
                  <a:rPr lang="en-US" altLang="zh-CN" sz="2000" dirty="0" smtClean="0"/>
                  <a:t>9.76</a:t>
                </a:r>
                <a:r>
                  <a:rPr lang="zh-CN" altLang="en-US" sz="2000" dirty="0"/>
                  <a:t> ˚</a:t>
                </a:r>
                <a:r>
                  <a:rPr lang="en-US" altLang="zh-CN" sz="2000" dirty="0" smtClean="0"/>
                  <a:t>C</a:t>
                </a:r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zh-CN" altLang="en-US" sz="2000" dirty="0" smtClean="0"/>
                  <a:t>若只考虑对流，则对流带走热量应为加载功率。</a:t>
                </a:r>
                <a:endParaRPr lang="en-US" altLang="zh-CN" sz="2000" dirty="0" smtClean="0"/>
              </a:p>
              <a:p>
                <a:pPr lvl="1"/>
                <a:r>
                  <a:rPr lang="en-US" altLang="zh-CN" sz="2000" dirty="0" err="1" smtClean="0"/>
                  <a:t>Ansys</a:t>
                </a:r>
                <a:r>
                  <a:rPr lang="zh-CN" altLang="en-US" sz="2000" dirty="0" smtClean="0"/>
                  <a:t>内理论加载功率</a:t>
                </a:r>
                <a:r>
                  <a:rPr lang="en-US" altLang="zh-CN" sz="2000" dirty="0" smtClean="0"/>
                  <a:t>758.22W</a:t>
                </a:r>
                <a:r>
                  <a:rPr lang="zh-CN" altLang="en-US" sz="2000" dirty="0" smtClean="0"/>
                  <a:t>，统计对流带走热量</a:t>
                </a:r>
                <a:r>
                  <a:rPr lang="en-US" altLang="zh-CN" sz="2000" dirty="0" smtClean="0"/>
                  <a:t>758.0W</a:t>
                </a:r>
              </a:p>
              <a:p>
                <a:pPr lvl="1"/>
                <a:endParaRPr lang="en-US" altLang="zh-CN" sz="2000" dirty="0" smtClean="0"/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zh-CN" altLang="en-US" sz="2000" dirty="0" smtClean="0"/>
                  <a:t>若只考虑辐射，则辐射热量应为加载功率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dirty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2000" b="0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𝐸𝑏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2000" b="0" i="1" dirty="0" smtClean="0">
                        <a:latin typeface="Cambria Math" panose="02040503050406030204" pitchFamily="18" charset="0"/>
                      </a:rPr>
                      <m:t>𝜀</m:t>
                    </m:r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∙[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b="0" dirty="0" smtClean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b="0" dirty="0" smtClean="0">
                    <a:ea typeface="Cambria Math" panose="02040503050406030204" pitchFamily="18" charset="0"/>
                  </a:rPr>
                  <a:t>]</a:t>
                </a:r>
              </a:p>
              <a:p>
                <a:pPr lvl="1"/>
                <a:r>
                  <a:rPr lang="zh-CN" altLang="en-US" sz="2000" dirty="0" smtClean="0">
                    <a:ea typeface="Cambria Math" panose="02040503050406030204" pitchFamily="18" charset="0"/>
                  </a:rPr>
                  <a:t>取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=0.61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0=5.67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得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dirty="0" smtClean="0"/>
                  <a:t>992.3K=719.2</a:t>
                </a:r>
                <a:r>
                  <a:rPr lang="zh-CN" altLang="en-US" sz="2000" dirty="0" smtClean="0"/>
                  <a:t> </a:t>
                </a:r>
                <a:r>
                  <a:rPr lang="zh-CN" altLang="en-US" sz="2000" dirty="0"/>
                  <a:t>˚</a:t>
                </a:r>
                <a:r>
                  <a:rPr lang="en-US" altLang="zh-CN" sz="2000" dirty="0" smtClean="0"/>
                  <a:t>C</a:t>
                </a:r>
              </a:p>
              <a:p>
                <a:pPr lvl="1"/>
                <a:r>
                  <a:rPr lang="en-US" altLang="zh-CN" sz="2000" dirty="0" err="1" smtClean="0"/>
                  <a:t>Ansys</a:t>
                </a:r>
                <a:r>
                  <a:rPr lang="zh-CN" altLang="en-US" sz="2000" dirty="0" smtClean="0"/>
                  <a:t>计算温度为</a:t>
                </a:r>
                <a:r>
                  <a:rPr lang="en-US" altLang="zh-CN" sz="2000" dirty="0" smtClean="0"/>
                  <a:t>738.5</a:t>
                </a:r>
                <a:r>
                  <a:rPr lang="zh-CN" altLang="en-US" sz="2000" dirty="0"/>
                  <a:t>˚</a:t>
                </a:r>
                <a:r>
                  <a:rPr lang="en-US" altLang="zh-CN" sz="2000" dirty="0"/>
                  <a:t>C</a:t>
                </a:r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310" y="793779"/>
                <a:ext cx="10515600" cy="5246294"/>
              </a:xfrm>
              <a:blipFill>
                <a:blip r:embed="rId2"/>
                <a:stretch>
                  <a:fillRect l="-1043" t="-2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914225" y="1197421"/>
                <a:ext cx="1776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/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225" y="1197421"/>
                <a:ext cx="1776320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321715" y="1566753"/>
                <a:ext cx="3806298" cy="670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785.2</m:t>
                        </m:r>
                      </m:num>
                      <m:den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1925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m:rPr>
                                <m:sty m:val="p"/>
                              </m:r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pi</m:t>
                            </m:r>
                            <m: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∗0.25∗1844</m:t>
                            </m:r>
                          </m:e>
                        </m: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9.71</a:t>
                </a:r>
                <a:r>
                  <a:rPr lang="zh-CN" altLang="en-US" dirty="0" smtClean="0"/>
                  <a:t>˚</a:t>
                </a:r>
                <a:r>
                  <a:rPr lang="en-US" altLang="zh-CN" dirty="0" smtClean="0"/>
                  <a:t>C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15" y="1566753"/>
                <a:ext cx="3806298" cy="670696"/>
              </a:xfrm>
              <a:prstGeom prst="rect">
                <a:avLst/>
              </a:prstGeom>
              <a:blipFill>
                <a:blip r:embed="rId4"/>
                <a:stretch>
                  <a:fillRect r="-6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524925" y="1669409"/>
            <a:ext cx="223147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传导过程正确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794771" y="2914371"/>
            <a:ext cx="223147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对流过程正确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039450" y="5219629"/>
            <a:ext cx="223147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/>
              <a:t>辐射</a:t>
            </a:r>
            <a:r>
              <a:rPr lang="zh-CN" altLang="en-US" dirty="0" smtClean="0"/>
              <a:t>过程正确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32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169" y="243231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luminosity  Z (2T)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44923"/>
              </p:ext>
            </p:extLst>
          </p:nvPr>
        </p:nvGraphicFramePr>
        <p:xfrm>
          <a:off x="1520499" y="887435"/>
          <a:ext cx="8456014" cy="5885339"/>
        </p:xfrm>
        <a:graphic>
          <a:graphicData uri="http://schemas.openxmlformats.org/drawingml/2006/table">
            <a:tbl>
              <a:tblPr firstRow="1" bandRow="1"/>
              <a:tblGrid>
                <a:gridCol w="3316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5140">
                  <a:extLst>
                    <a:ext uri="{9D8B030D-6E8A-4147-A177-3AD203B41FA5}">
                      <a16:colId xmlns="" xmlns:a16="http://schemas.microsoft.com/office/drawing/2014/main" val="4036828383"/>
                    </a:ext>
                  </a:extLst>
                </a:gridCol>
                <a:gridCol w="1906748"/>
                <a:gridCol w="1658041"/>
              </a:tblGrid>
              <a:tr h="44618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CEPC-CDR</a:t>
                      </a:r>
                      <a:endParaRPr lang="zh-CN" altLang="zh-CN" sz="1600" b="1" i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CEPC-30MW</a:t>
                      </a:r>
                      <a:endParaRPr lang="zh-CN" altLang="zh-CN" sz="16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CEPC-39MW</a:t>
                      </a:r>
                      <a:endParaRPr lang="zh-CN" altLang="zh-CN" sz="16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Half crossing angle (</a:t>
                      </a:r>
                      <a:r>
                        <a:rPr lang="en-US" altLang="zh-CN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27.9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33.0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/bunch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Bunch number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12000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14564</a:t>
                      </a:r>
                      <a:r>
                        <a:rPr lang="en-US" altLang="zh-CN" sz="11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100" b="1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20.6ns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+10%gap)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15000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461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839.9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1081.4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38.6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x/y (m)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200" b="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 x/y (nm)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0.18/0.0016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(um)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6.0/0.04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6.0/0.04</a:t>
                      </a:r>
                      <a:endParaRPr lang="zh-CN" altLang="zh-CN" sz="105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6.0/0.04</a:t>
                      </a:r>
                      <a:endParaRPr lang="zh-CN" altLang="zh-CN" sz="105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200" i="0" kern="100" baseline="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/IP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0.004/0.079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0.004/0.093</a:t>
                      </a:r>
                      <a:endParaRPr lang="zh-CN" altLang="zh-CN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0.004/0.098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(MHz)  (harmonic)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Nature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200" i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10.0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11.8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200" kern="100" baseline="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/cavity (kw)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宋体"/>
                        </a:rPr>
                        <a:t>2.29 </a:t>
                      </a:r>
                      <a:r>
                        <a:rPr lang="en-GB" altLang="zh-CN" sz="12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</a:rPr>
                        <a:t>(1cell)</a:t>
                      </a:r>
                      <a:endParaRPr lang="zh-CN" sz="1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3.15 </a:t>
                      </a:r>
                      <a:r>
                        <a:rPr lang="en-GB" altLang="zh-CN" sz="10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</a:rPr>
                        <a:t>(1cell)</a:t>
                      </a:r>
                      <a:endParaRPr lang="zh-CN" sz="1050" b="1" kern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spread (%)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0.1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0.115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acceptance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(DA)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(%)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6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0.7</a:t>
                      </a:r>
                      <a:endParaRPr lang="zh-CN" sz="105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200" kern="1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Lifetime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by rad. </a:t>
                      </a:r>
                      <a:r>
                        <a:rPr lang="en-US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Bhabha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scattering (hour)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2.0</a:t>
                      </a:r>
                      <a:endParaRPr lang="zh-CN" sz="105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1.8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32.1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</a:rPr>
                        <a:t>74.5</a:t>
                      </a:r>
                      <a:endParaRPr lang="zh-CN" alt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101.6</a:t>
                      </a:r>
                      <a:endParaRPr lang="zh-CN" altLang="zh-CN" sz="1200" b="1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2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15667"/>
          <a:stretch/>
        </p:blipFill>
        <p:spPr>
          <a:xfrm>
            <a:off x="102998" y="569670"/>
            <a:ext cx="4168751" cy="6022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284" y="108004"/>
            <a:ext cx="7200000" cy="371764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2998" y="108004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Model 0</a:t>
            </a:r>
            <a:endParaRPr lang="zh-CN" altLang="en-US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1" y="3994622"/>
            <a:ext cx="7647953" cy="276359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7670042" y="4258108"/>
            <a:ext cx="0" cy="21154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743402" y="4324717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Fre_cutoff:8.24GHz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945541" y="4417050"/>
            <a:ext cx="2651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=5mm@k_loss:0.051 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21.28w/86.24w/301.28w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029952" y="4694049"/>
            <a:ext cx="3439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 0.0315v/pc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13.14w/53.27w/186.08w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84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2998" y="108004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Model 1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966" y="133325"/>
            <a:ext cx="6605516" cy="355966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"/>
          <a:stretch/>
        </p:blipFill>
        <p:spPr>
          <a:xfrm>
            <a:off x="5076968" y="3750735"/>
            <a:ext cx="6591869" cy="296710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7983946" y="4026092"/>
            <a:ext cx="0" cy="21154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8011238" y="4067036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Fre_cutoff:8.24GHz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568113" y="4116686"/>
            <a:ext cx="2156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 0.00758v/pc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3.16w/12.8w/44.8w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8161225" y="4393685"/>
            <a:ext cx="3439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 0.019v/pc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8.13w/32.9w/115.2w</a:t>
            </a:r>
            <a:endParaRPr lang="zh-CN" altLang="en-US" dirty="0" smtClean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40" y="569669"/>
            <a:ext cx="4803348" cy="61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32644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Model 2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011" y="132644"/>
            <a:ext cx="7519063" cy="38776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6"/>
          <a:stretch/>
        </p:blipFill>
        <p:spPr>
          <a:xfrm>
            <a:off x="4477322" y="4115222"/>
            <a:ext cx="7355290" cy="2740428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697338" y="4285404"/>
            <a:ext cx="0" cy="21154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588188" y="4354561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Fre_cutoff:8.24GHz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431745" y="4411504"/>
            <a:ext cx="2156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 0.0095v/pc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3.96w/16.1w/56.1w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833785" y="4828862"/>
            <a:ext cx="3439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=5mm@k_loss: 0.017v/pc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7.09w/28.7w/100.4w</a:t>
            </a:r>
            <a:endParaRPr lang="zh-CN" altLang="en-US" dirty="0" smtClean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7" y="594309"/>
            <a:ext cx="3981077" cy="59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525" y="163773"/>
            <a:ext cx="7200000" cy="37515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2832" y="0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Model 3</a:t>
            </a:r>
            <a:endParaRPr lang="zh-CN" altLang="en-US" sz="2400" dirty="0"/>
          </a:p>
        </p:txBody>
      </p:sp>
      <p:grpSp>
        <p:nvGrpSpPr>
          <p:cNvPr id="2" name="组合 1"/>
          <p:cNvGrpSpPr/>
          <p:nvPr/>
        </p:nvGrpSpPr>
        <p:grpSpPr>
          <a:xfrm>
            <a:off x="4617506" y="3915275"/>
            <a:ext cx="7438019" cy="2942725"/>
            <a:chOff x="4681199" y="3915274"/>
            <a:chExt cx="7438019" cy="2942725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27"/>
            <a:stretch/>
          </p:blipFill>
          <p:spPr>
            <a:xfrm>
              <a:off x="4681199" y="3915274"/>
              <a:ext cx="7438019" cy="2942725"/>
            </a:xfrm>
            <a:prstGeom prst="rect">
              <a:avLst/>
            </a:prstGeom>
          </p:spPr>
        </p:pic>
        <p:cxnSp>
          <p:nvCxnSpPr>
            <p:cNvPr id="8" name="直接连接符 7"/>
            <p:cNvCxnSpPr/>
            <p:nvPr/>
          </p:nvCxnSpPr>
          <p:spPr>
            <a:xfrm>
              <a:off x="8134072" y="4258104"/>
              <a:ext cx="0" cy="2115403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8147720" y="4294141"/>
              <a:ext cx="200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Fre_cutoff:8.24GHz</a:t>
              </a:r>
              <a:endParaRPr lang="zh-CN" altLang="en-US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54632" y="4288157"/>
              <a:ext cx="24497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=5mm@k_loss: </a:t>
              </a:r>
              <a:r>
                <a:rPr lang="en-US" altLang="zh-CN" dirty="0"/>
                <a:t>0.0088v/pc</a:t>
              </a:r>
              <a:endParaRPr lang="en-US" altLang="zh-CN" dirty="0" smtClean="0"/>
            </a:p>
            <a:p>
              <a:r>
                <a:rPr lang="en-US" altLang="zh-CN" dirty="0" err="1" smtClean="0"/>
                <a:t>P</a:t>
              </a:r>
              <a:r>
                <a:rPr lang="en-US" altLang="zh-CN" baseline="-25000" dirty="0" err="1" smtClean="0"/>
                <a:t>loss</a:t>
              </a:r>
              <a:r>
                <a:rPr lang="en-US" altLang="zh-CN" dirty="0" smtClean="0"/>
                <a:t>: H/W/Z:</a:t>
              </a:r>
            </a:p>
            <a:p>
              <a:r>
                <a:rPr lang="en-US" altLang="zh-CN" dirty="0" smtClean="0"/>
                <a:t>3.67w/14.88w/51.98w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263730" y="5026821"/>
              <a:ext cx="34392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σ</a:t>
              </a:r>
              <a:r>
                <a:rPr lang="en-US" altLang="zh-CN" baseline="-25000" dirty="0" err="1" smtClean="0"/>
                <a:t>z</a:t>
              </a:r>
              <a:r>
                <a:rPr lang="en-US" altLang="zh-CN" dirty="0" smtClean="0"/>
                <a:t>=5mm@k_loss: </a:t>
              </a:r>
              <a:r>
                <a:rPr lang="en-US" altLang="zh-CN" dirty="0"/>
                <a:t>0.0156v/pc</a:t>
              </a:r>
              <a:endParaRPr lang="en-US" altLang="zh-CN" dirty="0" smtClean="0"/>
            </a:p>
            <a:p>
              <a:r>
                <a:rPr lang="en-US" altLang="zh-CN" dirty="0" err="1" smtClean="0"/>
                <a:t>P</a:t>
              </a:r>
              <a:r>
                <a:rPr lang="en-US" altLang="zh-CN" baseline="-25000" dirty="0" err="1" smtClean="0"/>
                <a:t>loss</a:t>
              </a:r>
              <a:r>
                <a:rPr lang="en-US" altLang="zh-CN" dirty="0" smtClean="0"/>
                <a:t>: H/W/Z:</a:t>
              </a:r>
            </a:p>
            <a:p>
              <a:r>
                <a:rPr lang="en-US" altLang="zh-CN" dirty="0" smtClean="0"/>
                <a:t>6.5w/26.38w/92.15w</a:t>
              </a:r>
              <a:endParaRPr lang="zh-CN" altLang="en-US" dirty="0" smtClean="0"/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32" y="461665"/>
            <a:ext cx="4673544" cy="608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182" y="132644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Model 4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96" y="132644"/>
            <a:ext cx="7484352" cy="39643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2"/>
          <a:stretch/>
        </p:blipFill>
        <p:spPr>
          <a:xfrm>
            <a:off x="4430147" y="4056193"/>
            <a:ext cx="7484352" cy="2801807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8871051" y="4421889"/>
            <a:ext cx="0" cy="21154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832043" y="4389488"/>
            <a:ext cx="212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Fre_cutoff:11.49GHz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999961" y="4423415"/>
            <a:ext cx="2790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</a:t>
            </a:r>
            <a:r>
              <a:rPr lang="en-US" altLang="zh-CN" baseline="-25000" dirty="0" smtClean="0"/>
              <a:t>loss</a:t>
            </a:r>
            <a:r>
              <a:rPr lang="en-US" altLang="zh-CN" dirty="0" smtClean="0"/>
              <a:t>: 0.0175v/pc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7.3w/29.5w/103.4w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8982406" y="4885080"/>
            <a:ext cx="2683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</a:t>
            </a:r>
            <a:r>
              <a:rPr lang="en-US" altLang="zh-CN" baseline="-25000" dirty="0" smtClean="0"/>
              <a:t>loss</a:t>
            </a:r>
            <a:r>
              <a:rPr lang="en-US" altLang="zh-CN" dirty="0" smtClean="0"/>
              <a:t>: 0.0062v/pc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dirty="0" smtClean="0"/>
              <a:t>2.58w/10.5w/36.6w</a:t>
            </a:r>
            <a:endParaRPr lang="zh-CN" altLang="en-US" dirty="0" smtClean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82" y="594308"/>
            <a:ext cx="4209611" cy="61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182" y="132644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Model 5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48" y="-1"/>
            <a:ext cx="7440445" cy="41816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1"/>
          <a:stretch/>
        </p:blipFill>
        <p:spPr>
          <a:xfrm>
            <a:off x="4476465" y="4058782"/>
            <a:ext cx="7549627" cy="2676388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833813" y="4326348"/>
            <a:ext cx="0" cy="211540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711015" y="4395505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Fre_cutoff:8.24GHz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229465" y="4394595"/>
            <a:ext cx="2790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</a:t>
            </a:r>
            <a:r>
              <a:rPr lang="en-US" altLang="zh-CN" baseline="-25000" dirty="0" smtClean="0"/>
              <a:t>loss</a:t>
            </a:r>
            <a:r>
              <a:rPr lang="en-US" altLang="zh-CN" dirty="0" smtClean="0"/>
              <a:t>: </a:t>
            </a:r>
            <a:r>
              <a:rPr lang="en-US" altLang="zh-CN" b="1" dirty="0" smtClean="0">
                <a:solidFill>
                  <a:srgbClr val="FF0000"/>
                </a:solidFill>
              </a:rPr>
              <a:t>2.04v/pc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0.85kw/3.44kw/12.05kw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586813" y="4826673"/>
            <a:ext cx="3439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=5mm@k</a:t>
            </a:r>
            <a:r>
              <a:rPr lang="en-US" altLang="zh-CN" baseline="-25000" dirty="0" smtClean="0"/>
              <a:t>loss</a:t>
            </a:r>
            <a:r>
              <a:rPr lang="en-US" altLang="zh-CN" dirty="0" smtClean="0"/>
              <a:t>: </a:t>
            </a:r>
            <a:r>
              <a:rPr lang="en-US" altLang="zh-CN" b="1" dirty="0" smtClean="0">
                <a:solidFill>
                  <a:srgbClr val="FF0000"/>
                </a:solidFill>
              </a:rPr>
              <a:t>0.6658v/pc</a:t>
            </a:r>
          </a:p>
          <a:p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loss</a:t>
            </a:r>
            <a:r>
              <a:rPr lang="en-US" altLang="zh-CN" dirty="0" smtClean="0"/>
              <a:t>: H/W/Z: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0.28kw/1.13kw/3.93kw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81" y="594309"/>
            <a:ext cx="4289861" cy="614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1835</Words>
  <Application>Microsoft Office PowerPoint</Application>
  <PresentationFormat>宽屏</PresentationFormat>
  <Paragraphs>563</Paragraphs>
  <Slides>28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MS Mincho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主题</vt:lpstr>
      <vt:lpstr>Impedance and HOM heating in MDI for CEPC</vt:lpstr>
      <vt:lpstr>CEPC  CDR Parameters</vt:lpstr>
      <vt:lpstr>CEPC high luminosity  Z (2T)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Back up for temperature on Be （Contribution by Wang Hai Jing）</vt:lpstr>
      <vt:lpstr>PowerPoint 演示文稿</vt:lpstr>
      <vt:lpstr>PowerPoint 演示文稿</vt:lpstr>
      <vt:lpstr>Back up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liuyd</dc:creator>
  <cp:lastModifiedBy>liuyd</cp:lastModifiedBy>
  <cp:revision>171</cp:revision>
  <dcterms:created xsi:type="dcterms:W3CDTF">2020-04-06T01:12:06Z</dcterms:created>
  <dcterms:modified xsi:type="dcterms:W3CDTF">2020-04-24T02:08:13Z</dcterms:modified>
</cp:coreProperties>
</file>