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411" r:id="rId2"/>
    <p:sldId id="418" r:id="rId3"/>
    <p:sldId id="466" r:id="rId4"/>
    <p:sldId id="467" r:id="rId5"/>
    <p:sldId id="528" r:id="rId6"/>
    <p:sldId id="574" r:id="rId7"/>
    <p:sldId id="575" r:id="rId8"/>
    <p:sldId id="576" r:id="rId9"/>
    <p:sldId id="579" r:id="rId10"/>
    <p:sldId id="580" r:id="rId11"/>
    <p:sldId id="567" r:id="rId12"/>
    <p:sldId id="568" r:id="rId13"/>
    <p:sldId id="569" r:id="rId14"/>
    <p:sldId id="570" r:id="rId15"/>
    <p:sldId id="563" r:id="rId16"/>
    <p:sldId id="564" r:id="rId17"/>
    <p:sldId id="565" r:id="rId18"/>
    <p:sldId id="592" r:id="rId19"/>
    <p:sldId id="593" r:id="rId20"/>
    <p:sldId id="587" r:id="rId21"/>
    <p:sldId id="588" r:id="rId22"/>
    <p:sldId id="589" r:id="rId23"/>
    <p:sldId id="590" r:id="rId24"/>
    <p:sldId id="426" r:id="rId25"/>
    <p:sldId id="424" r:id="rId26"/>
  </p:sldIdLst>
  <p:sldSz cx="9144000" cy="6858000" type="screen4x3"/>
  <p:notesSz cx="9144000" cy="6858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0033CC"/>
    <a:srgbClr val="00FF99"/>
    <a:srgbClr val="FF5050"/>
    <a:srgbClr val="FF7C80"/>
    <a:srgbClr val="FF9933"/>
    <a:srgbClr val="FF00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35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C0B7772-3FDE-4599-BBE7-C3B3EF54EB4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996054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9088" y="514350"/>
            <a:ext cx="3427412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CDBA4F0-EB88-4437-B356-7CB5230959C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484027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AAB47-0CBD-4D8C-BAB7-26DCE1524E9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73058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EAFA5-C6EF-4723-8AF9-2D79F840A10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38448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A0289-999C-42D4-8B6A-5A6FF30F111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64907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437D1-81F7-4AD7-A431-028721C0C64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8863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B6324-C0A6-45EB-8E39-D577356000D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83533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1D2FEC-837B-44C8-8E66-B2C64BD1026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2064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C8EF8-B90B-4132-A3B0-11241B0FCD4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55867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94DCC-8531-48DD-AFEF-ABD5B4A307E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68836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F12ED-F81B-492C-BD23-69A6836982F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79591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24436-801D-4EC2-B12C-AA49ACBC74B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30539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00AC5-745F-4837-B80A-88715E95DC6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47841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F2418F3-7E35-4BD7-8531-BE301A4640F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Line 6"/>
          <p:cNvSpPr>
            <a:spLocks noChangeShapeType="1"/>
          </p:cNvSpPr>
          <p:nvPr/>
        </p:nvSpPr>
        <p:spPr bwMode="auto">
          <a:xfrm>
            <a:off x="395288" y="1268760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00" name="Text Box 22"/>
          <p:cNvSpPr txBox="1">
            <a:spLocks noChangeArrowheads="1"/>
          </p:cNvSpPr>
          <p:nvPr/>
        </p:nvSpPr>
        <p:spPr bwMode="auto">
          <a:xfrm>
            <a:off x="107504" y="2113692"/>
            <a:ext cx="89455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zh-CN" sz="28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CEPC MDI SC Magnet </a:t>
            </a:r>
            <a:r>
              <a:rPr lang="pt-BR" altLang="zh-CN" sz="28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  <a:endParaRPr lang="en-US" altLang="zh-CN" sz="2800" b="1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1" name="Rectangle 24"/>
          <p:cNvSpPr>
            <a:spLocks noChangeArrowheads="1"/>
          </p:cNvSpPr>
          <p:nvPr/>
        </p:nvSpPr>
        <p:spPr bwMode="auto">
          <a:xfrm>
            <a:off x="611560" y="3141663"/>
            <a:ext cx="8280919" cy="228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zh-CN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2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Yingshun</a:t>
            </a:r>
            <a:r>
              <a:rPr lang="en-US" altLang="zh-CN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Zhu</a:t>
            </a:r>
            <a:endParaRPr lang="en-US" altLang="zh-CN" sz="2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zh-CN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altLang="zh-CN" sz="18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zh-CN" sz="16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Institute of High Energy Physics, Chinese Academy of Sciences</a:t>
            </a:r>
          </a:p>
          <a:p>
            <a:pPr algn="ctr" eaLnBrk="1" hangingPunct="1">
              <a:buFontTx/>
              <a:buNone/>
            </a:pPr>
            <a:r>
              <a:rPr lang="en-US" altLang="zh-CN" sz="1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April 24, 2020</a:t>
            </a:r>
            <a:endParaRPr lang="en-US" altLang="zh-CN" sz="1800" b="1" i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2" name="Picture 25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6237288"/>
            <a:ext cx="2519362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Design parameters of QD0: </a:t>
            </a:r>
            <a:endParaRPr lang="en-US" altLang="zh-CN" sz="1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1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12" name="Text Box 7"/>
          <p:cNvSpPr txBox="1">
            <a:spLocks noChangeArrowheads="1"/>
          </p:cNvSpPr>
          <p:nvPr/>
        </p:nvSpPr>
        <p:spPr bwMode="auto">
          <a:xfrm>
            <a:off x="1115616" y="1340768"/>
            <a:ext cx="48965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parameters of QD0 (with iron core)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938203"/>
              </p:ext>
            </p:extLst>
          </p:nvPr>
        </p:nvGraphicFramePr>
        <p:xfrm>
          <a:off x="244266" y="1751215"/>
          <a:ext cx="4981483" cy="48601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290476"/>
                <a:gridCol w="2691007"/>
              </a:tblGrid>
              <a:tr h="2609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Magnet name</a:t>
                      </a:r>
                      <a:endParaRPr lang="zh-CN" sz="14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QD0</a:t>
                      </a:r>
                      <a:endParaRPr lang="zh-CN" sz="14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</a:tr>
              <a:tr h="2609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Field gradient (T/m)</a:t>
                      </a:r>
                      <a:endParaRPr lang="zh-CN" sz="1400" b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</a:t>
                      </a:r>
                      <a:endParaRPr lang="zh-CN" sz="14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</a:tr>
              <a:tr h="2609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Magnetic length (m)</a:t>
                      </a:r>
                      <a:endParaRPr lang="zh-CN" sz="1400" b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</a:t>
                      </a:r>
                      <a:endParaRPr lang="zh-CN" sz="14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</a:tr>
              <a:tr h="2609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Coil turns per pole</a:t>
                      </a:r>
                      <a:endParaRPr lang="zh-CN" sz="1400" b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zh-CN" sz="14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</a:tr>
              <a:tr h="2609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Excitation current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fr-FR" sz="14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zh-CN" sz="14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）</a:t>
                      </a:r>
                      <a:endParaRPr lang="zh-CN" sz="14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2080</a:t>
                      </a:r>
                      <a:endParaRPr lang="zh-CN" sz="14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</a:tr>
              <a:tr h="2609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Coil layers</a:t>
                      </a:r>
                      <a:endParaRPr lang="zh-CN" sz="14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sz="14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</a:tr>
              <a:tr h="7290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Conductor</a:t>
                      </a:r>
                      <a:endParaRPr lang="zh-CN" sz="14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Rutherford </a:t>
                      </a:r>
                      <a:r>
                        <a:rPr lang="fr-FR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Cable</a:t>
                      </a:r>
                      <a:r>
                        <a:rPr lang="fr-FR" sz="14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width 3 mm, mid thickness </a:t>
                      </a:r>
                      <a:r>
                        <a:rPr lang="fr-FR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0.93 mm, keystone angle 1.9 deg, </a:t>
                      </a:r>
                      <a:r>
                        <a:rPr lang="fr-FR" altLang="zh-CN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Cu:Sc=1.3, 12 strands</a:t>
                      </a:r>
                      <a:endParaRPr lang="zh-CN" sz="1400" b="0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</a:tr>
              <a:tr h="2609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Stored energy (KJ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(Double aperture)</a:t>
                      </a:r>
                      <a:endParaRPr lang="zh-CN" sz="14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21.5</a:t>
                      </a:r>
                      <a:endParaRPr lang="zh-CN" sz="14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</a:tr>
              <a:tr h="2609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Inductance (H</a:t>
                      </a:r>
                      <a:r>
                        <a:rPr lang="zh-CN" sz="14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）</a:t>
                      </a:r>
                      <a:endParaRPr lang="zh-CN" sz="1400" b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0.010</a:t>
                      </a:r>
                      <a:endParaRPr lang="zh-CN" sz="14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</a:tr>
              <a:tr h="2609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Peak field in coil (T)</a:t>
                      </a:r>
                      <a:endParaRPr lang="zh-CN" sz="1400" b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</a:t>
                      </a:r>
                      <a:endParaRPr lang="zh-CN" sz="14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</a:tr>
              <a:tr h="2609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Coil inner diameter (mm)</a:t>
                      </a:r>
                      <a:endParaRPr lang="zh-CN" sz="1400" b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zh-CN" sz="14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</a:tr>
              <a:tr h="2609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Coil outer diameter (mm)</a:t>
                      </a:r>
                      <a:endParaRPr lang="zh-CN" sz="1400" b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zh-CN" sz="14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</a:tr>
              <a:tr h="4818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 direction Lorentz force/octant (kN)</a:t>
                      </a:r>
                      <a:endParaRPr lang="zh-CN" sz="1400" b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112</a:t>
                      </a:r>
                      <a:endParaRPr lang="zh-CN" sz="14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</a:tr>
              <a:tr h="4818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direction Lorentz force/octant (</a:t>
                      </a:r>
                      <a:r>
                        <a:rPr lang="en-US" sz="14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kN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CN" sz="14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-108</a:t>
                      </a:r>
                      <a:endParaRPr lang="zh-CN" sz="14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5443552" y="5334023"/>
            <a:ext cx="3327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current of QD0 at W and Z model will decrease.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503" y="2564904"/>
            <a:ext cx="3673694" cy="191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35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720"/>
            <a:ext cx="8064573" cy="424944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The design of QF1 magnet is similar to the QD0 magnet, except that there is iron yoke around the </a:t>
            </a:r>
            <a:r>
              <a:rPr lang="en-US" altLang="zh-CN" sz="20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quadrupole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 coil for QF1. </a:t>
            </a: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The used Rutherford cable is similar to that of QD0. Since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the distance between the two apertures is much larger and the usage of iron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yoke, </a:t>
            </a:r>
            <a:r>
              <a:rPr lang="en-US" altLang="zh-CN" sz="2000" dirty="0">
                <a:solidFill>
                  <a:srgbClr val="C00000"/>
                </a:solidFill>
                <a:latin typeface="Times New Roman" panose="02020603050405020304" pitchFamily="18" charset="0"/>
              </a:rPr>
              <a:t>the field cross talk between the two apertures of </a:t>
            </a:r>
            <a:r>
              <a:rPr lang="en-US" altLang="zh-CN" sz="2000">
                <a:solidFill>
                  <a:srgbClr val="C00000"/>
                </a:solidFill>
                <a:latin typeface="Times New Roman" panose="02020603050405020304" pitchFamily="18" charset="0"/>
              </a:rPr>
              <a:t>QF1 </a:t>
            </a:r>
            <a:r>
              <a:rPr lang="en-US" altLang="zh-CN" sz="2000" smtClean="0">
                <a:solidFill>
                  <a:srgbClr val="C00000"/>
                </a:solidFill>
                <a:latin typeface="Times New Roman" panose="02020603050405020304" pitchFamily="18" charset="0"/>
              </a:rPr>
              <a:t>is not a problem.     </a:t>
            </a:r>
            <a:endParaRPr lang="en-US" altLang="zh-CN" sz="2000" dirty="0" smtClean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optimization, the QF1 coil consists of four coil blocks in two layers separated by wedges, and there are 29 turns in each pole.</a:t>
            </a: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1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59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437563" cy="581025"/>
          </a:xfrm>
        </p:spPr>
        <p:txBody>
          <a:bodyPr/>
          <a:lstStyle/>
          <a:p>
            <a:pPr eaLnBrk="1" hangingPunct="1"/>
            <a:r>
              <a:rPr lang="en-US" altLang="zh-CN" sz="2000" b="1" dirty="0" smtClean="0">
                <a:solidFill>
                  <a:srgbClr val="CC0066"/>
                </a:solidFill>
                <a:latin typeface="Times New Roman" panose="02020603050405020304" pitchFamily="18" charset="0"/>
              </a:rPr>
              <a:t>Design of superconducting quadrupole magnet QF1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827584" y="6301184"/>
            <a:ext cx="345638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2D flux lines</a:t>
            </a:r>
            <a:r>
              <a:rPr lang="en-US" altLang="zh-CN" sz="1600" dirty="0"/>
              <a:t>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(One quarter cross section)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220072" y="6229176"/>
            <a:ext cx="35290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Magnetic flux density distribution</a:t>
            </a:r>
          </a:p>
        </p:txBody>
      </p:sp>
      <p:pic>
        <p:nvPicPr>
          <p:cNvPr id="7" name="图片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48856"/>
            <a:ext cx="3600400" cy="2808312"/>
          </a:xfrm>
          <a:prstGeom prst="rect">
            <a:avLst/>
          </a:prstGeom>
        </p:spPr>
      </p:pic>
      <p:pic>
        <p:nvPicPr>
          <p:cNvPr id="8" name="图片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492872"/>
            <a:ext cx="4464496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33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5000"/>
              </a:spcBef>
              <a:buFont typeface="Wingdings" panose="05000000000000000000" pitchFamily="2" charset="2"/>
              <a:buChar char="v"/>
            </a:pPr>
            <a:endParaRPr lang="en-US" altLang="zh-CN" sz="200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5000"/>
              </a:spcBef>
              <a:buFont typeface="Wingdings" panose="05000000000000000000" pitchFamily="2" charset="2"/>
              <a:buChar char="v"/>
            </a:pPr>
            <a:endParaRPr lang="en-US" altLang="zh-CN" sz="200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5000"/>
              </a:spcBef>
              <a:buFont typeface="Wingdings" panose="05000000000000000000" pitchFamily="2" charset="2"/>
              <a:buChar char="v"/>
            </a:pPr>
            <a:endParaRPr lang="en-US" altLang="zh-CN" sz="200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5000"/>
              </a:spcBef>
              <a:buFont typeface="Wingdings" panose="05000000000000000000" pitchFamily="2" charset="2"/>
              <a:buChar char="v"/>
            </a:pPr>
            <a:endParaRPr lang="en-US" altLang="zh-CN" sz="200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5000"/>
              </a:spcBef>
              <a:buFont typeface="Wingdings" panose="05000000000000000000" pitchFamily="2" charset="2"/>
              <a:buChar char="v"/>
            </a:pPr>
            <a:endParaRPr lang="en-US" altLang="zh-CN" sz="200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5000"/>
              </a:spcBef>
              <a:buFont typeface="Wingdings" panose="05000000000000000000" pitchFamily="2" charset="2"/>
              <a:buChar char="v"/>
            </a:pPr>
            <a:endParaRPr lang="en-US" altLang="zh-CN" sz="200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5000"/>
              </a:spcBef>
              <a:buFont typeface="Wingdings" panose="05000000000000000000" pitchFamily="2" charset="2"/>
              <a:buChar char="v"/>
            </a:pPr>
            <a:endParaRPr lang="en-US" altLang="zh-CN" sz="200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180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3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84" name="Text Box 7"/>
          <p:cNvSpPr txBox="1">
            <a:spLocks noChangeArrowheads="1"/>
          </p:cNvSpPr>
          <p:nvPr/>
        </p:nvSpPr>
        <p:spPr bwMode="auto">
          <a:xfrm>
            <a:off x="3057525" y="6392863"/>
            <a:ext cx="3960813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600">
                <a:latin typeface="Times New Roman" panose="02020603050405020304" pitchFamily="18" charset="0"/>
                <a:cs typeface="Times New Roman" panose="02020603050405020304" pitchFamily="18" charset="0"/>
              </a:rPr>
              <a:t>Coil cross section of single aperture QF1</a:t>
            </a:r>
          </a:p>
        </p:txBody>
      </p:sp>
      <p:sp>
        <p:nvSpPr>
          <p:cNvPr id="20485" name="Text Box 7"/>
          <p:cNvSpPr txBox="1">
            <a:spLocks noChangeArrowheads="1"/>
          </p:cNvSpPr>
          <p:nvPr/>
        </p:nvSpPr>
        <p:spPr bwMode="auto">
          <a:xfrm>
            <a:off x="2555875" y="923925"/>
            <a:ext cx="4824413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3: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2D field harmonics of QF1 (unit, 1×10</a:t>
            </a:r>
            <a:r>
              <a:rPr lang="en-US" altLang="zh-CN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/>
          </p:nvPr>
        </p:nvGraphicFramePr>
        <p:xfrm>
          <a:off x="1744663" y="1328738"/>
          <a:ext cx="5508625" cy="167322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727772"/>
                <a:gridCol w="3780853"/>
              </a:tblGrid>
              <a:tr h="3346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zh-CN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1800" b="0" baseline="-250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800" b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/B</a:t>
                      </a:r>
                      <a:r>
                        <a:rPr lang="en-US" sz="1800" b="0" baseline="-250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 b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@R=13.5mm</a:t>
                      </a:r>
                      <a:endParaRPr lang="zh-CN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</a:tr>
              <a:tr h="3346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10000</a:t>
                      </a:r>
                      <a:endParaRPr lang="zh-CN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</a:tr>
              <a:tr h="3346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zh-CN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1.08</a:t>
                      </a:r>
                      <a:endParaRPr lang="zh-CN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</a:tr>
              <a:tr h="3346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zh-CN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800" b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0.34</a:t>
                      </a:r>
                      <a:endParaRPr lang="zh-CN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</a:tr>
              <a:tr h="3346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zh-CN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0.002</a:t>
                      </a:r>
                      <a:endParaRPr lang="zh-CN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</a:tr>
            </a:tbl>
          </a:graphicData>
        </a:graphic>
      </p:graphicFrame>
      <p:pic>
        <p:nvPicPr>
          <p:cNvPr id="20506" name="图片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938" y="3078163"/>
            <a:ext cx="3411537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194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Field cross talk of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QF1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two apertures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is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modelled and studied in OPERA-2D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The calculation results show that, the iron yoke can well shield the leakage field of each aperture,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the field harmonics as a result of field cross talk between the two apertures can be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neglected. </a:t>
            </a:r>
            <a:endParaRPr lang="en-US" altLang="zh-CN" sz="1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7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08" name="Text Box 8"/>
          <p:cNvSpPr txBox="1">
            <a:spLocks noChangeArrowheads="1"/>
          </p:cNvSpPr>
          <p:nvPr/>
        </p:nvSpPr>
        <p:spPr bwMode="auto">
          <a:xfrm>
            <a:off x="3851920" y="5972770"/>
            <a:ext cx="23764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aperture Flux lines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352" y="2499833"/>
            <a:ext cx="6648024" cy="344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49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Design parameters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and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magnet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Layout of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QF1: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1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5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56" name="Text Box 7"/>
          <p:cNvSpPr txBox="1">
            <a:spLocks noChangeArrowheads="1"/>
          </p:cNvSpPr>
          <p:nvPr/>
        </p:nvSpPr>
        <p:spPr bwMode="auto">
          <a:xfrm>
            <a:off x="1045368" y="1412776"/>
            <a:ext cx="359886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4: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parameters of QF1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/>
          </p:nvPr>
        </p:nvGraphicFramePr>
        <p:xfrm>
          <a:off x="179512" y="1874839"/>
          <a:ext cx="5219277" cy="472281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602564"/>
                <a:gridCol w="2616713"/>
              </a:tblGrid>
              <a:tr h="2609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Magnet name</a:t>
                      </a:r>
                      <a:endParaRPr lang="zh-CN" sz="14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QF1</a:t>
                      </a:r>
                      <a:endParaRPr lang="zh-CN" sz="1400" b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/>
                </a:tc>
              </a:tr>
              <a:tr h="2609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Field gradient (T/m)</a:t>
                      </a:r>
                      <a:endParaRPr lang="zh-CN" sz="1400" b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zh-CN" sz="1400" b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/>
                </a:tc>
              </a:tr>
              <a:tr h="2609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Magnetic length (m)</a:t>
                      </a:r>
                      <a:endParaRPr lang="zh-CN" sz="1400" b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1.48</a:t>
                      </a:r>
                      <a:endParaRPr lang="zh-CN" sz="1400" b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/>
                </a:tc>
              </a:tr>
              <a:tr h="2609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Coil turns per pole</a:t>
                      </a:r>
                      <a:endParaRPr lang="zh-CN" sz="1400" b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zh-CN" sz="1400" b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/>
                </a:tc>
              </a:tr>
              <a:tr h="2609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Excitation current</a:t>
                      </a:r>
                      <a:r>
                        <a:rPr lang="en-US" sz="14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fr-FR" sz="14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zh-CN" sz="14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）</a:t>
                      </a:r>
                      <a:endParaRPr lang="zh-CN" sz="1400" b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baseline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2250</a:t>
                      </a:r>
                      <a:endParaRPr lang="zh-CN" sz="1400" b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/>
                </a:tc>
              </a:tr>
              <a:tr h="2609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Coil layers</a:t>
                      </a:r>
                      <a:endParaRPr lang="zh-CN" sz="1400" b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sz="1400" b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/>
                </a:tc>
              </a:tr>
              <a:tr h="7979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Conductor size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(mm)</a:t>
                      </a:r>
                      <a:endParaRPr lang="zh-CN" sz="14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Rutherford 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Cable</a:t>
                      </a:r>
                      <a:r>
                        <a:rPr lang="fr-FR" sz="14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width 3 mm, mid thickness 0.95 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mm, 12 strands</a:t>
                      </a:r>
                      <a:endParaRPr lang="zh-CN" sz="14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/>
                </a:tc>
              </a:tr>
              <a:tr h="2609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Stored energy (KJ)</a:t>
                      </a:r>
                      <a:endParaRPr lang="zh-CN" sz="1400" b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30.5</a:t>
                      </a:r>
                      <a:endParaRPr lang="zh-CN" sz="1400" b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/>
                </a:tc>
              </a:tr>
              <a:tr h="2609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Inductance (H</a:t>
                      </a:r>
                      <a:r>
                        <a:rPr lang="zh-CN" sz="14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）</a:t>
                      </a:r>
                      <a:endParaRPr lang="zh-CN" sz="1400" b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0.012</a:t>
                      </a:r>
                      <a:endParaRPr lang="zh-CN" sz="1400" b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/>
                </a:tc>
              </a:tr>
              <a:tr h="2609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Peak field in coil (T)</a:t>
                      </a:r>
                      <a:endParaRPr lang="zh-CN" sz="1400" b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3.8</a:t>
                      </a:r>
                      <a:endParaRPr lang="zh-CN" sz="1400" b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/>
                </a:tc>
              </a:tr>
              <a:tr h="2609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Coil inner diameter (mm)</a:t>
                      </a:r>
                      <a:endParaRPr lang="zh-CN" sz="1400" b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zh-CN" sz="1400" b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/>
                </a:tc>
              </a:tr>
              <a:tr h="2609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Coil outer diameter (mm)</a:t>
                      </a:r>
                      <a:endParaRPr lang="zh-CN" sz="1400" b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zh-CN" sz="1400" b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/>
                </a:tc>
              </a:tr>
              <a:tr h="5273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 direction Lorentz force/octant (kN)</a:t>
                      </a:r>
                      <a:endParaRPr lang="zh-CN" sz="1400" b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400" b="0" baseline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110</a:t>
                      </a:r>
                      <a:endParaRPr lang="zh-CN" sz="1400" b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/>
                </a:tc>
              </a:tr>
              <a:tr h="5273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direction Lorentz force/octant (kN)</a:t>
                      </a:r>
                      <a:endParaRPr lang="zh-CN" sz="1400" b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zh-CN" sz="14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/>
                </a:tc>
              </a:tr>
            </a:tbl>
          </a:graphicData>
        </a:graphic>
      </p:graphicFrame>
      <p:pic>
        <p:nvPicPr>
          <p:cNvPr id="6" name="图片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228" y="2744738"/>
            <a:ext cx="3528268" cy="2196430"/>
          </a:xfrm>
          <a:prstGeom prst="rect">
            <a:avLst/>
          </a:prstGeom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186488" y="4941168"/>
            <a:ext cx="2416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 aperture QF1 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400601" y="5517232"/>
            <a:ext cx="3743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current of QF1 at W and Z model will decrease. </a:t>
            </a:r>
            <a:endParaRPr lang="zh-CN" altLang="en-US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92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u"/>
              <a:defRPr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The design requirements of the anti-solenoids in the CEPC Interaction Region are summarized below: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1)   The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total integral longitudinal field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generated by the detector solenoid and anti- 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   solenoid coils is zero.</a:t>
            </a:r>
          </a:p>
          <a:p>
            <a:pPr marL="457200" indent="-457200" eaLnBrk="1" hangingPunct="1">
              <a:spcBef>
                <a:spcPts val="1800"/>
              </a:spcBef>
              <a:buFontTx/>
              <a:buAutoNum type="arabicParenR" startAt="2"/>
              <a:defRPr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The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longitudinal field inside QD0 and QF1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should be smaller than a few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    hundred Gauss at each longitudinal position.</a:t>
            </a:r>
          </a:p>
          <a:p>
            <a:pPr marL="457200" indent="-457200" eaLnBrk="1" hangingPunct="1">
              <a:spcBef>
                <a:spcPct val="0"/>
              </a:spcBef>
              <a:buFontTx/>
              <a:buAutoNum type="arabicParenR" startAt="3"/>
              <a:defRPr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The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distribution of the solenoid field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along longitudinal direction should meet 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    the requirement of the beam optics for </a:t>
            </a:r>
            <a:r>
              <a:rPr lang="en-US" altLang="zh-CN" sz="2000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emittance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.</a:t>
            </a:r>
          </a:p>
          <a:p>
            <a:pPr marL="457200" indent="-457200" eaLnBrk="1" hangingPunct="1">
              <a:spcBef>
                <a:spcPct val="0"/>
              </a:spcBef>
              <a:buFontTx/>
              <a:buAutoNum type="arabicParenR" startAt="4"/>
              <a:defRPr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The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angle of the anti-solenoid seen at the collision point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satisfies the Detector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    requirements.</a:t>
            </a:r>
          </a:p>
          <a:p>
            <a:pPr eaLnBrk="1" hangingPunct="1">
              <a:lnSpc>
                <a:spcPct val="110000"/>
              </a:lnSpc>
              <a:spcBef>
                <a:spcPct val="5000"/>
              </a:spcBef>
              <a:buFont typeface="Wingdings" panose="05000000000000000000" pitchFamily="2" charset="2"/>
              <a:buChar char="v"/>
              <a:defRPr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5000"/>
              </a:spcBef>
              <a:buFont typeface="Wingdings" panose="05000000000000000000" pitchFamily="2" charset="2"/>
              <a:buChar char="l"/>
              <a:defRPr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design of the anti-solenoid fully takes into account the above requirements. The anti-solenoid will be wound of rectangular </a:t>
            </a:r>
            <a:r>
              <a:rPr lang="en-US" altLang="zh-CN" sz="2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NbTi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-Cu conductor.</a:t>
            </a: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endParaRPr lang="en-US" altLang="zh-CN" sz="1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3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5605" name="Picture 10" descr="积分为零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873250"/>
            <a:ext cx="1800225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437563" cy="581025"/>
          </a:xfrm>
        </p:spPr>
        <p:txBody>
          <a:bodyPr/>
          <a:lstStyle/>
          <a:p>
            <a:pPr eaLnBrk="1" hangingPunct="1"/>
            <a:r>
              <a:rPr lang="en-US" altLang="zh-CN" sz="24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Design </a:t>
            </a:r>
            <a:r>
              <a:rPr lang="en-US" altLang="zh-CN" sz="2400" b="1" dirty="0" smtClean="0">
                <a:solidFill>
                  <a:srgbClr val="CC0066"/>
                </a:solidFill>
                <a:latin typeface="Times New Roman" panose="02020603050405020304" pitchFamily="18" charset="0"/>
              </a:rPr>
              <a:t>of superconducting anti-solenoid </a:t>
            </a:r>
          </a:p>
        </p:txBody>
      </p:sp>
    </p:spTree>
    <p:extLst>
      <p:ext uri="{BB962C8B-B14F-4D97-AF65-F5344CB8AC3E}">
        <p14:creationId xmlns:p14="http://schemas.microsoft.com/office/powerpoint/2010/main" val="32000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u"/>
              <a:defRPr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The magnetic field of the Detector solenoid is not constant, and it decreases slowly along the longitudinal direction.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u"/>
              <a:defRPr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In order to reduce the magnet size, energy and cost,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the anti-solenoid is divided into a total of 29 sections with different inner coil diameters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u"/>
              <a:defRPr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These sections are connected in series, but the current of some sections of the anti-solenoid can be adjusted using auxiliary power supplies if needed.    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 </a:t>
            </a:r>
          </a:p>
          <a:p>
            <a:pPr eaLnBrk="1" hangingPunct="1">
              <a:lnSpc>
                <a:spcPct val="110000"/>
              </a:lnSpc>
              <a:spcBef>
                <a:spcPct val="5000"/>
              </a:spcBef>
              <a:buFont typeface="Wingdings" panose="05000000000000000000" pitchFamily="2" charset="2"/>
              <a:buChar char="l"/>
              <a:defRPr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The anti-solenoid along longitudinal direction:</a:t>
            </a:r>
          </a:p>
          <a:p>
            <a:pPr marL="0" indent="0" eaLnBrk="1" hangingPunct="1">
              <a:lnSpc>
                <a:spcPct val="110000"/>
              </a:lnSpc>
              <a:spcBef>
                <a:spcPct val="5000"/>
              </a:spcBef>
              <a:buFontTx/>
              <a:buNone/>
              <a:defRPr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1) 4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sections, from IP point to QD0; </a:t>
            </a:r>
            <a:endParaRPr lang="en-US" altLang="zh-CN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10000"/>
              </a:lnSpc>
              <a:spcBef>
                <a:spcPct val="5000"/>
              </a:spcBef>
              <a:buFontTx/>
              <a:buNone/>
              <a:defRPr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2) 12 sections, QD0 region;</a:t>
            </a:r>
          </a:p>
          <a:p>
            <a:pPr marL="0" indent="0" eaLnBrk="1" hangingPunct="1">
              <a:lnSpc>
                <a:spcPct val="110000"/>
              </a:lnSpc>
              <a:spcBef>
                <a:spcPct val="5000"/>
              </a:spcBef>
              <a:buFontTx/>
              <a:buNone/>
              <a:defRPr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3) 6 sections, QF1 region;</a:t>
            </a:r>
          </a:p>
          <a:p>
            <a:pPr marL="0" indent="0" eaLnBrk="1" hangingPunct="1">
              <a:lnSpc>
                <a:spcPct val="110000"/>
              </a:lnSpc>
              <a:spcBef>
                <a:spcPct val="5000"/>
              </a:spcBef>
              <a:buFontTx/>
              <a:buNone/>
              <a:defRPr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4) 7 section, after QF1 region.</a:t>
            </a:r>
          </a:p>
          <a:p>
            <a:pPr eaLnBrk="1" hangingPunct="1">
              <a:lnSpc>
                <a:spcPct val="110000"/>
              </a:lnSpc>
              <a:spcBef>
                <a:spcPct val="5000"/>
              </a:spcBef>
              <a:buFont typeface="Wingdings" panose="05000000000000000000" pitchFamily="2" charset="2"/>
              <a:buChar char="v"/>
              <a:defRPr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To reduce the length of the cryostat, the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sections of</a:t>
            </a:r>
          </a:p>
          <a:p>
            <a:pPr marL="0" indent="0" eaLnBrk="1" hangingPunct="1">
              <a:lnSpc>
                <a:spcPct val="110000"/>
              </a:lnSpc>
              <a:spcBef>
                <a:spcPct val="5000"/>
              </a:spcBef>
              <a:buNone/>
              <a:defRPr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  anti-solenoid after QF1 region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with low field will be </a:t>
            </a: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lnSpc>
                <a:spcPct val="110000"/>
              </a:lnSpc>
              <a:spcBef>
                <a:spcPct val="5000"/>
              </a:spcBef>
              <a:buNone/>
              <a:defRPr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  operated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at room-temperature. </a:t>
            </a:r>
          </a:p>
          <a:p>
            <a:pPr eaLnBrk="1" hangingPunct="1">
              <a:lnSpc>
                <a:spcPct val="110000"/>
              </a:lnSpc>
              <a:spcBef>
                <a:spcPct val="5000"/>
              </a:spcBef>
              <a:buFont typeface="Wingdings" panose="05000000000000000000" pitchFamily="2" charset="2"/>
              <a:buChar char="v"/>
              <a:defRPr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endParaRPr lang="en-US" altLang="zh-CN" sz="1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27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780928"/>
            <a:ext cx="2302471" cy="400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67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Magnetic field calculation and optimization is performed using </a:t>
            </a:r>
            <a:r>
              <a:rPr lang="en-US" altLang="zh-CN" sz="2000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axi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-symmetric model in OPERA-2D.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The central field of the first section of the anti-solenoid is the strongest, with a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peak value of 7.2T.</a:t>
            </a: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1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1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52" name="Text Box 7"/>
          <p:cNvSpPr txBox="1">
            <a:spLocks noChangeArrowheads="1"/>
          </p:cNvSpPr>
          <p:nvPr/>
        </p:nvSpPr>
        <p:spPr bwMode="auto">
          <a:xfrm>
            <a:off x="1544638" y="5546725"/>
            <a:ext cx="19446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600">
                <a:latin typeface="Times New Roman" panose="02020603050405020304" pitchFamily="18" charset="0"/>
                <a:cs typeface="Times New Roman" panose="02020603050405020304" pitchFamily="18" charset="0"/>
              </a:rPr>
              <a:t>2D flux lines</a:t>
            </a:r>
          </a:p>
        </p:txBody>
      </p:sp>
      <p:sp>
        <p:nvSpPr>
          <p:cNvPr id="27653" name="Text Box 8"/>
          <p:cNvSpPr txBox="1">
            <a:spLocks noChangeArrowheads="1"/>
          </p:cNvSpPr>
          <p:nvPr/>
        </p:nvSpPr>
        <p:spPr bwMode="auto">
          <a:xfrm>
            <a:off x="5456238" y="5589240"/>
            <a:ext cx="35290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Magnetic flux density distribution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140968"/>
            <a:ext cx="4282684" cy="223224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231" y="3026096"/>
            <a:ext cx="4493035" cy="234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0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Combined field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of Anti-solenoid and Detector solenoid.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5000"/>
              </a:spcBef>
              <a:buFont typeface="Wingdings" panose="05000000000000000000" pitchFamily="2" charset="2"/>
              <a:buChar char="u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net solenoid field inside QD0 and QF1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each longitudinal position is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smaller than 300 </a:t>
            </a:r>
            <a:r>
              <a:rPr lang="en-US" altLang="zh-CN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Gs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10000"/>
              </a:lnSpc>
              <a:spcBef>
                <a:spcPct val="500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combined field distribution of anti-solenoid and Detector solenoid well meets the requirement of beam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dynamics for </a:t>
            </a:r>
            <a:r>
              <a:rPr lang="en-US" altLang="zh-CN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emittance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1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5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5" name="图片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700808"/>
            <a:ext cx="6120680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53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Design parameters of Anti-solenoid: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1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699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00" name="Text Box 7"/>
          <p:cNvSpPr txBox="1">
            <a:spLocks noChangeArrowheads="1"/>
          </p:cNvSpPr>
          <p:nvPr/>
        </p:nvSpPr>
        <p:spPr bwMode="auto">
          <a:xfrm>
            <a:off x="2843213" y="1412875"/>
            <a:ext cx="5256212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5: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parameters of Anti-solenoid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/>
          </p:nvPr>
        </p:nvGraphicFramePr>
        <p:xfrm>
          <a:off x="900113" y="1833563"/>
          <a:ext cx="7920037" cy="483552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023815"/>
                <a:gridCol w="1660618"/>
                <a:gridCol w="1704204"/>
                <a:gridCol w="1531400"/>
              </a:tblGrid>
              <a:tr h="5819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Magnet name</a:t>
                      </a:r>
                      <a:endParaRPr lang="zh-CN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Anti-solenoid before QD0</a:t>
                      </a:r>
                      <a:endParaRPr lang="zh-CN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Anti-solenoid QD0</a:t>
                      </a:r>
                      <a:endParaRPr lang="zh-CN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Anti-solenoid after QD0</a:t>
                      </a:r>
                      <a:endParaRPr lang="zh-CN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</a:tr>
              <a:tr h="2808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Central field</a:t>
                      </a:r>
                      <a:r>
                        <a:rPr lang="zh-CN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zh-CN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）</a:t>
                      </a:r>
                      <a:endParaRPr lang="zh-CN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7.2</a:t>
                      </a:r>
                      <a:endParaRPr lang="zh-CN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2.8</a:t>
                      </a:r>
                      <a:endParaRPr lang="zh-CN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</a:t>
                      </a:r>
                      <a:endParaRPr lang="zh-CN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</a:tr>
              <a:tr h="2808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Magnetic length</a:t>
                      </a:r>
                      <a:r>
                        <a:rPr lang="zh-CN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zh-CN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）</a:t>
                      </a:r>
                      <a:endParaRPr lang="zh-CN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zh-CN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600" b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2.0</a:t>
                      </a:r>
                      <a:endParaRPr lang="zh-CN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</a:t>
                      </a:r>
                      <a:endParaRPr lang="zh-CN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</a:tr>
              <a:tr h="2808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Conductor (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NbTi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-Cu, mm)</a:t>
                      </a:r>
                      <a:endParaRPr lang="zh-CN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2.5×1.5</a:t>
                      </a:r>
                      <a:endParaRPr lang="zh-CN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zh-CN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zh-CN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</a:tr>
              <a:tr h="2808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Coil layers</a:t>
                      </a:r>
                      <a:endParaRPr lang="zh-CN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zh-CN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600" b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endParaRPr lang="zh-CN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4/2</a:t>
                      </a:r>
                      <a:endParaRPr lang="zh-CN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</a:tr>
              <a:tr h="2808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Excitation current</a:t>
                      </a:r>
                      <a:r>
                        <a:rPr lang="zh-CN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</a:t>
                      </a:r>
                      <a:r>
                        <a:rPr lang="zh-CN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）</a:t>
                      </a:r>
                      <a:endParaRPr lang="zh-CN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1.0</a:t>
                      </a:r>
                      <a:endParaRPr lang="zh-CN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zh-CN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zh-CN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</a:tr>
              <a:tr h="2808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Stored energy (KJ)</a:t>
                      </a:r>
                      <a:endParaRPr lang="zh-CN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600" b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715</a:t>
                      </a:r>
                      <a:endParaRPr lang="zh-CN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zh-CN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zh-CN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</a:tr>
              <a:tr h="2808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Inductance</a:t>
                      </a:r>
                      <a:r>
                        <a:rPr lang="zh-CN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zh-CN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）</a:t>
                      </a:r>
                      <a:endParaRPr lang="zh-CN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600" b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1.4</a:t>
                      </a:r>
                      <a:endParaRPr lang="zh-CN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808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Peak field in coil (T)</a:t>
                      </a:r>
                      <a:endParaRPr lang="zh-CN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7.7</a:t>
                      </a:r>
                      <a:endParaRPr lang="zh-CN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600" b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3.0</a:t>
                      </a:r>
                      <a:endParaRPr lang="zh-CN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</a:t>
                      </a:r>
                      <a:endParaRPr lang="zh-CN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</a:tr>
              <a:tr h="2808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sections</a:t>
                      </a:r>
                      <a:endParaRPr lang="zh-CN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600" b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zh-CN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600" b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</a:t>
                      </a:r>
                      <a:endParaRPr lang="zh-CN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600" b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endParaRPr lang="zh-CN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</a:tr>
              <a:tr h="5819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Solenoid coil inner diameter (mm)</a:t>
                      </a:r>
                      <a:endParaRPr lang="zh-CN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zh-CN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zh-CN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zh-CN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</a:tr>
              <a:tr h="5819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Solenoid coil outer diameter (mm)</a:t>
                      </a:r>
                      <a:endParaRPr lang="zh-CN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390</a:t>
                      </a:r>
                      <a:endParaRPr lang="zh-CN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zh-CN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zh-CN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</a:tr>
              <a:tr h="2808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Lorentz force F</a:t>
                      </a:r>
                      <a:r>
                        <a:rPr lang="en-US" sz="1600" b="0" baseline="-25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(kN)</a:t>
                      </a:r>
                      <a:endParaRPr lang="zh-CN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600" b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zh-CN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600" b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zh-CN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  <a:endParaRPr lang="zh-CN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</a:tr>
              <a:tr h="2808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Cryostat diameter (mm)</a:t>
                      </a:r>
                      <a:endParaRPr lang="zh-CN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zh-CN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363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en-US" altLang="zh-CN" b="1" smtClean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zh-CN" sz="280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         </a:t>
            </a: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None/>
            </a:pPr>
            <a:endParaRPr lang="en-US" altLang="zh-CN" sz="280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None/>
            </a:pPr>
            <a:endParaRPr lang="en-US" altLang="zh-CN" sz="280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None/>
            </a:pPr>
            <a:endParaRPr lang="en-US" altLang="zh-CN" sz="280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None/>
            </a:pPr>
            <a:endParaRPr lang="en-US" altLang="zh-CN" sz="280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None/>
            </a:pPr>
            <a:endParaRPr lang="en-US" altLang="zh-CN" sz="280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3" name="Line 3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611560" y="1556792"/>
            <a:ext cx="6841008" cy="384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28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Outline</a:t>
            </a:r>
            <a:endParaRPr lang="en-US" altLang="zh-CN" sz="2800" b="1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l"/>
            </a:pPr>
            <a:r>
              <a:rPr lang="en-US" altLang="zh-CN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Overview of CEPC MDI SC magnets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l"/>
            </a:pPr>
            <a:r>
              <a:rPr lang="en-US" altLang="zh-CN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Design of QD0 </a:t>
            </a:r>
            <a:r>
              <a:rPr lang="en-US" altLang="en-US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000" b="1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l"/>
            </a:pPr>
            <a:r>
              <a:rPr lang="en-US" altLang="zh-CN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Design </a:t>
            </a:r>
            <a:r>
              <a:rPr lang="en-US" altLang="zh-CN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superconducting quadrupole magnet QF1</a:t>
            </a:r>
            <a:endParaRPr lang="en-US" altLang="zh-CN" sz="2000" b="1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l"/>
            </a:pPr>
            <a:r>
              <a:rPr lang="en-US" altLang="zh-CN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Design </a:t>
            </a:r>
            <a:r>
              <a:rPr lang="en-US" altLang="zh-CN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superconducting anti-solenoid   </a:t>
            </a:r>
            <a:endParaRPr lang="en-US" altLang="zh-CN" sz="2000" b="1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l"/>
            </a:pPr>
            <a:r>
              <a:rPr lang="en-US" altLang="zh-CN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QD0 </a:t>
            </a:r>
            <a:r>
              <a:rPr lang="en-US" altLang="zh-CN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with updated requirement</a:t>
            </a:r>
            <a:endParaRPr lang="en-US" altLang="zh-CN" sz="2000" b="1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l"/>
            </a:pPr>
            <a:r>
              <a:rPr lang="en-US" altLang="zh-CN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Summary</a:t>
            </a:r>
            <a:endParaRPr lang="en-US" altLang="zh-CN" sz="2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zh-CN" sz="2000" b="1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zh-CN" sz="2000" b="1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424863" cy="561657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u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requirement of the Final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Focus </a:t>
            </a:r>
            <a:r>
              <a:rPr lang="en-US" altLang="zh-CN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quadrupoles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recently updated.</a:t>
            </a:r>
            <a:endParaRPr lang="en-US" altLang="zh-CN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u"/>
            </a:pPr>
            <a:endParaRPr lang="en-US" altLang="zh-C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u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considerations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field gradient of </a:t>
            </a:r>
            <a:r>
              <a:rPr lang="en-US" altLang="zh-CN" sz="2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quadrupoles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reduced compared to that in CDR; the development of </a:t>
            </a:r>
            <a:r>
              <a:rPr lang="en-US" altLang="zh-CN" sz="2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QDa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the most challenging.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of </a:t>
            </a:r>
            <a:r>
              <a:rPr lang="en-US" altLang="zh-CN" sz="2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quadrupoles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anti-solenoid is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similar to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in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CDR.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Space for the corrector coil is enough inside the bore of </a:t>
            </a:r>
            <a:r>
              <a:rPr lang="en-US" altLang="zh-CN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quadrupole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Iron yoke is used to eliminate the field crosstalk from the two apertures. 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u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Char char="v"/>
            </a:pPr>
            <a:endParaRPr lang="en-US" altLang="zh-CN" sz="2000" b="1" dirty="0" smtClean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Char char="v"/>
            </a:pPr>
            <a:endParaRPr lang="en-US" altLang="zh-CN" sz="3600" b="1" dirty="0" smtClean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" name="Line 5"/>
          <p:cNvSpPr>
            <a:spLocks noChangeShapeType="1"/>
          </p:cNvSpPr>
          <p:nvPr/>
        </p:nvSpPr>
        <p:spPr bwMode="auto">
          <a:xfrm>
            <a:off x="395288" y="765175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1547664" y="1479089"/>
            <a:ext cx="669671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6: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pdated Requirements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final focus quadrupole magnets for Higgs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/>
          </p:nvPr>
        </p:nvGraphicFramePr>
        <p:xfrm>
          <a:off x="359569" y="1854637"/>
          <a:ext cx="8353424" cy="22078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9181"/>
                <a:gridCol w="1641930"/>
                <a:gridCol w="1318701"/>
                <a:gridCol w="1896748"/>
                <a:gridCol w="2466864"/>
              </a:tblGrid>
              <a:tr h="8468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Magnet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Central field gradient (T/m)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Magnetic length (m)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Width of GFR (mm)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Minimal distance between two aperture beam lines (mm)</a:t>
                      </a:r>
                      <a:endParaRPr lang="zh-CN" sz="1600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4536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QDa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77.5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6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1.5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19.2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72.61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4536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600" dirty="0" err="1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QDb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6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77.5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6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1.5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6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22.0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6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124.75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4536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QF1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63.4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30.9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181.85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437563" cy="581025"/>
          </a:xfrm>
        </p:spPr>
        <p:txBody>
          <a:bodyPr/>
          <a:lstStyle/>
          <a:p>
            <a:pPr eaLnBrk="1" hangingPunct="1"/>
            <a:r>
              <a:rPr lang="en-US" altLang="zh-CN" sz="2400" b="1" dirty="0" smtClean="0">
                <a:solidFill>
                  <a:srgbClr val="CC0066"/>
                </a:solidFill>
                <a:latin typeface="Times New Roman" panose="02020603050405020304" pitchFamily="18" charset="0"/>
              </a:rPr>
              <a:t>QD0 </a:t>
            </a:r>
            <a:r>
              <a:rPr lang="en-US" altLang="zh-CN" sz="24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design with updated requirement</a:t>
            </a:r>
            <a:endParaRPr lang="en-US" altLang="zh-CN" sz="2400" b="1" dirty="0" smtClean="0">
              <a:solidFill>
                <a:srgbClr val="CC0066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78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Design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progress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of </a:t>
            </a:r>
            <a:r>
              <a:rPr lang="en-US" altLang="zh-CN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QDa</a:t>
            </a:r>
            <a:endParaRPr lang="en-US" altLang="zh-CN" sz="2000" b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The design of </a:t>
            </a:r>
            <a:r>
              <a:rPr lang="en-US" altLang="zh-CN" sz="2000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QDa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is based on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two layers cos2</a:t>
            </a:r>
            <a:r>
              <a:rPr lang="el-GR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θ </a:t>
            </a:r>
            <a:r>
              <a:rPr lang="en-US" altLang="zh-CN" sz="20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quadrupole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coil using Rutherford cable with iron yoke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The </a:t>
            </a:r>
            <a:r>
              <a:rPr lang="en-US" altLang="zh-CN" sz="2000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QDa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single aperture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cross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section is optimized with four coil blocks in two layers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separated by wedges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, and there are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25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turns in each pole.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excitation current of </a:t>
            </a:r>
            <a:r>
              <a:rPr lang="en-US" altLang="zh-CN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QDa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1240A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</a:t>
            </a:r>
            <a:r>
              <a:rPr lang="en-US" altLang="zh-CN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multipole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field in single aperture is smaller than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1×10</a:t>
            </a:r>
            <a:r>
              <a:rPr lang="en-US" altLang="zh-CN" sz="2000" baseline="30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1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331640" y="6381328"/>
            <a:ext cx="338437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2D </a:t>
            </a:r>
            <a:r>
              <a:rPr lang="en-US" altLang="zh-CN" sz="1600">
                <a:latin typeface="Times New Roman" panose="02020603050405020304" pitchFamily="18" charset="0"/>
                <a:cs typeface="Times New Roman" panose="02020603050405020304" pitchFamily="18" charset="0"/>
              </a:rPr>
              <a:t>flux </a:t>
            </a:r>
            <a:r>
              <a:rPr lang="en-US" altLang="zh-CN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lines (1/4 cross section)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220072" y="6332810"/>
            <a:ext cx="35290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Magnetic flux density distribution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64" y="3392773"/>
            <a:ext cx="4253109" cy="291684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374903"/>
            <a:ext cx="4630555" cy="271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89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Field cross talk of the two apertures is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studied.</a:t>
            </a: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2D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field cross talk of </a:t>
            </a:r>
            <a:r>
              <a:rPr lang="en-US" altLang="zh-CN" sz="20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QDa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 two apertures near the IP side, where the distance between two aperture centerlines is minimum.        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en-GB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Iron yoke can well shield the leakage field of each aperture. </a:t>
            </a:r>
            <a:r>
              <a:rPr lang="en-GB" altLang="zh-CN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The field harmonics as a result of field crosstalk </a:t>
            </a:r>
            <a:r>
              <a:rPr lang="en-GB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is </a:t>
            </a:r>
            <a:r>
              <a:rPr lang="en-GB" altLang="zh-CN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smaller than 0.5×10</a:t>
            </a:r>
            <a:r>
              <a:rPr lang="en-GB" altLang="zh-CN" sz="2000" baseline="30000" dirty="0">
                <a:solidFill>
                  <a:srgbClr val="FF0000"/>
                </a:solidFill>
                <a:latin typeface="Times New Roman" panose="02020603050405020304" pitchFamily="18" charset="0"/>
              </a:rPr>
              <a:t>-4</a:t>
            </a:r>
            <a:r>
              <a:rPr lang="en-GB" altLang="zh-CN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1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3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24" name="Text Box 8"/>
          <p:cNvSpPr txBox="1">
            <a:spLocks noChangeArrowheads="1"/>
          </p:cNvSpPr>
          <p:nvPr/>
        </p:nvSpPr>
        <p:spPr bwMode="auto">
          <a:xfrm>
            <a:off x="5004048" y="5733256"/>
            <a:ext cx="24482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Bmod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distribution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220775" y="5733256"/>
            <a:ext cx="21208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2D Flux lines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212976"/>
            <a:ext cx="4435501" cy="230492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093" y="3203721"/>
            <a:ext cx="4427034" cy="230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13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Design parameters and single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aperture cross section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of </a:t>
            </a:r>
            <a:r>
              <a:rPr lang="en-US" altLang="zh-CN" sz="2000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QDa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: </a:t>
            </a:r>
            <a:endParaRPr lang="en-US" altLang="zh-CN" sz="1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1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12" name="Text Box 7"/>
          <p:cNvSpPr txBox="1">
            <a:spLocks noChangeArrowheads="1"/>
          </p:cNvSpPr>
          <p:nvPr/>
        </p:nvSpPr>
        <p:spPr bwMode="auto">
          <a:xfrm>
            <a:off x="1115616" y="1340768"/>
            <a:ext cx="48965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7: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parameters of </a:t>
            </a:r>
            <a:r>
              <a:rPr lang="en-US" altLang="zh-C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QDa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Higgs 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/>
          </p:nvPr>
        </p:nvGraphicFramePr>
        <p:xfrm>
          <a:off x="310598" y="1700808"/>
          <a:ext cx="4333634" cy="48601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992596"/>
                <a:gridCol w="2341038"/>
              </a:tblGrid>
              <a:tr h="2609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Magnet name</a:t>
                      </a:r>
                      <a:endParaRPr lang="zh-CN" sz="14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QDa</a:t>
                      </a:r>
                      <a:endParaRPr lang="zh-CN" sz="14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</a:tr>
              <a:tr h="2609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Field gradient (T/m)</a:t>
                      </a:r>
                      <a:endParaRPr lang="zh-CN" sz="1400" b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77.5</a:t>
                      </a:r>
                      <a:endParaRPr lang="zh-CN" sz="14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</a:tr>
              <a:tr h="2609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Magnetic length (m)</a:t>
                      </a:r>
                      <a:endParaRPr lang="zh-CN" sz="1400" b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1.5</a:t>
                      </a:r>
                      <a:endParaRPr lang="zh-CN" sz="14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</a:tr>
              <a:tr h="2609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Coil turns per pole</a:t>
                      </a:r>
                      <a:endParaRPr lang="zh-CN" sz="1400" b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zh-CN" sz="14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</a:tr>
              <a:tr h="2609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Excitation current</a:t>
                      </a:r>
                      <a:r>
                        <a:rPr lang="en-US" sz="14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fr-FR" sz="14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zh-CN" sz="14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）</a:t>
                      </a:r>
                      <a:endParaRPr lang="zh-CN" sz="1400" b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1240</a:t>
                      </a:r>
                      <a:endParaRPr lang="zh-CN" sz="14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</a:tr>
              <a:tr h="2609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Coil layers</a:t>
                      </a:r>
                      <a:endParaRPr lang="zh-CN" sz="14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sz="14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</a:tr>
              <a:tr h="7290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Conductor</a:t>
                      </a:r>
                      <a:endParaRPr lang="zh-CN" sz="14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Rutherford </a:t>
                      </a:r>
                      <a:r>
                        <a:rPr lang="fr-FR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Cable</a:t>
                      </a:r>
                      <a:r>
                        <a:rPr lang="fr-FR" sz="14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width </a:t>
                      </a:r>
                      <a:r>
                        <a:rPr lang="fr-FR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2.5 </a:t>
                      </a:r>
                      <a:r>
                        <a:rPr lang="fr-FR" sz="14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mm, mid thickness </a:t>
                      </a:r>
                      <a:r>
                        <a:rPr lang="fr-FR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0.93 mm, keystone angle 1.9 deg</a:t>
                      </a:r>
                      <a:endParaRPr lang="zh-CN" sz="1400" b="0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</a:tr>
              <a:tr h="2609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Stored energy (KJ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(Double aperture)</a:t>
                      </a:r>
                      <a:endParaRPr lang="zh-CN" sz="14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8.0</a:t>
                      </a:r>
                      <a:endParaRPr lang="zh-CN" sz="14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</a:tr>
              <a:tr h="2609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Inductance (H</a:t>
                      </a:r>
                      <a:r>
                        <a:rPr lang="zh-CN" sz="14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）</a:t>
                      </a:r>
                      <a:endParaRPr lang="zh-CN" sz="1400" b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0.010</a:t>
                      </a:r>
                      <a:endParaRPr lang="zh-CN" sz="14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</a:tr>
              <a:tr h="2609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Peak field in coil (T)</a:t>
                      </a:r>
                      <a:endParaRPr lang="zh-CN" sz="1400" b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2.4</a:t>
                      </a:r>
                      <a:endParaRPr lang="zh-CN" sz="14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</a:tr>
              <a:tr h="2609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Coil inner diameter (mm)</a:t>
                      </a:r>
                      <a:endParaRPr lang="zh-CN" sz="1400" b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48</a:t>
                      </a:r>
                      <a:endParaRPr lang="zh-CN" sz="14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</a:tr>
              <a:tr h="2609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Coil outer diameter (mm)</a:t>
                      </a:r>
                      <a:endParaRPr lang="zh-CN" sz="1400" b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zh-CN" sz="14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</a:tr>
              <a:tr h="4818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 direction Lorentz force/octant (kN)</a:t>
                      </a:r>
                      <a:endParaRPr lang="zh-CN" sz="1400" b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39</a:t>
                      </a:r>
                      <a:endParaRPr lang="zh-CN" sz="14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</a:tr>
              <a:tr h="4818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direction Lorentz force/octant (</a:t>
                      </a:r>
                      <a:r>
                        <a:rPr lang="en-US" sz="14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kN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CN" sz="14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-34</a:t>
                      </a:r>
                      <a:endParaRPr lang="zh-CN" sz="14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</a:tr>
            </a:tbl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926" y="2420888"/>
            <a:ext cx="4394605" cy="264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93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1195388"/>
            <a:ext cx="8424863" cy="5257800"/>
          </a:xfrm>
        </p:spPr>
        <p:txBody>
          <a:bodyPr/>
          <a:lstStyle/>
          <a:p>
            <a:pPr eaLnBrk="1" hangingPunct="1"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MDI superconducting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magnets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devices for CEPC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design of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superconducting magnets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meet the requirement.</a:t>
            </a: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width of iron core in the middle part of the QD0 two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apertures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very limited, but it is effective in shielding magnetic field crosstalk.. </a:t>
            </a: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Compared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the iron-free design of QD0, the excitation current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iron yoke can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substantially reduced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anti-solenoid is divided into a total of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sections with different inner coil diameters, with a max central field of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7.2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Char char="u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795" name="Line 3"/>
          <p:cNvSpPr>
            <a:spLocks noChangeShapeType="1"/>
          </p:cNvSpPr>
          <p:nvPr/>
        </p:nvSpPr>
        <p:spPr bwMode="auto">
          <a:xfrm>
            <a:off x="395288" y="765175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33796" name="Picture 5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6237288"/>
            <a:ext cx="2519362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437563" cy="581025"/>
          </a:xfrm>
        </p:spPr>
        <p:txBody>
          <a:bodyPr/>
          <a:lstStyle/>
          <a:p>
            <a:pPr eaLnBrk="1" hangingPunct="1"/>
            <a:r>
              <a:rPr lang="en-US" altLang="zh-CN" sz="2400" b="1" dirty="0" smtClean="0">
                <a:solidFill>
                  <a:srgbClr val="CC0066"/>
                </a:solidFill>
                <a:latin typeface="Times New Roman" panose="02020603050405020304" pitchFamily="18" charset="0"/>
              </a:rPr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63713" y="2781300"/>
            <a:ext cx="6192837" cy="936625"/>
          </a:xfrm>
          <a:noFill/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zh-CN" sz="3600" b="1" dirty="0" smtClean="0">
                <a:solidFill>
                  <a:srgbClr val="CC0066"/>
                </a:solidFill>
                <a:latin typeface="Times New Roman" panose="02020603050405020304" pitchFamily="18" charset="0"/>
              </a:rPr>
              <a:t>Thanks for your attention!</a:t>
            </a:r>
          </a:p>
        </p:txBody>
      </p:sp>
      <p:pic>
        <p:nvPicPr>
          <p:cNvPr id="34819" name="Picture 3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0" y="6191250"/>
            <a:ext cx="2519363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424863" cy="5257800"/>
          </a:xfrm>
        </p:spPr>
        <p:txBody>
          <a:bodyPr/>
          <a:lstStyle/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u"/>
              <a:defRPr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CEPC is a Circular Electron Positron Collider with a circumference about 100 km, beam energy up to 120 </a:t>
            </a:r>
            <a:r>
              <a:rPr lang="en-US" altLang="zh-CN" sz="2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GeV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proposed by IHEP. 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u"/>
              <a:defRPr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magnets needed for CEPC Accelerator are conventional magnets.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  <a:defRPr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greatly squeeze the beam for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luminosity, compact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gradient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final focus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quadrupole magnets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required on both sides of the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points in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CEPC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collider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ring. 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buFont typeface="Wingdings" panose="05000000000000000000" pitchFamily="2" charset="2"/>
              <a:buChar char="v"/>
              <a:defRPr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Char char="v"/>
              <a:defRPr/>
            </a:pPr>
            <a:endParaRPr lang="en-US" altLang="zh-CN" sz="2000" b="1" dirty="0" smtClean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Char char="v"/>
              <a:defRPr/>
            </a:pPr>
            <a:endParaRPr lang="en-US" altLang="zh-CN" sz="3600" b="1" dirty="0" smtClean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7" name="Line 5"/>
          <p:cNvSpPr>
            <a:spLocks noChangeShapeType="1"/>
          </p:cNvSpPr>
          <p:nvPr/>
        </p:nvSpPr>
        <p:spPr bwMode="auto">
          <a:xfrm>
            <a:off x="395288" y="765175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48" name="Text Box 22"/>
          <p:cNvSpPr txBox="1">
            <a:spLocks noChangeArrowheads="1"/>
          </p:cNvSpPr>
          <p:nvPr/>
        </p:nvSpPr>
        <p:spPr bwMode="auto">
          <a:xfrm>
            <a:off x="1763688" y="160635"/>
            <a:ext cx="60484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CN" sz="24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Overview of CEPC MDI SC </a:t>
            </a:r>
            <a:r>
              <a:rPr lang="en-US" altLang="zh-CN" sz="24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magnets</a:t>
            </a:r>
            <a:endParaRPr lang="en-US" altLang="zh-CN" sz="2400" b="1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9" name="图片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98" y="2902117"/>
            <a:ext cx="3549301" cy="3406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755650" y="6343650"/>
            <a:ext cx="2916238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600">
                <a:latin typeface="Times New Roman" panose="02020603050405020304" pitchFamily="18" charset="0"/>
                <a:cs typeface="Times New Roman" panose="02020603050405020304" pitchFamily="18" charset="0"/>
              </a:rPr>
              <a:t>Sketch of CEPC </a:t>
            </a:r>
            <a:r>
              <a:rPr lang="en-US" altLang="zh-CN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Collider </a:t>
            </a:r>
            <a:r>
              <a:rPr lang="en-US" altLang="zh-CN" sz="1600">
                <a:latin typeface="Times New Roman" panose="02020603050405020304" pitchFamily="18" charset="0"/>
                <a:cs typeface="Times New Roman" panose="02020603050405020304" pitchFamily="18" charset="0"/>
              </a:rPr>
              <a:t>ring</a:t>
            </a:r>
          </a:p>
        </p:txBody>
      </p:sp>
      <p:sp>
        <p:nvSpPr>
          <p:cNvPr id="6152" name="Text Box 7"/>
          <p:cNvSpPr txBox="1">
            <a:spLocks noChangeArrowheads="1"/>
          </p:cNvSpPr>
          <p:nvPr/>
        </p:nvSpPr>
        <p:spPr bwMode="auto">
          <a:xfrm>
            <a:off x="5868144" y="6093296"/>
            <a:ext cx="2736304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600">
                <a:latin typeface="Times New Roman" panose="02020603050405020304" pitchFamily="18" charset="0"/>
                <a:cs typeface="Times New Roman" panose="02020603050405020304" pitchFamily="18" charset="0"/>
              </a:rPr>
              <a:t>CEPC MDI layout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247" y="3429000"/>
            <a:ext cx="5119249" cy="26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04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424863" cy="561657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u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CDR requirements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Final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Focus </a:t>
            </a:r>
            <a:r>
              <a:rPr lang="en-US" altLang="zh-CN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quadrupoles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(QD0 and QF1) are based on L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of 2.2 m, beam crossing angle of 33 </a:t>
            </a:r>
            <a:r>
              <a:rPr lang="en-US" altLang="zh-CN" sz="2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mrad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u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QD0 and QF1 magnets are operated inside the field of </a:t>
            </a:r>
            <a:r>
              <a:rPr lang="en-US" altLang="zh-CN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Detector solenoid magnet with a central field of 3.0 T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cancel the effect of the longitudinal detector solenoid field on the accelerator beam,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anti-solenoids before QD0, outside QD0 and QF1 are needed.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integral longitudinal field generated by the detector solenoid and accelerator anti-solenoid is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zero; Local net solenoid field in the region of quadrupole is close to zero.</a:t>
            </a: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Char char="v"/>
            </a:pPr>
            <a:endParaRPr lang="en-US" altLang="zh-CN" sz="2000" b="1" dirty="0" smtClean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Char char="v"/>
            </a:pPr>
            <a:endParaRPr lang="en-US" altLang="zh-CN" sz="3600" b="1" dirty="0" smtClean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" name="Line 5"/>
          <p:cNvSpPr>
            <a:spLocks noChangeShapeType="1"/>
          </p:cNvSpPr>
          <p:nvPr/>
        </p:nvSpPr>
        <p:spPr bwMode="auto">
          <a:xfrm>
            <a:off x="395288" y="765175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1078335" y="1626240"/>
            <a:ext cx="752432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 1: Requirements of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Interaction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Region quadrupole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magnets for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Higgs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555053"/>
              </p:ext>
            </p:extLst>
          </p:nvPr>
        </p:nvGraphicFramePr>
        <p:xfrm>
          <a:off x="395288" y="2132856"/>
          <a:ext cx="8353424" cy="17541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9181"/>
                <a:gridCol w="1641930"/>
                <a:gridCol w="1318701"/>
                <a:gridCol w="1896748"/>
                <a:gridCol w="2466864"/>
              </a:tblGrid>
              <a:tr h="8468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Magnet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Central field gradient (T/m)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Magnetic length (m)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Width of GFR (mm)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Minimal distance between two aperture beam lines (mm)</a:t>
                      </a:r>
                      <a:endParaRPr lang="zh-CN" sz="16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4536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QD0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6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2.0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19.6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72.6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4536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QF1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1.48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27.0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146.20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447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CEPC MDI SC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Magnets start at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z=1.12m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including: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superconducting QD0,QF1, anti-solenoid on each side of the IP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point.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Inner radius of beam pipe is 10 mm.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QD0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, QF1, and anti-solenoid coils are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in the same cryostat.        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1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3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24" name="Text Box 8"/>
          <p:cNvSpPr txBox="1">
            <a:spLocks noChangeArrowheads="1"/>
          </p:cNvSpPr>
          <p:nvPr/>
        </p:nvSpPr>
        <p:spPr bwMode="auto">
          <a:xfrm>
            <a:off x="2699792" y="6309320"/>
            <a:ext cx="56166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800">
                <a:latin typeface="Times New Roman" panose="02020603050405020304" pitchFamily="18" charset="0"/>
                <a:cs typeface="Times New Roman" panose="02020603050405020304" pitchFamily="18" charset="0"/>
              </a:rPr>
              <a:t>Schematic layout of QD0, QF1, and anti-solenoid</a:t>
            </a:r>
          </a:p>
        </p:txBody>
      </p:sp>
      <p:pic>
        <p:nvPicPr>
          <p:cNvPr id="1026" name="Picture 2" descr="Fig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885" y="2276872"/>
            <a:ext cx="7550454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04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n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QD0 CDR: 136T/m, </a:t>
            </a:r>
            <a:r>
              <a:rPr lang="en-US" altLang="zh-CN" sz="20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inner diameter 40mm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, length 2m.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Overall design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Minimal distance between two aperture beam lines: 72.6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mm.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Not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enough space to place two single apertures side by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side,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 so a compact design is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adopted.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cos2θ quadrupole coil using </a:t>
            </a:r>
            <a:r>
              <a:rPr lang="en-US" altLang="zh-CN" sz="20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NbTi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Rutherford: highest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magnetic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efficiency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and cooling capacity,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good stability, elimination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of field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crosstalk.</a:t>
            </a: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Iron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yoke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can enhance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the field gradient, reduce the coil excitation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current.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zh-CN" sz="2000" b="1" dirty="0" smtClean="0">
                <a:solidFill>
                  <a:srgbClr val="CC0066"/>
                </a:solidFill>
                <a:latin typeface="Times New Roman" panose="02020603050405020304" pitchFamily="18" charset="0"/>
              </a:rPr>
              <a:t>Iron </a:t>
            </a:r>
            <a:r>
              <a:rPr lang="en-US" altLang="zh-CN" sz="20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core in the middle part is shared by the two </a:t>
            </a:r>
            <a:r>
              <a:rPr lang="en-US" altLang="zh-CN" sz="2000" b="1" dirty="0" smtClean="0">
                <a:solidFill>
                  <a:srgbClr val="CC0066"/>
                </a:solidFill>
                <a:latin typeface="Times New Roman" panose="02020603050405020304" pitchFamily="18" charset="0"/>
              </a:rPr>
              <a:t>apertures.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1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260" y="4077072"/>
            <a:ext cx="3686353" cy="242490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42" y="4281132"/>
            <a:ext cx="4110570" cy="2220849"/>
          </a:xfrm>
          <a:prstGeom prst="rect">
            <a:avLst/>
          </a:prstGeom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437563" cy="581025"/>
          </a:xfrm>
        </p:spPr>
        <p:txBody>
          <a:bodyPr/>
          <a:lstStyle/>
          <a:p>
            <a:pPr eaLnBrk="1" hangingPunct="1"/>
            <a:r>
              <a:rPr lang="en-US" altLang="zh-CN" sz="28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QD0 design </a:t>
            </a:r>
            <a:r>
              <a:rPr lang="en-US" altLang="zh-CN" sz="2800" b="1" dirty="0" smtClean="0">
                <a:solidFill>
                  <a:srgbClr val="CC0066"/>
                </a:solidFill>
                <a:latin typeface="Times New Roman" panose="02020603050405020304" pitchFamily="18" charset="0"/>
              </a:rPr>
              <a:t>with </a:t>
            </a:r>
            <a:r>
              <a:rPr lang="en-US" altLang="zh-CN" sz="2800" b="1" dirty="0">
                <a:solidFill>
                  <a:srgbClr val="CC0066"/>
                </a:solidFill>
                <a:latin typeface="Times New Roman" panose="02020603050405020304" pitchFamily="18" charset="0"/>
              </a:rPr>
              <a:t>CDR diameter</a:t>
            </a:r>
            <a:endParaRPr lang="en-US" altLang="zh-CN" sz="2800" b="1" dirty="0" smtClean="0">
              <a:solidFill>
                <a:srgbClr val="CC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右箭头 3"/>
          <p:cNvSpPr/>
          <p:nvPr/>
        </p:nvSpPr>
        <p:spPr>
          <a:xfrm>
            <a:off x="4321834" y="5073502"/>
            <a:ext cx="936104" cy="43204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888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u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The design of QD0 is based on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two layers cos2</a:t>
            </a:r>
            <a:r>
              <a:rPr lang="el-GR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θ </a:t>
            </a:r>
            <a:r>
              <a:rPr lang="en-US" altLang="zh-CN" sz="20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quadrupole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coil using </a:t>
            </a:r>
            <a:r>
              <a:rPr lang="en-US" altLang="zh-CN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NbTi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Rutherford cable with iron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yoke.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The QD0 single aperture coil cross section is optimized with four coil blocks in two layers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separated by wedges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, and there are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21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turns in each pole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2D magnetic field calculation is performed using OPERA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Actual insulation thickness and coil fabrication process are taken into account.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1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291605" y="6203282"/>
            <a:ext cx="338437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2D flux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lines (1/4 cross section)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220072" y="6165304"/>
            <a:ext cx="35290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Magnetic flux density distribution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96952"/>
            <a:ext cx="3590067" cy="295232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195140"/>
            <a:ext cx="4907583" cy="255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98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2D field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cross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talk of QD0 two apertures near the IP side.        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GB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The field harmonics as a result of field crosstalk </a:t>
            </a:r>
            <a:r>
              <a:rPr lang="en-GB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is </a:t>
            </a:r>
            <a:r>
              <a:rPr lang="en-GB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smaller than 0.5×10</a:t>
            </a:r>
            <a:r>
              <a:rPr lang="en-GB" altLang="zh-CN" sz="2000" baseline="30000" dirty="0">
                <a:solidFill>
                  <a:srgbClr val="0033CC"/>
                </a:solidFill>
                <a:latin typeface="Times New Roman" panose="02020603050405020304" pitchFamily="18" charset="0"/>
              </a:rPr>
              <a:t>-4</a:t>
            </a:r>
            <a:r>
              <a:rPr lang="en-GB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.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Compared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with the iron-free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design,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the excitation current can be reduced.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en-GB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1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3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24" name="Text Box 8"/>
          <p:cNvSpPr txBox="1">
            <a:spLocks noChangeArrowheads="1"/>
          </p:cNvSpPr>
          <p:nvPr/>
        </p:nvSpPr>
        <p:spPr bwMode="auto">
          <a:xfrm>
            <a:off x="1547664" y="5170313"/>
            <a:ext cx="24482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Bmod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distribution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429" y="1916832"/>
            <a:ext cx="4434212" cy="230425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446" y="4356159"/>
            <a:ext cx="4558481" cy="2366972"/>
          </a:xfrm>
          <a:prstGeom prst="rect">
            <a:avLst/>
          </a:prstGeom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566688" y="3568184"/>
            <a:ext cx="21208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2D Flux lines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7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640763" cy="5689600"/>
          </a:xfrm>
        </p:spPr>
        <p:txBody>
          <a:bodyPr/>
          <a:lstStyle/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u"/>
            </a:pP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QD0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: D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ouble aperture quadrupole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magnet using cos2</a:t>
            </a:r>
            <a:r>
              <a:rPr lang="el-GR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θ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coil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with iron yoke, with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crossing angle </a:t>
            </a:r>
            <a:r>
              <a:rPr lang="en-US" altLang="zh-CN" sz="2000" dirty="0">
                <a:solidFill>
                  <a:srgbClr val="0033CC"/>
                </a:solidFill>
                <a:latin typeface="Times New Roman" panose="02020603050405020304" pitchFamily="18" charset="0"/>
              </a:rPr>
              <a:t>between two </a:t>
            </a:r>
            <a:r>
              <a:rPr lang="en-US" altLang="zh-CN" sz="20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apertures.</a:t>
            </a: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Novel design, the first such magnet in the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world.</a:t>
            </a:r>
            <a:endParaRPr lang="en-US" altLang="zh-CN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endParaRPr lang="en-US" altLang="zh-CN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altLang="zh-CN" sz="2000" dirty="0" smtClean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18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395288" y="836613"/>
            <a:ext cx="82073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59" y="1880254"/>
            <a:ext cx="3328204" cy="241284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555" y="1899647"/>
            <a:ext cx="2574781" cy="253746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06605"/>
            <a:ext cx="3240361" cy="280218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975" y="4453136"/>
            <a:ext cx="4570687" cy="23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46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18566</TotalTime>
  <Words>2034</Words>
  <Application>Microsoft Office PowerPoint</Application>
  <PresentationFormat>全屏显示(4:3)</PresentationFormat>
  <Paragraphs>348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0" baseType="lpstr">
      <vt:lpstr>宋体</vt:lpstr>
      <vt:lpstr>Arial</vt:lpstr>
      <vt:lpstr>Times New Roman</vt:lpstr>
      <vt:lpstr>Wingdings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QD0 design with CDR diameter</vt:lpstr>
      <vt:lpstr>PowerPoint 演示文稿</vt:lpstr>
      <vt:lpstr>PowerPoint 演示文稿</vt:lpstr>
      <vt:lpstr>PowerPoint 演示文稿</vt:lpstr>
      <vt:lpstr>PowerPoint 演示文稿</vt:lpstr>
      <vt:lpstr>Design of superconducting quadrupole magnet QF1</vt:lpstr>
      <vt:lpstr>PowerPoint 演示文稿</vt:lpstr>
      <vt:lpstr>PowerPoint 演示文稿</vt:lpstr>
      <vt:lpstr>PowerPoint 演示文稿</vt:lpstr>
      <vt:lpstr>Design of superconducting anti-solenoid </vt:lpstr>
      <vt:lpstr>PowerPoint 演示文稿</vt:lpstr>
      <vt:lpstr>PowerPoint 演示文稿</vt:lpstr>
      <vt:lpstr>PowerPoint 演示文稿</vt:lpstr>
      <vt:lpstr>PowerPoint 演示文稿</vt:lpstr>
      <vt:lpstr>QD0 design with updated requirement</vt:lpstr>
      <vt:lpstr>PowerPoint 演示文稿</vt:lpstr>
      <vt:lpstr>PowerPoint 演示文稿</vt:lpstr>
      <vt:lpstr>PowerPoint 演示文稿</vt:lpstr>
      <vt:lpstr>Summary</vt:lpstr>
      <vt:lpstr>PowerPoint 演示文稿</vt:lpstr>
    </vt:vector>
  </TitlesOfParts>
  <Company>MC SYSTEM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MC SYSTEM</dc:creator>
  <cp:lastModifiedBy>ym</cp:lastModifiedBy>
  <cp:revision>2199</cp:revision>
  <dcterms:created xsi:type="dcterms:W3CDTF">2008-05-27T08:38:56Z</dcterms:created>
  <dcterms:modified xsi:type="dcterms:W3CDTF">2020-04-24T07:27:07Z</dcterms:modified>
</cp:coreProperties>
</file>