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63" r:id="rId5"/>
    <p:sldId id="262" r:id="rId6"/>
    <p:sldId id="264" r:id="rId7"/>
    <p:sldId id="265" r:id="rId8"/>
    <p:sldId id="266" r:id="rId9"/>
    <p:sldId id="267" r:id="rId10"/>
    <p:sldId id="273" r:id="rId11"/>
    <p:sldId id="268" r:id="rId12"/>
    <p:sldId id="269" r:id="rId13"/>
    <p:sldId id="270" r:id="rId14"/>
    <p:sldId id="271" r:id="rId15"/>
    <p:sldId id="272" r:id="rId16"/>
    <p:sldId id="261" r:id="rId17"/>
    <p:sldId id="274" r:id="rId18"/>
    <p:sldId id="275" r:id="rId19"/>
    <p:sldId id="276" r:id="rId20"/>
    <p:sldId id="277" r:id="rId21"/>
    <p:sldId id="278"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75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Vertical SR critical energy</a:t>
            </a:r>
            <a:r>
              <a:rPr lang="en-US" altLang="zh-CN" baseline="0"/>
              <a:t> distribution</a:t>
            </a:r>
            <a:endParaRPr lang="zh-CN" alt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spPr>
            <a:ln w="28575" cap="rnd">
              <a:solidFill>
                <a:schemeClr val="accent1"/>
              </a:solidFill>
              <a:round/>
            </a:ln>
            <a:effectLst/>
          </c:spPr>
          <c:marker>
            <c:symbol val="none"/>
          </c:marker>
          <c:cat>
            <c:numRef>
              <c:f>Solenoid!$F$4:$F$57</c:f>
              <c:numCache>
                <c:formatCode>General</c:formatCode>
                <c:ptCount val="54"/>
                <c:pt idx="0">
                  <c:v>0</c:v>
                </c:pt>
                <c:pt idx="1">
                  <c:v>0.04</c:v>
                </c:pt>
                <c:pt idx="2">
                  <c:v>0.08</c:v>
                </c:pt>
                <c:pt idx="3">
                  <c:v>0.119999999999999</c:v>
                </c:pt>
                <c:pt idx="4">
                  <c:v>0.16</c:v>
                </c:pt>
                <c:pt idx="5">
                  <c:v>0.2</c:v>
                </c:pt>
                <c:pt idx="6">
                  <c:v>0.23999999999999899</c:v>
                </c:pt>
                <c:pt idx="7">
                  <c:v>0.28000000000000003</c:v>
                </c:pt>
                <c:pt idx="8">
                  <c:v>0.32</c:v>
                </c:pt>
                <c:pt idx="9">
                  <c:v>0.35999999999999899</c:v>
                </c:pt>
                <c:pt idx="10">
                  <c:v>0.4</c:v>
                </c:pt>
                <c:pt idx="11">
                  <c:v>0.44</c:v>
                </c:pt>
                <c:pt idx="12">
                  <c:v>0.47999999999999898</c:v>
                </c:pt>
                <c:pt idx="13">
                  <c:v>0.52</c:v>
                </c:pt>
                <c:pt idx="14">
                  <c:v>0.56000000000000005</c:v>
                </c:pt>
                <c:pt idx="15">
                  <c:v>0.59999999999999898</c:v>
                </c:pt>
                <c:pt idx="16">
                  <c:v>0.64</c:v>
                </c:pt>
                <c:pt idx="17">
                  <c:v>0.68</c:v>
                </c:pt>
                <c:pt idx="18">
                  <c:v>0.71999999999999897</c:v>
                </c:pt>
                <c:pt idx="19">
                  <c:v>0.76</c:v>
                </c:pt>
                <c:pt idx="20">
                  <c:v>0.8</c:v>
                </c:pt>
                <c:pt idx="21">
                  <c:v>0.83999999999999897</c:v>
                </c:pt>
                <c:pt idx="22">
                  <c:v>0.88</c:v>
                </c:pt>
                <c:pt idx="23">
                  <c:v>0.92</c:v>
                </c:pt>
                <c:pt idx="24">
                  <c:v>0.95999999999999897</c:v>
                </c:pt>
                <c:pt idx="25">
                  <c:v>1</c:v>
                </c:pt>
                <c:pt idx="26">
                  <c:v>1.04</c:v>
                </c:pt>
                <c:pt idx="27">
                  <c:v>1.08</c:v>
                </c:pt>
                <c:pt idx="28">
                  <c:v>1.1200000000000001</c:v>
                </c:pt>
                <c:pt idx="29">
                  <c:v>1.1599999999999899</c:v>
                </c:pt>
                <c:pt idx="30">
                  <c:v>1.19999999999999</c:v>
                </c:pt>
                <c:pt idx="31">
                  <c:v>1.23999999999999</c:v>
                </c:pt>
                <c:pt idx="32">
                  <c:v>1.28</c:v>
                </c:pt>
                <c:pt idx="33">
                  <c:v>1.32</c:v>
                </c:pt>
                <c:pt idx="34">
                  <c:v>1.36</c:v>
                </c:pt>
                <c:pt idx="35">
                  <c:v>1.3999999999999899</c:v>
                </c:pt>
                <c:pt idx="36">
                  <c:v>1.43999999999999</c:v>
                </c:pt>
                <c:pt idx="37">
                  <c:v>1.47999999999999</c:v>
                </c:pt>
                <c:pt idx="38">
                  <c:v>1.52</c:v>
                </c:pt>
                <c:pt idx="39">
                  <c:v>1.56</c:v>
                </c:pt>
                <c:pt idx="40">
                  <c:v>1.6</c:v>
                </c:pt>
                <c:pt idx="41">
                  <c:v>1.6399999999999899</c:v>
                </c:pt>
                <c:pt idx="42">
                  <c:v>1.6799999999999899</c:v>
                </c:pt>
                <c:pt idx="43">
                  <c:v>1.71999999999999</c:v>
                </c:pt>
                <c:pt idx="44">
                  <c:v>1.76</c:v>
                </c:pt>
                <c:pt idx="45">
                  <c:v>1.8</c:v>
                </c:pt>
                <c:pt idx="46">
                  <c:v>1.84</c:v>
                </c:pt>
                <c:pt idx="47">
                  <c:v>1.8799999999999899</c:v>
                </c:pt>
                <c:pt idx="48">
                  <c:v>1.9199999999999899</c:v>
                </c:pt>
                <c:pt idx="49">
                  <c:v>1.95999999999999</c:v>
                </c:pt>
                <c:pt idx="50">
                  <c:v>2</c:v>
                </c:pt>
                <c:pt idx="51">
                  <c:v>2.04</c:v>
                </c:pt>
                <c:pt idx="52">
                  <c:v>2.08</c:v>
                </c:pt>
                <c:pt idx="53">
                  <c:v>2.12</c:v>
                </c:pt>
              </c:numCache>
            </c:numRef>
          </c:cat>
          <c:val>
            <c:numRef>
              <c:f>Solenoid!$N$4:$N$57</c:f>
              <c:numCache>
                <c:formatCode>0.00E+00</c:formatCode>
                <c:ptCount val="54"/>
                <c:pt idx="0">
                  <c:v>476.88754381640496</c:v>
                </c:pt>
                <c:pt idx="1">
                  <c:v>476.75976861399937</c:v>
                </c:pt>
                <c:pt idx="2">
                  <c:v>476.59798412932969</c:v>
                </c:pt>
                <c:pt idx="3">
                  <c:v>476.40169210560782</c:v>
                </c:pt>
                <c:pt idx="4">
                  <c:v>476.16575004743072</c:v>
                </c:pt>
                <c:pt idx="5">
                  <c:v>475.89128714862426</c:v>
                </c:pt>
                <c:pt idx="6">
                  <c:v>475.56930059894529</c:v>
                </c:pt>
                <c:pt idx="7">
                  <c:v>475.20149411153034</c:v>
                </c:pt>
                <c:pt idx="8">
                  <c:v>474.77405537796074</c:v>
                </c:pt>
                <c:pt idx="9">
                  <c:v>474.29037214134371</c:v>
                </c:pt>
                <c:pt idx="10">
                  <c:v>473.72981667225929</c:v>
                </c:pt>
                <c:pt idx="11">
                  <c:v>473.09338625271283</c:v>
                </c:pt>
                <c:pt idx="12">
                  <c:v>472.35414001127145</c:v>
                </c:pt>
                <c:pt idx="13">
                  <c:v>471.50257283531192</c:v>
                </c:pt>
                <c:pt idx="14">
                  <c:v>470.50915814622397</c:v>
                </c:pt>
                <c:pt idx="15">
                  <c:v>469.3498886690432</c:v>
                </c:pt>
                <c:pt idx="16">
                  <c:v>467.95096250190693</c:v>
                </c:pt>
                <c:pt idx="17">
                  <c:v>466.29511163841784</c:v>
                </c:pt>
                <c:pt idx="18">
                  <c:v>464.21908525880355</c:v>
                </c:pt>
                <c:pt idx="19">
                  <c:v>461.67183442342946</c:v>
                </c:pt>
                <c:pt idx="20">
                  <c:v>458.32528685190522</c:v>
                </c:pt>
                <c:pt idx="21">
                  <c:v>454.03825553606072</c:v>
                </c:pt>
                <c:pt idx="22">
                  <c:v>447.86258265002436</c:v>
                </c:pt>
                <c:pt idx="23">
                  <c:v>439.48271704413662</c:v>
                </c:pt>
                <c:pt idx="24">
                  <c:v>425.94268031869706</c:v>
                </c:pt>
                <c:pt idx="25">
                  <c:v>405.41595231557352</c:v>
                </c:pt>
                <c:pt idx="26">
                  <c:v>365.65031548351254</c:v>
                </c:pt>
                <c:pt idx="27">
                  <c:v>294.4639079116385</c:v>
                </c:pt>
                <c:pt idx="28">
                  <c:v>137.9872064604296</c:v>
                </c:pt>
                <c:pt idx="29">
                  <c:v>-114.47764930913539</c:v>
                </c:pt>
                <c:pt idx="30">
                  <c:v>-375.08666120202474</c:v>
                </c:pt>
                <c:pt idx="31">
                  <c:v>-534.32857491846812</c:v>
                </c:pt>
                <c:pt idx="32">
                  <c:v>-622.19125172228087</c:v>
                </c:pt>
                <c:pt idx="33">
                  <c:v>-668.18423715948347</c:v>
                </c:pt>
                <c:pt idx="34">
                  <c:v>-670.31392330695883</c:v>
                </c:pt>
                <c:pt idx="35">
                  <c:v>-662.12026906430322</c:v>
                </c:pt>
                <c:pt idx="36">
                  <c:v>-666.81599676429096</c:v>
                </c:pt>
                <c:pt idx="37">
                  <c:v>-665.65548394912162</c:v>
                </c:pt>
                <c:pt idx="38">
                  <c:v>-665.53053331027593</c:v>
                </c:pt>
                <c:pt idx="39">
                  <c:v>-668.08847077429505</c:v>
                </c:pt>
                <c:pt idx="40">
                  <c:v>-670.15387161934041</c:v>
                </c:pt>
                <c:pt idx="41">
                  <c:v>-670.48096973522922</c:v>
                </c:pt>
                <c:pt idx="42">
                  <c:v>-668.204409983799</c:v>
                </c:pt>
                <c:pt idx="43">
                  <c:v>-662.26637311216132</c:v>
                </c:pt>
                <c:pt idx="44">
                  <c:v>-650.51448379059968</c:v>
                </c:pt>
                <c:pt idx="45">
                  <c:v>-627.89488778584428</c:v>
                </c:pt>
                <c:pt idx="46">
                  <c:v>-586.7503581421455</c:v>
                </c:pt>
                <c:pt idx="47">
                  <c:v>-523.09153724806129</c:v>
                </c:pt>
                <c:pt idx="48">
                  <c:v>-451.23747899077455</c:v>
                </c:pt>
                <c:pt idx="49">
                  <c:v>-377.86990869038533</c:v>
                </c:pt>
                <c:pt idx="50">
                  <c:v>-275.37932845668382</c:v>
                </c:pt>
                <c:pt idx="51">
                  <c:v>-138.97235860354266</c:v>
                </c:pt>
                <c:pt idx="52">
                  <c:v>-31.466986770108782</c:v>
                </c:pt>
                <c:pt idx="53">
                  <c:v>4.2445274388941616</c:v>
                </c:pt>
              </c:numCache>
            </c:numRef>
          </c:val>
          <c:smooth val="0"/>
          <c:extLst xmlns:c16r2="http://schemas.microsoft.com/office/drawing/2015/06/chart">
            <c:ext xmlns:c16="http://schemas.microsoft.com/office/drawing/2014/chart" uri="{C3380CC4-5D6E-409C-BE32-E72D297353CC}">
              <c16:uniqueId val="{00000000-2B48-44C3-A863-328804C2A14E}"/>
            </c:ext>
          </c:extLst>
        </c:ser>
        <c:dLbls>
          <c:showLegendKey val="0"/>
          <c:showVal val="0"/>
          <c:showCatName val="0"/>
          <c:showSerName val="0"/>
          <c:showPercent val="0"/>
          <c:showBubbleSize val="0"/>
        </c:dLbls>
        <c:smooth val="0"/>
        <c:axId val="340447800"/>
        <c:axId val="340448192"/>
      </c:lineChart>
      <c:catAx>
        <c:axId val="3404478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sz="1400"/>
                  <a:t>s(m)</a:t>
                </a:r>
                <a:endParaRPr lang="zh-CN" altLang="en-US" sz="1400"/>
              </a:p>
            </c:rich>
          </c:tx>
          <c:layout>
            <c:manualLayout>
              <c:xMode val="edge"/>
              <c:yMode val="edge"/>
              <c:x val="0.94211884964132364"/>
              <c:y val="0.5463601532567049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40448192"/>
        <c:crosses val="autoZero"/>
        <c:auto val="1"/>
        <c:lblAlgn val="ctr"/>
        <c:lblOffset val="100"/>
        <c:noMultiLvlLbl val="0"/>
      </c:catAx>
      <c:valAx>
        <c:axId val="3404481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sz="1400" b="0" i="0" baseline="0">
                    <a:effectLst/>
                  </a:rPr>
                  <a:t>Vertical SR critical energy (keV)</a:t>
                </a:r>
                <a:endParaRPr lang="zh-CN" altLang="zh-CN" sz="1400">
                  <a:effectLst/>
                </a:endParaRP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0.00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40447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Vertical SR power distribution</a:t>
            </a:r>
            <a:endParaRPr lang="zh-CN" alt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spPr>
            <a:ln w="28575" cap="rnd">
              <a:solidFill>
                <a:schemeClr val="accent1"/>
              </a:solidFill>
              <a:round/>
            </a:ln>
            <a:effectLst/>
          </c:spPr>
          <c:marker>
            <c:symbol val="none"/>
          </c:marker>
          <c:cat>
            <c:numRef>
              <c:f>Solenoid!$F$4:$F$57</c:f>
              <c:numCache>
                <c:formatCode>General</c:formatCode>
                <c:ptCount val="54"/>
                <c:pt idx="0">
                  <c:v>0</c:v>
                </c:pt>
                <c:pt idx="1">
                  <c:v>0.04</c:v>
                </c:pt>
                <c:pt idx="2">
                  <c:v>0.08</c:v>
                </c:pt>
                <c:pt idx="3">
                  <c:v>0.119999999999999</c:v>
                </c:pt>
                <c:pt idx="4">
                  <c:v>0.16</c:v>
                </c:pt>
                <c:pt idx="5">
                  <c:v>0.2</c:v>
                </c:pt>
                <c:pt idx="6">
                  <c:v>0.23999999999999899</c:v>
                </c:pt>
                <c:pt idx="7">
                  <c:v>0.28000000000000003</c:v>
                </c:pt>
                <c:pt idx="8">
                  <c:v>0.32</c:v>
                </c:pt>
                <c:pt idx="9">
                  <c:v>0.35999999999999899</c:v>
                </c:pt>
                <c:pt idx="10">
                  <c:v>0.4</c:v>
                </c:pt>
                <c:pt idx="11">
                  <c:v>0.44</c:v>
                </c:pt>
                <c:pt idx="12">
                  <c:v>0.47999999999999898</c:v>
                </c:pt>
                <c:pt idx="13">
                  <c:v>0.52</c:v>
                </c:pt>
                <c:pt idx="14">
                  <c:v>0.56000000000000005</c:v>
                </c:pt>
                <c:pt idx="15">
                  <c:v>0.59999999999999898</c:v>
                </c:pt>
                <c:pt idx="16">
                  <c:v>0.64</c:v>
                </c:pt>
                <c:pt idx="17">
                  <c:v>0.68</c:v>
                </c:pt>
                <c:pt idx="18">
                  <c:v>0.71999999999999897</c:v>
                </c:pt>
                <c:pt idx="19">
                  <c:v>0.76</c:v>
                </c:pt>
                <c:pt idx="20">
                  <c:v>0.8</c:v>
                </c:pt>
                <c:pt idx="21">
                  <c:v>0.83999999999999897</c:v>
                </c:pt>
                <c:pt idx="22">
                  <c:v>0.88</c:v>
                </c:pt>
                <c:pt idx="23">
                  <c:v>0.92</c:v>
                </c:pt>
                <c:pt idx="24">
                  <c:v>0.95999999999999897</c:v>
                </c:pt>
                <c:pt idx="25">
                  <c:v>1</c:v>
                </c:pt>
                <c:pt idx="26">
                  <c:v>1.04</c:v>
                </c:pt>
                <c:pt idx="27">
                  <c:v>1.08</c:v>
                </c:pt>
                <c:pt idx="28">
                  <c:v>1.1200000000000001</c:v>
                </c:pt>
                <c:pt idx="29">
                  <c:v>1.1599999999999899</c:v>
                </c:pt>
                <c:pt idx="30">
                  <c:v>1.19999999999999</c:v>
                </c:pt>
                <c:pt idx="31">
                  <c:v>1.23999999999999</c:v>
                </c:pt>
                <c:pt idx="32">
                  <c:v>1.28</c:v>
                </c:pt>
                <c:pt idx="33">
                  <c:v>1.32</c:v>
                </c:pt>
                <c:pt idx="34">
                  <c:v>1.36</c:v>
                </c:pt>
                <c:pt idx="35">
                  <c:v>1.3999999999999899</c:v>
                </c:pt>
                <c:pt idx="36">
                  <c:v>1.43999999999999</c:v>
                </c:pt>
                <c:pt idx="37">
                  <c:v>1.47999999999999</c:v>
                </c:pt>
                <c:pt idx="38">
                  <c:v>1.52</c:v>
                </c:pt>
                <c:pt idx="39">
                  <c:v>1.56</c:v>
                </c:pt>
                <c:pt idx="40">
                  <c:v>1.6</c:v>
                </c:pt>
                <c:pt idx="41">
                  <c:v>1.6399999999999899</c:v>
                </c:pt>
                <c:pt idx="42">
                  <c:v>1.6799999999999899</c:v>
                </c:pt>
                <c:pt idx="43">
                  <c:v>1.71999999999999</c:v>
                </c:pt>
                <c:pt idx="44">
                  <c:v>1.76</c:v>
                </c:pt>
                <c:pt idx="45">
                  <c:v>1.8</c:v>
                </c:pt>
                <c:pt idx="46">
                  <c:v>1.84</c:v>
                </c:pt>
                <c:pt idx="47">
                  <c:v>1.8799999999999899</c:v>
                </c:pt>
                <c:pt idx="48">
                  <c:v>1.9199999999999899</c:v>
                </c:pt>
                <c:pt idx="49">
                  <c:v>1.95999999999999</c:v>
                </c:pt>
                <c:pt idx="50">
                  <c:v>2</c:v>
                </c:pt>
                <c:pt idx="51">
                  <c:v>2.04</c:v>
                </c:pt>
                <c:pt idx="52">
                  <c:v>2.08</c:v>
                </c:pt>
                <c:pt idx="53">
                  <c:v>2.12</c:v>
                </c:pt>
              </c:numCache>
            </c:numRef>
          </c:cat>
          <c:val>
            <c:numRef>
              <c:f>Solenoid!$P$4:$P$58</c:f>
              <c:numCache>
                <c:formatCode>0.00E+00</c:formatCode>
                <c:ptCount val="55"/>
                <c:pt idx="0">
                  <c:v>-15.7</c:v>
                </c:pt>
                <c:pt idx="1">
                  <c:v>-15.726384510139789</c:v>
                </c:pt>
                <c:pt idx="2">
                  <c:v>-15.715740014322046</c:v>
                </c:pt>
                <c:pt idx="3">
                  <c:v>-15.702824692165505</c:v>
                </c:pt>
                <c:pt idx="4">
                  <c:v>-15.68721940060386</c:v>
                </c:pt>
                <c:pt idx="5">
                  <c:v>-15.669343911033277</c:v>
                </c:pt>
                <c:pt idx="6">
                  <c:v>-15.647770924738619</c:v>
                </c:pt>
                <c:pt idx="7">
                  <c:v>-15.623698165402113</c:v>
                </c:pt>
                <c:pt idx="8">
                  <c:v>-15.595796431268482</c:v>
                </c:pt>
                <c:pt idx="9">
                  <c:v>-15.563558381519545</c:v>
                </c:pt>
                <c:pt idx="10">
                  <c:v>-15.527577636684017</c:v>
                </c:pt>
                <c:pt idx="11">
                  <c:v>-15.485390891240282</c:v>
                </c:pt>
                <c:pt idx="12">
                  <c:v>-15.436769452665168</c:v>
                </c:pt>
                <c:pt idx="13">
                  <c:v>-15.381433894462068</c:v>
                </c:pt>
                <c:pt idx="14">
                  <c:v>-15.316588054721304</c:v>
                </c:pt>
                <c:pt idx="15">
                  <c:v>-15.240890997587188</c:v>
                </c:pt>
                <c:pt idx="16">
                  <c:v>-15.150793940462716</c:v>
                </c:pt>
                <c:pt idx="17">
                  <c:v>-15.043396617901129</c:v>
                </c:pt>
                <c:pt idx="18">
                  <c:v>-14.909949217503563</c:v>
                </c:pt>
                <c:pt idx="19">
                  <c:v>-14.746114260526916</c:v>
                </c:pt>
                <c:pt idx="20">
                  <c:v>-14.534097442556165</c:v>
                </c:pt>
                <c:pt idx="21">
                  <c:v>-14.262704614497579</c:v>
                </c:pt>
                <c:pt idx="22">
                  <c:v>-13.877507242981659</c:v>
                </c:pt>
                <c:pt idx="23">
                  <c:v>-13.362633557691149</c:v>
                </c:pt>
                <c:pt idx="24">
                  <c:v>-12.552809400677491</c:v>
                </c:pt>
                <c:pt idx="25">
                  <c:v>-11.371120193296742</c:v>
                </c:pt>
                <c:pt idx="26">
                  <c:v>-9.2503139161406889</c:v>
                </c:pt>
                <c:pt idx="27">
                  <c:v>-5.9990473163222022</c:v>
                </c:pt>
                <c:pt idx="28">
                  <c:v>-1.3174101965248717</c:v>
                </c:pt>
                <c:pt idx="29">
                  <c:v>-0.90672441167149875</c:v>
                </c:pt>
                <c:pt idx="30">
                  <c:v>-9.7342073088086796</c:v>
                </c:pt>
                <c:pt idx="31">
                  <c:v>-19.753192037783474</c:v>
                </c:pt>
                <c:pt idx="32">
                  <c:v>-26.784417179219886</c:v>
                </c:pt>
                <c:pt idx="33">
                  <c:v>-30.89051193808676</c:v>
                </c:pt>
                <c:pt idx="34">
                  <c:v>-31.087616986379921</c:v>
                </c:pt>
                <c:pt idx="35">
                  <c:v>-30.332767069800244</c:v>
                </c:pt>
                <c:pt idx="36">
                  <c:v>-30.763603136874089</c:v>
                </c:pt>
                <c:pt idx="37">
                  <c:v>-30.657109847088197</c:v>
                </c:pt>
                <c:pt idx="38">
                  <c:v>-30.646060879447365</c:v>
                </c:pt>
                <c:pt idx="39">
                  <c:v>-30.880769957934859</c:v>
                </c:pt>
                <c:pt idx="40">
                  <c:v>-31.07219753805585</c:v>
                </c:pt>
                <c:pt idx="41">
                  <c:v>-31.103364737778886</c:v>
                </c:pt>
                <c:pt idx="42">
                  <c:v>-30.891444538462093</c:v>
                </c:pt>
                <c:pt idx="43">
                  <c:v>-30.345606715427085</c:v>
                </c:pt>
                <c:pt idx="44">
                  <c:v>-29.277565725107344</c:v>
                </c:pt>
                <c:pt idx="45">
                  <c:v>-27.276365825900942</c:v>
                </c:pt>
                <c:pt idx="46">
                  <c:v>-23.819249833839347</c:v>
                </c:pt>
                <c:pt idx="47">
                  <c:v>-18.930952015025586</c:v>
                </c:pt>
                <c:pt idx="48">
                  <c:v>-14.087257280029959</c:v>
                </c:pt>
                <c:pt idx="49">
                  <c:v>-9.8786810349387846</c:v>
                </c:pt>
                <c:pt idx="50">
                  <c:v>-5.2466017066533626</c:v>
                </c:pt>
                <c:pt idx="51">
                  <c:v>-1.3361906375963937</c:v>
                </c:pt>
                <c:pt idx="52">
                  <c:v>-6.8508450626555431E-2</c:v>
                </c:pt>
                <c:pt idx="53">
                  <c:v>-1.2465005173186554E-3</c:v>
                </c:pt>
                <c:pt idx="54">
                  <c:v>-5.5060936062796606E-2</c:v>
                </c:pt>
              </c:numCache>
            </c:numRef>
          </c:val>
          <c:smooth val="0"/>
          <c:extLst xmlns:c16r2="http://schemas.microsoft.com/office/drawing/2015/06/chart">
            <c:ext xmlns:c16="http://schemas.microsoft.com/office/drawing/2014/chart" uri="{C3380CC4-5D6E-409C-BE32-E72D297353CC}">
              <c16:uniqueId val="{00000000-6D5F-461B-91F4-A41CDFFB2F58}"/>
            </c:ext>
          </c:extLst>
        </c:ser>
        <c:dLbls>
          <c:showLegendKey val="0"/>
          <c:showVal val="0"/>
          <c:showCatName val="0"/>
          <c:showSerName val="0"/>
          <c:showPercent val="0"/>
          <c:showBubbleSize val="0"/>
        </c:dLbls>
        <c:smooth val="0"/>
        <c:axId val="340449368"/>
        <c:axId val="340449760"/>
      </c:lineChart>
      <c:catAx>
        <c:axId val="34044936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sz="1400"/>
                  <a:t>s(m)</a:t>
                </a:r>
                <a:endParaRPr lang="zh-CN" altLang="en-US" sz="1400"/>
              </a:p>
            </c:rich>
          </c:tx>
          <c:layout>
            <c:manualLayout>
              <c:xMode val="edge"/>
              <c:yMode val="edge"/>
              <c:x val="0.92063650350916171"/>
              <c:y val="0.1950271950271950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40449760"/>
        <c:crosses val="autoZero"/>
        <c:auto val="1"/>
        <c:lblAlgn val="ctr"/>
        <c:lblOffset val="100"/>
        <c:noMultiLvlLbl val="0"/>
      </c:catAx>
      <c:valAx>
        <c:axId val="3404497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sz="1400"/>
                  <a:t>Vertical SR power (W)</a:t>
                </a:r>
                <a:endParaRPr lang="zh-CN" altLang="en-US" sz="140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0.00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40449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downstream</c:v>
          </c:tx>
          <c:spPr>
            <a:solidFill>
              <a:srgbClr val="0070C0"/>
            </a:solidFill>
            <a:ln>
              <a:noFill/>
            </a:ln>
            <a:effectLst/>
          </c:spPr>
          <c:invertIfNegative val="0"/>
          <c:dPt>
            <c:idx val="1"/>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1-F672-4C06-9E0C-42C6FCC58230}"/>
              </c:ext>
            </c:extLst>
          </c:dPt>
          <c:val>
            <c:numRef>
              <c:f>'loss without collimators'!$A$1:$A$40</c:f>
              <c:numCache>
                <c:formatCode>General</c:formatCode>
                <c:ptCount val="40"/>
                <c:pt idx="0">
                  <c:v>6827</c:v>
                </c:pt>
                <c:pt idx="1">
                  <c:v>287</c:v>
                </c:pt>
                <c:pt idx="2">
                  <c:v>52</c:v>
                </c:pt>
                <c:pt idx="3">
                  <c:v>2</c:v>
                </c:pt>
                <c:pt idx="4">
                  <c:v>0</c:v>
                </c:pt>
                <c:pt idx="5">
                  <c:v>0</c:v>
                </c:pt>
                <c:pt idx="6">
                  <c:v>2</c:v>
                </c:pt>
                <c:pt idx="7">
                  <c:v>0</c:v>
                </c:pt>
                <c:pt idx="8">
                  <c:v>0</c:v>
                </c:pt>
                <c:pt idx="9">
                  <c:v>0</c:v>
                </c:pt>
                <c:pt idx="10">
                  <c:v>2</c:v>
                </c:pt>
                <c:pt idx="11">
                  <c:v>4</c:v>
                </c:pt>
                <c:pt idx="12">
                  <c:v>3</c:v>
                </c:pt>
                <c:pt idx="13">
                  <c:v>3</c:v>
                </c:pt>
                <c:pt idx="14">
                  <c:v>0</c:v>
                </c:pt>
                <c:pt idx="15">
                  <c:v>1</c:v>
                </c:pt>
                <c:pt idx="16">
                  <c:v>2</c:v>
                </c:pt>
                <c:pt idx="17">
                  <c:v>7</c:v>
                </c:pt>
                <c:pt idx="18">
                  <c:v>3</c:v>
                </c:pt>
                <c:pt idx="19">
                  <c:v>0</c:v>
                </c:pt>
                <c:pt idx="20">
                  <c:v>0</c:v>
                </c:pt>
                <c:pt idx="21">
                  <c:v>0</c:v>
                </c:pt>
                <c:pt idx="22">
                  <c:v>0</c:v>
                </c:pt>
                <c:pt idx="23">
                  <c:v>0</c:v>
                </c:pt>
                <c:pt idx="24">
                  <c:v>0</c:v>
                </c:pt>
                <c:pt idx="25">
                  <c:v>0</c:v>
                </c:pt>
                <c:pt idx="26">
                  <c:v>0</c:v>
                </c:pt>
                <c:pt idx="27">
                  <c:v>0</c:v>
                </c:pt>
                <c:pt idx="28">
                  <c:v>1</c:v>
                </c:pt>
                <c:pt idx="29">
                  <c:v>0</c:v>
                </c:pt>
                <c:pt idx="30">
                  <c:v>1</c:v>
                </c:pt>
                <c:pt idx="31">
                  <c:v>0</c:v>
                </c:pt>
                <c:pt idx="32">
                  <c:v>0</c:v>
                </c:pt>
                <c:pt idx="33">
                  <c:v>1</c:v>
                </c:pt>
                <c:pt idx="34">
                  <c:v>0</c:v>
                </c:pt>
                <c:pt idx="35">
                  <c:v>0</c:v>
                </c:pt>
                <c:pt idx="36">
                  <c:v>0</c:v>
                </c:pt>
                <c:pt idx="37">
                  <c:v>0</c:v>
                </c:pt>
                <c:pt idx="38">
                  <c:v>0</c:v>
                </c:pt>
                <c:pt idx="39">
                  <c:v>0</c:v>
                </c:pt>
              </c:numCache>
            </c:numRef>
          </c:val>
          <c:extLst xmlns:c16r2="http://schemas.microsoft.com/office/drawing/2015/06/chart">
            <c:ext xmlns:c16="http://schemas.microsoft.com/office/drawing/2014/chart" uri="{C3380CC4-5D6E-409C-BE32-E72D297353CC}">
              <c16:uniqueId val="{00000002-F672-4C06-9E0C-42C6FCC58230}"/>
            </c:ext>
          </c:extLst>
        </c:ser>
        <c:ser>
          <c:idx val="1"/>
          <c:order val="1"/>
          <c:tx>
            <c:v>upstream</c:v>
          </c:tx>
          <c:spPr>
            <a:solidFill>
              <a:srgbClr val="C00000"/>
            </a:solidFill>
            <a:ln>
              <a:noFill/>
            </a:ln>
            <a:effectLst/>
          </c:spPr>
          <c:invertIfNegative val="0"/>
          <c:val>
            <c:numRef>
              <c:f>'loss without collimators'!$B$1:$B$40</c:f>
              <c:numCache>
                <c:formatCode>General</c:formatCode>
                <c:ptCount val="40"/>
                <c:pt idx="0">
                  <c:v>366</c:v>
                </c:pt>
                <c:pt idx="1">
                  <c:v>388</c:v>
                </c:pt>
                <c:pt idx="2">
                  <c:v>123</c:v>
                </c:pt>
                <c:pt idx="3">
                  <c:v>272</c:v>
                </c:pt>
                <c:pt idx="4">
                  <c:v>197</c:v>
                </c:pt>
                <c:pt idx="5">
                  <c:v>99</c:v>
                </c:pt>
                <c:pt idx="6">
                  <c:v>31</c:v>
                </c:pt>
                <c:pt idx="7">
                  <c:v>13</c:v>
                </c:pt>
                <c:pt idx="8">
                  <c:v>5</c:v>
                </c:pt>
                <c:pt idx="9">
                  <c:v>70</c:v>
                </c:pt>
                <c:pt idx="10">
                  <c:v>302</c:v>
                </c:pt>
                <c:pt idx="11">
                  <c:v>258</c:v>
                </c:pt>
                <c:pt idx="12">
                  <c:v>654</c:v>
                </c:pt>
                <c:pt idx="13">
                  <c:v>100</c:v>
                </c:pt>
                <c:pt idx="14">
                  <c:v>93</c:v>
                </c:pt>
                <c:pt idx="15">
                  <c:v>49</c:v>
                </c:pt>
                <c:pt idx="16">
                  <c:v>112</c:v>
                </c:pt>
                <c:pt idx="17">
                  <c:v>59</c:v>
                </c:pt>
                <c:pt idx="18">
                  <c:v>37</c:v>
                </c:pt>
                <c:pt idx="19">
                  <c:v>79</c:v>
                </c:pt>
                <c:pt idx="20">
                  <c:v>117</c:v>
                </c:pt>
                <c:pt idx="21">
                  <c:v>66</c:v>
                </c:pt>
                <c:pt idx="22">
                  <c:v>15</c:v>
                </c:pt>
                <c:pt idx="23">
                  <c:v>5</c:v>
                </c:pt>
                <c:pt idx="24">
                  <c:v>2</c:v>
                </c:pt>
                <c:pt idx="25">
                  <c:v>0</c:v>
                </c:pt>
                <c:pt idx="26">
                  <c:v>21</c:v>
                </c:pt>
                <c:pt idx="27">
                  <c:v>74</c:v>
                </c:pt>
                <c:pt idx="28">
                  <c:v>74</c:v>
                </c:pt>
                <c:pt idx="29">
                  <c:v>123</c:v>
                </c:pt>
                <c:pt idx="30">
                  <c:v>47</c:v>
                </c:pt>
                <c:pt idx="31">
                  <c:v>32</c:v>
                </c:pt>
                <c:pt idx="32">
                  <c:v>8</c:v>
                </c:pt>
                <c:pt idx="33">
                  <c:v>16</c:v>
                </c:pt>
                <c:pt idx="34">
                  <c:v>13</c:v>
                </c:pt>
                <c:pt idx="35">
                  <c:v>16</c:v>
                </c:pt>
                <c:pt idx="36">
                  <c:v>12</c:v>
                </c:pt>
                <c:pt idx="37">
                  <c:v>30</c:v>
                </c:pt>
                <c:pt idx="38">
                  <c:v>13</c:v>
                </c:pt>
                <c:pt idx="39">
                  <c:v>7</c:v>
                </c:pt>
              </c:numCache>
            </c:numRef>
          </c:val>
          <c:extLst xmlns:c16r2="http://schemas.microsoft.com/office/drawing/2015/06/chart">
            <c:ext xmlns:c16="http://schemas.microsoft.com/office/drawing/2014/chart" uri="{C3380CC4-5D6E-409C-BE32-E72D297353CC}">
              <c16:uniqueId val="{00000003-F672-4C06-9E0C-42C6FCC58230}"/>
            </c:ext>
          </c:extLst>
        </c:ser>
        <c:dLbls>
          <c:showLegendKey val="0"/>
          <c:showVal val="0"/>
          <c:showCatName val="0"/>
          <c:showSerName val="0"/>
          <c:showPercent val="0"/>
          <c:showBubbleSize val="0"/>
        </c:dLbls>
        <c:gapWidth val="219"/>
        <c:axId val="438137680"/>
        <c:axId val="438138072"/>
      </c:barChart>
      <c:catAx>
        <c:axId val="4381376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a:t>turns</a:t>
                </a:r>
                <a:endParaRPr lang="zh-CN" altLang="en-US"/>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38138072"/>
        <c:crosses val="autoZero"/>
        <c:auto val="1"/>
        <c:lblAlgn val="ctr"/>
        <c:lblOffset val="100"/>
        <c:noMultiLvlLbl val="0"/>
      </c:catAx>
      <c:valAx>
        <c:axId val="438138072"/>
        <c:scaling>
          <c:orientation val="minMax"/>
          <c:max val="7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a:t>Counts</a:t>
                </a:r>
                <a:endParaRPr lang="zh-CN" alt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38137680"/>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dirty="0"/>
              <a:t>Lost particles due</a:t>
            </a:r>
            <a:r>
              <a:rPr lang="en-US" altLang="zh-CN" baseline="0" dirty="0"/>
              <a:t> to RBB in turns with collimators aperture R=5mm for Higgs</a:t>
            </a:r>
            <a:endParaRPr lang="zh-CN" alt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v>downstream</c:v>
          </c:tx>
          <c:spPr>
            <a:solidFill>
              <a:schemeClr val="accent1"/>
            </a:solidFill>
            <a:ln>
              <a:noFill/>
            </a:ln>
            <a:effectLst/>
          </c:spPr>
          <c:invertIfNegative val="0"/>
          <c:dPt>
            <c:idx val="1"/>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32CD-4A50-9C62-DC9CA0AA1960}"/>
              </c:ext>
            </c:extLst>
          </c:dPt>
          <c:val>
            <c:numRef>
              <c:f>x5mm!$A$1:$A$40</c:f>
              <c:numCache>
                <c:formatCode>General</c:formatCode>
                <c:ptCount val="40"/>
                <c:pt idx="0">
                  <c:v>6827</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numCache>
            </c:numRef>
          </c:val>
          <c:extLst xmlns:c16r2="http://schemas.microsoft.com/office/drawing/2015/06/chart">
            <c:ext xmlns:c16="http://schemas.microsoft.com/office/drawing/2014/chart" uri="{C3380CC4-5D6E-409C-BE32-E72D297353CC}">
              <c16:uniqueId val="{00000002-32CD-4A50-9C62-DC9CA0AA1960}"/>
            </c:ext>
          </c:extLst>
        </c:ser>
        <c:ser>
          <c:idx val="1"/>
          <c:order val="1"/>
          <c:tx>
            <c:v>upstream</c:v>
          </c:tx>
          <c:spPr>
            <a:solidFill>
              <a:schemeClr val="accent2"/>
            </a:solidFill>
            <a:ln>
              <a:noFill/>
            </a:ln>
            <a:effectLst/>
          </c:spPr>
          <c:invertIfNegative val="0"/>
          <c:val>
            <c:numRef>
              <c:f>x5mm!$B$1:$B$40</c:f>
              <c:numCache>
                <c:formatCode>General</c:formatCode>
                <c:ptCount val="4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numCache>
            </c:numRef>
          </c:val>
          <c:extLst xmlns:c16r2="http://schemas.microsoft.com/office/drawing/2015/06/chart">
            <c:ext xmlns:c16="http://schemas.microsoft.com/office/drawing/2014/chart" uri="{C3380CC4-5D6E-409C-BE32-E72D297353CC}">
              <c16:uniqueId val="{00000003-32CD-4A50-9C62-DC9CA0AA1960}"/>
            </c:ext>
          </c:extLst>
        </c:ser>
        <c:dLbls>
          <c:showLegendKey val="0"/>
          <c:showVal val="0"/>
          <c:showCatName val="0"/>
          <c:showSerName val="0"/>
          <c:showPercent val="0"/>
          <c:showBubbleSize val="0"/>
        </c:dLbls>
        <c:gapWidth val="219"/>
        <c:axId val="438138856"/>
        <c:axId val="438575048"/>
      </c:barChart>
      <c:catAx>
        <c:axId val="4381388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a:t>turns</a:t>
                </a:r>
                <a:endParaRPr lang="zh-CN" altLang="en-US"/>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38575048"/>
        <c:crosses val="autoZero"/>
        <c:auto val="1"/>
        <c:lblAlgn val="ctr"/>
        <c:lblOffset val="100"/>
        <c:noMultiLvlLbl val="0"/>
      </c:catAx>
      <c:valAx>
        <c:axId val="4385750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a:t>Counts</a:t>
                </a:r>
                <a:endParaRPr lang="zh-CN" alt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38138856"/>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downstream</c:v>
          </c:tx>
          <c:spPr>
            <a:solidFill>
              <a:srgbClr val="0070C0"/>
            </a:solidFill>
            <a:ln>
              <a:noFill/>
            </a:ln>
            <a:effectLst/>
          </c:spPr>
          <c:invertIfNegative val="0"/>
          <c:dPt>
            <c:idx val="1"/>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1-8869-4386-B550-48F87CE627CF}"/>
              </c:ext>
            </c:extLst>
          </c:dPt>
          <c:val>
            <c:numRef>
              <c:f>'loss without collimators'!$A$1:$A$40</c:f>
              <c:numCache>
                <c:formatCode>General</c:formatCode>
                <c:ptCount val="40"/>
                <c:pt idx="0">
                  <c:v>0</c:v>
                </c:pt>
                <c:pt idx="1">
                  <c:v>1803</c:v>
                </c:pt>
                <c:pt idx="2">
                  <c:v>375</c:v>
                </c:pt>
                <c:pt idx="3">
                  <c:v>13</c:v>
                </c:pt>
                <c:pt idx="4">
                  <c:v>3</c:v>
                </c:pt>
                <c:pt idx="5">
                  <c:v>0</c:v>
                </c:pt>
                <c:pt idx="6">
                  <c:v>0</c:v>
                </c:pt>
                <c:pt idx="7">
                  <c:v>5</c:v>
                </c:pt>
                <c:pt idx="8">
                  <c:v>0</c:v>
                </c:pt>
                <c:pt idx="9">
                  <c:v>2</c:v>
                </c:pt>
                <c:pt idx="10">
                  <c:v>19</c:v>
                </c:pt>
                <c:pt idx="11">
                  <c:v>28</c:v>
                </c:pt>
                <c:pt idx="12">
                  <c:v>12</c:v>
                </c:pt>
                <c:pt idx="13">
                  <c:v>7</c:v>
                </c:pt>
                <c:pt idx="14">
                  <c:v>2</c:v>
                </c:pt>
                <c:pt idx="15">
                  <c:v>5</c:v>
                </c:pt>
                <c:pt idx="16">
                  <c:v>8</c:v>
                </c:pt>
                <c:pt idx="17">
                  <c:v>37</c:v>
                </c:pt>
                <c:pt idx="18">
                  <c:v>13</c:v>
                </c:pt>
                <c:pt idx="19">
                  <c:v>8</c:v>
                </c:pt>
                <c:pt idx="20">
                  <c:v>0</c:v>
                </c:pt>
                <c:pt idx="21">
                  <c:v>1</c:v>
                </c:pt>
                <c:pt idx="22">
                  <c:v>0</c:v>
                </c:pt>
                <c:pt idx="23">
                  <c:v>0</c:v>
                </c:pt>
                <c:pt idx="24">
                  <c:v>0</c:v>
                </c:pt>
                <c:pt idx="25">
                  <c:v>0</c:v>
                </c:pt>
                <c:pt idx="26">
                  <c:v>0</c:v>
                </c:pt>
                <c:pt idx="27">
                  <c:v>0</c:v>
                </c:pt>
                <c:pt idx="28">
                  <c:v>3</c:v>
                </c:pt>
                <c:pt idx="29">
                  <c:v>3</c:v>
                </c:pt>
                <c:pt idx="30">
                  <c:v>2</c:v>
                </c:pt>
                <c:pt idx="31">
                  <c:v>1</c:v>
                </c:pt>
                <c:pt idx="32">
                  <c:v>0</c:v>
                </c:pt>
                <c:pt idx="33">
                  <c:v>2</c:v>
                </c:pt>
                <c:pt idx="34">
                  <c:v>4</c:v>
                </c:pt>
                <c:pt idx="35">
                  <c:v>2</c:v>
                </c:pt>
                <c:pt idx="36">
                  <c:v>1</c:v>
                </c:pt>
                <c:pt idx="37">
                  <c:v>1</c:v>
                </c:pt>
                <c:pt idx="38">
                  <c:v>1</c:v>
                </c:pt>
                <c:pt idx="39">
                  <c:v>0</c:v>
                </c:pt>
              </c:numCache>
            </c:numRef>
          </c:val>
          <c:extLst xmlns:c16r2="http://schemas.microsoft.com/office/drawing/2015/06/chart">
            <c:ext xmlns:c16="http://schemas.microsoft.com/office/drawing/2014/chart" uri="{C3380CC4-5D6E-409C-BE32-E72D297353CC}">
              <c16:uniqueId val="{00000002-8869-4386-B550-48F87CE627CF}"/>
            </c:ext>
          </c:extLst>
        </c:ser>
        <c:ser>
          <c:idx val="1"/>
          <c:order val="1"/>
          <c:tx>
            <c:v>upstream</c:v>
          </c:tx>
          <c:spPr>
            <a:solidFill>
              <a:srgbClr val="C00000"/>
            </a:solidFill>
            <a:ln>
              <a:noFill/>
            </a:ln>
            <a:effectLst/>
          </c:spPr>
          <c:invertIfNegative val="0"/>
          <c:val>
            <c:numRef>
              <c:f>'loss without collimators'!$B$1:$B$40</c:f>
              <c:numCache>
                <c:formatCode>General</c:formatCode>
                <c:ptCount val="40"/>
                <c:pt idx="0">
                  <c:v>2335</c:v>
                </c:pt>
                <c:pt idx="1">
                  <c:v>2503</c:v>
                </c:pt>
                <c:pt idx="2">
                  <c:v>697</c:v>
                </c:pt>
                <c:pt idx="3">
                  <c:v>1424</c:v>
                </c:pt>
                <c:pt idx="4">
                  <c:v>1100</c:v>
                </c:pt>
                <c:pt idx="5">
                  <c:v>534</c:v>
                </c:pt>
                <c:pt idx="6">
                  <c:v>196</c:v>
                </c:pt>
                <c:pt idx="7">
                  <c:v>58</c:v>
                </c:pt>
                <c:pt idx="8">
                  <c:v>30</c:v>
                </c:pt>
                <c:pt idx="9">
                  <c:v>312</c:v>
                </c:pt>
                <c:pt idx="10">
                  <c:v>1553</c:v>
                </c:pt>
                <c:pt idx="11">
                  <c:v>1373</c:v>
                </c:pt>
                <c:pt idx="12">
                  <c:v>3414</c:v>
                </c:pt>
                <c:pt idx="13">
                  <c:v>489</c:v>
                </c:pt>
                <c:pt idx="14">
                  <c:v>537</c:v>
                </c:pt>
                <c:pt idx="15">
                  <c:v>263</c:v>
                </c:pt>
                <c:pt idx="16">
                  <c:v>639</c:v>
                </c:pt>
                <c:pt idx="17">
                  <c:v>294</c:v>
                </c:pt>
                <c:pt idx="18">
                  <c:v>196</c:v>
                </c:pt>
                <c:pt idx="19">
                  <c:v>348</c:v>
                </c:pt>
                <c:pt idx="20">
                  <c:v>530</c:v>
                </c:pt>
                <c:pt idx="21">
                  <c:v>325</c:v>
                </c:pt>
                <c:pt idx="22">
                  <c:v>102</c:v>
                </c:pt>
                <c:pt idx="23">
                  <c:v>30</c:v>
                </c:pt>
                <c:pt idx="24">
                  <c:v>25</c:v>
                </c:pt>
                <c:pt idx="25">
                  <c:v>11</c:v>
                </c:pt>
                <c:pt idx="26">
                  <c:v>84</c:v>
                </c:pt>
                <c:pt idx="27">
                  <c:v>355</c:v>
                </c:pt>
                <c:pt idx="28">
                  <c:v>377</c:v>
                </c:pt>
                <c:pt idx="29">
                  <c:v>680</c:v>
                </c:pt>
                <c:pt idx="30">
                  <c:v>270</c:v>
                </c:pt>
                <c:pt idx="31">
                  <c:v>141</c:v>
                </c:pt>
                <c:pt idx="32">
                  <c:v>43</c:v>
                </c:pt>
                <c:pt idx="33">
                  <c:v>101</c:v>
                </c:pt>
                <c:pt idx="34">
                  <c:v>48</c:v>
                </c:pt>
                <c:pt idx="35">
                  <c:v>48</c:v>
                </c:pt>
                <c:pt idx="36">
                  <c:v>116</c:v>
                </c:pt>
                <c:pt idx="37">
                  <c:v>150</c:v>
                </c:pt>
                <c:pt idx="38">
                  <c:v>48</c:v>
                </c:pt>
                <c:pt idx="39">
                  <c:v>18</c:v>
                </c:pt>
              </c:numCache>
            </c:numRef>
          </c:val>
          <c:extLst xmlns:c16r2="http://schemas.microsoft.com/office/drawing/2015/06/chart">
            <c:ext xmlns:c16="http://schemas.microsoft.com/office/drawing/2014/chart" uri="{C3380CC4-5D6E-409C-BE32-E72D297353CC}">
              <c16:uniqueId val="{00000003-8869-4386-B550-48F87CE627CF}"/>
            </c:ext>
          </c:extLst>
        </c:ser>
        <c:dLbls>
          <c:showLegendKey val="0"/>
          <c:showVal val="0"/>
          <c:showCatName val="0"/>
          <c:showSerName val="0"/>
          <c:showPercent val="0"/>
          <c:showBubbleSize val="0"/>
        </c:dLbls>
        <c:gapWidth val="219"/>
        <c:axId val="438575440"/>
        <c:axId val="438575832"/>
      </c:barChart>
      <c:catAx>
        <c:axId val="4385754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a:t>turns</a:t>
                </a:r>
                <a:endParaRPr lang="zh-CN" altLang="en-US"/>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38575832"/>
        <c:crosses val="autoZero"/>
        <c:auto val="1"/>
        <c:lblAlgn val="ctr"/>
        <c:lblOffset val="100"/>
        <c:noMultiLvlLbl val="0"/>
      </c:catAx>
      <c:valAx>
        <c:axId val="4385758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a:t>Counts</a:t>
                </a:r>
                <a:endParaRPr lang="zh-CN" alt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38575440"/>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Lost particles due to BS in turns with collimator aperture R=5mm for Higgs</a:t>
            </a:r>
            <a:endParaRPr lang="zh-CN"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v>downstream</c:v>
          </c:tx>
          <c:spPr>
            <a:solidFill>
              <a:schemeClr val="accent1"/>
            </a:solidFill>
            <a:ln>
              <a:noFill/>
            </a:ln>
            <a:effectLst/>
          </c:spPr>
          <c:invertIfNegative val="0"/>
          <c:dPt>
            <c:idx val="1"/>
            <c:invertIfNegative val="0"/>
            <c:bubble3D val="0"/>
            <c:extLst xmlns:c16r2="http://schemas.microsoft.com/office/drawing/2015/06/chart">
              <c:ext xmlns:c16="http://schemas.microsoft.com/office/drawing/2014/chart" uri="{C3380CC4-5D6E-409C-BE32-E72D297353CC}">
                <c16:uniqueId val="{00000000-F8AD-4D2D-B737-5ED179C44D6C}"/>
              </c:ext>
            </c:extLst>
          </c:dPt>
          <c:val>
            <c:numRef>
              <c:f>x5mm!$A$1:$A$40</c:f>
              <c:numCache>
                <c:formatCode>General</c:formatCode>
                <c:ptCount val="4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numCache>
            </c:numRef>
          </c:val>
          <c:extLst xmlns:c16r2="http://schemas.microsoft.com/office/drawing/2015/06/chart">
            <c:ext xmlns:c16="http://schemas.microsoft.com/office/drawing/2014/chart" uri="{C3380CC4-5D6E-409C-BE32-E72D297353CC}">
              <c16:uniqueId val="{00000001-F8AD-4D2D-B737-5ED179C44D6C}"/>
            </c:ext>
          </c:extLst>
        </c:ser>
        <c:ser>
          <c:idx val="1"/>
          <c:order val="1"/>
          <c:tx>
            <c:v>upstream</c:v>
          </c:tx>
          <c:spPr>
            <a:solidFill>
              <a:schemeClr val="accent2"/>
            </a:solidFill>
            <a:ln>
              <a:noFill/>
            </a:ln>
            <a:effectLst/>
          </c:spPr>
          <c:invertIfNegative val="0"/>
          <c:val>
            <c:numRef>
              <c:f>x5mm!$B$1:$B$40</c:f>
              <c:numCache>
                <c:formatCode>General</c:formatCode>
                <c:ptCount val="4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numCache>
            </c:numRef>
          </c:val>
          <c:extLst xmlns:c16r2="http://schemas.microsoft.com/office/drawing/2015/06/chart">
            <c:ext xmlns:c16="http://schemas.microsoft.com/office/drawing/2014/chart" uri="{C3380CC4-5D6E-409C-BE32-E72D297353CC}">
              <c16:uniqueId val="{00000002-F8AD-4D2D-B737-5ED179C44D6C}"/>
            </c:ext>
          </c:extLst>
        </c:ser>
        <c:dLbls>
          <c:showLegendKey val="0"/>
          <c:showVal val="0"/>
          <c:showCatName val="0"/>
          <c:showSerName val="0"/>
          <c:showPercent val="0"/>
          <c:showBubbleSize val="0"/>
        </c:dLbls>
        <c:gapWidth val="219"/>
        <c:axId val="438576616"/>
        <c:axId val="438577008"/>
      </c:barChart>
      <c:catAx>
        <c:axId val="4385766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turns</a:t>
                </a:r>
                <a:endParaRPr lang="zh-CN"/>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38577008"/>
        <c:crosses val="autoZero"/>
        <c:auto val="1"/>
        <c:lblAlgn val="ctr"/>
        <c:lblOffset val="100"/>
        <c:noMultiLvlLbl val="0"/>
      </c:catAx>
      <c:valAx>
        <c:axId val="438577008"/>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Counts</a:t>
                </a:r>
                <a:endParaRPr lang="zh-CN"/>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38576616"/>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B28960-39C9-4DA9-87DB-DD80C2DC001A}" type="datetimeFigureOut">
              <a:rPr lang="zh-CN" altLang="en-US" smtClean="0"/>
              <a:t>2020/4/24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851013-031A-48FE-8716-DE00279C74E6}" type="slidenum">
              <a:rPr lang="zh-CN" altLang="en-US" smtClean="0"/>
              <a:t>‹#›</a:t>
            </a:fld>
            <a:endParaRPr lang="zh-CN" altLang="en-US"/>
          </a:p>
        </p:txBody>
      </p:sp>
    </p:spTree>
    <p:extLst>
      <p:ext uri="{BB962C8B-B14F-4D97-AF65-F5344CB8AC3E}">
        <p14:creationId xmlns:p14="http://schemas.microsoft.com/office/powerpoint/2010/main" val="2791775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p:sp>
      <p:sp>
        <p:nvSpPr>
          <p:cNvPr id="10243" name="备注占位符 2"/>
          <p:cNvSpPr>
            <a:spLocks noGrp="1"/>
          </p:cNvSpPr>
          <p:nvPr>
            <p:ph type="body" idx="1"/>
          </p:nvPr>
        </p:nvSpPr>
        <p:spPr>
          <a:noFill/>
        </p:spPr>
        <p:txBody>
          <a:bodyPr/>
          <a:lstStyle/>
          <a:p>
            <a:endParaRPr lang="zh-CN" altLang="en-US"/>
          </a:p>
        </p:txBody>
      </p:sp>
      <p:sp>
        <p:nvSpPr>
          <p:cNvPr id="10244"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D94F7F3-0AD5-41FA-941E-15BDBF1F72A5}" type="slidenum">
              <a:rPr lang="zh-CN" altLang="en-US" smtClean="0"/>
              <a:pPr/>
              <a:t>17</a:t>
            </a:fld>
            <a:endParaRPr lang="en-US" altLang="zh-CN"/>
          </a:p>
        </p:txBody>
      </p:sp>
    </p:spTree>
    <p:extLst>
      <p:ext uri="{BB962C8B-B14F-4D97-AF65-F5344CB8AC3E}">
        <p14:creationId xmlns:p14="http://schemas.microsoft.com/office/powerpoint/2010/main" val="2801515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F965B12-C09A-499F-B24D-CC36B8FDACB8}" type="datetimeFigureOut">
              <a:rPr lang="zh-CN" altLang="en-US" smtClean="0"/>
              <a:t>2020/4/24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53F9BA-841D-40D4-AABF-C87BC2A82D74}" type="slidenum">
              <a:rPr lang="zh-CN" altLang="en-US" smtClean="0"/>
              <a:t>‹#›</a:t>
            </a:fld>
            <a:endParaRPr lang="zh-CN" altLang="en-US"/>
          </a:p>
        </p:txBody>
      </p:sp>
    </p:spTree>
    <p:extLst>
      <p:ext uri="{BB962C8B-B14F-4D97-AF65-F5344CB8AC3E}">
        <p14:creationId xmlns:p14="http://schemas.microsoft.com/office/powerpoint/2010/main" val="1180053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F965B12-C09A-499F-B24D-CC36B8FDACB8}" type="datetimeFigureOut">
              <a:rPr lang="zh-CN" altLang="en-US" smtClean="0"/>
              <a:t>2020/4/24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53F9BA-841D-40D4-AABF-C87BC2A82D74}" type="slidenum">
              <a:rPr lang="zh-CN" altLang="en-US" smtClean="0"/>
              <a:t>‹#›</a:t>
            </a:fld>
            <a:endParaRPr lang="zh-CN" altLang="en-US"/>
          </a:p>
        </p:txBody>
      </p:sp>
    </p:spTree>
    <p:extLst>
      <p:ext uri="{BB962C8B-B14F-4D97-AF65-F5344CB8AC3E}">
        <p14:creationId xmlns:p14="http://schemas.microsoft.com/office/powerpoint/2010/main" val="2800400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F965B12-C09A-499F-B24D-CC36B8FDACB8}" type="datetimeFigureOut">
              <a:rPr lang="zh-CN" altLang="en-US" smtClean="0"/>
              <a:t>2020/4/24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53F9BA-841D-40D4-AABF-C87BC2A82D74}" type="slidenum">
              <a:rPr lang="zh-CN" altLang="en-US" smtClean="0"/>
              <a:t>‹#›</a:t>
            </a:fld>
            <a:endParaRPr lang="zh-CN" altLang="en-US"/>
          </a:p>
        </p:txBody>
      </p:sp>
    </p:spTree>
    <p:extLst>
      <p:ext uri="{BB962C8B-B14F-4D97-AF65-F5344CB8AC3E}">
        <p14:creationId xmlns:p14="http://schemas.microsoft.com/office/powerpoint/2010/main" val="2945088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F965B12-C09A-499F-B24D-CC36B8FDACB8}" type="datetimeFigureOut">
              <a:rPr lang="zh-CN" altLang="en-US" smtClean="0"/>
              <a:t>2020/4/24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53F9BA-841D-40D4-AABF-C87BC2A82D74}" type="slidenum">
              <a:rPr lang="zh-CN" altLang="en-US" smtClean="0"/>
              <a:t>‹#›</a:t>
            </a:fld>
            <a:endParaRPr lang="zh-CN" altLang="en-US"/>
          </a:p>
        </p:txBody>
      </p:sp>
    </p:spTree>
    <p:extLst>
      <p:ext uri="{BB962C8B-B14F-4D97-AF65-F5344CB8AC3E}">
        <p14:creationId xmlns:p14="http://schemas.microsoft.com/office/powerpoint/2010/main" val="550132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F965B12-C09A-499F-B24D-CC36B8FDACB8}" type="datetimeFigureOut">
              <a:rPr lang="zh-CN" altLang="en-US" smtClean="0"/>
              <a:t>2020/4/24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53F9BA-841D-40D4-AABF-C87BC2A82D74}" type="slidenum">
              <a:rPr lang="zh-CN" altLang="en-US" smtClean="0"/>
              <a:t>‹#›</a:t>
            </a:fld>
            <a:endParaRPr lang="zh-CN" altLang="en-US"/>
          </a:p>
        </p:txBody>
      </p:sp>
    </p:spTree>
    <p:extLst>
      <p:ext uri="{BB962C8B-B14F-4D97-AF65-F5344CB8AC3E}">
        <p14:creationId xmlns:p14="http://schemas.microsoft.com/office/powerpoint/2010/main" val="3296791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F965B12-C09A-499F-B24D-CC36B8FDACB8}" type="datetimeFigureOut">
              <a:rPr lang="zh-CN" altLang="en-US" smtClean="0"/>
              <a:t>2020/4/24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53F9BA-841D-40D4-AABF-C87BC2A82D74}" type="slidenum">
              <a:rPr lang="zh-CN" altLang="en-US" smtClean="0"/>
              <a:t>‹#›</a:t>
            </a:fld>
            <a:endParaRPr lang="zh-CN" altLang="en-US"/>
          </a:p>
        </p:txBody>
      </p:sp>
    </p:spTree>
    <p:extLst>
      <p:ext uri="{BB962C8B-B14F-4D97-AF65-F5344CB8AC3E}">
        <p14:creationId xmlns:p14="http://schemas.microsoft.com/office/powerpoint/2010/main" val="242878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F965B12-C09A-499F-B24D-CC36B8FDACB8}" type="datetimeFigureOut">
              <a:rPr lang="zh-CN" altLang="en-US" smtClean="0"/>
              <a:t>2020/4/24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553F9BA-841D-40D4-AABF-C87BC2A82D74}" type="slidenum">
              <a:rPr lang="zh-CN" altLang="en-US" smtClean="0"/>
              <a:t>‹#›</a:t>
            </a:fld>
            <a:endParaRPr lang="zh-CN" altLang="en-US"/>
          </a:p>
        </p:txBody>
      </p:sp>
    </p:spTree>
    <p:extLst>
      <p:ext uri="{BB962C8B-B14F-4D97-AF65-F5344CB8AC3E}">
        <p14:creationId xmlns:p14="http://schemas.microsoft.com/office/powerpoint/2010/main" val="1807099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F965B12-C09A-499F-B24D-CC36B8FDACB8}" type="datetimeFigureOut">
              <a:rPr lang="zh-CN" altLang="en-US" smtClean="0"/>
              <a:t>2020/4/24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553F9BA-841D-40D4-AABF-C87BC2A82D74}" type="slidenum">
              <a:rPr lang="zh-CN" altLang="en-US" smtClean="0"/>
              <a:t>‹#›</a:t>
            </a:fld>
            <a:endParaRPr lang="zh-CN" altLang="en-US"/>
          </a:p>
        </p:txBody>
      </p:sp>
    </p:spTree>
    <p:extLst>
      <p:ext uri="{BB962C8B-B14F-4D97-AF65-F5344CB8AC3E}">
        <p14:creationId xmlns:p14="http://schemas.microsoft.com/office/powerpoint/2010/main" val="1453188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F965B12-C09A-499F-B24D-CC36B8FDACB8}" type="datetimeFigureOut">
              <a:rPr lang="zh-CN" altLang="en-US" smtClean="0"/>
              <a:t>2020/4/24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553F9BA-841D-40D4-AABF-C87BC2A82D74}" type="slidenum">
              <a:rPr lang="zh-CN" altLang="en-US" smtClean="0"/>
              <a:t>‹#›</a:t>
            </a:fld>
            <a:endParaRPr lang="zh-CN" altLang="en-US"/>
          </a:p>
        </p:txBody>
      </p:sp>
    </p:spTree>
    <p:extLst>
      <p:ext uri="{BB962C8B-B14F-4D97-AF65-F5344CB8AC3E}">
        <p14:creationId xmlns:p14="http://schemas.microsoft.com/office/powerpoint/2010/main" val="1736187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F965B12-C09A-499F-B24D-CC36B8FDACB8}" type="datetimeFigureOut">
              <a:rPr lang="zh-CN" altLang="en-US" smtClean="0"/>
              <a:t>2020/4/24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53F9BA-841D-40D4-AABF-C87BC2A82D74}" type="slidenum">
              <a:rPr lang="zh-CN" altLang="en-US" smtClean="0"/>
              <a:t>‹#›</a:t>
            </a:fld>
            <a:endParaRPr lang="zh-CN" altLang="en-US"/>
          </a:p>
        </p:txBody>
      </p:sp>
    </p:spTree>
    <p:extLst>
      <p:ext uri="{BB962C8B-B14F-4D97-AF65-F5344CB8AC3E}">
        <p14:creationId xmlns:p14="http://schemas.microsoft.com/office/powerpoint/2010/main" val="2318863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F965B12-C09A-499F-B24D-CC36B8FDACB8}" type="datetimeFigureOut">
              <a:rPr lang="zh-CN" altLang="en-US" smtClean="0"/>
              <a:t>2020/4/24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53F9BA-841D-40D4-AABF-C87BC2A82D74}" type="slidenum">
              <a:rPr lang="zh-CN" altLang="en-US" smtClean="0"/>
              <a:t>‹#›</a:t>
            </a:fld>
            <a:endParaRPr lang="zh-CN" altLang="en-US"/>
          </a:p>
        </p:txBody>
      </p:sp>
    </p:spTree>
    <p:extLst>
      <p:ext uri="{BB962C8B-B14F-4D97-AF65-F5344CB8AC3E}">
        <p14:creationId xmlns:p14="http://schemas.microsoft.com/office/powerpoint/2010/main" val="2269801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965B12-C09A-499F-B24D-CC36B8FDACB8}" type="datetimeFigureOut">
              <a:rPr lang="zh-CN" altLang="en-US" smtClean="0"/>
              <a:t>2020/4/24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53F9BA-841D-40D4-AABF-C87BC2A82D74}" type="slidenum">
              <a:rPr lang="zh-CN" altLang="en-US" smtClean="0"/>
              <a:t>‹#›</a:t>
            </a:fld>
            <a:endParaRPr lang="zh-CN" altLang="en-US"/>
          </a:p>
        </p:txBody>
      </p:sp>
    </p:spTree>
    <p:extLst>
      <p:ext uri="{BB962C8B-B14F-4D97-AF65-F5344CB8AC3E}">
        <p14:creationId xmlns:p14="http://schemas.microsoft.com/office/powerpoint/2010/main" val="1558551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400175" y="131763"/>
            <a:ext cx="9144000" cy="2387600"/>
          </a:xfrm>
        </p:spPr>
        <p:txBody>
          <a:bodyPr/>
          <a:lstStyle/>
          <a:p>
            <a:r>
              <a:rPr lang="en-US" altLang="zh-CN" dirty="0"/>
              <a:t>CEPC MDI accelerator status</a:t>
            </a:r>
            <a:endParaRPr lang="zh-CN" altLang="en-US" dirty="0"/>
          </a:p>
        </p:txBody>
      </p:sp>
      <p:sp>
        <p:nvSpPr>
          <p:cNvPr id="3" name="副标题 2"/>
          <p:cNvSpPr>
            <a:spLocks noGrp="1"/>
          </p:cNvSpPr>
          <p:nvPr>
            <p:ph type="subTitle" idx="1"/>
          </p:nvPr>
        </p:nvSpPr>
        <p:spPr/>
        <p:txBody>
          <a:bodyPr>
            <a:normAutofit lnSpcReduction="10000"/>
          </a:bodyPr>
          <a:lstStyle/>
          <a:p>
            <a:r>
              <a:rPr lang="en-US" altLang="zh-CN" dirty="0" err="1"/>
              <a:t>Sha</a:t>
            </a:r>
            <a:r>
              <a:rPr lang="en-US" altLang="zh-CN" dirty="0"/>
              <a:t> Bai</a:t>
            </a:r>
          </a:p>
          <a:p>
            <a:r>
              <a:rPr lang="en-US" altLang="zh-CN" dirty="0"/>
              <a:t>For CEPC MDI group</a:t>
            </a:r>
          </a:p>
          <a:p>
            <a:endParaRPr lang="en-US" altLang="zh-CN" dirty="0"/>
          </a:p>
          <a:p>
            <a:r>
              <a:rPr lang="en-US" altLang="zh-CN" dirty="0"/>
              <a:t>2020-4-24</a:t>
            </a:r>
            <a:endParaRPr lang="zh-CN" altLang="en-US" dirty="0"/>
          </a:p>
        </p:txBody>
      </p:sp>
    </p:spTree>
    <p:extLst>
      <p:ext uri="{BB962C8B-B14F-4D97-AF65-F5344CB8AC3E}">
        <p14:creationId xmlns:p14="http://schemas.microsoft.com/office/powerpoint/2010/main" val="3859264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99462" y="-11248"/>
            <a:ext cx="10515600" cy="1325563"/>
          </a:xfrm>
        </p:spPr>
        <p:txBody>
          <a:bodyPr/>
          <a:lstStyle/>
          <a:p>
            <a:pPr>
              <a:spcBef>
                <a:spcPts val="1200"/>
              </a:spcBef>
              <a:spcAft>
                <a:spcPts val="1200"/>
              </a:spcAft>
            </a:pPr>
            <a:r>
              <a:rPr lang="en-US" altLang="zh-CN" dirty="0">
                <a:solidFill>
                  <a:srgbClr val="7030A0"/>
                </a:solidFill>
                <a:latin typeface="Arial" panose="020B0604020202020204" pitchFamily="34" charset="0"/>
                <a:cs typeface="Arial" panose="020B0604020202020204" pitchFamily="34" charset="0"/>
              </a:rPr>
              <a:t>SR from solenoid combined field</a:t>
            </a:r>
          </a:p>
        </p:txBody>
      </p:sp>
      <p:sp>
        <p:nvSpPr>
          <p:cNvPr id="5" name="矩形 4"/>
          <p:cNvSpPr/>
          <p:nvPr/>
        </p:nvSpPr>
        <p:spPr>
          <a:xfrm>
            <a:off x="5934738" y="3244334"/>
            <a:ext cx="322524" cy="369332"/>
          </a:xfrm>
          <a:prstGeom prst="rect">
            <a:avLst/>
          </a:prstGeom>
        </p:spPr>
        <p:txBody>
          <a:bodyPr wrap="none">
            <a:spAutoFit/>
          </a:bodyPr>
          <a:lstStyle/>
          <a:p>
            <a:r>
              <a:rPr lang="zh-CN" altLang="en-US" dirty="0">
                <a:latin typeface="Courier"/>
              </a:rPr>
              <a:t> </a:t>
            </a:r>
            <a:endParaRPr lang="zh-CN" altLang="en-US" dirty="0"/>
          </a:p>
        </p:txBody>
      </p:sp>
      <p:pic>
        <p:nvPicPr>
          <p:cNvPr id="8" name="内容占位符 3"/>
          <p:cNvPicPr>
            <a:picLocks noGrp="1" noChangeAspect="1"/>
          </p:cNvPicPr>
          <p:nvPr>
            <p:ph idx="1"/>
          </p:nvPr>
        </p:nvPicPr>
        <p:blipFill>
          <a:blip r:embed="rId2"/>
          <a:stretch>
            <a:fillRect/>
          </a:stretch>
        </p:blipFill>
        <p:spPr>
          <a:xfrm>
            <a:off x="5167108" y="1364212"/>
            <a:ext cx="3518037" cy="1937116"/>
          </a:xfrm>
          <a:prstGeom prst="rect">
            <a:avLst/>
          </a:prstGeom>
        </p:spPr>
      </p:pic>
      <p:sp>
        <p:nvSpPr>
          <p:cNvPr id="3" name="矩形 2"/>
          <p:cNvSpPr/>
          <p:nvPr/>
        </p:nvSpPr>
        <p:spPr>
          <a:xfrm>
            <a:off x="251737" y="1275804"/>
            <a:ext cx="4915371" cy="1569660"/>
          </a:xfrm>
          <a:prstGeom prst="rect">
            <a:avLst/>
          </a:prstGeom>
        </p:spPr>
        <p:txBody>
          <a:bodyPr wrap="square">
            <a:spAutoFit/>
          </a:bodyPr>
          <a:lstStyle/>
          <a:p>
            <a:pPr marL="285750" indent="-285750">
              <a:buFont typeface="Arial" panose="020B0604020202020204" pitchFamily="34" charset="0"/>
              <a:buChar char="•"/>
            </a:pPr>
            <a:r>
              <a:rPr lang="en-US" altLang="zh-CN" sz="1600" dirty="0">
                <a:solidFill>
                  <a:srgbClr val="0070C0"/>
                </a:solidFill>
                <a:latin typeface="Arial" panose="020B0604020202020204" pitchFamily="34" charset="0"/>
                <a:cs typeface="Arial" panose="020B0604020202020204" pitchFamily="34" charset="0"/>
              </a:rPr>
              <a:t>Horizontal trajectory will coupled to the vertical</a:t>
            </a:r>
            <a:endParaRPr lang="en-US" altLang="zh-CN"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zh-CN" sz="1600" dirty="0">
                <a:latin typeface="Arial" panose="020B0604020202020204" pitchFamily="34" charset="0"/>
                <a:cs typeface="Arial" panose="020B0604020202020204" pitchFamily="34" charset="0"/>
              </a:rPr>
              <a:t>Due to the </a:t>
            </a:r>
            <a:r>
              <a:rPr lang="en-US" altLang="zh-CN" sz="1600" dirty="0" err="1">
                <a:latin typeface="Arial" panose="020B0604020202020204" pitchFamily="34" charset="0"/>
                <a:cs typeface="Arial" panose="020B0604020202020204" pitchFamily="34" charset="0"/>
              </a:rPr>
              <a:t>sol+anti-sol</a:t>
            </a:r>
            <a:r>
              <a:rPr lang="en-US" altLang="zh-CN" sz="1600" dirty="0">
                <a:latin typeface="Arial" panose="020B0604020202020204" pitchFamily="34" charset="0"/>
                <a:cs typeface="Arial" panose="020B0604020202020204" pitchFamily="34" charset="0"/>
              </a:rPr>
              <a:t> field strength quite high, maximum~4.24T, transverse magnetic field component is quite high.</a:t>
            </a:r>
          </a:p>
          <a:p>
            <a:pPr marL="285750" indent="-285750">
              <a:buFont typeface="Arial" panose="020B0604020202020204" pitchFamily="34" charset="0"/>
              <a:buChar char="•"/>
            </a:pPr>
            <a:r>
              <a:rPr lang="en-US" altLang="zh-CN" sz="1600" dirty="0">
                <a:latin typeface="Arial" panose="020B0604020202020204" pitchFamily="34" charset="0"/>
                <a:cs typeface="Arial" panose="020B0604020202020204" pitchFamily="34" charset="0"/>
              </a:rPr>
              <a:t>SR from vertical trajectory in </a:t>
            </a:r>
            <a:r>
              <a:rPr lang="en-US" altLang="zh-CN" sz="1600" dirty="0" err="1">
                <a:latin typeface="Arial" panose="020B0604020202020204" pitchFamily="34" charset="0"/>
                <a:cs typeface="Arial" panose="020B0604020202020204" pitchFamily="34" charset="0"/>
              </a:rPr>
              <a:t>sol+anti-sol</a:t>
            </a:r>
            <a:r>
              <a:rPr lang="en-US" altLang="zh-CN" sz="1600" dirty="0">
                <a:latin typeface="Arial" panose="020B0604020202020204" pitchFamily="34" charset="0"/>
                <a:cs typeface="Arial" panose="020B0604020202020204" pitchFamily="34" charset="0"/>
              </a:rPr>
              <a:t> combined field should be taken into account.</a:t>
            </a:r>
            <a:endParaRPr lang="zh-CN" altLang="en-US" sz="1600" dirty="0">
              <a:latin typeface="Arial" panose="020B0604020202020204" pitchFamily="34" charset="0"/>
              <a:cs typeface="Arial" panose="020B0604020202020204" pitchFamily="34" charset="0"/>
            </a:endParaRPr>
          </a:p>
        </p:txBody>
      </p:sp>
      <p:sp>
        <p:nvSpPr>
          <p:cNvPr id="10" name="圆角矩形 9"/>
          <p:cNvSpPr/>
          <p:nvPr/>
        </p:nvSpPr>
        <p:spPr bwMode="auto">
          <a:xfrm>
            <a:off x="170588" y="1169837"/>
            <a:ext cx="4890300" cy="1781594"/>
          </a:xfrm>
          <a:prstGeom prst="roundRect">
            <a:avLst/>
          </a:prstGeom>
          <a:noFill/>
          <a:ln w="9525" cap="flat" cmpd="sng" algn="ctr">
            <a:solidFill>
              <a:srgbClr val="D10DA7"/>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p:txBody>
      </p:sp>
      <p:graphicFrame>
        <p:nvGraphicFramePr>
          <p:cNvPr id="11" name="图表 10"/>
          <p:cNvGraphicFramePr>
            <a:graphicFrameLocks/>
          </p:cNvGraphicFramePr>
          <p:nvPr>
            <p:extLst/>
          </p:nvPr>
        </p:nvGraphicFramePr>
        <p:xfrm>
          <a:off x="178474" y="3452623"/>
          <a:ext cx="3850319" cy="28473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图表 11"/>
          <p:cNvGraphicFramePr>
            <a:graphicFrameLocks/>
          </p:cNvGraphicFramePr>
          <p:nvPr>
            <p:extLst/>
          </p:nvPr>
        </p:nvGraphicFramePr>
        <p:xfrm>
          <a:off x="4066330" y="3452623"/>
          <a:ext cx="3865830" cy="2847315"/>
        </p:xfrm>
        <a:graphic>
          <a:graphicData uri="http://schemas.openxmlformats.org/drawingml/2006/chart">
            <c:chart xmlns:c="http://schemas.openxmlformats.org/drawingml/2006/chart" xmlns:r="http://schemas.openxmlformats.org/officeDocument/2006/relationships" r:id="rId4"/>
          </a:graphicData>
        </a:graphic>
      </p:graphicFrame>
      <p:sp>
        <p:nvSpPr>
          <p:cNvPr id="13" name="文本框 12"/>
          <p:cNvSpPr txBox="1"/>
          <p:nvPr/>
        </p:nvSpPr>
        <p:spPr>
          <a:xfrm>
            <a:off x="1078326" y="6032344"/>
            <a:ext cx="4508023" cy="338554"/>
          </a:xfrm>
          <a:prstGeom prst="rect">
            <a:avLst/>
          </a:prstGeom>
          <a:noFill/>
        </p:spPr>
        <p:txBody>
          <a:bodyPr wrap="square" rtlCol="0">
            <a:spAutoFit/>
          </a:bodyPr>
          <a:lstStyle/>
          <a:p>
            <a:r>
              <a:rPr lang="en-US" altLang="zh-CN" sz="1600" dirty="0"/>
              <a:t>Maximum: 670keV</a:t>
            </a:r>
            <a:endParaRPr lang="zh-CN" altLang="en-US" sz="1600" dirty="0"/>
          </a:p>
        </p:txBody>
      </p:sp>
      <p:sp>
        <p:nvSpPr>
          <p:cNvPr id="14" name="文本框 13"/>
          <p:cNvSpPr txBox="1"/>
          <p:nvPr/>
        </p:nvSpPr>
        <p:spPr>
          <a:xfrm>
            <a:off x="4928645" y="6032344"/>
            <a:ext cx="3797566" cy="338554"/>
          </a:xfrm>
          <a:prstGeom prst="rect">
            <a:avLst/>
          </a:prstGeom>
          <a:noFill/>
        </p:spPr>
        <p:txBody>
          <a:bodyPr wrap="square" rtlCol="0">
            <a:spAutoFit/>
          </a:bodyPr>
          <a:lstStyle/>
          <a:p>
            <a:r>
              <a:rPr lang="en-US" altLang="zh-CN" sz="1600" dirty="0"/>
              <a:t>Maximum: 31W</a:t>
            </a:r>
            <a:endParaRPr lang="zh-CN" altLang="en-US" sz="1600" dirty="0"/>
          </a:p>
        </p:txBody>
      </p:sp>
      <p:pic>
        <p:nvPicPr>
          <p:cNvPr id="15" name="图片 14"/>
          <p:cNvPicPr>
            <a:picLocks noChangeAspect="1"/>
          </p:cNvPicPr>
          <p:nvPr/>
        </p:nvPicPr>
        <p:blipFill>
          <a:blip r:embed="rId5"/>
          <a:stretch>
            <a:fillRect/>
          </a:stretch>
        </p:blipFill>
        <p:spPr>
          <a:xfrm>
            <a:off x="8363166" y="4315208"/>
            <a:ext cx="3741318" cy="2311412"/>
          </a:xfrm>
          <a:prstGeom prst="rect">
            <a:avLst/>
          </a:prstGeom>
        </p:spPr>
      </p:pic>
      <p:sp>
        <p:nvSpPr>
          <p:cNvPr id="9" name="矩形 8"/>
          <p:cNvSpPr/>
          <p:nvPr/>
        </p:nvSpPr>
        <p:spPr>
          <a:xfrm>
            <a:off x="8953665" y="1490108"/>
            <a:ext cx="3112183" cy="2554545"/>
          </a:xfrm>
          <a:prstGeom prst="rect">
            <a:avLst/>
          </a:prstGeom>
        </p:spPr>
        <p:txBody>
          <a:bodyPr wrap="square">
            <a:spAutoFit/>
          </a:bodyPr>
          <a:lstStyle/>
          <a:p>
            <a:pPr marL="285750" indent="-285750">
              <a:buFont typeface="Arial" panose="020B0604020202020204" pitchFamily="34" charset="0"/>
              <a:buChar char="•"/>
            </a:pPr>
            <a:r>
              <a:rPr lang="en-US" altLang="zh-CN" sz="1600" dirty="0">
                <a:latin typeface="Arial" panose="020B0604020202020204" pitchFamily="34" charset="0"/>
                <a:cs typeface="Arial" panose="020B0604020202020204" pitchFamily="34" charset="0"/>
              </a:rPr>
              <a:t>SR sector is focused in a very narrow angle from </a:t>
            </a:r>
          </a:p>
          <a:p>
            <a:r>
              <a:rPr lang="en-US" altLang="zh-CN" sz="1600" dirty="0">
                <a:latin typeface="Arial" panose="020B0604020202020204" pitchFamily="34" charset="0"/>
                <a:cs typeface="Arial" panose="020B0604020202020204" pitchFamily="34" charset="0"/>
              </a:rPr>
              <a:t>    -116urad to 131urad</a:t>
            </a:r>
          </a:p>
          <a:p>
            <a:pPr marL="285750" indent="-285750">
              <a:buFont typeface="Arial" panose="020B0604020202020204" pitchFamily="34" charset="0"/>
              <a:buChar char="•"/>
            </a:pPr>
            <a:r>
              <a:rPr lang="en-US" altLang="zh-CN" sz="1600" dirty="0">
                <a:latin typeface="Arial" panose="020B0604020202020204" pitchFamily="34" charset="0"/>
                <a:cs typeface="Arial" panose="020B0604020202020204" pitchFamily="34" charset="0"/>
              </a:rPr>
              <a:t>SR will not hit </a:t>
            </a:r>
            <a:r>
              <a:rPr lang="en-US" altLang="zh-CN" sz="1600" dirty="0" err="1">
                <a:latin typeface="Arial" panose="020B0604020202020204" pitchFamily="34" charset="0"/>
                <a:cs typeface="Arial" panose="020B0604020202020204" pitchFamily="34" charset="0"/>
              </a:rPr>
              <a:t>Berryllium</a:t>
            </a:r>
            <a:r>
              <a:rPr lang="en-US" altLang="zh-CN" sz="1600" dirty="0">
                <a:latin typeface="Arial" panose="020B0604020202020204" pitchFamily="34" charset="0"/>
                <a:cs typeface="Arial" panose="020B0604020202020204" pitchFamily="34" charset="0"/>
              </a:rPr>
              <a:t> pipe, and not background to detector.</a:t>
            </a:r>
          </a:p>
          <a:p>
            <a:pPr marL="285750" indent="-285750">
              <a:buFont typeface="Arial" panose="020B0604020202020204" pitchFamily="34" charset="0"/>
              <a:buChar char="•"/>
            </a:pPr>
            <a:r>
              <a:rPr lang="en-US" altLang="zh-CN" sz="1600" dirty="0">
                <a:latin typeface="Arial" panose="020B0604020202020204" pitchFamily="34" charset="0"/>
                <a:cs typeface="Arial" panose="020B0604020202020204" pitchFamily="34" charset="0"/>
              </a:rPr>
              <a:t>SR will hit the beam pipe  ~213.5m downstream from IP</a:t>
            </a:r>
          </a:p>
          <a:p>
            <a:pPr marL="285750" indent="-285750">
              <a:buFont typeface="Arial" panose="020B0604020202020204" pitchFamily="34" charset="0"/>
              <a:buChar char="•"/>
            </a:pPr>
            <a:r>
              <a:rPr lang="en-US" altLang="zh-CN" sz="1600" dirty="0">
                <a:latin typeface="Arial" panose="020B0604020202020204" pitchFamily="34" charset="0"/>
                <a:cs typeface="Arial" panose="020B0604020202020204" pitchFamily="34" charset="0"/>
              </a:rPr>
              <a:t>Water cooling is needed.</a:t>
            </a:r>
            <a:endParaRPr lang="zh-CN" altLang="en-US" sz="1600" dirty="0">
              <a:latin typeface="Arial" panose="020B0604020202020204" pitchFamily="34" charset="0"/>
              <a:cs typeface="Arial" panose="020B0604020202020204" pitchFamily="34" charset="0"/>
            </a:endParaRPr>
          </a:p>
        </p:txBody>
      </p:sp>
      <p:sp>
        <p:nvSpPr>
          <p:cNvPr id="16" name="圆角矩形 15"/>
          <p:cNvSpPr/>
          <p:nvPr/>
        </p:nvSpPr>
        <p:spPr bwMode="auto">
          <a:xfrm>
            <a:off x="8847444" y="1367299"/>
            <a:ext cx="3218403" cy="2815401"/>
          </a:xfrm>
          <a:prstGeom prst="roundRect">
            <a:avLst/>
          </a:prstGeom>
          <a:noFill/>
          <a:ln w="9525" cap="flat" cmpd="sng" algn="ctr">
            <a:solidFill>
              <a:srgbClr val="D10DA7"/>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701042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8064" y="1138242"/>
            <a:ext cx="2904401" cy="1739600"/>
          </a:xfrm>
          <a:prstGeom prst="rect">
            <a:avLst/>
          </a:prstGeom>
          <a:solidFill>
            <a:srgbClr val="FFC000"/>
          </a:solidFill>
          <a:ln>
            <a:noFill/>
          </a:ln>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1691" y="4588047"/>
            <a:ext cx="2504426" cy="140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标题 1"/>
          <p:cNvSpPr>
            <a:spLocks noGrp="1"/>
          </p:cNvSpPr>
          <p:nvPr>
            <p:ph type="title"/>
          </p:nvPr>
        </p:nvSpPr>
        <p:spPr>
          <a:xfrm>
            <a:off x="1360549" y="195428"/>
            <a:ext cx="9464898" cy="706090"/>
          </a:xfrm>
        </p:spPr>
        <p:txBody>
          <a:bodyPr>
            <a:noAutofit/>
          </a:bodyPr>
          <a:lstStyle/>
          <a:p>
            <a:r>
              <a:rPr lang="en-US" altLang="zh-CN" dirty="0">
                <a:solidFill>
                  <a:srgbClr val="7030A0"/>
                </a:solidFill>
                <a:latin typeface="Arial" panose="020B0604020202020204" pitchFamily="34" charset="0"/>
                <a:cs typeface="Arial" panose="020B0604020202020204" pitchFamily="34" charset="0"/>
              </a:rPr>
              <a:t>Beam loss Backgrounds at CEPC</a:t>
            </a:r>
            <a:endParaRPr lang="zh-CN" altLang="en-US" dirty="0">
              <a:solidFill>
                <a:srgbClr val="7030A0"/>
              </a:solidFill>
              <a:latin typeface="Arial" panose="020B0604020202020204" pitchFamily="34" charset="0"/>
              <a:cs typeface="Arial" panose="020B0604020202020204" pitchFamily="34" charset="0"/>
            </a:endParaRPr>
          </a:p>
        </p:txBody>
      </p:sp>
      <p:grpSp>
        <p:nvGrpSpPr>
          <p:cNvPr id="19" name="组合 18"/>
          <p:cNvGrpSpPr/>
          <p:nvPr/>
        </p:nvGrpSpPr>
        <p:grpSpPr>
          <a:xfrm>
            <a:off x="3971764" y="2420889"/>
            <a:ext cx="4212469" cy="2373045"/>
            <a:chOff x="983104" y="423644"/>
            <a:chExt cx="7038958" cy="4943853"/>
          </a:xfrm>
        </p:grpSpPr>
        <p:sp>
          <p:nvSpPr>
            <p:cNvPr id="12" name="TextBox 6"/>
            <p:cNvSpPr txBox="1">
              <a:spLocks noChangeArrowheads="1"/>
            </p:cNvSpPr>
            <p:nvPr/>
          </p:nvSpPr>
          <p:spPr bwMode="auto">
            <a:xfrm>
              <a:off x="4178596" y="423644"/>
              <a:ext cx="797142" cy="57708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sz="1200" b="1" dirty="0">
                  <a:solidFill>
                    <a:srgbClr val="0070C0"/>
                  </a:solidFill>
                  <a:latin typeface="Times New Roman" pitchFamily="18" charset="0"/>
                  <a:cs typeface="Times New Roman" pitchFamily="18" charset="0"/>
                </a:rPr>
                <a:t>IP1</a:t>
              </a:r>
              <a:endParaRPr lang="zh-CN" altLang="en-US" b="1" dirty="0">
                <a:solidFill>
                  <a:srgbClr val="0070C0"/>
                </a:solidFill>
                <a:latin typeface="Times New Roman" pitchFamily="18" charset="0"/>
                <a:cs typeface="Times New Roman" pitchFamily="18" charset="0"/>
              </a:endParaRPr>
            </a:p>
          </p:txBody>
        </p:sp>
        <p:sp>
          <p:nvSpPr>
            <p:cNvPr id="13" name="TextBox 7"/>
            <p:cNvSpPr txBox="1">
              <a:spLocks noChangeArrowheads="1"/>
            </p:cNvSpPr>
            <p:nvPr/>
          </p:nvSpPr>
          <p:spPr bwMode="auto">
            <a:xfrm>
              <a:off x="4250130" y="4790415"/>
              <a:ext cx="896993" cy="57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sz="1200" b="1" dirty="0">
                  <a:solidFill>
                    <a:srgbClr val="0070C0"/>
                  </a:solidFill>
                  <a:latin typeface="Times New Roman" pitchFamily="18" charset="0"/>
                  <a:cs typeface="Times New Roman" pitchFamily="18" charset="0"/>
                </a:rPr>
                <a:t>IP3</a:t>
              </a:r>
              <a:endParaRPr lang="zh-CN" altLang="en-US" b="1" dirty="0">
                <a:solidFill>
                  <a:srgbClr val="0070C0"/>
                </a:solidFill>
                <a:latin typeface="Times New Roman" pitchFamily="18" charset="0"/>
                <a:cs typeface="Times New Roman" pitchFamily="18" charset="0"/>
              </a:endParaRPr>
            </a:p>
          </p:txBody>
        </p:sp>
        <p:sp>
          <p:nvSpPr>
            <p:cNvPr id="14" name="椭圆 13"/>
            <p:cNvSpPr/>
            <p:nvPr/>
          </p:nvSpPr>
          <p:spPr>
            <a:xfrm>
              <a:off x="983104" y="1247067"/>
              <a:ext cx="7038958" cy="3415140"/>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C00000"/>
                </a:solidFill>
              </a:endParaRPr>
            </a:p>
          </p:txBody>
        </p:sp>
        <p:sp>
          <p:nvSpPr>
            <p:cNvPr id="15" name="椭圆 14"/>
            <p:cNvSpPr/>
            <p:nvPr/>
          </p:nvSpPr>
          <p:spPr>
            <a:xfrm>
              <a:off x="4479833" y="1161856"/>
              <a:ext cx="142601" cy="190976"/>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C00000"/>
                </a:solidFill>
              </a:endParaRPr>
            </a:p>
          </p:txBody>
        </p:sp>
        <p:sp>
          <p:nvSpPr>
            <p:cNvPr id="16" name="椭圆 15"/>
            <p:cNvSpPr/>
            <p:nvPr/>
          </p:nvSpPr>
          <p:spPr>
            <a:xfrm>
              <a:off x="4527647" y="4583161"/>
              <a:ext cx="142601" cy="19097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C00000"/>
                </a:solidFill>
              </a:endParaRPr>
            </a:p>
          </p:txBody>
        </p:sp>
      </p:grpSp>
      <p:sp>
        <p:nvSpPr>
          <p:cNvPr id="23" name="TextBox 22"/>
          <p:cNvSpPr txBox="1"/>
          <p:nvPr/>
        </p:nvSpPr>
        <p:spPr>
          <a:xfrm>
            <a:off x="164953" y="3437189"/>
            <a:ext cx="3260882" cy="1015663"/>
          </a:xfrm>
          <a:prstGeom prst="rect">
            <a:avLst/>
          </a:prstGeom>
          <a:noFill/>
        </p:spPr>
        <p:txBody>
          <a:bodyPr wrap="square" rtlCol="0">
            <a:spAutoFit/>
          </a:bodyPr>
          <a:lstStyle/>
          <a:p>
            <a:r>
              <a:rPr lang="en-US" altLang="zh-CN" sz="2000" dirty="0">
                <a:solidFill>
                  <a:srgbClr val="C00000"/>
                </a:solidFill>
              </a:rPr>
              <a:t>Beam Lost Particles</a:t>
            </a:r>
          </a:p>
          <a:p>
            <a:r>
              <a:rPr lang="en-US" altLang="zh-CN" sz="2000" dirty="0">
                <a:solidFill>
                  <a:srgbClr val="C00000"/>
                </a:solidFill>
              </a:rPr>
              <a:t>Energy Loss &gt; </a:t>
            </a:r>
            <a:r>
              <a:rPr lang="en-US" altLang="zh-CN" sz="2000" dirty="0">
                <a:solidFill>
                  <a:srgbClr val="C00000"/>
                </a:solidFill>
                <a:latin typeface="Arial" panose="020B0604020202020204" pitchFamily="34" charset="0"/>
                <a:cs typeface="Arial" panose="020B0604020202020204" pitchFamily="34" charset="0"/>
              </a:rPr>
              <a:t>1.5%</a:t>
            </a:r>
          </a:p>
          <a:p>
            <a:r>
              <a:rPr lang="en-US" altLang="zh-CN" sz="2000" dirty="0">
                <a:solidFill>
                  <a:srgbClr val="C00000"/>
                </a:solidFill>
              </a:rPr>
              <a:t>(energy acceptance)</a:t>
            </a:r>
          </a:p>
        </p:txBody>
      </p:sp>
      <p:grpSp>
        <p:nvGrpSpPr>
          <p:cNvPr id="28" name="组合 27"/>
          <p:cNvGrpSpPr/>
          <p:nvPr/>
        </p:nvGrpSpPr>
        <p:grpSpPr>
          <a:xfrm>
            <a:off x="2360426" y="4749073"/>
            <a:ext cx="2457724" cy="1939407"/>
            <a:chOff x="948825" y="4725144"/>
            <a:chExt cx="2457724" cy="1939407"/>
          </a:xfrm>
        </p:grpSpPr>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046" y="4725144"/>
              <a:ext cx="2104968" cy="1373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p:cNvSpPr txBox="1"/>
            <p:nvPr/>
          </p:nvSpPr>
          <p:spPr>
            <a:xfrm>
              <a:off x="948825" y="6018220"/>
              <a:ext cx="2457724" cy="646331"/>
            </a:xfrm>
            <a:prstGeom prst="rect">
              <a:avLst/>
            </a:prstGeom>
            <a:noFill/>
          </p:spPr>
          <p:txBody>
            <a:bodyPr wrap="none" rtlCol="0">
              <a:spAutoFit/>
            </a:bodyPr>
            <a:lstStyle/>
            <a:p>
              <a:r>
                <a:rPr lang="en-US" altLang="zh-CN" b="1" dirty="0">
                  <a:solidFill>
                    <a:srgbClr val="002060"/>
                  </a:solidFill>
                </a:rPr>
                <a:t>Radiative </a:t>
              </a:r>
              <a:r>
                <a:rPr lang="en-US" altLang="zh-CN" b="1" dirty="0" err="1">
                  <a:solidFill>
                    <a:srgbClr val="002060"/>
                  </a:solidFill>
                </a:rPr>
                <a:t>Bhabha</a:t>
              </a:r>
              <a:endParaRPr lang="en-US" altLang="zh-CN" b="1" dirty="0">
                <a:solidFill>
                  <a:srgbClr val="002060"/>
                </a:solidFill>
              </a:endParaRPr>
            </a:p>
            <a:p>
              <a:r>
                <a:rPr lang="en-US" altLang="zh-CN" b="1" dirty="0">
                  <a:solidFill>
                    <a:srgbClr val="002060"/>
                  </a:solidFill>
                </a:rPr>
                <a:t>scattering</a:t>
              </a:r>
              <a:endParaRPr lang="zh-CN" altLang="en-US" b="1" dirty="0">
                <a:solidFill>
                  <a:srgbClr val="002060"/>
                </a:solidFill>
              </a:endParaRPr>
            </a:p>
          </p:txBody>
        </p:sp>
      </p:grpSp>
      <p:sp>
        <p:nvSpPr>
          <p:cNvPr id="30" name="椭圆形标注 29"/>
          <p:cNvSpPr/>
          <p:nvPr/>
        </p:nvSpPr>
        <p:spPr>
          <a:xfrm>
            <a:off x="7164832" y="1052736"/>
            <a:ext cx="3323657" cy="2088232"/>
          </a:xfrm>
          <a:prstGeom prst="wedgeEllipseCallout">
            <a:avLst>
              <a:gd name="adj1" fmla="val -81960"/>
              <a:gd name="adj2" fmla="val 34232"/>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solidFill>
                <a:prstClr val="black"/>
              </a:solidFill>
            </a:endParaRPr>
          </a:p>
        </p:txBody>
      </p:sp>
      <p:sp>
        <p:nvSpPr>
          <p:cNvPr id="36" name="椭圆形标注 35"/>
          <p:cNvSpPr/>
          <p:nvPr/>
        </p:nvSpPr>
        <p:spPr>
          <a:xfrm>
            <a:off x="1747884" y="4455394"/>
            <a:ext cx="3456384" cy="2124770"/>
          </a:xfrm>
          <a:prstGeom prst="wedgeEllipseCallout">
            <a:avLst>
              <a:gd name="adj1" fmla="val 77150"/>
              <a:gd name="adj2" fmla="val -49664"/>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solidFill>
                <a:prstClr val="black"/>
              </a:solidFill>
            </a:endParaRPr>
          </a:p>
        </p:txBody>
      </p:sp>
      <p:sp>
        <p:nvSpPr>
          <p:cNvPr id="3" name="TextBox 2"/>
          <p:cNvSpPr txBox="1"/>
          <p:nvPr/>
        </p:nvSpPr>
        <p:spPr>
          <a:xfrm>
            <a:off x="5260319" y="3230843"/>
            <a:ext cx="1608133" cy="707886"/>
          </a:xfrm>
          <a:prstGeom prst="rect">
            <a:avLst/>
          </a:prstGeom>
          <a:noFill/>
        </p:spPr>
        <p:txBody>
          <a:bodyPr wrap="none" rtlCol="0">
            <a:spAutoFit/>
          </a:bodyPr>
          <a:lstStyle/>
          <a:p>
            <a:pPr algn="ctr"/>
            <a:r>
              <a:rPr lang="en-US" altLang="zh-CN" sz="4000" dirty="0">
                <a:solidFill>
                  <a:srgbClr val="0070C0"/>
                </a:solidFill>
                <a:latin typeface="Arial" panose="020B0604020202020204" pitchFamily="34" charset="0"/>
                <a:cs typeface="Arial" panose="020B0604020202020204" pitchFamily="34" charset="0"/>
              </a:rPr>
              <a:t>CEPC</a:t>
            </a:r>
          </a:p>
        </p:txBody>
      </p:sp>
      <p:sp>
        <p:nvSpPr>
          <p:cNvPr id="29" name="椭圆形标注 28"/>
          <p:cNvSpPr/>
          <p:nvPr/>
        </p:nvSpPr>
        <p:spPr>
          <a:xfrm>
            <a:off x="1675641" y="1052737"/>
            <a:ext cx="3323657" cy="2088231"/>
          </a:xfrm>
          <a:prstGeom prst="wedgeEllipseCallout">
            <a:avLst>
              <a:gd name="adj1" fmla="val 58645"/>
              <a:gd name="adj2" fmla="val 36499"/>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solidFill>
                <a:prstClr val="black"/>
              </a:solidFill>
            </a:endParaRPr>
          </a:p>
        </p:txBody>
      </p:sp>
      <p:sp>
        <p:nvSpPr>
          <p:cNvPr id="31" name="椭圆形标注 30"/>
          <p:cNvSpPr/>
          <p:nvPr/>
        </p:nvSpPr>
        <p:spPr>
          <a:xfrm>
            <a:off x="7089586" y="4077072"/>
            <a:ext cx="3398903" cy="2664296"/>
          </a:xfrm>
          <a:prstGeom prst="wedgeEllipseCallout">
            <a:avLst>
              <a:gd name="adj1" fmla="val -60002"/>
              <a:gd name="adj2" fmla="val -35725"/>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solidFill>
                <a:prstClr val="black"/>
              </a:solidFill>
            </a:endParaRPr>
          </a:p>
        </p:txBody>
      </p:sp>
      <p:sp>
        <p:nvSpPr>
          <p:cNvPr id="32" name="TextBox 31"/>
          <p:cNvSpPr txBox="1"/>
          <p:nvPr/>
        </p:nvSpPr>
        <p:spPr>
          <a:xfrm>
            <a:off x="8174401" y="5860978"/>
            <a:ext cx="1579278" cy="646331"/>
          </a:xfrm>
          <a:prstGeom prst="rect">
            <a:avLst/>
          </a:prstGeom>
          <a:noFill/>
        </p:spPr>
        <p:txBody>
          <a:bodyPr wrap="none" rtlCol="0">
            <a:spAutoFit/>
          </a:bodyPr>
          <a:lstStyle/>
          <a:p>
            <a:r>
              <a:rPr lang="en-US" altLang="zh-CN" b="1" dirty="0">
                <a:solidFill>
                  <a:srgbClr val="002060"/>
                </a:solidFill>
              </a:rPr>
              <a:t>Beam-Gas </a:t>
            </a:r>
          </a:p>
          <a:p>
            <a:r>
              <a:rPr lang="en-US" altLang="zh-CN" b="1" dirty="0">
                <a:solidFill>
                  <a:srgbClr val="002060"/>
                </a:solidFill>
              </a:rPr>
              <a:t>Scattering</a:t>
            </a:r>
            <a:endParaRPr lang="zh-CN" altLang="en-US" b="1" dirty="0">
              <a:solidFill>
                <a:srgbClr val="002060"/>
              </a:solidFill>
            </a:endParaRPr>
          </a:p>
        </p:txBody>
      </p:sp>
      <p:sp>
        <p:nvSpPr>
          <p:cNvPr id="9" name="文本框 8"/>
          <p:cNvSpPr txBox="1"/>
          <p:nvPr/>
        </p:nvSpPr>
        <p:spPr>
          <a:xfrm>
            <a:off x="1811383" y="2429392"/>
            <a:ext cx="4549775" cy="646331"/>
          </a:xfrm>
          <a:prstGeom prst="rect">
            <a:avLst/>
          </a:prstGeom>
          <a:noFill/>
        </p:spPr>
        <p:txBody>
          <a:bodyPr wrap="square" rtlCol="0">
            <a:spAutoFit/>
          </a:bodyPr>
          <a:lstStyle/>
          <a:p>
            <a:r>
              <a:rPr lang="en-US" altLang="zh-CN" b="1" dirty="0">
                <a:solidFill>
                  <a:srgbClr val="002060"/>
                </a:solidFill>
              </a:rPr>
              <a:t>Beam-Thermal photon </a:t>
            </a:r>
          </a:p>
          <a:p>
            <a:r>
              <a:rPr lang="en-US" altLang="zh-CN" b="1" dirty="0">
                <a:solidFill>
                  <a:srgbClr val="002060"/>
                </a:solidFill>
              </a:rPr>
              <a:t>scattering</a:t>
            </a:r>
            <a:endParaRPr lang="zh-CN" altLang="en-US" b="1" dirty="0">
              <a:solidFill>
                <a:srgbClr val="002060"/>
              </a:solidFill>
            </a:endParaRPr>
          </a:p>
        </p:txBody>
      </p:sp>
      <p:pic>
        <p:nvPicPr>
          <p:cNvPr id="11" name="图片 10"/>
          <p:cNvPicPr>
            <a:picLocks noChangeAspect="1"/>
          </p:cNvPicPr>
          <p:nvPr/>
        </p:nvPicPr>
        <p:blipFill>
          <a:blip r:embed="rId5"/>
          <a:stretch>
            <a:fillRect/>
          </a:stretch>
        </p:blipFill>
        <p:spPr>
          <a:xfrm>
            <a:off x="2234451" y="1356532"/>
            <a:ext cx="2201775" cy="1081186"/>
          </a:xfrm>
          <a:prstGeom prst="rect">
            <a:avLst/>
          </a:prstGeom>
        </p:spPr>
      </p:pic>
    </p:spTree>
    <p:extLst>
      <p:ext uri="{BB962C8B-B14F-4D97-AF65-F5344CB8AC3E}">
        <p14:creationId xmlns:p14="http://schemas.microsoft.com/office/powerpoint/2010/main" val="1541714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9823" y="1"/>
            <a:ext cx="10515600" cy="1325563"/>
          </a:xfrm>
        </p:spPr>
        <p:txBody>
          <a:bodyPr>
            <a:normAutofit/>
          </a:bodyPr>
          <a:lstStyle/>
          <a:p>
            <a:r>
              <a:rPr lang="en-US" altLang="zh-CN" sz="3600" dirty="0">
                <a:solidFill>
                  <a:srgbClr val="7030A0"/>
                </a:solidFill>
                <a:latin typeface="Arial" panose="020B0604020202020204" pitchFamily="34" charset="0"/>
                <a:cs typeface="Arial" panose="020B0604020202020204" pitchFamily="34" charset="0"/>
              </a:rPr>
              <a:t>Beam loss due to Radiative Bhabha scattering </a:t>
            </a:r>
            <a:endParaRPr lang="zh-CN" altLang="en-US" sz="3600" dirty="0">
              <a:solidFill>
                <a:srgbClr val="7030A0"/>
              </a:solidFill>
              <a:latin typeface="Arial" panose="020B0604020202020204" pitchFamily="34" charset="0"/>
              <a:cs typeface="Arial" panose="020B0604020202020204" pitchFamily="34" charset="0"/>
            </a:endParaRPr>
          </a:p>
        </p:txBody>
      </p:sp>
      <p:graphicFrame>
        <p:nvGraphicFramePr>
          <p:cNvPr id="6" name="图表 5"/>
          <p:cNvGraphicFramePr>
            <a:graphicFrameLocks/>
          </p:cNvGraphicFramePr>
          <p:nvPr>
            <p:extLst/>
          </p:nvPr>
        </p:nvGraphicFramePr>
        <p:xfrm>
          <a:off x="122070" y="1161056"/>
          <a:ext cx="5417596" cy="26030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图表 10">
            <a:extLst>
              <a:ext uri="{FF2B5EF4-FFF2-40B4-BE49-F238E27FC236}">
                <a16:creationId xmlns:a16="http://schemas.microsoft.com/office/drawing/2014/main" xmlns="" id="{9901F79F-BE7C-4587-AFD4-FF46A267D41E}"/>
              </a:ext>
            </a:extLst>
          </p:cNvPr>
          <p:cNvGraphicFramePr/>
          <p:nvPr>
            <p:extLst/>
          </p:nvPr>
        </p:nvGraphicFramePr>
        <p:xfrm>
          <a:off x="122070" y="3661614"/>
          <a:ext cx="5798367" cy="3113173"/>
        </p:xfrm>
        <a:graphic>
          <a:graphicData uri="http://schemas.openxmlformats.org/drawingml/2006/chart">
            <c:chart xmlns:c="http://schemas.openxmlformats.org/drawingml/2006/chart" xmlns:r="http://schemas.openxmlformats.org/officeDocument/2006/relationships" r:id="rId3"/>
          </a:graphicData>
        </a:graphic>
      </p:graphicFrame>
      <p:sp>
        <p:nvSpPr>
          <p:cNvPr id="5" name="文本框 4">
            <a:extLst>
              <a:ext uri="{FF2B5EF4-FFF2-40B4-BE49-F238E27FC236}">
                <a16:creationId xmlns:a16="http://schemas.microsoft.com/office/drawing/2014/main" xmlns="" id="{753DA9FA-0907-4F8A-9459-0EFF8F8C85D6}"/>
              </a:ext>
            </a:extLst>
          </p:cNvPr>
          <p:cNvSpPr txBox="1"/>
          <p:nvPr/>
        </p:nvSpPr>
        <p:spPr>
          <a:xfrm>
            <a:off x="1740022" y="1325564"/>
            <a:ext cx="2281561" cy="369332"/>
          </a:xfrm>
          <a:prstGeom prst="rect">
            <a:avLst/>
          </a:prstGeom>
          <a:noFill/>
        </p:spPr>
        <p:txBody>
          <a:bodyPr wrap="square" rtlCol="0">
            <a:spAutoFit/>
          </a:bodyPr>
          <a:lstStyle/>
          <a:p>
            <a:r>
              <a:rPr lang="en-US" altLang="zh-CN" dirty="0">
                <a:solidFill>
                  <a:srgbClr val="C00000"/>
                </a:solidFill>
              </a:rPr>
              <a:t>Without collimators</a:t>
            </a:r>
            <a:endParaRPr lang="zh-CN" altLang="en-US" dirty="0">
              <a:solidFill>
                <a:srgbClr val="C00000"/>
              </a:solidFill>
            </a:endParaRPr>
          </a:p>
        </p:txBody>
      </p:sp>
      <p:sp>
        <p:nvSpPr>
          <p:cNvPr id="12" name="文本框 11">
            <a:extLst>
              <a:ext uri="{FF2B5EF4-FFF2-40B4-BE49-F238E27FC236}">
                <a16:creationId xmlns:a16="http://schemas.microsoft.com/office/drawing/2014/main" xmlns="" id="{61B49B2A-C900-416C-9DC9-C7C22380032C}"/>
              </a:ext>
            </a:extLst>
          </p:cNvPr>
          <p:cNvSpPr txBox="1"/>
          <p:nvPr/>
        </p:nvSpPr>
        <p:spPr>
          <a:xfrm>
            <a:off x="1690087" y="4378159"/>
            <a:ext cx="2281561" cy="369332"/>
          </a:xfrm>
          <a:prstGeom prst="rect">
            <a:avLst/>
          </a:prstGeom>
          <a:noFill/>
        </p:spPr>
        <p:txBody>
          <a:bodyPr wrap="square" rtlCol="0">
            <a:spAutoFit/>
          </a:bodyPr>
          <a:lstStyle/>
          <a:p>
            <a:r>
              <a:rPr lang="en-US" altLang="zh-CN" dirty="0">
                <a:solidFill>
                  <a:srgbClr val="C00000"/>
                </a:solidFill>
              </a:rPr>
              <a:t>With collimators</a:t>
            </a:r>
            <a:endParaRPr lang="zh-CN" altLang="en-US" dirty="0">
              <a:solidFill>
                <a:srgbClr val="C00000"/>
              </a:solidFill>
            </a:endParaRPr>
          </a:p>
        </p:txBody>
      </p:sp>
      <p:sp>
        <p:nvSpPr>
          <p:cNvPr id="13" name="圆角矩形 24">
            <a:extLst>
              <a:ext uri="{FF2B5EF4-FFF2-40B4-BE49-F238E27FC236}">
                <a16:creationId xmlns:a16="http://schemas.microsoft.com/office/drawing/2014/main" xmlns="" id="{ADFAA9B4-6567-4E18-9930-65FFCBC19212}"/>
              </a:ext>
            </a:extLst>
          </p:cNvPr>
          <p:cNvSpPr/>
          <p:nvPr/>
        </p:nvSpPr>
        <p:spPr bwMode="auto">
          <a:xfrm>
            <a:off x="6741849" y="4467225"/>
            <a:ext cx="5200834" cy="2299083"/>
          </a:xfrm>
          <a:prstGeom prst="roundRect">
            <a:avLst/>
          </a:prstGeom>
          <a:noFill/>
          <a:ln w="9525" cap="flat" cmpd="sng" algn="ctr">
            <a:solidFill>
              <a:srgbClr val="D10DA7"/>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p:txBody>
      </p:sp>
      <p:sp>
        <p:nvSpPr>
          <p:cNvPr id="8" name="文本框 7">
            <a:extLst>
              <a:ext uri="{FF2B5EF4-FFF2-40B4-BE49-F238E27FC236}">
                <a16:creationId xmlns:a16="http://schemas.microsoft.com/office/drawing/2014/main" xmlns="" id="{76E5F1F4-D698-41B1-B96A-3CD776980334}"/>
              </a:ext>
            </a:extLst>
          </p:cNvPr>
          <p:cNvSpPr txBox="1"/>
          <p:nvPr/>
        </p:nvSpPr>
        <p:spPr>
          <a:xfrm>
            <a:off x="6881901" y="4562825"/>
            <a:ext cx="5008117" cy="2339102"/>
          </a:xfrm>
          <a:prstGeom prst="rect">
            <a:avLst/>
          </a:prstGeom>
          <a:noFill/>
        </p:spPr>
        <p:txBody>
          <a:bodyPr wrap="square" rtlCol="0">
            <a:spAutoFit/>
          </a:bodyPr>
          <a:lstStyle/>
          <a:p>
            <a:pPr marL="285750" indent="-285750">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Heat load power on the Be pipe (IP~0.125m) ~9mW. </a:t>
            </a:r>
            <a:r>
              <a:rPr lang="zh-CN" altLang="en-US" sz="1600" dirty="0">
                <a:latin typeface="Arial" panose="020B0604020202020204" pitchFamily="34" charset="0"/>
                <a:cs typeface="Arial" panose="020B0604020202020204" pitchFamily="34" charset="0"/>
              </a:rPr>
              <a:t>（</a:t>
            </a:r>
            <a:r>
              <a:rPr lang="en-US" altLang="zh-CN" sz="1600" dirty="0">
                <a:latin typeface="Arial" panose="020B0604020202020204" pitchFamily="34" charset="0"/>
                <a:cs typeface="Arial" panose="020B0604020202020204" pitchFamily="34" charset="0"/>
              </a:rPr>
              <a:t>0.125m~0.7m) ~0.034W.</a:t>
            </a:r>
          </a:p>
          <a:p>
            <a:pPr marL="285750" indent="-285750">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Heat load power on beam pipe(0.7m~2.2m) ~0.21W.</a:t>
            </a:r>
          </a:p>
          <a:p>
            <a:pPr marL="285750" indent="-285750">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Heat load power on beam pipe(QD0) ~1.92W.</a:t>
            </a:r>
          </a:p>
          <a:p>
            <a:pPr marL="285750" indent="-285750">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Heat load power on beam pipe(QD0~QF1) ~0.023W.</a:t>
            </a:r>
          </a:p>
          <a:p>
            <a:pPr marL="285750" indent="-285750">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Heat load power on beam pipe(QF1) ~0.18W.</a:t>
            </a:r>
          </a:p>
          <a:p>
            <a:pPr marL="285750" indent="-285750">
              <a:buFont typeface="Wingdings" panose="05000000000000000000" pitchFamily="2" charset="2"/>
              <a:buChar char="Ø"/>
            </a:pPr>
            <a:endParaRPr lang="en-US" altLang="zh-CN" dirty="0">
              <a:latin typeface="Arial" panose="020B0604020202020204" pitchFamily="34" charset="0"/>
              <a:cs typeface="Arial" panose="020B0604020202020204" pitchFamily="34" charset="0"/>
            </a:endParaRPr>
          </a:p>
        </p:txBody>
      </p:sp>
      <p:sp>
        <p:nvSpPr>
          <p:cNvPr id="14" name="箭头: 右 13">
            <a:extLst>
              <a:ext uri="{FF2B5EF4-FFF2-40B4-BE49-F238E27FC236}">
                <a16:creationId xmlns:a16="http://schemas.microsoft.com/office/drawing/2014/main" xmlns="" id="{56FF28A6-9D77-4195-8C6A-B49CF54C0D40}"/>
              </a:ext>
            </a:extLst>
          </p:cNvPr>
          <p:cNvSpPr/>
          <p:nvPr/>
        </p:nvSpPr>
        <p:spPr>
          <a:xfrm>
            <a:off x="5610687" y="4762869"/>
            <a:ext cx="843379" cy="2396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4"/>
          <a:stretch>
            <a:fillRect/>
          </a:stretch>
        </p:blipFill>
        <p:spPr>
          <a:xfrm>
            <a:off x="6177419" y="1161056"/>
            <a:ext cx="4885591" cy="3196386"/>
          </a:xfrm>
          <a:prstGeom prst="rect">
            <a:avLst/>
          </a:prstGeom>
        </p:spPr>
      </p:pic>
      <p:sp>
        <p:nvSpPr>
          <p:cNvPr id="15" name="文本框 14">
            <a:extLst>
              <a:ext uri="{FF2B5EF4-FFF2-40B4-BE49-F238E27FC236}">
                <a16:creationId xmlns:a16="http://schemas.microsoft.com/office/drawing/2014/main" xmlns="" id="{1EC40619-C227-4A99-A9E6-280A9CA87893}"/>
              </a:ext>
            </a:extLst>
          </p:cNvPr>
          <p:cNvSpPr txBox="1"/>
          <p:nvPr/>
        </p:nvSpPr>
        <p:spPr>
          <a:xfrm>
            <a:off x="8985309" y="1250681"/>
            <a:ext cx="2183907" cy="369332"/>
          </a:xfrm>
          <a:prstGeom prst="rect">
            <a:avLst/>
          </a:prstGeom>
          <a:noFill/>
        </p:spPr>
        <p:txBody>
          <a:bodyPr wrap="square" rtlCol="0">
            <a:spAutoFit/>
          </a:bodyPr>
          <a:lstStyle/>
          <a:p>
            <a:r>
              <a:rPr lang="en-US" altLang="zh-CN" dirty="0">
                <a:solidFill>
                  <a:srgbClr val="C00000"/>
                </a:solidFill>
              </a:rPr>
              <a:t>With collimator</a:t>
            </a:r>
            <a:endParaRPr lang="zh-CN" altLang="en-US" dirty="0">
              <a:solidFill>
                <a:srgbClr val="C00000"/>
              </a:solidFill>
            </a:endParaRPr>
          </a:p>
        </p:txBody>
      </p:sp>
    </p:spTree>
    <p:extLst>
      <p:ext uri="{BB962C8B-B14F-4D97-AF65-F5344CB8AC3E}">
        <p14:creationId xmlns:p14="http://schemas.microsoft.com/office/powerpoint/2010/main" val="2774488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8259EF6-98AD-4EB4-87BC-01EB7E4201D3}"/>
              </a:ext>
            </a:extLst>
          </p:cNvPr>
          <p:cNvSpPr>
            <a:spLocks noGrp="1"/>
          </p:cNvSpPr>
          <p:nvPr>
            <p:ph type="title"/>
          </p:nvPr>
        </p:nvSpPr>
        <p:spPr/>
        <p:txBody>
          <a:bodyPr/>
          <a:lstStyle/>
          <a:p>
            <a:r>
              <a:rPr lang="en-US" altLang="zh-CN" dirty="0">
                <a:solidFill>
                  <a:srgbClr val="7030A0"/>
                </a:solidFill>
                <a:latin typeface="Arial" panose="020B0604020202020204" pitchFamily="34" charset="0"/>
                <a:cs typeface="Arial" panose="020B0604020202020204" pitchFamily="34" charset="0"/>
              </a:rPr>
              <a:t>Beam loss due to </a:t>
            </a:r>
            <a:r>
              <a:rPr lang="en-US" altLang="zh-CN" dirty="0" err="1">
                <a:solidFill>
                  <a:srgbClr val="7030A0"/>
                </a:solidFill>
                <a:latin typeface="Arial" panose="020B0604020202020204" pitchFamily="34" charset="0"/>
                <a:cs typeface="Arial" panose="020B0604020202020204" pitchFamily="34" charset="0"/>
              </a:rPr>
              <a:t>Beamstrahlung</a:t>
            </a:r>
            <a:endParaRPr lang="zh-CN" altLang="en-US" dirty="0"/>
          </a:p>
        </p:txBody>
      </p:sp>
      <p:pic>
        <p:nvPicPr>
          <p:cNvPr id="4" name="图片 3">
            <a:extLst>
              <a:ext uri="{FF2B5EF4-FFF2-40B4-BE49-F238E27FC236}">
                <a16:creationId xmlns:a16="http://schemas.microsoft.com/office/drawing/2014/main" xmlns="" id="{9D691854-3FAE-4620-8A12-0A4A2731C643}"/>
              </a:ext>
            </a:extLst>
          </p:cNvPr>
          <p:cNvPicPr>
            <a:picLocks noChangeAspect="1"/>
          </p:cNvPicPr>
          <p:nvPr/>
        </p:nvPicPr>
        <p:blipFill>
          <a:blip r:embed="rId2"/>
          <a:stretch>
            <a:fillRect/>
          </a:stretch>
        </p:blipFill>
        <p:spPr>
          <a:xfrm>
            <a:off x="454985" y="1573612"/>
            <a:ext cx="4596409" cy="2720700"/>
          </a:xfrm>
          <a:prstGeom prst="rect">
            <a:avLst/>
          </a:prstGeom>
        </p:spPr>
      </p:pic>
      <p:graphicFrame>
        <p:nvGraphicFramePr>
          <p:cNvPr id="5" name="图表 4">
            <a:extLst>
              <a:ext uri="{FF2B5EF4-FFF2-40B4-BE49-F238E27FC236}">
                <a16:creationId xmlns:a16="http://schemas.microsoft.com/office/drawing/2014/main" xmlns="" id="{14813F74-1A16-480C-AD76-769538C4E9E3}"/>
              </a:ext>
            </a:extLst>
          </p:cNvPr>
          <p:cNvGraphicFramePr>
            <a:graphicFrameLocks/>
          </p:cNvGraphicFramePr>
          <p:nvPr>
            <p:extLst/>
          </p:nvPr>
        </p:nvGraphicFramePr>
        <p:xfrm>
          <a:off x="454984" y="4344979"/>
          <a:ext cx="4596409" cy="2348784"/>
        </p:xfrm>
        <a:graphic>
          <a:graphicData uri="http://schemas.openxmlformats.org/drawingml/2006/chart">
            <c:chart xmlns:c="http://schemas.openxmlformats.org/drawingml/2006/chart" xmlns:r="http://schemas.openxmlformats.org/officeDocument/2006/relationships" r:id="rId3"/>
          </a:graphicData>
        </a:graphic>
      </p:graphicFrame>
      <p:sp>
        <p:nvSpPr>
          <p:cNvPr id="6" name="文本框 5">
            <a:extLst>
              <a:ext uri="{FF2B5EF4-FFF2-40B4-BE49-F238E27FC236}">
                <a16:creationId xmlns:a16="http://schemas.microsoft.com/office/drawing/2014/main" xmlns="" id="{9F829AB3-5D0E-4405-ABFF-6316CCCFC90A}"/>
              </a:ext>
            </a:extLst>
          </p:cNvPr>
          <p:cNvSpPr txBox="1"/>
          <p:nvPr/>
        </p:nvSpPr>
        <p:spPr>
          <a:xfrm>
            <a:off x="1642370" y="4412202"/>
            <a:ext cx="2556768" cy="369332"/>
          </a:xfrm>
          <a:prstGeom prst="rect">
            <a:avLst/>
          </a:prstGeom>
          <a:noFill/>
        </p:spPr>
        <p:txBody>
          <a:bodyPr wrap="square" rtlCol="0">
            <a:spAutoFit/>
          </a:bodyPr>
          <a:lstStyle/>
          <a:p>
            <a:r>
              <a:rPr lang="en-US" altLang="zh-CN" dirty="0">
                <a:solidFill>
                  <a:srgbClr val="C00000"/>
                </a:solidFill>
              </a:rPr>
              <a:t>Without collimator</a:t>
            </a:r>
            <a:endParaRPr lang="zh-CN" altLang="en-US" dirty="0">
              <a:solidFill>
                <a:srgbClr val="C00000"/>
              </a:solidFill>
            </a:endParaRPr>
          </a:p>
        </p:txBody>
      </p:sp>
      <p:graphicFrame>
        <p:nvGraphicFramePr>
          <p:cNvPr id="7" name="图表 6">
            <a:extLst>
              <a:ext uri="{FF2B5EF4-FFF2-40B4-BE49-F238E27FC236}">
                <a16:creationId xmlns:a16="http://schemas.microsoft.com/office/drawing/2014/main" xmlns="" id="{101872F4-3AC8-481F-BF99-EC4EE5D0EAF1}"/>
              </a:ext>
            </a:extLst>
          </p:cNvPr>
          <p:cNvGraphicFramePr/>
          <p:nvPr>
            <p:extLst/>
          </p:nvPr>
        </p:nvGraphicFramePr>
        <p:xfrm>
          <a:off x="5250391" y="1522610"/>
          <a:ext cx="5118728" cy="2596629"/>
        </p:xfrm>
        <a:graphic>
          <a:graphicData uri="http://schemas.openxmlformats.org/drawingml/2006/chart">
            <c:chart xmlns:c="http://schemas.openxmlformats.org/drawingml/2006/chart" xmlns:r="http://schemas.openxmlformats.org/officeDocument/2006/relationships" r:id="rId4"/>
          </a:graphicData>
        </a:graphic>
      </p:graphicFrame>
      <p:sp>
        <p:nvSpPr>
          <p:cNvPr id="8" name="文本框 7">
            <a:extLst>
              <a:ext uri="{FF2B5EF4-FFF2-40B4-BE49-F238E27FC236}">
                <a16:creationId xmlns:a16="http://schemas.microsoft.com/office/drawing/2014/main" xmlns="" id="{B8FEDB39-05E3-41A4-9DB9-C6CFD09421F2}"/>
              </a:ext>
            </a:extLst>
          </p:cNvPr>
          <p:cNvSpPr txBox="1"/>
          <p:nvPr/>
        </p:nvSpPr>
        <p:spPr>
          <a:xfrm>
            <a:off x="6704121" y="2167632"/>
            <a:ext cx="2556768" cy="369332"/>
          </a:xfrm>
          <a:prstGeom prst="rect">
            <a:avLst/>
          </a:prstGeom>
          <a:noFill/>
        </p:spPr>
        <p:txBody>
          <a:bodyPr wrap="square" rtlCol="0">
            <a:spAutoFit/>
          </a:bodyPr>
          <a:lstStyle/>
          <a:p>
            <a:r>
              <a:rPr lang="en-US" altLang="zh-CN" dirty="0">
                <a:solidFill>
                  <a:srgbClr val="C00000"/>
                </a:solidFill>
              </a:rPr>
              <a:t>With collimator</a:t>
            </a:r>
            <a:endParaRPr lang="zh-CN" altLang="en-US" dirty="0">
              <a:solidFill>
                <a:srgbClr val="C00000"/>
              </a:solidFill>
            </a:endParaRPr>
          </a:p>
        </p:txBody>
      </p:sp>
      <p:sp>
        <p:nvSpPr>
          <p:cNvPr id="9" name="圆角矩形 3">
            <a:extLst>
              <a:ext uri="{FF2B5EF4-FFF2-40B4-BE49-F238E27FC236}">
                <a16:creationId xmlns:a16="http://schemas.microsoft.com/office/drawing/2014/main" xmlns="" id="{28858B5D-7EE4-4A96-A23D-D1CCEE5E667F}"/>
              </a:ext>
            </a:extLst>
          </p:cNvPr>
          <p:cNvSpPr/>
          <p:nvPr/>
        </p:nvSpPr>
        <p:spPr>
          <a:xfrm>
            <a:off x="5850384" y="4481951"/>
            <a:ext cx="5118728" cy="1545988"/>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xmlns="" id="{33D1BFEC-155F-43D7-BB6B-E79EDC0FE90D}"/>
              </a:ext>
            </a:extLst>
          </p:cNvPr>
          <p:cNvSpPr txBox="1"/>
          <p:nvPr/>
        </p:nvSpPr>
        <p:spPr>
          <a:xfrm>
            <a:off x="6096000" y="4676082"/>
            <a:ext cx="4616388" cy="923330"/>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There is no beam loss due to </a:t>
            </a:r>
            <a:r>
              <a:rPr lang="en-US" altLang="zh-CN" dirty="0" err="1">
                <a:latin typeface="Arial" panose="020B0604020202020204" pitchFamily="34" charset="0"/>
                <a:cs typeface="Arial" panose="020B0604020202020204" pitchFamily="34" charset="0"/>
              </a:rPr>
              <a:t>Beamstrahlung</a:t>
            </a:r>
            <a:r>
              <a:rPr lang="en-US" altLang="zh-CN" dirty="0">
                <a:latin typeface="Arial" panose="020B0604020202020204" pitchFamily="34" charset="0"/>
                <a:cs typeface="Arial" panose="020B0604020202020204" pitchFamily="34" charset="0"/>
              </a:rPr>
              <a:t> with the collimators, thus no heat load on beam pipe in MDI.</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798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8568" y="-58331"/>
            <a:ext cx="10515600" cy="1325563"/>
          </a:xfrm>
        </p:spPr>
        <p:txBody>
          <a:bodyPr>
            <a:normAutofit/>
          </a:bodyPr>
          <a:lstStyle/>
          <a:p>
            <a:r>
              <a:rPr lang="en-US" altLang="zh-CN" sz="3600" dirty="0">
                <a:solidFill>
                  <a:srgbClr val="7030A0"/>
                </a:solidFill>
                <a:latin typeface="Arial" panose="020B0604020202020204" pitchFamily="34" charset="0"/>
                <a:cs typeface="Arial" panose="020B0604020202020204" pitchFamily="34" charset="0"/>
              </a:rPr>
              <a:t>Beam-Gas bremsstrahlung</a:t>
            </a:r>
            <a:endParaRPr lang="zh-CN" altLang="en-US" sz="3600" dirty="0">
              <a:solidFill>
                <a:srgbClr val="7030A0"/>
              </a:solidFill>
              <a:latin typeface="Arial" panose="020B0604020202020204" pitchFamily="34" charset="0"/>
              <a:cs typeface="Arial" panose="020B0604020202020204" pitchFamily="34" charset="0"/>
            </a:endParaRPr>
          </a:p>
        </p:txBody>
      </p:sp>
      <p:pic>
        <p:nvPicPr>
          <p:cNvPr id="9" name="图片 8"/>
          <p:cNvPicPr>
            <a:picLocks noChangeAspect="1"/>
          </p:cNvPicPr>
          <p:nvPr/>
        </p:nvPicPr>
        <p:blipFill>
          <a:blip r:embed="rId2"/>
          <a:stretch>
            <a:fillRect/>
          </a:stretch>
        </p:blipFill>
        <p:spPr>
          <a:xfrm>
            <a:off x="498569" y="777841"/>
            <a:ext cx="4613724" cy="3257956"/>
          </a:xfrm>
          <a:prstGeom prst="rect">
            <a:avLst/>
          </a:prstGeom>
        </p:spPr>
      </p:pic>
      <p:pic>
        <p:nvPicPr>
          <p:cNvPr id="11" name="图片 10"/>
          <p:cNvPicPr>
            <a:picLocks noChangeAspect="1"/>
          </p:cNvPicPr>
          <p:nvPr/>
        </p:nvPicPr>
        <p:blipFill>
          <a:blip r:embed="rId3"/>
          <a:stretch>
            <a:fillRect/>
          </a:stretch>
        </p:blipFill>
        <p:spPr>
          <a:xfrm>
            <a:off x="435303" y="3708133"/>
            <a:ext cx="4582053" cy="3235591"/>
          </a:xfrm>
          <a:prstGeom prst="rect">
            <a:avLst/>
          </a:prstGeom>
        </p:spPr>
      </p:pic>
      <p:sp>
        <p:nvSpPr>
          <p:cNvPr id="12" name="文本框 11"/>
          <p:cNvSpPr txBox="1"/>
          <p:nvPr/>
        </p:nvSpPr>
        <p:spPr>
          <a:xfrm>
            <a:off x="1904679" y="4035797"/>
            <a:ext cx="3727268" cy="369332"/>
          </a:xfrm>
          <a:prstGeom prst="rect">
            <a:avLst/>
          </a:prstGeom>
          <a:noFill/>
        </p:spPr>
        <p:txBody>
          <a:bodyPr wrap="square" rtlCol="0">
            <a:spAutoFit/>
          </a:bodyPr>
          <a:lstStyle/>
          <a:p>
            <a:r>
              <a:rPr lang="en-US" altLang="zh-CN" dirty="0">
                <a:solidFill>
                  <a:srgbClr val="FF0000"/>
                </a:solidFill>
              </a:rPr>
              <a:t>With collimators</a:t>
            </a:r>
            <a:endParaRPr lang="zh-CN" altLang="en-US" dirty="0">
              <a:solidFill>
                <a:srgbClr val="FF0000"/>
              </a:solidFill>
            </a:endParaRPr>
          </a:p>
        </p:txBody>
      </p:sp>
      <p:sp>
        <p:nvSpPr>
          <p:cNvPr id="13" name="圆角矩形 24">
            <a:extLst>
              <a:ext uri="{FF2B5EF4-FFF2-40B4-BE49-F238E27FC236}">
                <a16:creationId xmlns:a16="http://schemas.microsoft.com/office/drawing/2014/main" xmlns="" id="{7378DC77-0E57-44AD-97B4-1D7C96E56A54}"/>
              </a:ext>
            </a:extLst>
          </p:cNvPr>
          <p:cNvSpPr/>
          <p:nvPr/>
        </p:nvSpPr>
        <p:spPr bwMode="auto">
          <a:xfrm>
            <a:off x="6246538" y="3829050"/>
            <a:ext cx="5607448" cy="2861532"/>
          </a:xfrm>
          <a:prstGeom prst="roundRect">
            <a:avLst/>
          </a:prstGeom>
          <a:noFill/>
          <a:ln w="9525" cap="flat" cmpd="sng" algn="ctr">
            <a:solidFill>
              <a:srgbClr val="D10DA7"/>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p:txBody>
      </p:sp>
      <p:sp>
        <p:nvSpPr>
          <p:cNvPr id="15" name="文本框 14">
            <a:extLst>
              <a:ext uri="{FF2B5EF4-FFF2-40B4-BE49-F238E27FC236}">
                <a16:creationId xmlns:a16="http://schemas.microsoft.com/office/drawing/2014/main" xmlns="" id="{2E227D42-E001-4786-946D-376FDF86D691}"/>
              </a:ext>
            </a:extLst>
          </p:cNvPr>
          <p:cNvSpPr txBox="1"/>
          <p:nvPr/>
        </p:nvSpPr>
        <p:spPr>
          <a:xfrm>
            <a:off x="6498334" y="3995678"/>
            <a:ext cx="5293728" cy="2862322"/>
          </a:xfrm>
          <a:prstGeom prst="rect">
            <a:avLst/>
          </a:prstGeom>
          <a:noFill/>
        </p:spPr>
        <p:txBody>
          <a:bodyPr wrap="square" rtlCol="0">
            <a:spAutoFit/>
          </a:bodyPr>
          <a:lstStyle/>
          <a:p>
            <a:pPr marL="285750" indent="-285750">
              <a:buFont typeface="Wingdings" panose="05000000000000000000" pitchFamily="2" charset="2"/>
              <a:buChar char="Ø"/>
            </a:pPr>
            <a:r>
              <a:rPr lang="en-US" altLang="zh-CN" dirty="0">
                <a:latin typeface="Arial" panose="020B0604020202020204" pitchFamily="34" charset="0"/>
                <a:cs typeface="Arial" panose="020B0604020202020204" pitchFamily="34" charset="0"/>
              </a:rPr>
              <a:t>Heat load due to BG loss on the detector pipe (IP~0.7m) ~7.5uW. </a:t>
            </a:r>
          </a:p>
          <a:p>
            <a:pPr marL="285750" indent="-285750">
              <a:buFont typeface="Wingdings" panose="05000000000000000000" pitchFamily="2" charset="2"/>
              <a:buChar char="Ø"/>
            </a:pPr>
            <a:r>
              <a:rPr lang="en-US" altLang="zh-CN" dirty="0">
                <a:latin typeface="Arial" panose="020B0604020202020204" pitchFamily="34" charset="0"/>
                <a:cs typeface="Arial" panose="020B0604020202020204" pitchFamily="34" charset="0"/>
              </a:rPr>
              <a:t>Heat load power on beam pipe(0.7m~2.2m) ~3.3mW</a:t>
            </a:r>
          </a:p>
          <a:p>
            <a:pPr marL="285750" indent="-285750">
              <a:buFont typeface="Wingdings" panose="05000000000000000000" pitchFamily="2" charset="2"/>
              <a:buChar char="Ø"/>
            </a:pPr>
            <a:r>
              <a:rPr lang="en-US" altLang="zh-CN" dirty="0">
                <a:latin typeface="Arial" panose="020B0604020202020204" pitchFamily="34" charset="0"/>
                <a:cs typeface="Arial" panose="020B0604020202020204" pitchFamily="34" charset="0"/>
              </a:rPr>
              <a:t>Heat load power on beam pipe(QD0) ~0.011W</a:t>
            </a:r>
          </a:p>
          <a:p>
            <a:pPr marL="285750" indent="-285750">
              <a:buFont typeface="Wingdings" panose="05000000000000000000" pitchFamily="2" charset="2"/>
              <a:buChar char="Ø"/>
            </a:pPr>
            <a:r>
              <a:rPr lang="en-US" altLang="zh-CN" dirty="0">
                <a:latin typeface="Arial" panose="020B0604020202020204" pitchFamily="34" charset="0"/>
                <a:cs typeface="Arial" panose="020B0604020202020204" pitchFamily="34" charset="0"/>
              </a:rPr>
              <a:t>Heat load power on beam pipe(QD0~QF1) ~0W</a:t>
            </a:r>
          </a:p>
          <a:p>
            <a:pPr marL="285750" indent="-285750">
              <a:buFont typeface="Wingdings" panose="05000000000000000000" pitchFamily="2" charset="2"/>
              <a:buChar char="Ø"/>
            </a:pPr>
            <a:r>
              <a:rPr lang="en-US" altLang="zh-CN" dirty="0">
                <a:latin typeface="Arial" panose="020B0604020202020204" pitchFamily="34" charset="0"/>
                <a:cs typeface="Arial" panose="020B0604020202020204" pitchFamily="34" charset="0"/>
              </a:rPr>
              <a:t>Heat load power on beam pipe(QF1) ~1.2mW</a:t>
            </a:r>
          </a:p>
          <a:p>
            <a:pPr marL="285750" indent="-285750">
              <a:buFont typeface="Wingdings" panose="05000000000000000000" pitchFamily="2" charset="2"/>
              <a:buChar char="Ø"/>
            </a:pPr>
            <a:endParaRPr lang="en-US" altLang="zh-CN"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US" altLang="zh-CN" dirty="0">
              <a:latin typeface="Arial" panose="020B0604020202020204" pitchFamily="34" charset="0"/>
              <a:cs typeface="Arial" panose="020B0604020202020204" pitchFamily="34" charset="0"/>
            </a:endParaRPr>
          </a:p>
        </p:txBody>
      </p:sp>
      <p:sp>
        <p:nvSpPr>
          <p:cNvPr id="4" name="箭头: 右 3">
            <a:extLst>
              <a:ext uri="{FF2B5EF4-FFF2-40B4-BE49-F238E27FC236}">
                <a16:creationId xmlns:a16="http://schemas.microsoft.com/office/drawing/2014/main" xmlns="" id="{E11A7388-C797-4A78-9714-54CFCD16A9AE}"/>
              </a:ext>
            </a:extLst>
          </p:cNvPr>
          <p:cNvSpPr/>
          <p:nvPr/>
        </p:nvSpPr>
        <p:spPr>
          <a:xfrm>
            <a:off x="4826695" y="5023748"/>
            <a:ext cx="1108176" cy="2574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4"/>
          <a:stretch>
            <a:fillRect/>
          </a:stretch>
        </p:blipFill>
        <p:spPr>
          <a:xfrm>
            <a:off x="6498334" y="910657"/>
            <a:ext cx="4283578" cy="2835079"/>
          </a:xfrm>
          <a:prstGeom prst="rect">
            <a:avLst/>
          </a:prstGeom>
        </p:spPr>
      </p:pic>
      <p:sp>
        <p:nvSpPr>
          <p:cNvPr id="14" name="文本框 13"/>
          <p:cNvSpPr txBox="1"/>
          <p:nvPr/>
        </p:nvSpPr>
        <p:spPr>
          <a:xfrm>
            <a:off x="2029100" y="1082566"/>
            <a:ext cx="3727268" cy="369332"/>
          </a:xfrm>
          <a:prstGeom prst="rect">
            <a:avLst/>
          </a:prstGeom>
          <a:noFill/>
        </p:spPr>
        <p:txBody>
          <a:bodyPr wrap="square" rtlCol="0">
            <a:spAutoFit/>
          </a:bodyPr>
          <a:lstStyle/>
          <a:p>
            <a:r>
              <a:rPr lang="en-US" altLang="zh-CN" dirty="0">
                <a:solidFill>
                  <a:srgbClr val="FF0000"/>
                </a:solidFill>
              </a:rPr>
              <a:t>Without collimators</a:t>
            </a:r>
            <a:endParaRPr lang="zh-CN" altLang="en-US" dirty="0">
              <a:solidFill>
                <a:srgbClr val="FF0000"/>
              </a:solidFill>
            </a:endParaRPr>
          </a:p>
        </p:txBody>
      </p:sp>
      <p:sp>
        <p:nvSpPr>
          <p:cNvPr id="16" name="文本框 15">
            <a:extLst>
              <a:ext uri="{FF2B5EF4-FFF2-40B4-BE49-F238E27FC236}">
                <a16:creationId xmlns:a16="http://schemas.microsoft.com/office/drawing/2014/main" xmlns="" id="{1EC40619-C227-4A99-A9E6-280A9CA87893}"/>
              </a:ext>
            </a:extLst>
          </p:cNvPr>
          <p:cNvSpPr txBox="1"/>
          <p:nvPr/>
        </p:nvSpPr>
        <p:spPr>
          <a:xfrm>
            <a:off x="7286899" y="1082566"/>
            <a:ext cx="2183907" cy="369332"/>
          </a:xfrm>
          <a:prstGeom prst="rect">
            <a:avLst/>
          </a:prstGeom>
          <a:noFill/>
        </p:spPr>
        <p:txBody>
          <a:bodyPr wrap="square" rtlCol="0">
            <a:spAutoFit/>
          </a:bodyPr>
          <a:lstStyle/>
          <a:p>
            <a:r>
              <a:rPr lang="en-US" altLang="zh-CN" dirty="0">
                <a:solidFill>
                  <a:srgbClr val="C00000"/>
                </a:solidFill>
              </a:rPr>
              <a:t>With collimator</a:t>
            </a:r>
            <a:endParaRPr lang="zh-CN" altLang="en-US" dirty="0">
              <a:solidFill>
                <a:srgbClr val="C00000"/>
              </a:solidFill>
            </a:endParaRPr>
          </a:p>
        </p:txBody>
      </p:sp>
    </p:spTree>
    <p:extLst>
      <p:ext uri="{BB962C8B-B14F-4D97-AF65-F5344CB8AC3E}">
        <p14:creationId xmlns:p14="http://schemas.microsoft.com/office/powerpoint/2010/main" val="2517704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7AA1A54-91E2-497F-9C4E-D4565BB98561}"/>
              </a:ext>
            </a:extLst>
          </p:cNvPr>
          <p:cNvSpPr>
            <a:spLocks noGrp="1"/>
          </p:cNvSpPr>
          <p:nvPr>
            <p:ph type="title"/>
          </p:nvPr>
        </p:nvSpPr>
        <p:spPr/>
        <p:txBody>
          <a:bodyPr/>
          <a:lstStyle/>
          <a:p>
            <a:r>
              <a:rPr lang="en-US" altLang="zh-CN" dirty="0">
                <a:solidFill>
                  <a:srgbClr val="7030A0"/>
                </a:solidFill>
                <a:latin typeface="Arial" panose="020B0604020202020204" pitchFamily="34" charset="0"/>
                <a:cs typeface="Arial" panose="020B0604020202020204" pitchFamily="34" charset="0"/>
              </a:rPr>
              <a:t>Beam-Thermal photon scattering</a:t>
            </a:r>
            <a:endParaRPr lang="zh-CN" altLang="en-US" dirty="0"/>
          </a:p>
        </p:txBody>
      </p:sp>
      <p:pic>
        <p:nvPicPr>
          <p:cNvPr id="4" name="图片 3">
            <a:extLst>
              <a:ext uri="{FF2B5EF4-FFF2-40B4-BE49-F238E27FC236}">
                <a16:creationId xmlns:a16="http://schemas.microsoft.com/office/drawing/2014/main" xmlns="" id="{39C3DD69-09D3-4D62-B2C9-B2DB18599A87}"/>
              </a:ext>
            </a:extLst>
          </p:cNvPr>
          <p:cNvPicPr>
            <a:picLocks noChangeAspect="1"/>
          </p:cNvPicPr>
          <p:nvPr/>
        </p:nvPicPr>
        <p:blipFill>
          <a:blip r:embed="rId2"/>
          <a:stretch>
            <a:fillRect/>
          </a:stretch>
        </p:blipFill>
        <p:spPr>
          <a:xfrm>
            <a:off x="920168" y="1324440"/>
            <a:ext cx="4051327" cy="2860821"/>
          </a:xfrm>
          <a:prstGeom prst="rect">
            <a:avLst/>
          </a:prstGeom>
        </p:spPr>
      </p:pic>
      <p:pic>
        <p:nvPicPr>
          <p:cNvPr id="5" name="图片 4">
            <a:extLst>
              <a:ext uri="{FF2B5EF4-FFF2-40B4-BE49-F238E27FC236}">
                <a16:creationId xmlns:a16="http://schemas.microsoft.com/office/drawing/2014/main" xmlns="" id="{4659AB63-5929-45CC-B8F9-D33DE91CC7E9}"/>
              </a:ext>
            </a:extLst>
          </p:cNvPr>
          <p:cNvPicPr>
            <a:picLocks noChangeAspect="1"/>
          </p:cNvPicPr>
          <p:nvPr/>
        </p:nvPicPr>
        <p:blipFill>
          <a:blip r:embed="rId3"/>
          <a:stretch>
            <a:fillRect/>
          </a:stretch>
        </p:blipFill>
        <p:spPr>
          <a:xfrm>
            <a:off x="920169" y="3997179"/>
            <a:ext cx="4051326" cy="2860821"/>
          </a:xfrm>
          <a:prstGeom prst="rect">
            <a:avLst/>
          </a:prstGeom>
        </p:spPr>
      </p:pic>
      <p:sp>
        <p:nvSpPr>
          <p:cNvPr id="6" name="文本框 5">
            <a:extLst>
              <a:ext uri="{FF2B5EF4-FFF2-40B4-BE49-F238E27FC236}">
                <a16:creationId xmlns:a16="http://schemas.microsoft.com/office/drawing/2014/main" xmlns="" id="{807C2E64-530A-4F10-9408-7DFBBDE72460}"/>
              </a:ext>
            </a:extLst>
          </p:cNvPr>
          <p:cNvSpPr txBox="1"/>
          <p:nvPr/>
        </p:nvSpPr>
        <p:spPr>
          <a:xfrm>
            <a:off x="2068496" y="1569297"/>
            <a:ext cx="2183907" cy="369332"/>
          </a:xfrm>
          <a:prstGeom prst="rect">
            <a:avLst/>
          </a:prstGeom>
          <a:noFill/>
        </p:spPr>
        <p:txBody>
          <a:bodyPr wrap="square" rtlCol="0">
            <a:spAutoFit/>
          </a:bodyPr>
          <a:lstStyle/>
          <a:p>
            <a:r>
              <a:rPr lang="en-US" altLang="zh-CN" dirty="0">
                <a:solidFill>
                  <a:srgbClr val="C00000"/>
                </a:solidFill>
              </a:rPr>
              <a:t>Without collimator</a:t>
            </a:r>
            <a:endParaRPr lang="zh-CN" altLang="en-US" dirty="0">
              <a:solidFill>
                <a:srgbClr val="C00000"/>
              </a:solidFill>
            </a:endParaRPr>
          </a:p>
        </p:txBody>
      </p:sp>
      <p:sp>
        <p:nvSpPr>
          <p:cNvPr id="7" name="文本框 6">
            <a:extLst>
              <a:ext uri="{FF2B5EF4-FFF2-40B4-BE49-F238E27FC236}">
                <a16:creationId xmlns:a16="http://schemas.microsoft.com/office/drawing/2014/main" xmlns="" id="{1EC40619-C227-4A99-A9E6-280A9CA87893}"/>
              </a:ext>
            </a:extLst>
          </p:cNvPr>
          <p:cNvSpPr txBox="1"/>
          <p:nvPr/>
        </p:nvSpPr>
        <p:spPr>
          <a:xfrm>
            <a:off x="2194263" y="4185261"/>
            <a:ext cx="2183907" cy="369332"/>
          </a:xfrm>
          <a:prstGeom prst="rect">
            <a:avLst/>
          </a:prstGeom>
          <a:noFill/>
        </p:spPr>
        <p:txBody>
          <a:bodyPr wrap="square" rtlCol="0">
            <a:spAutoFit/>
          </a:bodyPr>
          <a:lstStyle/>
          <a:p>
            <a:r>
              <a:rPr lang="en-US" altLang="zh-CN" dirty="0">
                <a:solidFill>
                  <a:srgbClr val="C00000"/>
                </a:solidFill>
              </a:rPr>
              <a:t>With collimator</a:t>
            </a:r>
            <a:endParaRPr lang="zh-CN" altLang="en-US" dirty="0">
              <a:solidFill>
                <a:srgbClr val="C00000"/>
              </a:solidFill>
            </a:endParaRPr>
          </a:p>
        </p:txBody>
      </p:sp>
      <p:sp>
        <p:nvSpPr>
          <p:cNvPr id="8" name="文本框 7">
            <a:extLst>
              <a:ext uri="{FF2B5EF4-FFF2-40B4-BE49-F238E27FC236}">
                <a16:creationId xmlns:a16="http://schemas.microsoft.com/office/drawing/2014/main" xmlns="" id="{E6F0DFE5-E0CC-47A1-A53F-A4A7352D6FFD}"/>
              </a:ext>
            </a:extLst>
          </p:cNvPr>
          <p:cNvSpPr txBox="1"/>
          <p:nvPr/>
        </p:nvSpPr>
        <p:spPr>
          <a:xfrm>
            <a:off x="6302739" y="4645448"/>
            <a:ext cx="5574936" cy="2308324"/>
          </a:xfrm>
          <a:prstGeom prst="rect">
            <a:avLst/>
          </a:prstGeom>
          <a:noFill/>
        </p:spPr>
        <p:txBody>
          <a:bodyPr wrap="square" rtlCol="0">
            <a:spAutoFit/>
          </a:bodyPr>
          <a:lstStyle/>
          <a:p>
            <a:pPr marL="285750" indent="-285750">
              <a:buFont typeface="Wingdings" panose="05000000000000000000" pitchFamily="2" charset="2"/>
              <a:buChar char="Ø"/>
            </a:pPr>
            <a:r>
              <a:rPr lang="en-US" altLang="zh-CN" dirty="0">
                <a:latin typeface="Arial" panose="020B0604020202020204" pitchFamily="34" charset="0"/>
                <a:cs typeface="Arial" panose="020B0604020202020204" pitchFamily="34" charset="0"/>
              </a:rPr>
              <a:t>Heat load due to BTH loss on the detector pipe (IP~0.7m) ~0W. </a:t>
            </a:r>
          </a:p>
          <a:p>
            <a:pPr marL="285750" indent="-285750">
              <a:buFont typeface="Wingdings" panose="05000000000000000000" pitchFamily="2" charset="2"/>
              <a:buChar char="Ø"/>
            </a:pPr>
            <a:r>
              <a:rPr lang="en-US" altLang="zh-CN" dirty="0">
                <a:latin typeface="Arial" panose="020B0604020202020204" pitchFamily="34" charset="0"/>
                <a:cs typeface="Arial" panose="020B0604020202020204" pitchFamily="34" charset="0"/>
              </a:rPr>
              <a:t>Heat load power on beam pipe(0.7m~2.2m) ~0W</a:t>
            </a:r>
          </a:p>
          <a:p>
            <a:pPr marL="285750" indent="-285750">
              <a:buFont typeface="Wingdings" panose="05000000000000000000" pitchFamily="2" charset="2"/>
              <a:buChar char="Ø"/>
            </a:pPr>
            <a:r>
              <a:rPr lang="en-US" altLang="zh-CN" dirty="0">
                <a:latin typeface="Arial" panose="020B0604020202020204" pitchFamily="34" charset="0"/>
                <a:cs typeface="Arial" panose="020B0604020202020204" pitchFamily="34" charset="0"/>
              </a:rPr>
              <a:t>Heat load power on beam pipe(QD0) ~7.5mW</a:t>
            </a:r>
          </a:p>
          <a:p>
            <a:pPr marL="285750" indent="-285750">
              <a:buFont typeface="Wingdings" panose="05000000000000000000" pitchFamily="2" charset="2"/>
              <a:buChar char="Ø"/>
            </a:pPr>
            <a:r>
              <a:rPr lang="en-US" altLang="zh-CN" dirty="0">
                <a:latin typeface="Arial" panose="020B0604020202020204" pitchFamily="34" charset="0"/>
                <a:cs typeface="Arial" panose="020B0604020202020204" pitchFamily="34" charset="0"/>
              </a:rPr>
              <a:t>Heat load power on beam pipe(QD0~QF1) ~0W</a:t>
            </a:r>
          </a:p>
          <a:p>
            <a:pPr marL="285750" indent="-285750">
              <a:buFont typeface="Wingdings" panose="05000000000000000000" pitchFamily="2" charset="2"/>
              <a:buChar char="Ø"/>
            </a:pPr>
            <a:r>
              <a:rPr lang="en-US" altLang="zh-CN" dirty="0">
                <a:latin typeface="Arial" panose="020B0604020202020204" pitchFamily="34" charset="0"/>
                <a:cs typeface="Arial" panose="020B0604020202020204" pitchFamily="34" charset="0"/>
              </a:rPr>
              <a:t>Heat load power on beam pipe(QF1) ~1.1mW</a:t>
            </a:r>
          </a:p>
          <a:p>
            <a:pPr marL="285750" indent="-285750">
              <a:buFont typeface="Wingdings" panose="05000000000000000000" pitchFamily="2" charset="2"/>
              <a:buChar char="Ø"/>
            </a:pPr>
            <a:endParaRPr lang="en-US" altLang="zh-CN"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US" altLang="zh-CN" dirty="0">
              <a:latin typeface="Arial" panose="020B0604020202020204" pitchFamily="34" charset="0"/>
              <a:cs typeface="Arial" panose="020B0604020202020204" pitchFamily="34" charset="0"/>
            </a:endParaRPr>
          </a:p>
        </p:txBody>
      </p:sp>
      <p:sp>
        <p:nvSpPr>
          <p:cNvPr id="9" name="圆角矩形 24">
            <a:extLst>
              <a:ext uri="{FF2B5EF4-FFF2-40B4-BE49-F238E27FC236}">
                <a16:creationId xmlns:a16="http://schemas.microsoft.com/office/drawing/2014/main" xmlns="" id="{CEA720C8-39BA-44F7-9283-FB05037828F2}"/>
              </a:ext>
            </a:extLst>
          </p:cNvPr>
          <p:cNvSpPr/>
          <p:nvPr/>
        </p:nvSpPr>
        <p:spPr bwMode="auto">
          <a:xfrm>
            <a:off x="6012395" y="4467224"/>
            <a:ext cx="5960530" cy="2230553"/>
          </a:xfrm>
          <a:prstGeom prst="roundRect">
            <a:avLst/>
          </a:prstGeom>
          <a:noFill/>
          <a:ln w="9525" cap="flat" cmpd="sng" algn="ctr">
            <a:solidFill>
              <a:srgbClr val="D10DA7"/>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p:txBody>
      </p:sp>
      <p:sp>
        <p:nvSpPr>
          <p:cNvPr id="10" name="箭头: 右 9">
            <a:extLst>
              <a:ext uri="{FF2B5EF4-FFF2-40B4-BE49-F238E27FC236}">
                <a16:creationId xmlns:a16="http://schemas.microsoft.com/office/drawing/2014/main" xmlns="" id="{1AFC628B-47D2-48A4-976B-F366F0ED5F0F}"/>
              </a:ext>
            </a:extLst>
          </p:cNvPr>
          <p:cNvSpPr/>
          <p:nvPr/>
        </p:nvSpPr>
        <p:spPr>
          <a:xfrm>
            <a:off x="4781736" y="5264178"/>
            <a:ext cx="955829" cy="2574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4"/>
          <a:stretch>
            <a:fillRect/>
          </a:stretch>
        </p:blipFill>
        <p:spPr>
          <a:xfrm>
            <a:off x="6455139" y="1517291"/>
            <a:ext cx="4355515" cy="2860821"/>
          </a:xfrm>
          <a:prstGeom prst="rect">
            <a:avLst/>
          </a:prstGeom>
        </p:spPr>
      </p:pic>
      <p:sp>
        <p:nvSpPr>
          <p:cNvPr id="11" name="文本框 10">
            <a:extLst>
              <a:ext uri="{FF2B5EF4-FFF2-40B4-BE49-F238E27FC236}">
                <a16:creationId xmlns:a16="http://schemas.microsoft.com/office/drawing/2014/main" xmlns="" id="{1EC40619-C227-4A99-A9E6-280A9CA87893}"/>
              </a:ext>
            </a:extLst>
          </p:cNvPr>
          <p:cNvSpPr txBox="1"/>
          <p:nvPr/>
        </p:nvSpPr>
        <p:spPr>
          <a:xfrm>
            <a:off x="7757706" y="1868912"/>
            <a:ext cx="2183907" cy="369332"/>
          </a:xfrm>
          <a:prstGeom prst="rect">
            <a:avLst/>
          </a:prstGeom>
          <a:noFill/>
        </p:spPr>
        <p:txBody>
          <a:bodyPr wrap="square" rtlCol="0">
            <a:spAutoFit/>
          </a:bodyPr>
          <a:lstStyle/>
          <a:p>
            <a:r>
              <a:rPr lang="en-US" altLang="zh-CN" dirty="0">
                <a:solidFill>
                  <a:srgbClr val="C00000"/>
                </a:solidFill>
              </a:rPr>
              <a:t>With collimator</a:t>
            </a:r>
            <a:endParaRPr lang="zh-CN" altLang="en-US" dirty="0">
              <a:solidFill>
                <a:srgbClr val="C00000"/>
              </a:solidFill>
            </a:endParaRPr>
          </a:p>
        </p:txBody>
      </p:sp>
    </p:spTree>
    <p:extLst>
      <p:ext uri="{BB962C8B-B14F-4D97-AF65-F5344CB8AC3E}">
        <p14:creationId xmlns:p14="http://schemas.microsoft.com/office/powerpoint/2010/main" val="1831737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extLst>
              <p:ext uri="{D42A27DB-BD31-4B8C-83A1-F6EECF244321}">
                <p14:modId xmlns:p14="http://schemas.microsoft.com/office/powerpoint/2010/main" val="4054431786"/>
              </p:ext>
            </p:extLst>
          </p:nvPr>
        </p:nvGraphicFramePr>
        <p:xfrm>
          <a:off x="1657350" y="971713"/>
          <a:ext cx="8874125" cy="5640066"/>
        </p:xfrm>
        <a:graphic>
          <a:graphicData uri="http://schemas.openxmlformats.org/drawingml/2006/table">
            <a:tbl>
              <a:tblPr firstRow="1" firstCol="1" bandRow="1">
                <a:tableStyleId>{7DF18680-E054-41AD-8BC1-D1AEF772440D}</a:tableStyleId>
              </a:tblPr>
              <a:tblGrid>
                <a:gridCol w="4825784">
                  <a:extLst>
                    <a:ext uri="{9D8B030D-6E8A-4147-A177-3AD203B41FA5}">
                      <a16:colId xmlns:a16="http://schemas.microsoft.com/office/drawing/2014/main" xmlns="" val="20000"/>
                    </a:ext>
                  </a:extLst>
                </a:gridCol>
                <a:gridCol w="4048341">
                  <a:extLst>
                    <a:ext uri="{9D8B030D-6E8A-4147-A177-3AD203B41FA5}">
                      <a16:colId xmlns:a16="http://schemas.microsoft.com/office/drawing/2014/main" xmlns="" val="20001"/>
                    </a:ext>
                  </a:extLst>
                </a:gridCol>
              </a:tblGrid>
              <a:tr h="313337">
                <a:tc>
                  <a:txBody>
                    <a:bodyPr/>
                    <a:lstStyle/>
                    <a:p>
                      <a:pPr algn="ctr">
                        <a:spcAft>
                          <a:spcPts val="0"/>
                        </a:spcAft>
                      </a:pPr>
                      <a:r>
                        <a:rPr lang="en-US" sz="1600" kern="100" dirty="0">
                          <a:effectLst/>
                        </a:rPr>
                        <a:t>Name</a:t>
                      </a:r>
                      <a:endParaRPr lang="en-US" sz="1600" kern="100" dirty="0">
                        <a:solidFill>
                          <a:srgbClr val="2E74B5"/>
                        </a:solidFill>
                        <a:effectLst/>
                        <a:latin typeface="Arial" panose="020B0604020202020204" pitchFamily="34" charset="0"/>
                        <a:ea typeface="宋体" panose="02010600030101010101" pitchFamily="2" charset="-122"/>
                        <a:cs typeface="Arial" panose="020B0604020202020204" pitchFamily="34" charset="0"/>
                      </a:endParaRPr>
                    </a:p>
                  </a:txBody>
                  <a:tcPr marL="30450" marR="30450" marT="0" marB="0" anchor="ctr"/>
                </a:tc>
                <a:tc>
                  <a:txBody>
                    <a:bodyPr/>
                    <a:lstStyle/>
                    <a:p>
                      <a:pPr algn="ctr">
                        <a:spcAft>
                          <a:spcPts val="0"/>
                        </a:spcAft>
                      </a:pPr>
                      <a:r>
                        <a:rPr lang="en-US" sz="1600" kern="100">
                          <a:effectLst/>
                        </a:rPr>
                        <a:t>status</a:t>
                      </a:r>
                      <a:endParaRPr lang="en-US" sz="1600" kern="100">
                        <a:solidFill>
                          <a:srgbClr val="2E74B5"/>
                        </a:solidFill>
                        <a:effectLst/>
                        <a:latin typeface="Arial" panose="020B0604020202020204" pitchFamily="34" charset="0"/>
                        <a:ea typeface="宋体" panose="02010600030101010101" pitchFamily="2" charset="-122"/>
                        <a:cs typeface="Arial" panose="020B0604020202020204" pitchFamily="34" charset="0"/>
                      </a:endParaRPr>
                    </a:p>
                  </a:txBody>
                  <a:tcPr marL="30450" marR="30450" marT="0" marB="0" anchor="ctr"/>
                </a:tc>
                <a:extLst>
                  <a:ext uri="{0D108BD9-81ED-4DB2-BD59-A6C34878D82A}">
                    <a16:rowId xmlns:a16="http://schemas.microsoft.com/office/drawing/2014/main" xmlns="" val="10000"/>
                  </a:ext>
                </a:extLst>
              </a:tr>
              <a:tr h="313337">
                <a:tc>
                  <a:txBody>
                    <a:bodyPr/>
                    <a:lstStyle/>
                    <a:p>
                      <a:pPr algn="ctr">
                        <a:spcAft>
                          <a:spcPts val="0"/>
                        </a:spcAft>
                      </a:pPr>
                      <a:r>
                        <a:rPr lang="en-US" sz="1600" kern="100" dirty="0">
                          <a:effectLst/>
                        </a:rPr>
                        <a:t>Superconducting magnet QD0</a:t>
                      </a:r>
                      <a:endParaRPr lang="en-US" sz="1600" kern="100" dirty="0">
                        <a:solidFill>
                          <a:srgbClr val="2E74B5"/>
                        </a:solidFill>
                        <a:effectLst/>
                        <a:latin typeface="Arial" panose="020B0604020202020204" pitchFamily="34" charset="0"/>
                        <a:ea typeface="宋体" panose="02010600030101010101" pitchFamily="2" charset="-122"/>
                        <a:cs typeface="Arial" panose="020B0604020202020204" pitchFamily="34" charset="0"/>
                      </a:endParaRPr>
                    </a:p>
                  </a:txBody>
                  <a:tcPr marL="30450" marR="30450" marT="0" marB="0" anchor="ctr"/>
                </a:tc>
                <a:tc>
                  <a:txBody>
                    <a:bodyPr/>
                    <a:lstStyle/>
                    <a:p>
                      <a:pPr algn="ctr">
                        <a:spcAft>
                          <a:spcPts val="0"/>
                        </a:spcAft>
                      </a:pPr>
                      <a:r>
                        <a:rPr lang="en-US" sz="1600" kern="100" dirty="0">
                          <a:effectLst/>
                        </a:rPr>
                        <a:t>Under design</a:t>
                      </a:r>
                      <a:endParaRPr lang="en-US" sz="1600" kern="100" dirty="0">
                        <a:solidFill>
                          <a:srgbClr val="2E74B5"/>
                        </a:solidFill>
                        <a:effectLst/>
                        <a:latin typeface="Arial" panose="020B0604020202020204" pitchFamily="34" charset="0"/>
                        <a:ea typeface="宋体" panose="02010600030101010101" pitchFamily="2" charset="-122"/>
                        <a:cs typeface="Arial" panose="020B0604020202020204" pitchFamily="34" charset="0"/>
                      </a:endParaRPr>
                    </a:p>
                  </a:txBody>
                  <a:tcPr marL="30450" marR="30450" marT="0" marB="0" anchor="ctr"/>
                </a:tc>
                <a:extLst>
                  <a:ext uri="{0D108BD9-81ED-4DB2-BD59-A6C34878D82A}">
                    <a16:rowId xmlns:a16="http://schemas.microsoft.com/office/drawing/2014/main" xmlns="" val="10001"/>
                  </a:ext>
                </a:extLst>
              </a:tr>
              <a:tr h="313337">
                <a:tc>
                  <a:txBody>
                    <a:bodyPr/>
                    <a:lstStyle/>
                    <a:p>
                      <a:pPr algn="ctr">
                        <a:spcAft>
                          <a:spcPts val="0"/>
                        </a:spcAft>
                      </a:pPr>
                      <a:r>
                        <a:rPr lang="en-US" sz="1600" kern="100" dirty="0">
                          <a:effectLst/>
                        </a:rPr>
                        <a:t>Superconducting magnet QF1</a:t>
                      </a:r>
                      <a:endParaRPr lang="en-US" sz="1600" kern="100" dirty="0">
                        <a:solidFill>
                          <a:srgbClr val="2E74B5"/>
                        </a:solidFill>
                        <a:effectLst/>
                        <a:latin typeface="Arial" panose="020B0604020202020204" pitchFamily="34" charset="0"/>
                        <a:ea typeface="宋体" panose="02010600030101010101" pitchFamily="2" charset="-122"/>
                        <a:cs typeface="Arial" panose="020B0604020202020204" pitchFamily="34" charset="0"/>
                      </a:endParaRPr>
                    </a:p>
                  </a:txBody>
                  <a:tcPr marL="30450" marR="30450" marT="0" marB="0" anchor="ctr"/>
                </a:tc>
                <a:tc>
                  <a:txBody>
                    <a:bodyPr/>
                    <a:lstStyle/>
                    <a:p>
                      <a:pPr algn="ctr">
                        <a:spcAft>
                          <a:spcPts val="0"/>
                        </a:spcAft>
                      </a:pPr>
                      <a:r>
                        <a:rPr lang="en-US" sz="1600" kern="100" dirty="0">
                          <a:effectLst/>
                        </a:rPr>
                        <a:t>Under design</a:t>
                      </a:r>
                      <a:endParaRPr lang="en-US" sz="1600" kern="100" dirty="0">
                        <a:solidFill>
                          <a:srgbClr val="2E74B5"/>
                        </a:solidFill>
                        <a:effectLst/>
                        <a:latin typeface="Arial" panose="020B0604020202020204" pitchFamily="34" charset="0"/>
                        <a:ea typeface="宋体" panose="02010600030101010101" pitchFamily="2" charset="-122"/>
                        <a:cs typeface="Arial" panose="020B0604020202020204" pitchFamily="34" charset="0"/>
                      </a:endParaRPr>
                    </a:p>
                  </a:txBody>
                  <a:tcPr marL="30450" marR="30450" marT="0" marB="0" anchor="ctr"/>
                </a:tc>
                <a:extLst>
                  <a:ext uri="{0D108BD9-81ED-4DB2-BD59-A6C34878D82A}">
                    <a16:rowId xmlns:a16="http://schemas.microsoft.com/office/drawing/2014/main" xmlns="" val="10002"/>
                  </a:ext>
                </a:extLst>
              </a:tr>
              <a:tr h="313337">
                <a:tc>
                  <a:txBody>
                    <a:bodyPr/>
                    <a:lstStyle/>
                    <a:p>
                      <a:pPr algn="ctr">
                        <a:spcAft>
                          <a:spcPts val="0"/>
                        </a:spcAft>
                      </a:pPr>
                      <a:r>
                        <a:rPr lang="en-US" sz="1600" kern="100" dirty="0">
                          <a:effectLst/>
                        </a:rPr>
                        <a:t>Cryostat</a:t>
                      </a:r>
                      <a:endParaRPr lang="en-US" sz="1600" kern="100" dirty="0">
                        <a:solidFill>
                          <a:srgbClr val="2E74B5"/>
                        </a:solidFill>
                        <a:effectLst/>
                        <a:latin typeface="Arial" panose="020B0604020202020204" pitchFamily="34" charset="0"/>
                        <a:ea typeface="宋体" panose="02010600030101010101" pitchFamily="2" charset="-122"/>
                        <a:cs typeface="Arial" panose="020B0604020202020204" pitchFamily="34" charset="0"/>
                      </a:endParaRPr>
                    </a:p>
                  </a:txBody>
                  <a:tcPr marL="30450" marR="30450" marT="0" marB="0" anchor="ctr"/>
                </a:tc>
                <a:tc>
                  <a:txBody>
                    <a:bodyPr/>
                    <a:lstStyle/>
                    <a:p>
                      <a:pPr algn="ctr">
                        <a:spcAft>
                          <a:spcPts val="0"/>
                        </a:spcAft>
                      </a:pPr>
                      <a:r>
                        <a:rPr lang="en-US" sz="1600" kern="100" dirty="0">
                          <a:effectLst/>
                        </a:rPr>
                        <a:t>Under design</a:t>
                      </a:r>
                      <a:endParaRPr lang="en-US" sz="1600" kern="100" dirty="0">
                        <a:solidFill>
                          <a:srgbClr val="2E74B5"/>
                        </a:solidFill>
                        <a:effectLst/>
                        <a:latin typeface="Arial" panose="020B0604020202020204" pitchFamily="34" charset="0"/>
                        <a:ea typeface="宋体" panose="02010600030101010101" pitchFamily="2" charset="-122"/>
                        <a:cs typeface="Arial" panose="020B0604020202020204" pitchFamily="34" charset="0"/>
                      </a:endParaRPr>
                    </a:p>
                  </a:txBody>
                  <a:tcPr marL="30450" marR="30450" marT="0" marB="0" anchor="ctr"/>
                </a:tc>
                <a:extLst>
                  <a:ext uri="{0D108BD9-81ED-4DB2-BD59-A6C34878D82A}">
                    <a16:rowId xmlns:a16="http://schemas.microsoft.com/office/drawing/2014/main" xmlns="" val="10003"/>
                  </a:ext>
                </a:extLst>
              </a:tr>
              <a:tr h="313337">
                <a:tc>
                  <a:txBody>
                    <a:bodyPr/>
                    <a:lstStyle/>
                    <a:p>
                      <a:pPr algn="ctr">
                        <a:spcAft>
                          <a:spcPts val="0"/>
                        </a:spcAft>
                      </a:pPr>
                      <a:r>
                        <a:rPr lang="en-US" sz="1600" kern="100" dirty="0">
                          <a:effectLst/>
                        </a:rPr>
                        <a:t>Anti-solenoid</a:t>
                      </a:r>
                      <a:endParaRPr lang="en-US" sz="1600" kern="100" dirty="0">
                        <a:solidFill>
                          <a:srgbClr val="2E74B5"/>
                        </a:solidFill>
                        <a:effectLst/>
                        <a:latin typeface="Arial" panose="020B0604020202020204" pitchFamily="34" charset="0"/>
                        <a:ea typeface="宋体" panose="02010600030101010101" pitchFamily="2" charset="-122"/>
                        <a:cs typeface="Arial" panose="020B0604020202020204" pitchFamily="34" charset="0"/>
                      </a:endParaRPr>
                    </a:p>
                  </a:txBody>
                  <a:tcPr marL="30450" marR="30450" marT="0" marB="0" anchor="ctr"/>
                </a:tc>
                <a:tc>
                  <a:txBody>
                    <a:bodyPr/>
                    <a:lstStyle/>
                    <a:p>
                      <a:pPr algn="ctr">
                        <a:spcAft>
                          <a:spcPts val="0"/>
                        </a:spcAft>
                      </a:pPr>
                      <a:r>
                        <a:rPr lang="en-US" sz="1600" kern="100" dirty="0">
                          <a:effectLst/>
                        </a:rPr>
                        <a:t>Under design</a:t>
                      </a:r>
                      <a:endParaRPr lang="en-US" sz="1600" kern="100" dirty="0">
                        <a:solidFill>
                          <a:srgbClr val="2E74B5"/>
                        </a:solidFill>
                        <a:effectLst/>
                        <a:latin typeface="Arial" panose="020B0604020202020204" pitchFamily="34" charset="0"/>
                        <a:ea typeface="宋体" panose="02010600030101010101" pitchFamily="2" charset="-122"/>
                        <a:cs typeface="Arial" panose="020B0604020202020204" pitchFamily="34" charset="0"/>
                      </a:endParaRPr>
                    </a:p>
                  </a:txBody>
                  <a:tcPr marL="30450" marR="30450" marT="0" marB="0" anchor="ctr"/>
                </a:tc>
                <a:extLst>
                  <a:ext uri="{0D108BD9-81ED-4DB2-BD59-A6C34878D82A}">
                    <a16:rowId xmlns:a16="http://schemas.microsoft.com/office/drawing/2014/main" xmlns="" val="10004"/>
                  </a:ext>
                </a:extLst>
              </a:tr>
              <a:tr h="313337">
                <a:tc>
                  <a:txBody>
                    <a:bodyPr/>
                    <a:lstStyle/>
                    <a:p>
                      <a:pPr algn="ctr">
                        <a:spcAft>
                          <a:spcPts val="0"/>
                        </a:spcAft>
                      </a:pPr>
                      <a:r>
                        <a:rPr lang="en-US" sz="1600" kern="100" dirty="0">
                          <a:effectLst/>
                        </a:rPr>
                        <a:t>IPBPM</a:t>
                      </a:r>
                      <a:endParaRPr lang="en-US" sz="1600" kern="100" dirty="0">
                        <a:solidFill>
                          <a:srgbClr val="2E74B5"/>
                        </a:solidFill>
                        <a:effectLst/>
                        <a:latin typeface="Arial" panose="020B0604020202020204" pitchFamily="34" charset="0"/>
                        <a:ea typeface="宋体" panose="02010600030101010101" pitchFamily="2" charset="-122"/>
                        <a:cs typeface="Arial" panose="020B0604020202020204" pitchFamily="34" charset="0"/>
                      </a:endParaRPr>
                    </a:p>
                  </a:txBody>
                  <a:tcPr marL="30450" marR="30450" marT="0" marB="0" anchor="ctr"/>
                </a:tc>
                <a:tc>
                  <a:txBody>
                    <a:bodyPr/>
                    <a:lstStyle/>
                    <a:p>
                      <a:pPr algn="ctr">
                        <a:spcAft>
                          <a:spcPts val="0"/>
                        </a:spcAft>
                      </a:pPr>
                      <a:r>
                        <a:rPr lang="en-US" sz="1600" kern="100" dirty="0">
                          <a:effectLst/>
                        </a:rPr>
                        <a:t>Under design</a:t>
                      </a:r>
                      <a:endParaRPr lang="en-US" sz="1600" kern="100" dirty="0">
                        <a:solidFill>
                          <a:srgbClr val="2E74B5"/>
                        </a:solidFill>
                        <a:effectLst/>
                        <a:latin typeface="Arial" panose="020B0604020202020204" pitchFamily="34" charset="0"/>
                        <a:ea typeface="宋体" panose="02010600030101010101" pitchFamily="2" charset="-122"/>
                        <a:cs typeface="Arial" panose="020B0604020202020204" pitchFamily="34" charset="0"/>
                      </a:endParaRPr>
                    </a:p>
                  </a:txBody>
                  <a:tcPr marL="30450" marR="30450" marT="0" marB="0" anchor="ctr"/>
                </a:tc>
                <a:extLst>
                  <a:ext uri="{0D108BD9-81ED-4DB2-BD59-A6C34878D82A}">
                    <a16:rowId xmlns:a16="http://schemas.microsoft.com/office/drawing/2014/main" xmlns="" val="10005"/>
                  </a:ext>
                </a:extLst>
              </a:tr>
              <a:tr h="313337">
                <a:tc>
                  <a:txBody>
                    <a:bodyPr/>
                    <a:lstStyle/>
                    <a:p>
                      <a:pPr algn="ctr">
                        <a:spcAft>
                          <a:spcPts val="0"/>
                        </a:spcAft>
                      </a:pPr>
                      <a:r>
                        <a:rPr lang="en-US" sz="1600" kern="100" dirty="0">
                          <a:effectLst/>
                        </a:rPr>
                        <a:t>IR vacuum chamber</a:t>
                      </a:r>
                      <a:endParaRPr lang="en-US" sz="1600" kern="100" dirty="0">
                        <a:solidFill>
                          <a:srgbClr val="2E74B5"/>
                        </a:solidFill>
                        <a:effectLst/>
                        <a:latin typeface="Arial" panose="020B0604020202020204" pitchFamily="34" charset="0"/>
                        <a:ea typeface="宋体" panose="02010600030101010101" pitchFamily="2" charset="-122"/>
                        <a:cs typeface="Arial" panose="020B0604020202020204" pitchFamily="34" charset="0"/>
                      </a:endParaRPr>
                    </a:p>
                  </a:txBody>
                  <a:tcPr marL="30450" marR="30450" marT="0" marB="0" anchor="ctr"/>
                </a:tc>
                <a:tc>
                  <a:txBody>
                    <a:bodyPr/>
                    <a:lstStyle/>
                    <a:p>
                      <a:pPr algn="ctr">
                        <a:spcAft>
                          <a:spcPts val="0"/>
                        </a:spcAft>
                      </a:pPr>
                      <a:r>
                        <a:rPr lang="en-US" sz="1600" kern="100" dirty="0">
                          <a:effectLst/>
                        </a:rPr>
                        <a:t>Under design</a:t>
                      </a:r>
                      <a:endParaRPr lang="en-US" sz="1600" kern="100" dirty="0">
                        <a:solidFill>
                          <a:srgbClr val="2E74B5"/>
                        </a:solidFill>
                        <a:effectLst/>
                        <a:latin typeface="Arial" panose="020B0604020202020204" pitchFamily="34" charset="0"/>
                        <a:ea typeface="宋体" panose="02010600030101010101" pitchFamily="2" charset="-122"/>
                        <a:cs typeface="Arial" panose="020B0604020202020204" pitchFamily="34" charset="0"/>
                      </a:endParaRPr>
                    </a:p>
                  </a:txBody>
                  <a:tcPr marL="30450" marR="30450" marT="0" marB="0" anchor="ctr"/>
                </a:tc>
                <a:extLst>
                  <a:ext uri="{0D108BD9-81ED-4DB2-BD59-A6C34878D82A}">
                    <a16:rowId xmlns:a16="http://schemas.microsoft.com/office/drawing/2014/main" xmlns="" val="10006"/>
                  </a:ext>
                </a:extLst>
              </a:tr>
              <a:tr h="313337">
                <a:tc>
                  <a:txBody>
                    <a:bodyPr/>
                    <a:lstStyle/>
                    <a:p>
                      <a:pPr algn="ctr">
                        <a:spcAft>
                          <a:spcPts val="0"/>
                        </a:spcAft>
                      </a:pPr>
                      <a:r>
                        <a:rPr lang="en-US" sz="1600" kern="100" dirty="0">
                          <a:effectLst/>
                        </a:rPr>
                        <a:t>RVC(remote vacuum connection)</a:t>
                      </a:r>
                      <a:endParaRPr lang="en-US" sz="1600" kern="100" dirty="0">
                        <a:solidFill>
                          <a:srgbClr val="2E74B5"/>
                        </a:solidFill>
                        <a:effectLst/>
                        <a:latin typeface="Arial" panose="020B0604020202020204" pitchFamily="34" charset="0"/>
                        <a:ea typeface="宋体" panose="02010600030101010101" pitchFamily="2" charset="-122"/>
                        <a:cs typeface="Arial" panose="020B0604020202020204" pitchFamily="34" charset="0"/>
                      </a:endParaRPr>
                    </a:p>
                  </a:txBody>
                  <a:tcPr marL="30450" marR="30450" marT="0" marB="0" anchor="ctr"/>
                </a:tc>
                <a:tc>
                  <a:txBody>
                    <a:bodyPr/>
                    <a:lstStyle/>
                    <a:p>
                      <a:pPr algn="ctr">
                        <a:spcAft>
                          <a:spcPts val="0"/>
                        </a:spcAft>
                      </a:pPr>
                      <a:r>
                        <a:rPr lang="en-US" sz="1600" kern="100" dirty="0">
                          <a:effectLst/>
                        </a:rPr>
                        <a:t>Under design</a:t>
                      </a:r>
                      <a:endParaRPr lang="en-US" sz="1600" kern="100" dirty="0">
                        <a:solidFill>
                          <a:srgbClr val="2E74B5"/>
                        </a:solidFill>
                        <a:effectLst/>
                        <a:latin typeface="Arial" panose="020B0604020202020204" pitchFamily="34" charset="0"/>
                        <a:ea typeface="宋体" panose="02010600030101010101" pitchFamily="2" charset="-122"/>
                        <a:cs typeface="Arial" panose="020B0604020202020204" pitchFamily="34" charset="0"/>
                      </a:endParaRPr>
                    </a:p>
                  </a:txBody>
                  <a:tcPr marL="30450" marR="30450" marT="0" marB="0" anchor="ctr"/>
                </a:tc>
                <a:extLst>
                  <a:ext uri="{0D108BD9-81ED-4DB2-BD59-A6C34878D82A}">
                    <a16:rowId xmlns:a16="http://schemas.microsoft.com/office/drawing/2014/main" xmlns="" val="10007"/>
                  </a:ext>
                </a:extLst>
              </a:tr>
              <a:tr h="313337">
                <a:tc>
                  <a:txBody>
                    <a:bodyPr/>
                    <a:lstStyle/>
                    <a:p>
                      <a:pPr algn="ctr">
                        <a:spcAft>
                          <a:spcPts val="0"/>
                        </a:spcAft>
                      </a:pPr>
                      <a:r>
                        <a:rPr lang="en-US" sz="1600" kern="100">
                          <a:effectLst/>
                        </a:rPr>
                        <a:t>Shielding</a:t>
                      </a:r>
                      <a:endParaRPr lang="en-US" sz="1600" kern="100">
                        <a:solidFill>
                          <a:srgbClr val="2E74B5"/>
                        </a:solidFill>
                        <a:effectLst/>
                        <a:latin typeface="Arial" panose="020B0604020202020204" pitchFamily="34" charset="0"/>
                        <a:ea typeface="宋体" panose="02010600030101010101" pitchFamily="2" charset="-122"/>
                        <a:cs typeface="Arial" panose="020B0604020202020204" pitchFamily="34" charset="0"/>
                      </a:endParaRPr>
                    </a:p>
                  </a:txBody>
                  <a:tcPr marL="30450" marR="30450" marT="0" marB="0" anchor="ctr"/>
                </a:tc>
                <a:tc>
                  <a:txBody>
                    <a:bodyPr/>
                    <a:lstStyle/>
                    <a:p>
                      <a:pPr algn="ctr">
                        <a:spcAft>
                          <a:spcPts val="0"/>
                        </a:spcAft>
                      </a:pPr>
                      <a:r>
                        <a:rPr lang="en-US" sz="1600" kern="100" dirty="0">
                          <a:effectLst/>
                        </a:rPr>
                        <a:t>Under design</a:t>
                      </a:r>
                      <a:endParaRPr lang="en-US" sz="1600" kern="100" dirty="0">
                        <a:solidFill>
                          <a:srgbClr val="2E74B5"/>
                        </a:solidFill>
                        <a:effectLst/>
                        <a:latin typeface="Arial" panose="020B0604020202020204" pitchFamily="34" charset="0"/>
                        <a:ea typeface="宋体" panose="02010600030101010101" pitchFamily="2" charset="-122"/>
                        <a:cs typeface="Arial" panose="020B0604020202020204" pitchFamily="34" charset="0"/>
                      </a:endParaRPr>
                    </a:p>
                  </a:txBody>
                  <a:tcPr marL="30450" marR="30450" marT="0" marB="0" anchor="ctr"/>
                </a:tc>
                <a:extLst>
                  <a:ext uri="{0D108BD9-81ED-4DB2-BD59-A6C34878D82A}">
                    <a16:rowId xmlns:a16="http://schemas.microsoft.com/office/drawing/2014/main" xmlns="" val="10008"/>
                  </a:ext>
                </a:extLst>
              </a:tr>
              <a:tr h="313337">
                <a:tc>
                  <a:txBody>
                    <a:bodyPr/>
                    <a:lstStyle/>
                    <a:p>
                      <a:pPr algn="ctr">
                        <a:spcAft>
                          <a:spcPts val="0"/>
                        </a:spcAft>
                      </a:pPr>
                      <a:r>
                        <a:rPr lang="en-US" sz="1600" kern="100">
                          <a:effectLst/>
                        </a:rPr>
                        <a:t>Cooling system</a:t>
                      </a:r>
                      <a:endParaRPr lang="en-US" sz="1600" kern="100">
                        <a:solidFill>
                          <a:srgbClr val="2E74B5"/>
                        </a:solidFill>
                        <a:effectLst/>
                        <a:latin typeface="Arial" panose="020B0604020202020204" pitchFamily="34" charset="0"/>
                        <a:ea typeface="宋体" panose="02010600030101010101" pitchFamily="2" charset="-122"/>
                        <a:cs typeface="Arial" panose="020B0604020202020204" pitchFamily="34" charset="0"/>
                      </a:endParaRPr>
                    </a:p>
                  </a:txBody>
                  <a:tcPr marL="30450" marR="30450" marT="0" marB="0" anchor="ctr"/>
                </a:tc>
                <a:tc>
                  <a:txBody>
                    <a:bodyPr/>
                    <a:lstStyle/>
                    <a:p>
                      <a:pPr algn="ctr">
                        <a:spcAft>
                          <a:spcPts val="0"/>
                        </a:spcAft>
                      </a:pPr>
                      <a:r>
                        <a:rPr lang="en-US" sz="1600" kern="100" dirty="0">
                          <a:effectLst/>
                        </a:rPr>
                        <a:t>Under design</a:t>
                      </a:r>
                      <a:endParaRPr lang="en-US" sz="1600" kern="100" dirty="0">
                        <a:solidFill>
                          <a:srgbClr val="2E74B5"/>
                        </a:solidFill>
                        <a:effectLst/>
                        <a:latin typeface="Arial" panose="020B0604020202020204" pitchFamily="34" charset="0"/>
                        <a:ea typeface="宋体" panose="02010600030101010101" pitchFamily="2" charset="-122"/>
                        <a:cs typeface="Arial" panose="020B0604020202020204" pitchFamily="34" charset="0"/>
                      </a:endParaRPr>
                    </a:p>
                  </a:txBody>
                  <a:tcPr marL="30450" marR="30450" marT="0" marB="0" anchor="ctr"/>
                </a:tc>
                <a:extLst>
                  <a:ext uri="{0D108BD9-81ED-4DB2-BD59-A6C34878D82A}">
                    <a16:rowId xmlns:a16="http://schemas.microsoft.com/office/drawing/2014/main" xmlns="" val="10009"/>
                  </a:ext>
                </a:extLst>
              </a:tr>
              <a:tr h="313337">
                <a:tc>
                  <a:txBody>
                    <a:bodyPr/>
                    <a:lstStyle/>
                    <a:p>
                      <a:pPr algn="ctr">
                        <a:spcAft>
                          <a:spcPts val="0"/>
                        </a:spcAft>
                      </a:pPr>
                      <a:r>
                        <a:rPr lang="en-US" sz="1600" kern="100">
                          <a:effectLst/>
                        </a:rPr>
                        <a:t>Vacuum pump</a:t>
                      </a:r>
                      <a:endParaRPr lang="en-US" sz="1600" kern="100">
                        <a:solidFill>
                          <a:srgbClr val="2E74B5"/>
                        </a:solidFill>
                        <a:effectLst/>
                        <a:latin typeface="Arial" panose="020B0604020202020204" pitchFamily="34" charset="0"/>
                        <a:ea typeface="宋体" panose="02010600030101010101" pitchFamily="2" charset="-122"/>
                        <a:cs typeface="Arial" panose="020B0604020202020204" pitchFamily="34" charset="0"/>
                      </a:endParaRPr>
                    </a:p>
                  </a:txBody>
                  <a:tcPr marL="30450" marR="30450" marT="0" marB="0" anchor="ctr"/>
                </a:tc>
                <a:tc>
                  <a:txBody>
                    <a:bodyPr/>
                    <a:lstStyle/>
                    <a:p>
                      <a:pPr algn="ctr">
                        <a:spcAft>
                          <a:spcPts val="0"/>
                        </a:spcAft>
                      </a:pPr>
                      <a:r>
                        <a:rPr lang="en-US" sz="1600" kern="100" dirty="0">
                          <a:effectLst/>
                        </a:rPr>
                        <a:t>Under design</a:t>
                      </a:r>
                      <a:endParaRPr lang="en-US" sz="1600" kern="100" dirty="0">
                        <a:solidFill>
                          <a:srgbClr val="2E74B5"/>
                        </a:solidFill>
                        <a:effectLst/>
                        <a:latin typeface="Arial" panose="020B0604020202020204" pitchFamily="34" charset="0"/>
                        <a:ea typeface="宋体" panose="02010600030101010101" pitchFamily="2" charset="-122"/>
                        <a:cs typeface="Arial" panose="020B0604020202020204" pitchFamily="34" charset="0"/>
                      </a:endParaRPr>
                    </a:p>
                  </a:txBody>
                  <a:tcPr marL="30450" marR="30450" marT="0" marB="0" anchor="ctr"/>
                </a:tc>
                <a:extLst>
                  <a:ext uri="{0D108BD9-81ED-4DB2-BD59-A6C34878D82A}">
                    <a16:rowId xmlns:a16="http://schemas.microsoft.com/office/drawing/2014/main" xmlns="" val="10010"/>
                  </a:ext>
                </a:extLst>
              </a:tr>
              <a:tr h="313337">
                <a:tc>
                  <a:txBody>
                    <a:bodyPr/>
                    <a:lstStyle/>
                    <a:p>
                      <a:pPr algn="ctr">
                        <a:spcAft>
                          <a:spcPts val="0"/>
                        </a:spcAft>
                      </a:pPr>
                      <a:r>
                        <a:rPr lang="en-US" sz="1600" kern="100">
                          <a:effectLst/>
                        </a:rPr>
                        <a:t>Supporting system</a:t>
                      </a:r>
                      <a:endParaRPr lang="en-US" sz="1600" kern="100">
                        <a:solidFill>
                          <a:srgbClr val="2E74B5"/>
                        </a:solidFill>
                        <a:effectLst/>
                        <a:latin typeface="Arial" panose="020B0604020202020204" pitchFamily="34" charset="0"/>
                        <a:ea typeface="宋体" panose="02010600030101010101" pitchFamily="2" charset="-122"/>
                        <a:cs typeface="Arial" panose="020B0604020202020204" pitchFamily="34" charset="0"/>
                      </a:endParaRPr>
                    </a:p>
                  </a:txBody>
                  <a:tcPr marL="30450" marR="30450" marT="0" marB="0" anchor="ctr"/>
                </a:tc>
                <a:tc>
                  <a:txBody>
                    <a:bodyPr/>
                    <a:lstStyle/>
                    <a:p>
                      <a:pPr algn="ctr">
                        <a:spcAft>
                          <a:spcPts val="0"/>
                        </a:spcAft>
                      </a:pPr>
                      <a:r>
                        <a:rPr lang="en-US" sz="1600" kern="100" dirty="0">
                          <a:effectLst/>
                        </a:rPr>
                        <a:t>Under design</a:t>
                      </a:r>
                      <a:endParaRPr lang="en-US" sz="1600" kern="100" dirty="0">
                        <a:solidFill>
                          <a:srgbClr val="2E74B5"/>
                        </a:solidFill>
                        <a:effectLst/>
                        <a:latin typeface="Arial" panose="020B0604020202020204" pitchFamily="34" charset="0"/>
                        <a:ea typeface="宋体" panose="02010600030101010101" pitchFamily="2" charset="-122"/>
                        <a:cs typeface="Arial" panose="020B0604020202020204" pitchFamily="34" charset="0"/>
                      </a:endParaRPr>
                    </a:p>
                  </a:txBody>
                  <a:tcPr marL="30450" marR="30450" marT="0" marB="0" anchor="ctr"/>
                </a:tc>
                <a:extLst>
                  <a:ext uri="{0D108BD9-81ED-4DB2-BD59-A6C34878D82A}">
                    <a16:rowId xmlns:a16="http://schemas.microsoft.com/office/drawing/2014/main" xmlns="" val="10011"/>
                  </a:ext>
                </a:extLst>
              </a:tr>
              <a:tr h="313337">
                <a:tc>
                  <a:txBody>
                    <a:bodyPr/>
                    <a:lstStyle/>
                    <a:p>
                      <a:pPr algn="ctr">
                        <a:spcAft>
                          <a:spcPts val="0"/>
                        </a:spcAft>
                      </a:pPr>
                      <a:r>
                        <a:rPr lang="en-US" sz="1600" kern="100" dirty="0">
                          <a:effectLst/>
                        </a:rPr>
                        <a:t>Flange</a:t>
                      </a:r>
                      <a:endParaRPr lang="en-US" sz="1600" kern="100" dirty="0">
                        <a:solidFill>
                          <a:srgbClr val="2E74B5"/>
                        </a:solidFill>
                        <a:effectLst/>
                        <a:latin typeface="Arial" panose="020B0604020202020204" pitchFamily="34" charset="0"/>
                        <a:ea typeface="宋体" panose="02010600030101010101" pitchFamily="2" charset="-122"/>
                        <a:cs typeface="Arial" panose="020B0604020202020204" pitchFamily="34" charset="0"/>
                      </a:endParaRPr>
                    </a:p>
                  </a:txBody>
                  <a:tcPr marL="30450" marR="30450" marT="0" marB="0" anchor="ctr"/>
                </a:tc>
                <a:tc>
                  <a:txBody>
                    <a:bodyPr/>
                    <a:lstStyle/>
                    <a:p>
                      <a:pPr algn="ctr">
                        <a:spcAft>
                          <a:spcPts val="0"/>
                        </a:spcAft>
                      </a:pPr>
                      <a:r>
                        <a:rPr lang="en-US" sz="1600" kern="100" dirty="0">
                          <a:effectLst/>
                        </a:rPr>
                        <a:t>Under design</a:t>
                      </a:r>
                      <a:endParaRPr lang="en-US" sz="1600" kern="100" dirty="0">
                        <a:solidFill>
                          <a:srgbClr val="2E74B5"/>
                        </a:solidFill>
                        <a:effectLst/>
                        <a:latin typeface="Arial" panose="020B0604020202020204" pitchFamily="34" charset="0"/>
                        <a:ea typeface="宋体" panose="02010600030101010101" pitchFamily="2" charset="-122"/>
                        <a:cs typeface="Arial" panose="020B0604020202020204" pitchFamily="34" charset="0"/>
                      </a:endParaRPr>
                    </a:p>
                  </a:txBody>
                  <a:tcPr marL="30450" marR="30450" marT="0" marB="0" anchor="ctr"/>
                </a:tc>
                <a:extLst>
                  <a:ext uri="{0D108BD9-81ED-4DB2-BD59-A6C34878D82A}">
                    <a16:rowId xmlns:a16="http://schemas.microsoft.com/office/drawing/2014/main" xmlns="" val="10012"/>
                  </a:ext>
                </a:extLst>
              </a:tr>
              <a:tr h="313337">
                <a:tc>
                  <a:txBody>
                    <a:bodyPr/>
                    <a:lstStyle/>
                    <a:p>
                      <a:pPr algn="ctr">
                        <a:spcAft>
                          <a:spcPts val="0"/>
                        </a:spcAft>
                      </a:pPr>
                      <a:r>
                        <a:rPr lang="en-US" sz="1600" kern="100">
                          <a:effectLst/>
                        </a:rPr>
                        <a:t>Bellows</a:t>
                      </a:r>
                      <a:endParaRPr lang="en-US" sz="1600" kern="100">
                        <a:solidFill>
                          <a:srgbClr val="2E74B5"/>
                        </a:solidFill>
                        <a:effectLst/>
                        <a:latin typeface="Arial" panose="020B0604020202020204" pitchFamily="34" charset="0"/>
                        <a:ea typeface="宋体" panose="02010600030101010101" pitchFamily="2" charset="-122"/>
                        <a:cs typeface="Arial" panose="020B0604020202020204" pitchFamily="34" charset="0"/>
                      </a:endParaRPr>
                    </a:p>
                  </a:txBody>
                  <a:tcPr marL="30450" marR="30450" marT="0" marB="0" anchor="ctr"/>
                </a:tc>
                <a:tc>
                  <a:txBody>
                    <a:bodyPr/>
                    <a:lstStyle/>
                    <a:p>
                      <a:pPr algn="ctr">
                        <a:spcAft>
                          <a:spcPts val="0"/>
                        </a:spcAft>
                      </a:pPr>
                      <a:r>
                        <a:rPr lang="en-US" sz="1600" kern="100" dirty="0">
                          <a:effectLst/>
                        </a:rPr>
                        <a:t>Under design</a:t>
                      </a:r>
                      <a:endParaRPr lang="en-US" sz="1600" kern="100" dirty="0">
                        <a:solidFill>
                          <a:srgbClr val="2E74B5"/>
                        </a:solidFill>
                        <a:effectLst/>
                        <a:latin typeface="Arial" panose="020B0604020202020204" pitchFamily="34" charset="0"/>
                        <a:ea typeface="宋体" panose="02010600030101010101" pitchFamily="2" charset="-122"/>
                        <a:cs typeface="Arial" panose="020B0604020202020204" pitchFamily="34" charset="0"/>
                      </a:endParaRPr>
                    </a:p>
                  </a:txBody>
                  <a:tcPr marL="30450" marR="30450" marT="0" marB="0" anchor="ctr"/>
                </a:tc>
                <a:extLst>
                  <a:ext uri="{0D108BD9-81ED-4DB2-BD59-A6C34878D82A}">
                    <a16:rowId xmlns:a16="http://schemas.microsoft.com/office/drawing/2014/main" xmlns="" val="10013"/>
                  </a:ext>
                </a:extLst>
              </a:tr>
              <a:tr h="313337">
                <a:tc>
                  <a:txBody>
                    <a:bodyPr/>
                    <a:lstStyle/>
                    <a:p>
                      <a:pPr algn="ctr">
                        <a:spcAft>
                          <a:spcPts val="0"/>
                        </a:spcAft>
                      </a:pPr>
                      <a:r>
                        <a:rPr lang="en-US" sz="1600" kern="100" dirty="0">
                          <a:effectLst/>
                        </a:rPr>
                        <a:t>Alignment</a:t>
                      </a:r>
                      <a:endParaRPr lang="en-US" sz="1600" kern="100" dirty="0">
                        <a:solidFill>
                          <a:srgbClr val="2E74B5"/>
                        </a:solidFill>
                        <a:effectLst/>
                        <a:latin typeface="Arial" panose="020B0604020202020204" pitchFamily="34" charset="0"/>
                        <a:ea typeface="宋体" panose="02010600030101010101" pitchFamily="2" charset="-122"/>
                        <a:cs typeface="Arial" panose="020B0604020202020204" pitchFamily="34" charset="0"/>
                      </a:endParaRPr>
                    </a:p>
                  </a:txBody>
                  <a:tcPr marL="30450" marR="30450" marT="0" marB="0" anchor="ctr"/>
                </a:tc>
                <a:tc>
                  <a:txBody>
                    <a:bodyPr/>
                    <a:lstStyle/>
                    <a:p>
                      <a:pPr algn="ctr">
                        <a:spcAft>
                          <a:spcPts val="0"/>
                        </a:spcAft>
                      </a:pPr>
                      <a:r>
                        <a:rPr lang="en-US" sz="1600" kern="100" dirty="0">
                          <a:effectLst/>
                        </a:rPr>
                        <a:t>Under design</a:t>
                      </a:r>
                      <a:endParaRPr lang="en-US" sz="1600" kern="100" dirty="0">
                        <a:solidFill>
                          <a:srgbClr val="2E74B5"/>
                        </a:solidFill>
                        <a:effectLst/>
                        <a:latin typeface="Arial" panose="020B0604020202020204" pitchFamily="34" charset="0"/>
                        <a:ea typeface="宋体" panose="02010600030101010101" pitchFamily="2" charset="-122"/>
                        <a:cs typeface="Arial" panose="020B0604020202020204" pitchFamily="34" charset="0"/>
                      </a:endParaRPr>
                    </a:p>
                  </a:txBody>
                  <a:tcPr marL="30450" marR="30450" marT="0" marB="0" anchor="ctr"/>
                </a:tc>
                <a:extLst>
                  <a:ext uri="{0D108BD9-81ED-4DB2-BD59-A6C34878D82A}">
                    <a16:rowId xmlns:a16="http://schemas.microsoft.com/office/drawing/2014/main" xmlns="" val="10014"/>
                  </a:ext>
                </a:extLst>
              </a:tr>
              <a:tr h="313337">
                <a:tc>
                  <a:txBody>
                    <a:bodyPr/>
                    <a:lstStyle/>
                    <a:p>
                      <a:pPr algn="ctr">
                        <a:spcAft>
                          <a:spcPts val="0"/>
                        </a:spcAft>
                      </a:pPr>
                      <a:r>
                        <a:rPr lang="en-US" sz="1600" kern="100">
                          <a:effectLst/>
                        </a:rPr>
                        <a:t>Trimming support in SC magnet</a:t>
                      </a:r>
                      <a:endParaRPr lang="en-US" sz="1600" kern="100">
                        <a:solidFill>
                          <a:srgbClr val="2E74B5"/>
                        </a:solidFill>
                        <a:effectLst/>
                        <a:latin typeface="Arial" panose="020B0604020202020204" pitchFamily="34" charset="0"/>
                        <a:ea typeface="宋体" panose="02010600030101010101" pitchFamily="2" charset="-122"/>
                        <a:cs typeface="Arial" panose="020B0604020202020204" pitchFamily="34" charset="0"/>
                      </a:endParaRPr>
                    </a:p>
                  </a:txBody>
                  <a:tcPr marL="30450" marR="30450" marT="0" marB="0" anchor="ctr"/>
                </a:tc>
                <a:tc>
                  <a:txBody>
                    <a:bodyPr/>
                    <a:lstStyle/>
                    <a:p>
                      <a:pPr algn="ctr">
                        <a:spcAft>
                          <a:spcPts val="0"/>
                        </a:spcAft>
                      </a:pPr>
                      <a:r>
                        <a:rPr lang="en-US" sz="1600" kern="100" dirty="0">
                          <a:effectLst/>
                        </a:rPr>
                        <a:t>Under design</a:t>
                      </a:r>
                      <a:endParaRPr lang="en-US" sz="1600" kern="100" dirty="0">
                        <a:solidFill>
                          <a:srgbClr val="2E74B5"/>
                        </a:solidFill>
                        <a:effectLst/>
                        <a:latin typeface="Arial" panose="020B0604020202020204" pitchFamily="34" charset="0"/>
                        <a:ea typeface="宋体" panose="02010600030101010101" pitchFamily="2" charset="-122"/>
                        <a:cs typeface="Arial" panose="020B0604020202020204" pitchFamily="34" charset="0"/>
                      </a:endParaRPr>
                    </a:p>
                  </a:txBody>
                  <a:tcPr marL="30450" marR="30450" marT="0" marB="0" anchor="ctr"/>
                </a:tc>
                <a:extLst>
                  <a:ext uri="{0D108BD9-81ED-4DB2-BD59-A6C34878D82A}">
                    <a16:rowId xmlns:a16="http://schemas.microsoft.com/office/drawing/2014/main" xmlns="" val="10015"/>
                  </a:ext>
                </a:extLst>
              </a:tr>
              <a:tr h="313337">
                <a:tc>
                  <a:txBody>
                    <a:bodyPr/>
                    <a:lstStyle/>
                    <a:p>
                      <a:pPr algn="ctr">
                        <a:spcAft>
                          <a:spcPts val="0"/>
                        </a:spcAft>
                      </a:pPr>
                      <a:r>
                        <a:rPr lang="en-US" sz="1600" kern="100" dirty="0">
                          <a:effectLst/>
                        </a:rPr>
                        <a:t>HOM absorber</a:t>
                      </a:r>
                      <a:endParaRPr lang="en-US" sz="1600" kern="100" dirty="0">
                        <a:solidFill>
                          <a:srgbClr val="2E74B5"/>
                        </a:solidFill>
                        <a:effectLst/>
                        <a:latin typeface="Arial" panose="020B0604020202020204" pitchFamily="34" charset="0"/>
                        <a:ea typeface="宋体" panose="02010600030101010101" pitchFamily="2" charset="-122"/>
                        <a:cs typeface="Arial" panose="020B0604020202020204" pitchFamily="34" charset="0"/>
                      </a:endParaRPr>
                    </a:p>
                  </a:txBody>
                  <a:tcPr marL="30450" marR="30450" marT="0" marB="0" anchor="ctr"/>
                </a:tc>
                <a:tc>
                  <a:txBody>
                    <a:bodyPr/>
                    <a:lstStyle/>
                    <a:p>
                      <a:pPr algn="ctr">
                        <a:spcAft>
                          <a:spcPts val="0"/>
                        </a:spcAft>
                      </a:pPr>
                      <a:r>
                        <a:rPr lang="en-US" sz="1600" kern="100" dirty="0">
                          <a:effectLst/>
                        </a:rPr>
                        <a:t>Under design</a:t>
                      </a:r>
                      <a:endParaRPr lang="en-US" sz="1600" kern="100" dirty="0">
                        <a:solidFill>
                          <a:srgbClr val="2E74B5"/>
                        </a:solidFill>
                        <a:effectLst/>
                        <a:latin typeface="Arial" panose="020B0604020202020204" pitchFamily="34" charset="0"/>
                        <a:ea typeface="宋体" panose="02010600030101010101" pitchFamily="2" charset="-122"/>
                        <a:cs typeface="Arial" panose="020B0604020202020204" pitchFamily="34" charset="0"/>
                      </a:endParaRPr>
                    </a:p>
                  </a:txBody>
                  <a:tcPr marL="30450" marR="30450" marT="0" marB="0" anchor="ctr"/>
                </a:tc>
                <a:extLst>
                  <a:ext uri="{0D108BD9-81ED-4DB2-BD59-A6C34878D82A}">
                    <a16:rowId xmlns:a16="http://schemas.microsoft.com/office/drawing/2014/main" xmlns="" val="10016"/>
                  </a:ext>
                </a:extLst>
              </a:tr>
              <a:tr h="313337">
                <a:tc>
                  <a:txBody>
                    <a:bodyPr/>
                    <a:lstStyle/>
                    <a:p>
                      <a:pPr algn="ctr">
                        <a:spcAft>
                          <a:spcPts val="0"/>
                        </a:spcAft>
                      </a:pPr>
                      <a:r>
                        <a:rPr lang="en-US" sz="1600" kern="100">
                          <a:effectLst/>
                        </a:rPr>
                        <a:t>Auxiliary coils in SC magnet</a:t>
                      </a:r>
                      <a:endParaRPr lang="en-US" sz="1600" kern="100">
                        <a:solidFill>
                          <a:srgbClr val="2E74B5"/>
                        </a:solidFill>
                        <a:effectLst/>
                        <a:latin typeface="Arial" panose="020B0604020202020204" pitchFamily="34" charset="0"/>
                        <a:ea typeface="宋体" panose="02010600030101010101" pitchFamily="2" charset="-122"/>
                        <a:cs typeface="Arial" panose="020B0604020202020204" pitchFamily="34" charset="0"/>
                      </a:endParaRPr>
                    </a:p>
                  </a:txBody>
                  <a:tcPr marL="30450" marR="30450" marT="0" marB="0" anchor="ctr"/>
                </a:tc>
                <a:tc>
                  <a:txBody>
                    <a:bodyPr/>
                    <a:lstStyle/>
                    <a:p>
                      <a:pPr algn="ctr">
                        <a:spcAft>
                          <a:spcPts val="0"/>
                        </a:spcAft>
                      </a:pPr>
                      <a:r>
                        <a:rPr lang="en-US" sz="1600" kern="100" dirty="0">
                          <a:effectLst/>
                        </a:rPr>
                        <a:t>Under design</a:t>
                      </a:r>
                      <a:endParaRPr lang="en-US" sz="1600" kern="100" dirty="0">
                        <a:solidFill>
                          <a:srgbClr val="2E74B5"/>
                        </a:solidFill>
                        <a:effectLst/>
                        <a:latin typeface="Arial" panose="020B0604020202020204" pitchFamily="34" charset="0"/>
                        <a:ea typeface="宋体" panose="02010600030101010101" pitchFamily="2" charset="-122"/>
                        <a:cs typeface="Arial" panose="020B0604020202020204" pitchFamily="34" charset="0"/>
                      </a:endParaRPr>
                    </a:p>
                  </a:txBody>
                  <a:tcPr marL="30450" marR="30450" marT="0" marB="0" anchor="ctr"/>
                </a:tc>
                <a:extLst>
                  <a:ext uri="{0D108BD9-81ED-4DB2-BD59-A6C34878D82A}">
                    <a16:rowId xmlns:a16="http://schemas.microsoft.com/office/drawing/2014/main" xmlns="" val="10017"/>
                  </a:ext>
                </a:extLst>
              </a:tr>
            </a:tbl>
          </a:graphicData>
        </a:graphic>
      </p:graphicFrame>
      <p:sp>
        <p:nvSpPr>
          <p:cNvPr id="5" name="文本框 4"/>
          <p:cNvSpPr txBox="1"/>
          <p:nvPr/>
        </p:nvSpPr>
        <p:spPr>
          <a:xfrm>
            <a:off x="2153429" y="225426"/>
            <a:ext cx="8185786" cy="646331"/>
          </a:xfrm>
          <a:prstGeom prst="rect">
            <a:avLst/>
          </a:prstGeom>
          <a:noFill/>
        </p:spPr>
        <p:txBody>
          <a:bodyPr wrap="square" rtlCol="0">
            <a:spAutoFit/>
          </a:bodyPr>
          <a:lstStyle/>
          <a:p>
            <a:pPr algn="ctr">
              <a:spcBef>
                <a:spcPts val="1200"/>
              </a:spcBef>
              <a:spcAft>
                <a:spcPts val="1200"/>
              </a:spcAft>
            </a:pPr>
            <a:r>
              <a:rPr lang="en-US" altLang="zh-CN" sz="3600" b="1" dirty="0">
                <a:solidFill>
                  <a:srgbClr val="7030A0"/>
                </a:solidFill>
                <a:latin typeface="Arial" panose="020B0604020202020204" pitchFamily="34" charset="0"/>
                <a:cs typeface="Arial" panose="020B0604020202020204" pitchFamily="34" charset="0"/>
              </a:rPr>
              <a:t>MDI accelerator components status</a:t>
            </a:r>
          </a:p>
        </p:txBody>
      </p:sp>
      <p:sp>
        <p:nvSpPr>
          <p:cNvPr id="6" name="文本框 5"/>
          <p:cNvSpPr txBox="1"/>
          <p:nvPr/>
        </p:nvSpPr>
        <p:spPr>
          <a:xfrm>
            <a:off x="11887911" y="6611779"/>
            <a:ext cx="513522" cy="246221"/>
          </a:xfrm>
          <a:prstGeom prst="rect">
            <a:avLst/>
          </a:prstGeom>
          <a:noFill/>
        </p:spPr>
        <p:txBody>
          <a:bodyPr wrap="square" rtlCol="0">
            <a:spAutoFit/>
          </a:bodyPr>
          <a:lstStyle/>
          <a:p>
            <a:r>
              <a:rPr lang="en-US" altLang="zh-CN" sz="1000" dirty="0"/>
              <a:t>24</a:t>
            </a:r>
            <a:endParaRPr lang="zh-CN" altLang="en-US" sz="1000" dirty="0"/>
          </a:p>
        </p:txBody>
      </p:sp>
    </p:spTree>
    <p:extLst>
      <p:ext uri="{BB962C8B-B14F-4D97-AF65-F5344CB8AC3E}">
        <p14:creationId xmlns:p14="http://schemas.microsoft.com/office/powerpoint/2010/main" val="481676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图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82800" y="1581150"/>
            <a:ext cx="8083550"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标题 1"/>
          <p:cNvSpPr>
            <a:spLocks noGrp="1"/>
          </p:cNvSpPr>
          <p:nvPr>
            <p:ph type="title"/>
          </p:nvPr>
        </p:nvSpPr>
        <p:spPr>
          <a:xfrm>
            <a:off x="516748" y="-31491"/>
            <a:ext cx="10515600" cy="1325563"/>
          </a:xfrm>
        </p:spPr>
        <p:txBody>
          <a:bodyPr/>
          <a:lstStyle/>
          <a:p>
            <a:r>
              <a:rPr lang="en-US" altLang="zh-CN" dirty="0">
                <a:solidFill>
                  <a:srgbClr val="7030A0"/>
                </a:solidFill>
                <a:latin typeface="Arial" panose="020B0604020202020204" pitchFamily="34" charset="0"/>
                <a:cs typeface="Arial" panose="020B0604020202020204" pitchFamily="34" charset="0"/>
              </a:rPr>
              <a:t>Collimator design structure</a:t>
            </a:r>
            <a:endParaRPr lang="zh-CN" altLang="en-US" dirty="0">
              <a:solidFill>
                <a:srgbClr val="7030A0"/>
              </a:solidFill>
              <a:latin typeface="Arial" panose="020B0604020202020204" pitchFamily="34" charset="0"/>
              <a:cs typeface="Arial" panose="020B0604020202020204" pitchFamily="34" charset="0"/>
            </a:endParaRPr>
          </a:p>
        </p:txBody>
      </p:sp>
      <p:cxnSp>
        <p:nvCxnSpPr>
          <p:cNvPr id="9221" name="直接箭头连接符 5"/>
          <p:cNvCxnSpPr>
            <a:cxnSpLocks noChangeShapeType="1"/>
          </p:cNvCxnSpPr>
          <p:nvPr/>
        </p:nvCxnSpPr>
        <p:spPr bwMode="auto">
          <a:xfrm>
            <a:off x="1679575" y="3113088"/>
            <a:ext cx="2108200" cy="0"/>
          </a:xfrm>
          <a:prstGeom prst="straightConnector1">
            <a:avLst/>
          </a:prstGeom>
          <a:noFill/>
          <a:ln w="25400" algn="ctr">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22" name="文本框 9"/>
          <p:cNvSpPr txBox="1">
            <a:spLocks noChangeArrowheads="1"/>
          </p:cNvSpPr>
          <p:nvPr/>
        </p:nvSpPr>
        <p:spPr bwMode="auto">
          <a:xfrm>
            <a:off x="1496291" y="2772946"/>
            <a:ext cx="9781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1600" dirty="0">
                <a:latin typeface="微软雅黑" panose="020B0503020204020204" pitchFamily="34" charset="-122"/>
                <a:ea typeface="微软雅黑" panose="020B0503020204020204" pitchFamily="34" charset="-122"/>
              </a:rPr>
              <a:t>Beam</a:t>
            </a:r>
            <a:endParaRPr lang="zh-CN" altLang="en-US" sz="1600" dirty="0">
              <a:latin typeface="微软雅黑" panose="020B0503020204020204" pitchFamily="34" charset="-122"/>
              <a:ea typeface="微软雅黑" panose="020B0503020204020204" pitchFamily="34" charset="-122"/>
            </a:endParaRPr>
          </a:p>
        </p:txBody>
      </p:sp>
      <p:cxnSp>
        <p:nvCxnSpPr>
          <p:cNvPr id="9223" name="直接箭头连接符 16"/>
          <p:cNvCxnSpPr>
            <a:cxnSpLocks noChangeShapeType="1"/>
          </p:cNvCxnSpPr>
          <p:nvPr/>
        </p:nvCxnSpPr>
        <p:spPr bwMode="auto">
          <a:xfrm>
            <a:off x="4252913" y="1473201"/>
            <a:ext cx="0" cy="912813"/>
          </a:xfrm>
          <a:prstGeom prst="straightConnector1">
            <a:avLst/>
          </a:prstGeom>
          <a:noFill/>
          <a:ln w="28575" algn="ctr">
            <a:solidFill>
              <a:srgbClr val="00B0F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24" name="直接箭头连接符 18"/>
          <p:cNvCxnSpPr>
            <a:cxnSpLocks noChangeShapeType="1"/>
          </p:cNvCxnSpPr>
          <p:nvPr/>
        </p:nvCxnSpPr>
        <p:spPr bwMode="auto">
          <a:xfrm flipV="1">
            <a:off x="8143875" y="1392239"/>
            <a:ext cx="0" cy="941387"/>
          </a:xfrm>
          <a:prstGeom prst="straightConnector1">
            <a:avLst/>
          </a:prstGeom>
          <a:noFill/>
          <a:ln w="28575" algn="ctr">
            <a:solidFill>
              <a:srgbClr val="00B0F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25" name="文本框 22"/>
          <p:cNvSpPr txBox="1">
            <a:spLocks noChangeArrowheads="1"/>
          </p:cNvSpPr>
          <p:nvPr/>
        </p:nvSpPr>
        <p:spPr bwMode="auto">
          <a:xfrm>
            <a:off x="3339958" y="1142970"/>
            <a:ext cx="27814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1600" dirty="0">
                <a:latin typeface="微软雅黑" panose="020B0503020204020204" pitchFamily="34" charset="-122"/>
                <a:ea typeface="微软雅黑" panose="020B0503020204020204" pitchFamily="34" charset="-122"/>
              </a:rPr>
              <a:t>Cooling water entrance</a:t>
            </a:r>
            <a:endParaRPr lang="zh-CN" altLang="en-US" sz="1600" dirty="0">
              <a:latin typeface="微软雅黑" panose="020B0503020204020204" pitchFamily="34" charset="-122"/>
              <a:ea typeface="微软雅黑" panose="020B0503020204020204" pitchFamily="34" charset="-122"/>
            </a:endParaRPr>
          </a:p>
        </p:txBody>
      </p:sp>
      <p:sp>
        <p:nvSpPr>
          <p:cNvPr id="9226" name="文本框 23"/>
          <p:cNvSpPr txBox="1">
            <a:spLocks noChangeArrowheads="1"/>
          </p:cNvSpPr>
          <p:nvPr/>
        </p:nvSpPr>
        <p:spPr bwMode="auto">
          <a:xfrm>
            <a:off x="7524750" y="1117600"/>
            <a:ext cx="21161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1600" dirty="0">
                <a:latin typeface="微软雅黑" panose="020B0503020204020204" pitchFamily="34" charset="-122"/>
                <a:ea typeface="微软雅黑" panose="020B0503020204020204" pitchFamily="34" charset="-122"/>
              </a:rPr>
              <a:t>Cooling water exit</a:t>
            </a:r>
            <a:endParaRPr lang="zh-CN" altLang="en-US" sz="1600" dirty="0">
              <a:latin typeface="微软雅黑" panose="020B0503020204020204" pitchFamily="34" charset="-122"/>
              <a:ea typeface="微软雅黑" panose="020B0503020204020204" pitchFamily="34" charset="-122"/>
            </a:endParaRPr>
          </a:p>
        </p:txBody>
      </p:sp>
      <p:cxnSp>
        <p:nvCxnSpPr>
          <p:cNvPr id="9227" name="直接箭头连接符 27"/>
          <p:cNvCxnSpPr>
            <a:cxnSpLocks noChangeShapeType="1"/>
          </p:cNvCxnSpPr>
          <p:nvPr/>
        </p:nvCxnSpPr>
        <p:spPr bwMode="auto">
          <a:xfrm>
            <a:off x="8234364" y="3821113"/>
            <a:ext cx="528637" cy="722312"/>
          </a:xfrm>
          <a:prstGeom prst="straightConnector1">
            <a:avLst/>
          </a:prstGeom>
          <a:noFill/>
          <a:ln w="9525" algn="ctr">
            <a:solidFill>
              <a:srgbClr val="7030A0"/>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28" name="文本框 31"/>
          <p:cNvSpPr txBox="1">
            <a:spLocks noChangeArrowheads="1"/>
          </p:cNvSpPr>
          <p:nvPr/>
        </p:nvSpPr>
        <p:spPr bwMode="auto">
          <a:xfrm>
            <a:off x="8218488" y="4560889"/>
            <a:ext cx="18399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1600" dirty="0">
                <a:latin typeface="微软雅黑" panose="020B0503020204020204" pitchFamily="34" charset="-122"/>
                <a:ea typeface="微软雅黑" panose="020B0503020204020204" pitchFamily="34" charset="-122"/>
              </a:rPr>
              <a:t>Movable baffle</a:t>
            </a:r>
            <a:endParaRPr lang="zh-CN" altLang="en-US" sz="1600" dirty="0">
              <a:latin typeface="微软雅黑" panose="020B0503020204020204" pitchFamily="34" charset="-122"/>
              <a:ea typeface="微软雅黑" panose="020B0503020204020204" pitchFamily="34" charset="-122"/>
            </a:endParaRPr>
          </a:p>
        </p:txBody>
      </p:sp>
      <p:cxnSp>
        <p:nvCxnSpPr>
          <p:cNvPr id="9229" name="直接箭头连接符 33"/>
          <p:cNvCxnSpPr>
            <a:cxnSpLocks noChangeShapeType="1"/>
          </p:cNvCxnSpPr>
          <p:nvPr/>
        </p:nvCxnSpPr>
        <p:spPr bwMode="auto">
          <a:xfrm>
            <a:off x="9329738" y="3405188"/>
            <a:ext cx="311150" cy="584200"/>
          </a:xfrm>
          <a:prstGeom prst="straightConnector1">
            <a:avLst/>
          </a:prstGeom>
          <a:noFill/>
          <a:ln w="9525" algn="ctr">
            <a:solidFill>
              <a:srgbClr val="7030A0"/>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30" name="文本框 38"/>
          <p:cNvSpPr txBox="1">
            <a:spLocks noChangeArrowheads="1"/>
          </p:cNvSpPr>
          <p:nvPr/>
        </p:nvSpPr>
        <p:spPr bwMode="auto">
          <a:xfrm>
            <a:off x="9278939" y="3948114"/>
            <a:ext cx="27289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1600" dirty="0">
                <a:latin typeface="微软雅黑" panose="020B0503020204020204" pitchFamily="34" charset="-122"/>
                <a:ea typeface="微软雅黑" panose="020B0503020204020204" pitchFamily="34" charset="-122"/>
              </a:rPr>
              <a:t>Transition spring sheet</a:t>
            </a:r>
            <a:endParaRPr lang="zh-CN" altLang="en-US" sz="1600" dirty="0">
              <a:latin typeface="微软雅黑" panose="020B0503020204020204" pitchFamily="34" charset="-122"/>
              <a:ea typeface="微软雅黑" panose="020B0503020204020204" pitchFamily="34" charset="-122"/>
            </a:endParaRPr>
          </a:p>
        </p:txBody>
      </p:sp>
      <p:sp>
        <p:nvSpPr>
          <p:cNvPr id="41" name="文本框 40"/>
          <p:cNvSpPr txBox="1"/>
          <p:nvPr/>
        </p:nvSpPr>
        <p:spPr>
          <a:xfrm>
            <a:off x="4310856" y="4917618"/>
            <a:ext cx="7724125" cy="1815882"/>
          </a:xfrm>
          <a:prstGeom prst="rect">
            <a:avLst/>
          </a:prstGeom>
          <a:solidFill>
            <a:schemeClr val="bg2">
              <a:lumMod val="20000"/>
              <a:lumOff val="80000"/>
            </a:schemeClr>
          </a:solidFill>
        </p:spPr>
        <p:txBody>
          <a:bodyPr wrap="square">
            <a:spAutoFit/>
          </a:bodyPr>
          <a:lstStyle/>
          <a:p>
            <a:pPr marL="285750" indent="-285750">
              <a:buFont typeface="Wingdings" panose="05000000000000000000" pitchFamily="2" charset="2"/>
              <a:buChar char="ü"/>
              <a:defRPr/>
            </a:pPr>
            <a:r>
              <a:rPr lang="en-US" altLang="zh-CN" sz="1400" dirty="0">
                <a:latin typeface="Arial" panose="020B0604020202020204" pitchFamily="34" charset="0"/>
                <a:cs typeface="Arial" panose="020B0604020202020204" pitchFamily="34" charset="0"/>
              </a:rPr>
              <a:t>Considering the collimation section, the movable baffle can not protrude the step between the vacuum pipe and the collimator section. The vacuum pipe in the collimator section transits from elliptical section to rectangular section.</a:t>
            </a:r>
          </a:p>
          <a:p>
            <a:pPr marL="285750" indent="-285750">
              <a:buFont typeface="Wingdings" panose="05000000000000000000" pitchFamily="2" charset="2"/>
              <a:buChar char="ü"/>
              <a:defRPr/>
            </a:pPr>
            <a:r>
              <a:rPr lang="en-US" altLang="zh-CN" sz="1400" dirty="0">
                <a:latin typeface="Arial" panose="020B0604020202020204" pitchFamily="34" charset="0"/>
                <a:cs typeface="Arial" panose="020B0604020202020204" pitchFamily="34" charset="0"/>
              </a:rPr>
              <a:t>During the moving process of the movable baffle, the spring sheet is always pressed on the baffle to realize the gradual transition of the moving process.</a:t>
            </a:r>
          </a:p>
          <a:p>
            <a:pPr marL="285750" indent="-285750">
              <a:buFont typeface="Wingdings" panose="05000000000000000000" pitchFamily="2" charset="2"/>
              <a:buChar char="ü"/>
              <a:defRPr/>
            </a:pPr>
            <a:r>
              <a:rPr lang="en-US" altLang="zh-CN" sz="1400" dirty="0">
                <a:latin typeface="Arial" panose="020B0604020202020204" pitchFamily="34" charset="0"/>
                <a:cs typeface="Arial" panose="020B0604020202020204" pitchFamily="34" charset="0"/>
              </a:rPr>
              <a:t>Structural design and refinement (including machinery, vacuum, etc.); drive scheme design (drive, control, etc.); material selection (considering physical requirements, heat dissipation, strength, etc.); finite element simulation (thermal-structural).</a:t>
            </a:r>
            <a:endParaRPr lang="zh-CN" altLang="en-US" sz="1400" dirty="0">
              <a:latin typeface="Arial" panose="020B0604020202020204" pitchFamily="34" charset="0"/>
              <a:cs typeface="Arial" panose="020B0604020202020204" pitchFamily="34" charset="0"/>
            </a:endParaRPr>
          </a:p>
        </p:txBody>
      </p:sp>
      <p:pic>
        <p:nvPicPr>
          <p:cNvPr id="9233" name="图片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1299" y="4543425"/>
            <a:ext cx="3683001"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6125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33378" y="-1092"/>
            <a:ext cx="10515600" cy="1325563"/>
          </a:xfrm>
        </p:spPr>
        <p:txBody>
          <a:bodyPr/>
          <a:lstStyle/>
          <a:p>
            <a:r>
              <a:rPr lang="en-US" altLang="zh-CN" dirty="0">
                <a:solidFill>
                  <a:srgbClr val="7030A0"/>
                </a:solidFill>
                <a:latin typeface="Arial" panose="020B0604020202020204" pitchFamily="34" charset="0"/>
                <a:cs typeface="Arial" panose="020B0604020202020204" pitchFamily="34" charset="0"/>
              </a:rPr>
              <a:t>Collimator design</a:t>
            </a:r>
            <a:endParaRPr lang="zh-CN" altLang="en-US" dirty="0">
              <a:solidFill>
                <a:srgbClr val="7030A0"/>
              </a:solidFill>
              <a:latin typeface="Arial" panose="020B0604020202020204" pitchFamily="34" charset="0"/>
              <a:cs typeface="Arial" panose="020B0604020202020204" pitchFamily="34" charset="0"/>
            </a:endParaRPr>
          </a:p>
        </p:txBody>
      </p:sp>
      <p:sp>
        <p:nvSpPr>
          <p:cNvPr id="4" name="内容占位符 2"/>
          <p:cNvSpPr>
            <a:spLocks noGrp="1"/>
          </p:cNvSpPr>
          <p:nvPr/>
        </p:nvSpPr>
        <p:spPr bwMode="auto">
          <a:xfrm>
            <a:off x="413780" y="1147912"/>
            <a:ext cx="4284629" cy="23014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B0F0"/>
              </a:buClr>
              <a:buSzPct val="90000"/>
              <a:buFont typeface="Wingdings" pitchFamily="2" charset="2"/>
              <a:buChar char="n"/>
              <a:defRPr sz="2000">
                <a:solidFill>
                  <a:srgbClr val="003399"/>
                </a:solidFill>
                <a:latin typeface="+mn-lt"/>
                <a:ea typeface="微软雅黑" pitchFamily="34" charset="-122"/>
                <a:cs typeface="+mn-cs"/>
              </a:defRPr>
            </a:lvl1pPr>
            <a:lvl2pPr marL="742950" indent="-285750" algn="l" rtl="0" eaLnBrk="0" fontAlgn="base" hangingPunct="0">
              <a:spcBef>
                <a:spcPct val="20000"/>
              </a:spcBef>
              <a:spcAft>
                <a:spcPct val="0"/>
              </a:spcAft>
              <a:buClr>
                <a:srgbClr val="00B050"/>
              </a:buClr>
              <a:buSzPct val="75000"/>
              <a:buFont typeface="Wingdings" pitchFamily="2" charset="2"/>
              <a:buChar char="l"/>
              <a:defRPr sz="1800">
                <a:solidFill>
                  <a:schemeClr val="tx1"/>
                </a:solidFill>
                <a:latin typeface="+mn-lt"/>
                <a:ea typeface="微软雅黑" pitchFamily="34" charset="-122"/>
              </a:defRPr>
            </a:lvl2pPr>
            <a:lvl3pPr marL="1143000" indent="-228600" algn="l" rtl="0" eaLnBrk="0" fontAlgn="base" hangingPunct="0">
              <a:spcBef>
                <a:spcPct val="20000"/>
              </a:spcBef>
              <a:spcAft>
                <a:spcPct val="0"/>
              </a:spcAft>
              <a:buChar char="•"/>
              <a:defRPr sz="2000">
                <a:solidFill>
                  <a:srgbClr val="003399"/>
                </a:solidFill>
                <a:latin typeface="+mn-lt"/>
                <a:ea typeface="+mn-ea"/>
              </a:defRPr>
            </a:lvl3pPr>
            <a:lvl4pPr marL="1600200" indent="-228600" algn="l" rtl="0" eaLnBrk="0" fontAlgn="base" hangingPunct="0">
              <a:spcBef>
                <a:spcPct val="20000"/>
              </a:spcBef>
              <a:spcAft>
                <a:spcPct val="0"/>
              </a:spcAft>
              <a:buChar char="–"/>
              <a:defRPr sz="2800">
                <a:solidFill>
                  <a:srgbClr val="003399"/>
                </a:solidFill>
                <a:latin typeface="+mn-lt"/>
                <a:ea typeface="+mn-ea"/>
              </a:defRPr>
            </a:lvl4pPr>
            <a:lvl5pPr marL="2057400" indent="-228600" algn="l" rtl="0" eaLnBrk="0" fontAlgn="base" hangingPunct="0">
              <a:spcBef>
                <a:spcPct val="20000"/>
              </a:spcBef>
              <a:spcAft>
                <a:spcPct val="0"/>
              </a:spcAft>
              <a:buChar char="»"/>
              <a:defRPr sz="2800">
                <a:solidFill>
                  <a:srgbClr val="003399"/>
                </a:solidFill>
                <a:latin typeface="+mn-lt"/>
                <a:ea typeface="+mn-ea"/>
              </a:defRPr>
            </a:lvl5pPr>
            <a:lvl6pPr marL="2514600" indent="-228600" algn="l" rtl="0" fontAlgn="base">
              <a:spcBef>
                <a:spcPct val="20000"/>
              </a:spcBef>
              <a:spcAft>
                <a:spcPct val="0"/>
              </a:spcAft>
              <a:buChar char="»"/>
              <a:defRPr sz="2800">
                <a:solidFill>
                  <a:srgbClr val="003399"/>
                </a:solidFill>
                <a:latin typeface="+mn-lt"/>
                <a:ea typeface="+mn-ea"/>
              </a:defRPr>
            </a:lvl6pPr>
            <a:lvl7pPr marL="2971800" indent="-228600" algn="l" rtl="0" fontAlgn="base">
              <a:spcBef>
                <a:spcPct val="20000"/>
              </a:spcBef>
              <a:spcAft>
                <a:spcPct val="0"/>
              </a:spcAft>
              <a:buChar char="»"/>
              <a:defRPr sz="2800">
                <a:solidFill>
                  <a:srgbClr val="003399"/>
                </a:solidFill>
                <a:latin typeface="+mn-lt"/>
                <a:ea typeface="+mn-ea"/>
              </a:defRPr>
            </a:lvl7pPr>
            <a:lvl8pPr marL="3429000" indent="-228600" algn="l" rtl="0" fontAlgn="base">
              <a:spcBef>
                <a:spcPct val="20000"/>
              </a:spcBef>
              <a:spcAft>
                <a:spcPct val="0"/>
              </a:spcAft>
              <a:buChar char="»"/>
              <a:defRPr sz="2800">
                <a:solidFill>
                  <a:srgbClr val="003399"/>
                </a:solidFill>
                <a:latin typeface="+mn-lt"/>
                <a:ea typeface="+mn-ea"/>
              </a:defRPr>
            </a:lvl8pPr>
            <a:lvl9pPr marL="3886200" indent="-228600" algn="l" rtl="0" fontAlgn="base">
              <a:spcBef>
                <a:spcPct val="20000"/>
              </a:spcBef>
              <a:spcAft>
                <a:spcPct val="0"/>
              </a:spcAft>
              <a:buChar char="»"/>
              <a:defRPr sz="2800">
                <a:solidFill>
                  <a:srgbClr val="003399"/>
                </a:solidFill>
                <a:latin typeface="+mn-lt"/>
                <a:ea typeface="+mn-ea"/>
              </a:defRPr>
            </a:lvl9pPr>
          </a:lstStyle>
          <a:p>
            <a:r>
              <a:rPr lang="en-US" altLang="zh-CN" sz="1400" dirty="0">
                <a:latin typeface="Arial" panose="020B0604020202020204" pitchFamily="34" charset="0"/>
                <a:cs typeface="Arial" panose="020B0604020202020204" pitchFamily="34" charset="0"/>
              </a:rPr>
              <a:t>Difficulties</a:t>
            </a:r>
          </a:p>
          <a:p>
            <a:pPr lvl="1"/>
            <a:r>
              <a:rPr lang="en-US" altLang="zh-CN" sz="1400" dirty="0">
                <a:solidFill>
                  <a:srgbClr val="FF0000"/>
                </a:solidFill>
                <a:latin typeface="Arial" panose="020B0604020202020204" pitchFamily="34" charset="0"/>
                <a:cs typeface="Arial" panose="020B0604020202020204" pitchFamily="34" charset="0"/>
              </a:rPr>
              <a:t>High thermal load. </a:t>
            </a:r>
            <a:r>
              <a:rPr lang="en-US" altLang="zh-CN" sz="1400" dirty="0">
                <a:latin typeface="Arial" panose="020B0604020202020204" pitchFamily="34" charset="0"/>
                <a:cs typeface="Arial" panose="020B0604020202020204" pitchFamily="34" charset="0"/>
              </a:rPr>
              <a:t>The synchrotron radiation power is 7700W</a:t>
            </a:r>
          </a:p>
          <a:p>
            <a:pPr lvl="1"/>
            <a:r>
              <a:rPr lang="en-US" altLang="zh-CN" sz="1400" dirty="0">
                <a:latin typeface="Arial" panose="020B0604020202020204" pitchFamily="34" charset="0"/>
                <a:cs typeface="Arial" panose="020B0604020202020204" pitchFamily="34" charset="0"/>
              </a:rPr>
              <a:t>Minimize impedance. Design of RF fingers will be considered in the next step.</a:t>
            </a:r>
          </a:p>
          <a:p>
            <a:endParaRPr lang="zh-CN" altLang="en-US" dirty="0"/>
          </a:p>
        </p:txBody>
      </p:sp>
      <p:pic>
        <p:nvPicPr>
          <p:cNvPr id="5" name="table"/>
          <p:cNvPicPr>
            <a:picLocks noChangeAspect="1"/>
          </p:cNvPicPr>
          <p:nvPr/>
        </p:nvPicPr>
        <p:blipFill>
          <a:blip r:embed="rId2"/>
          <a:stretch>
            <a:fillRect/>
          </a:stretch>
        </p:blipFill>
        <p:spPr>
          <a:xfrm>
            <a:off x="4611452" y="1147912"/>
            <a:ext cx="4318842" cy="1740143"/>
          </a:xfrm>
          <a:prstGeom prst="rect">
            <a:avLst/>
          </a:prstGeom>
        </p:spPr>
      </p:pic>
      <p:sp>
        <p:nvSpPr>
          <p:cNvPr id="6" name="圆角矩形 5"/>
          <p:cNvSpPr/>
          <p:nvPr/>
        </p:nvSpPr>
        <p:spPr>
          <a:xfrm>
            <a:off x="9053983" y="1147912"/>
            <a:ext cx="2824164" cy="1532334"/>
          </a:xfrm>
          <a:prstGeom prst="roundRect">
            <a:avLst/>
          </a:prstGeom>
          <a:solidFill>
            <a:srgbClr val="90BB23">
              <a:lumMod val="20000"/>
              <a:lumOff val="80000"/>
            </a:srgbClr>
          </a:solidFill>
          <a:ln w="10795" cap="flat" cmpd="sng" algn="ctr">
            <a:solidFill>
              <a:srgbClr val="D5393D"/>
            </a:solidFill>
            <a:prstDash val="solid"/>
          </a:ln>
          <a:effectLst/>
        </p:spPr>
        <p:txBody>
          <a:bodyPr wrap="square" rtlCol="0" anchor="ctr">
            <a:spAutoFit/>
          </a:bodyPr>
          <a:lstStyle>
            <a:defPPr>
              <a:defRPr lang="en-US"/>
            </a:defPPr>
            <a:lvl1pPr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1pPr>
            <a:lvl2pPr marL="457200"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2pPr>
            <a:lvl3pPr marL="914400"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3pPr>
            <a:lvl4pPr marL="1371600"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4pPr>
            <a:lvl5pPr marL="1828800"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5pPr>
            <a:lvl6pPr marL="2286000" algn="l" defTabSz="914400" rtl="0" eaLnBrk="1" latinLnBrk="0" hangingPunct="1">
              <a:defRPr sz="3600" b="1" kern="1200">
                <a:solidFill>
                  <a:schemeClr val="bg1"/>
                </a:solidFill>
                <a:latin typeface="Times New Roman" pitchFamily="18" charset="0"/>
                <a:ea typeface="华文中宋" pitchFamily="2" charset="-122"/>
                <a:cs typeface="+mn-cs"/>
              </a:defRPr>
            </a:lvl6pPr>
            <a:lvl7pPr marL="2743200" algn="l" defTabSz="914400" rtl="0" eaLnBrk="1" latinLnBrk="0" hangingPunct="1">
              <a:defRPr sz="3600" b="1" kern="1200">
                <a:solidFill>
                  <a:schemeClr val="bg1"/>
                </a:solidFill>
                <a:latin typeface="Times New Roman" pitchFamily="18" charset="0"/>
                <a:ea typeface="华文中宋" pitchFamily="2" charset="-122"/>
                <a:cs typeface="+mn-cs"/>
              </a:defRPr>
            </a:lvl7pPr>
            <a:lvl8pPr marL="3200400" algn="l" defTabSz="914400" rtl="0" eaLnBrk="1" latinLnBrk="0" hangingPunct="1">
              <a:defRPr sz="3600" b="1" kern="1200">
                <a:solidFill>
                  <a:schemeClr val="bg1"/>
                </a:solidFill>
                <a:latin typeface="Times New Roman" pitchFamily="18" charset="0"/>
                <a:ea typeface="华文中宋" pitchFamily="2" charset="-122"/>
                <a:cs typeface="+mn-cs"/>
              </a:defRPr>
            </a:lvl8pPr>
            <a:lvl9pPr marL="3657600" algn="l" defTabSz="914400" rtl="0" eaLnBrk="1" latinLnBrk="0" hangingPunct="1">
              <a:defRPr sz="3600" b="1" kern="1200">
                <a:solidFill>
                  <a:schemeClr val="bg1"/>
                </a:solidFill>
                <a:latin typeface="Times New Roman" pitchFamily="18" charset="0"/>
                <a:ea typeface="华文中宋" pitchFamily="2" charset="-122"/>
                <a:cs typeface="+mn-cs"/>
              </a:defRPr>
            </a:lvl9pPr>
          </a:lstStyle>
          <a:p>
            <a:pPr marL="0" marR="0" lvl="0" indent="0" algn="l" defTabSz="914400" eaLnBrk="1" fontAlgn="auto" latinLnBrk="0" hangingPunct="1">
              <a:lnSpc>
                <a:spcPct val="120000"/>
              </a:lnSpc>
              <a:spcBef>
                <a:spcPts val="600"/>
              </a:spcBef>
              <a:spcAft>
                <a:spcPts val="0"/>
              </a:spcAft>
              <a:buClrTx/>
              <a:buSzTx/>
              <a:buFontTx/>
              <a:buNone/>
              <a:tabLst/>
              <a:defRPr/>
            </a:pPr>
            <a:r>
              <a:rPr lang="en-US" altLang="zh-CN" sz="1400" dirty="0">
                <a:solidFill>
                  <a:schemeClr val="tx1"/>
                </a:solidFill>
              </a:rPr>
              <a:t>A design is proposed using </a:t>
            </a:r>
            <a:r>
              <a:rPr lang="en-US" altLang="zh-CN" sz="1400" dirty="0">
                <a:solidFill>
                  <a:srgbClr val="FF0000"/>
                </a:solidFill>
              </a:rPr>
              <a:t>laminated material with metal and membrane of high thermal conductivity</a:t>
            </a:r>
            <a:r>
              <a:rPr lang="en-US" altLang="zh-CN" sz="1400" dirty="0">
                <a:solidFill>
                  <a:schemeClr val="tx1"/>
                </a:solidFill>
              </a:rPr>
              <a:t>, the photon absorber is also considered.</a:t>
            </a:r>
            <a:endParaRPr kumimoji="0" lang="zh-CN" altLang="en-US" sz="1400" b="0" i="0" u="none" strike="noStrike" kern="0" cap="none" spc="0" normalizeH="0" baseline="0" noProof="0" dirty="0">
              <a:ln>
                <a:noFill/>
              </a:ln>
              <a:solidFill>
                <a:srgbClr val="000000"/>
              </a:solidFill>
              <a:effectLst/>
              <a:uLnTx/>
              <a:uFillTx/>
              <a:latin typeface="Calibri"/>
              <a:ea typeface="微软雅黑"/>
            </a:endParaRPr>
          </a:p>
        </p:txBody>
      </p:sp>
      <p:pic>
        <p:nvPicPr>
          <p:cNvPr id="7" name="内容占位符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80" y="2434170"/>
            <a:ext cx="3600000" cy="2448000"/>
          </a:xfrm>
          <a:prstGeom prst="rect">
            <a:avLst/>
          </a:prstGeom>
        </p:spPr>
      </p:pic>
      <p:sp>
        <p:nvSpPr>
          <p:cNvPr id="8" name="矩形 7"/>
          <p:cNvSpPr/>
          <p:nvPr/>
        </p:nvSpPr>
        <p:spPr>
          <a:xfrm>
            <a:off x="707507" y="2611056"/>
            <a:ext cx="2586273" cy="553998"/>
          </a:xfrm>
          <a:prstGeom prst="rect">
            <a:avLst/>
          </a:prstGeom>
        </p:spPr>
        <p:txBody>
          <a:bodyPr wrap="square">
            <a:spAutoFit/>
          </a:bodyPr>
          <a:lstStyle/>
          <a:p>
            <a:r>
              <a:rPr lang="en-US" altLang="zh-CN" sz="1000" dirty="0">
                <a:latin typeface="Arial" panose="020B0604020202020204" pitchFamily="34" charset="0"/>
                <a:cs typeface="Arial" panose="020B0604020202020204" pitchFamily="34" charset="0"/>
              </a:rPr>
              <a:t>Y: Highest temperature;</a:t>
            </a:r>
          </a:p>
          <a:p>
            <a:r>
              <a:rPr lang="en-US" altLang="zh-CN" sz="1000" dirty="0">
                <a:latin typeface="Arial" panose="020B0604020202020204" pitchFamily="34" charset="0"/>
                <a:cs typeface="Arial" panose="020B0604020202020204" pitchFamily="34" charset="0"/>
              </a:rPr>
              <a:t>X: Thickness of membrane of high thermal conductivity</a:t>
            </a:r>
            <a:endParaRPr lang="zh-CN" altLang="en-US" sz="1000" dirty="0">
              <a:latin typeface="Arial" panose="020B0604020202020204" pitchFamily="34" charset="0"/>
              <a:cs typeface="Arial" panose="020B0604020202020204" pitchFamily="34" charset="0"/>
            </a:endParaRPr>
          </a:p>
        </p:txBody>
      </p:sp>
      <p:pic>
        <p:nvPicPr>
          <p:cNvPr id="9" name="图片 8"/>
          <p:cNvPicPr>
            <a:picLocks noChangeAspect="1"/>
          </p:cNvPicPr>
          <p:nvPr/>
        </p:nvPicPr>
        <p:blipFill>
          <a:blip r:embed="rId4"/>
          <a:stretch>
            <a:fillRect/>
          </a:stretch>
        </p:blipFill>
        <p:spPr>
          <a:xfrm>
            <a:off x="413780" y="4958348"/>
            <a:ext cx="2880000" cy="1312406"/>
          </a:xfrm>
          <a:prstGeom prst="rect">
            <a:avLst/>
          </a:prstGeom>
        </p:spPr>
      </p:pic>
      <p:pic>
        <p:nvPicPr>
          <p:cNvPr id="10" name="图片 9"/>
          <p:cNvPicPr>
            <a:picLocks noChangeAspect="1"/>
          </p:cNvPicPr>
          <p:nvPr/>
        </p:nvPicPr>
        <p:blipFill>
          <a:blip r:embed="rId5"/>
          <a:stretch>
            <a:fillRect/>
          </a:stretch>
        </p:blipFill>
        <p:spPr>
          <a:xfrm>
            <a:off x="3455859" y="3077878"/>
            <a:ext cx="2483822" cy="1654589"/>
          </a:xfrm>
          <a:prstGeom prst="rect">
            <a:avLst/>
          </a:prstGeom>
        </p:spPr>
      </p:pic>
      <p:sp>
        <p:nvSpPr>
          <p:cNvPr id="11" name="文本框 10"/>
          <p:cNvSpPr txBox="1"/>
          <p:nvPr/>
        </p:nvSpPr>
        <p:spPr>
          <a:xfrm>
            <a:off x="3911830" y="2855360"/>
            <a:ext cx="2736304" cy="246221"/>
          </a:xfrm>
          <a:prstGeom prst="rect">
            <a:avLst/>
          </a:prstGeom>
          <a:noFill/>
        </p:spPr>
        <p:txBody>
          <a:bodyPr wrap="square" rtlCol="0">
            <a:spAutoFit/>
          </a:bodyPr>
          <a:lstStyle/>
          <a:p>
            <a:r>
              <a:rPr lang="en-US" altLang="zh-CN" sz="1000" dirty="0">
                <a:solidFill>
                  <a:schemeClr val="tx1"/>
                </a:solidFill>
                <a:latin typeface="Arial" panose="020B0604020202020204" pitchFamily="34" charset="0"/>
                <a:cs typeface="Arial" panose="020B0604020202020204" pitchFamily="34" charset="0"/>
              </a:rPr>
              <a:t>Copper &amp; water, linear load </a:t>
            </a:r>
            <a:endParaRPr lang="zh-CN" altLang="en-US" sz="1000" dirty="0">
              <a:solidFill>
                <a:schemeClr val="tx1"/>
              </a:solidFill>
              <a:latin typeface="Arial" panose="020B0604020202020204" pitchFamily="34" charset="0"/>
              <a:cs typeface="Arial" panose="020B0604020202020204" pitchFamily="34" charset="0"/>
            </a:endParaRPr>
          </a:p>
        </p:txBody>
      </p:sp>
      <p:pic>
        <p:nvPicPr>
          <p:cNvPr id="12" name="图片 11"/>
          <p:cNvPicPr>
            <a:picLocks noChangeAspect="1"/>
          </p:cNvPicPr>
          <p:nvPr/>
        </p:nvPicPr>
        <p:blipFill>
          <a:blip r:embed="rId6"/>
          <a:stretch>
            <a:fillRect/>
          </a:stretch>
        </p:blipFill>
        <p:spPr>
          <a:xfrm>
            <a:off x="6059402" y="3086871"/>
            <a:ext cx="5223387" cy="1695905"/>
          </a:xfrm>
          <a:prstGeom prst="rect">
            <a:avLst/>
          </a:prstGeom>
        </p:spPr>
      </p:pic>
      <p:sp>
        <p:nvSpPr>
          <p:cNvPr id="14" name="文本框 13"/>
          <p:cNvSpPr txBox="1"/>
          <p:nvPr/>
        </p:nvSpPr>
        <p:spPr>
          <a:xfrm>
            <a:off x="7444962" y="2840976"/>
            <a:ext cx="2902238" cy="246221"/>
          </a:xfrm>
          <a:prstGeom prst="rect">
            <a:avLst/>
          </a:prstGeom>
          <a:noFill/>
        </p:spPr>
        <p:txBody>
          <a:bodyPr wrap="square" rtlCol="0">
            <a:spAutoFit/>
          </a:bodyPr>
          <a:lstStyle/>
          <a:p>
            <a:r>
              <a:rPr lang="en-US" altLang="zh-CN" sz="1000" dirty="0">
                <a:solidFill>
                  <a:schemeClr val="tx1"/>
                </a:solidFill>
                <a:latin typeface="Arial" panose="020B0604020202020204" pitchFamily="34" charset="0"/>
                <a:cs typeface="Arial" panose="020B0604020202020204" pitchFamily="34" charset="0"/>
              </a:rPr>
              <a:t>Copper &amp; water, surface load </a:t>
            </a:r>
            <a:endParaRPr lang="zh-CN" altLang="en-US" sz="1000" dirty="0">
              <a:solidFill>
                <a:schemeClr val="tx1"/>
              </a:solidFill>
              <a:latin typeface="Arial" panose="020B0604020202020204" pitchFamily="34" charset="0"/>
              <a:cs typeface="Arial" panose="020B0604020202020204" pitchFamily="34" charset="0"/>
            </a:endParaRPr>
          </a:p>
        </p:txBody>
      </p:sp>
      <p:pic>
        <p:nvPicPr>
          <p:cNvPr id="15" name="图片 14"/>
          <p:cNvPicPr>
            <a:picLocks noChangeAspect="1"/>
          </p:cNvPicPr>
          <p:nvPr/>
        </p:nvPicPr>
        <p:blipFill>
          <a:blip r:embed="rId7"/>
          <a:stretch>
            <a:fillRect/>
          </a:stretch>
        </p:blipFill>
        <p:spPr>
          <a:xfrm>
            <a:off x="3455859" y="4809029"/>
            <a:ext cx="4222052" cy="1579839"/>
          </a:xfrm>
          <a:prstGeom prst="rect">
            <a:avLst/>
          </a:prstGeom>
        </p:spPr>
      </p:pic>
      <p:pic>
        <p:nvPicPr>
          <p:cNvPr id="16" name="图片 15"/>
          <p:cNvPicPr>
            <a:picLocks noChangeAspect="1"/>
          </p:cNvPicPr>
          <p:nvPr/>
        </p:nvPicPr>
        <p:blipFill rotWithShape="1">
          <a:blip r:embed="rId8" cstate="print">
            <a:extLst>
              <a:ext uri="{28A0092B-C50C-407E-A947-70E740481C1C}">
                <a14:useLocalDpi xmlns:a14="http://schemas.microsoft.com/office/drawing/2010/main" val="0"/>
              </a:ext>
            </a:extLst>
          </a:blip>
          <a:srcRect l="25600" t="36489" r="34934" b="35600"/>
          <a:stretch/>
        </p:blipFill>
        <p:spPr>
          <a:xfrm rot="10800000">
            <a:off x="7839990" y="4821153"/>
            <a:ext cx="2991665" cy="1586796"/>
          </a:xfrm>
          <a:prstGeom prst="rect">
            <a:avLst/>
          </a:prstGeom>
        </p:spPr>
      </p:pic>
      <p:sp>
        <p:nvSpPr>
          <p:cNvPr id="17" name="文本框 16"/>
          <p:cNvSpPr txBox="1"/>
          <p:nvPr/>
        </p:nvSpPr>
        <p:spPr>
          <a:xfrm>
            <a:off x="3997666" y="6411335"/>
            <a:ext cx="3787025" cy="276999"/>
          </a:xfrm>
          <a:prstGeom prst="rect">
            <a:avLst/>
          </a:prstGeom>
          <a:noFill/>
        </p:spPr>
        <p:txBody>
          <a:bodyPr wrap="square" rtlCol="0">
            <a:spAutoFit/>
          </a:bodyPr>
          <a:lstStyle/>
          <a:p>
            <a:r>
              <a:rPr lang="en-US" altLang="zh-CN" sz="1200" dirty="0">
                <a:solidFill>
                  <a:schemeClr val="tx1"/>
                </a:solidFill>
                <a:latin typeface="Arial" panose="020B0604020202020204" pitchFamily="34" charset="0"/>
                <a:cs typeface="Arial" panose="020B0604020202020204" pitchFamily="34" charset="0"/>
              </a:rPr>
              <a:t>Laminated material &amp; water, linear load </a:t>
            </a:r>
            <a:endParaRPr lang="zh-CN" altLang="en-US" sz="1200" dirty="0">
              <a:solidFill>
                <a:schemeClr val="tx1"/>
              </a:solidFill>
              <a:latin typeface="Arial" panose="020B0604020202020204" pitchFamily="34" charset="0"/>
              <a:cs typeface="Arial" panose="020B0604020202020204" pitchFamily="34" charset="0"/>
            </a:endParaRPr>
          </a:p>
        </p:txBody>
      </p:sp>
      <p:sp>
        <p:nvSpPr>
          <p:cNvPr id="18" name="文本框 17"/>
          <p:cNvSpPr txBox="1"/>
          <p:nvPr/>
        </p:nvSpPr>
        <p:spPr>
          <a:xfrm>
            <a:off x="7996594" y="6385110"/>
            <a:ext cx="4701211" cy="461665"/>
          </a:xfrm>
          <a:prstGeom prst="rect">
            <a:avLst/>
          </a:prstGeom>
          <a:noFill/>
        </p:spPr>
        <p:txBody>
          <a:bodyPr wrap="square" rtlCol="0">
            <a:spAutoFit/>
          </a:bodyPr>
          <a:lstStyle/>
          <a:p>
            <a:r>
              <a:rPr lang="en-US" altLang="zh-CN" sz="1200" dirty="0">
                <a:solidFill>
                  <a:schemeClr val="tx1"/>
                </a:solidFill>
                <a:latin typeface="Arial" panose="020B0604020202020204" pitchFamily="34" charset="0"/>
                <a:cs typeface="Arial" panose="020B0604020202020204" pitchFamily="34" charset="0"/>
              </a:rPr>
              <a:t>Laminated material with copper and graphene film</a:t>
            </a:r>
          </a:p>
          <a:p>
            <a:r>
              <a:rPr lang="en-US" altLang="zh-CN" sz="1200" dirty="0">
                <a:solidFill>
                  <a:schemeClr val="tx1"/>
                </a:solidFill>
                <a:latin typeface="Arial" panose="020B0604020202020204" pitchFamily="34" charset="0"/>
                <a:cs typeface="Arial" panose="020B0604020202020204" pitchFamily="34" charset="0"/>
              </a:rPr>
              <a:t>(Supported by one NSFC, have no money now)</a:t>
            </a:r>
            <a:endParaRPr lang="zh-CN" altLang="en-US"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1509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56961" y="-57933"/>
            <a:ext cx="10515600" cy="1325563"/>
          </a:xfrm>
        </p:spPr>
        <p:txBody>
          <a:bodyPr/>
          <a:lstStyle/>
          <a:p>
            <a:r>
              <a:rPr kumimoji="1" lang="en-US" altLang="zh-CN" dirty="0">
                <a:solidFill>
                  <a:srgbClr val="7030A0"/>
                </a:solidFill>
                <a:latin typeface="Arial" panose="020B0604020202020204" pitchFamily="34" charset="0"/>
                <a:cs typeface="Arial" panose="020B0604020202020204" pitchFamily="34" charset="0"/>
              </a:rPr>
              <a:t>IP BPM</a:t>
            </a:r>
            <a:endParaRPr lang="zh-CN" altLang="en-US" dirty="0">
              <a:solidFill>
                <a:srgbClr val="7030A0"/>
              </a:solidFill>
              <a:latin typeface="Arial" panose="020B0604020202020204" pitchFamily="34" charset="0"/>
              <a:cs typeface="Arial" panose="020B0604020202020204" pitchFamily="34" charset="0"/>
            </a:endParaRPr>
          </a:p>
        </p:txBody>
      </p:sp>
      <p:pic>
        <p:nvPicPr>
          <p:cNvPr id="12" name="图片 11"/>
          <p:cNvPicPr>
            <a:picLocks noChangeAspect="1"/>
          </p:cNvPicPr>
          <p:nvPr/>
        </p:nvPicPr>
        <p:blipFill>
          <a:blip r:embed="rId2"/>
          <a:stretch>
            <a:fillRect/>
          </a:stretch>
        </p:blipFill>
        <p:spPr>
          <a:xfrm>
            <a:off x="166891" y="4122511"/>
            <a:ext cx="4056719" cy="2578471"/>
          </a:xfrm>
          <a:prstGeom prst="rect">
            <a:avLst/>
          </a:prstGeom>
        </p:spPr>
      </p:pic>
      <p:pic>
        <p:nvPicPr>
          <p:cNvPr id="13" name="图片 12"/>
          <p:cNvPicPr>
            <a:picLocks noChangeAspect="1"/>
          </p:cNvPicPr>
          <p:nvPr/>
        </p:nvPicPr>
        <p:blipFill>
          <a:blip r:embed="rId3"/>
          <a:stretch>
            <a:fillRect/>
          </a:stretch>
        </p:blipFill>
        <p:spPr>
          <a:xfrm>
            <a:off x="4223610" y="4122511"/>
            <a:ext cx="4056719" cy="2677926"/>
          </a:xfrm>
          <a:prstGeom prst="rect">
            <a:avLst/>
          </a:prstGeom>
        </p:spPr>
      </p:pic>
      <p:sp>
        <p:nvSpPr>
          <p:cNvPr id="14" name="文本框 13"/>
          <p:cNvSpPr txBox="1"/>
          <p:nvPr/>
        </p:nvSpPr>
        <p:spPr>
          <a:xfrm>
            <a:off x="723447" y="4143911"/>
            <a:ext cx="4451287" cy="369332"/>
          </a:xfrm>
          <a:prstGeom prst="rect">
            <a:avLst/>
          </a:prstGeom>
          <a:noFill/>
        </p:spPr>
        <p:txBody>
          <a:bodyPr wrap="square" rtlCol="0">
            <a:spAutoFit/>
          </a:bodyPr>
          <a:lstStyle/>
          <a:p>
            <a:r>
              <a:rPr lang="en-US" altLang="zh-CN" dirty="0"/>
              <a:t>Electromagnetic field at electrodes</a:t>
            </a:r>
            <a:endParaRPr lang="zh-CN" altLang="en-US" dirty="0"/>
          </a:p>
        </p:txBody>
      </p:sp>
      <p:pic>
        <p:nvPicPr>
          <p:cNvPr id="15" name="图片 14"/>
          <p:cNvPicPr>
            <a:picLocks noChangeAspect="1"/>
          </p:cNvPicPr>
          <p:nvPr/>
        </p:nvPicPr>
        <p:blipFill>
          <a:blip r:embed="rId4"/>
          <a:stretch>
            <a:fillRect/>
          </a:stretch>
        </p:blipFill>
        <p:spPr>
          <a:xfrm>
            <a:off x="7197132" y="1595638"/>
            <a:ext cx="4957769" cy="2001655"/>
          </a:xfrm>
          <a:prstGeom prst="rect">
            <a:avLst/>
          </a:prstGeom>
        </p:spPr>
      </p:pic>
      <p:sp>
        <p:nvSpPr>
          <p:cNvPr id="16" name="文本框 15"/>
          <p:cNvSpPr txBox="1"/>
          <p:nvPr/>
        </p:nvSpPr>
        <p:spPr>
          <a:xfrm>
            <a:off x="7010401" y="1198415"/>
            <a:ext cx="5516282" cy="369332"/>
          </a:xfrm>
          <a:prstGeom prst="rect">
            <a:avLst/>
          </a:prstGeom>
          <a:noFill/>
        </p:spPr>
        <p:txBody>
          <a:bodyPr wrap="square" rtlCol="0">
            <a:spAutoFit/>
          </a:bodyPr>
          <a:lstStyle/>
          <a:p>
            <a:r>
              <a:rPr lang="en-US" altLang="zh-CN" dirty="0"/>
              <a:t>Electrodes signal(bunch length 2.68mm) </a:t>
            </a:r>
            <a:endParaRPr lang="zh-CN" altLang="en-US" dirty="0"/>
          </a:p>
        </p:txBody>
      </p:sp>
      <p:sp>
        <p:nvSpPr>
          <p:cNvPr id="17" name="矩形 16"/>
          <p:cNvSpPr/>
          <p:nvPr/>
        </p:nvSpPr>
        <p:spPr>
          <a:xfrm>
            <a:off x="8676114" y="4013216"/>
            <a:ext cx="3177308" cy="2492990"/>
          </a:xfrm>
          <a:prstGeom prst="rect">
            <a:avLst/>
          </a:prstGeom>
        </p:spPr>
        <p:txBody>
          <a:bodyPr wrap="square">
            <a:spAutoFit/>
          </a:bodyPr>
          <a:lstStyle/>
          <a:p>
            <a:pPr marL="171450" indent="-171450">
              <a:buFont typeface="Wingdings" panose="05000000000000000000" pitchFamily="2" charset="2"/>
              <a:buChar char="ü"/>
            </a:pPr>
            <a:r>
              <a:rPr lang="en-US" altLang="zh-CN" dirty="0">
                <a:solidFill>
                  <a:srgbClr val="002060"/>
                </a:solidFill>
                <a:latin typeface="Arial" panose="020B0604020202020204" pitchFamily="34" charset="0"/>
                <a:cs typeface="Arial" panose="020B0604020202020204" pitchFamily="34" charset="0"/>
              </a:rPr>
              <a:t> Due to the short bunch length, signal has many resonance hump, signal amplitude proportional to the bunch charge.</a:t>
            </a:r>
          </a:p>
          <a:p>
            <a:pPr marL="171450" indent="-171450">
              <a:buFont typeface="Wingdings" panose="05000000000000000000" pitchFamily="2" charset="2"/>
              <a:buChar char="ü"/>
            </a:pPr>
            <a:r>
              <a:rPr lang="en-US" altLang="zh-CN" dirty="0">
                <a:solidFill>
                  <a:srgbClr val="002060"/>
                </a:solidFill>
                <a:latin typeface="Arial" panose="020B0604020202020204" pitchFamily="34" charset="0"/>
                <a:cs typeface="Arial" panose="020B0604020202020204" pitchFamily="34" charset="0"/>
              </a:rPr>
              <a:t> Signal intensity can be satisfied by CEPC MDI requirement.</a:t>
            </a:r>
            <a:endParaRPr lang="zh-CN" altLang="en-US" dirty="0">
              <a:solidFill>
                <a:srgbClr val="002060"/>
              </a:solidFill>
              <a:latin typeface="Arial" panose="020B0604020202020204" pitchFamily="34" charset="0"/>
              <a:cs typeface="Arial" panose="020B0604020202020204" pitchFamily="34" charset="0"/>
            </a:endParaRPr>
          </a:p>
          <a:p>
            <a:endParaRPr lang="zh-CN" altLang="en-US" sz="1200" dirty="0">
              <a:solidFill>
                <a:srgbClr val="FF0000"/>
              </a:solidFill>
              <a:latin typeface="Arial" panose="020B0604020202020204" pitchFamily="34" charset="0"/>
              <a:cs typeface="Arial" panose="020B0604020202020204" pitchFamily="34" charset="0"/>
            </a:endParaRPr>
          </a:p>
        </p:txBody>
      </p:sp>
      <p:sp>
        <p:nvSpPr>
          <p:cNvPr id="4" name="圆角矩形 3"/>
          <p:cNvSpPr/>
          <p:nvPr/>
        </p:nvSpPr>
        <p:spPr bwMode="auto">
          <a:xfrm>
            <a:off x="92364" y="1170524"/>
            <a:ext cx="6833537" cy="2720302"/>
          </a:xfrm>
          <a:prstGeom prst="roundRect">
            <a:avLst/>
          </a:prstGeom>
          <a:solidFill>
            <a:srgbClr val="FFFFCC"/>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p:txBody>
      </p:sp>
      <p:sp>
        <p:nvSpPr>
          <p:cNvPr id="5" name="圆角矩形 4"/>
          <p:cNvSpPr/>
          <p:nvPr/>
        </p:nvSpPr>
        <p:spPr bwMode="auto">
          <a:xfrm>
            <a:off x="8423564" y="3890826"/>
            <a:ext cx="3491345" cy="2583865"/>
          </a:xfrm>
          <a:prstGeom prst="roundRect">
            <a:avLst/>
          </a:prstGeom>
          <a:noFill/>
          <a:ln>
            <a:solidFill>
              <a:srgbClr val="FF0000"/>
            </a:solid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p:txBody>
      </p:sp>
      <p:sp>
        <p:nvSpPr>
          <p:cNvPr id="18" name="矩形 17"/>
          <p:cNvSpPr/>
          <p:nvPr/>
        </p:nvSpPr>
        <p:spPr>
          <a:xfrm>
            <a:off x="343750" y="1257065"/>
            <a:ext cx="6481923" cy="2308324"/>
          </a:xfrm>
          <a:prstGeom prst="rect">
            <a:avLst/>
          </a:prstGeom>
        </p:spPr>
        <p:txBody>
          <a:bodyPr wrap="square">
            <a:spAutoFit/>
          </a:bodyPr>
          <a:lstStyle/>
          <a:p>
            <a:pPr marL="285750" indent="-285750">
              <a:buFont typeface="Wingdings" panose="05000000000000000000" pitchFamily="2" charset="2"/>
              <a:buChar char="Ø"/>
            </a:pPr>
            <a:r>
              <a:rPr lang="en-US" altLang="zh-CN" dirty="0">
                <a:solidFill>
                  <a:srgbClr val="000000"/>
                </a:solidFill>
                <a:latin typeface="Arial" panose="020B0604020202020204" pitchFamily="34" charset="0"/>
                <a:cs typeface="Arial" panose="020B0604020202020204" pitchFamily="34" charset="0"/>
              </a:rPr>
              <a:t>Considering response time and calibration difficulty, two 4 button electrodes BPM at each side of CEPC IR is adopted.</a:t>
            </a:r>
          </a:p>
          <a:p>
            <a:pPr marL="285750" indent="-285750">
              <a:buFont typeface="Wingdings" panose="05000000000000000000" pitchFamily="2" charset="2"/>
              <a:buChar char="Ø"/>
            </a:pPr>
            <a:r>
              <a:rPr lang="en-GB" altLang="zh-CN" dirty="0">
                <a:solidFill>
                  <a:srgbClr val="000000"/>
                </a:solidFill>
                <a:latin typeface="Arial" panose="020B0604020202020204" pitchFamily="34" charset="0"/>
                <a:cs typeface="Arial" panose="020B0604020202020204" pitchFamily="34" charset="0"/>
              </a:rPr>
              <a:t>There is a bellows for the requirements of installation in the crotch region, located about 0.7 m from the IP. IP </a:t>
            </a:r>
            <a:r>
              <a:rPr lang="en-US" altLang="zh-CN" dirty="0">
                <a:solidFill>
                  <a:srgbClr val="000000"/>
                </a:solidFill>
                <a:latin typeface="Arial" panose="020B0604020202020204" pitchFamily="34" charset="0"/>
                <a:cs typeface="Arial" panose="020B0604020202020204" pitchFamily="34" charset="0"/>
              </a:rPr>
              <a:t>BPM will be</a:t>
            </a:r>
            <a:r>
              <a:rPr lang="zh-CN" altLang="en-US" dirty="0">
                <a:solidFill>
                  <a:srgbClr val="000000"/>
                </a:solidFill>
                <a:latin typeface="Arial" panose="020B0604020202020204" pitchFamily="34" charset="0"/>
                <a:cs typeface="Arial" panose="020B0604020202020204" pitchFamily="34" charset="0"/>
              </a:rPr>
              <a:t> </a:t>
            </a:r>
            <a:r>
              <a:rPr lang="en-US" altLang="zh-CN" dirty="0">
                <a:solidFill>
                  <a:srgbClr val="000000"/>
                </a:solidFill>
                <a:latin typeface="Arial" panose="020B0604020202020204" pitchFamily="34" charset="0"/>
                <a:cs typeface="Arial" panose="020B0604020202020204" pitchFamily="34" charset="0"/>
              </a:rPr>
              <a:t>installed at 80cm from the IP in the double pipe part.</a:t>
            </a:r>
          </a:p>
          <a:p>
            <a:pPr marL="285750" indent="-285750">
              <a:buFont typeface="Wingdings" panose="05000000000000000000" pitchFamily="2" charset="2"/>
              <a:buChar char="Ø"/>
            </a:pPr>
            <a:r>
              <a:rPr lang="en-US" altLang="zh-CN" dirty="0">
                <a:solidFill>
                  <a:srgbClr val="000000"/>
                </a:solidFill>
                <a:latin typeface="Arial" panose="020B0604020202020204" pitchFamily="34" charset="0"/>
                <a:cs typeface="Arial" panose="020B0604020202020204" pitchFamily="34" charset="0"/>
              </a:rPr>
              <a:t>Beam pipe size</a:t>
            </a:r>
            <a:r>
              <a:rPr lang="zh-CN" altLang="en-US" dirty="0">
                <a:solidFill>
                  <a:srgbClr val="000000"/>
                </a:solidFill>
                <a:latin typeface="Arial" panose="020B0604020202020204" pitchFamily="34" charset="0"/>
                <a:cs typeface="Arial" panose="020B0604020202020204" pitchFamily="34" charset="0"/>
              </a:rPr>
              <a:t>：</a:t>
            </a:r>
            <a:r>
              <a:rPr lang="en-US" altLang="zh-CN" dirty="0">
                <a:solidFill>
                  <a:srgbClr val="000000"/>
                </a:solidFill>
                <a:latin typeface="Arial" panose="020B0604020202020204" pitchFamily="34" charset="0"/>
                <a:cs typeface="Arial" panose="020B0604020202020204" pitchFamily="34" charset="0"/>
              </a:rPr>
              <a:t>diameter 18.74mm</a:t>
            </a:r>
            <a:endParaRPr lang="zh-CN" altLang="en-US" dirty="0">
              <a:solidFill>
                <a:srgbClr val="00000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altLang="zh-CN" dirty="0">
                <a:solidFill>
                  <a:srgbClr val="000000"/>
                </a:solidFill>
                <a:latin typeface="Arial" panose="020B0604020202020204" pitchFamily="34" charset="0"/>
                <a:cs typeface="Arial" panose="020B0604020202020204" pitchFamily="34" charset="0"/>
              </a:rPr>
              <a:t>Bunch length</a:t>
            </a:r>
            <a:r>
              <a:rPr lang="zh-CN" altLang="en-US" dirty="0">
                <a:solidFill>
                  <a:srgbClr val="000000"/>
                </a:solidFill>
                <a:latin typeface="Arial" panose="020B0604020202020204" pitchFamily="34" charset="0"/>
                <a:cs typeface="Arial" panose="020B0604020202020204" pitchFamily="34" charset="0"/>
              </a:rPr>
              <a:t>：</a:t>
            </a:r>
            <a:r>
              <a:rPr lang="en-US" altLang="zh-CN" dirty="0">
                <a:solidFill>
                  <a:srgbClr val="000000"/>
                </a:solidFill>
                <a:latin typeface="Arial" panose="020B0604020202020204" pitchFamily="34" charset="0"/>
                <a:cs typeface="Arial" panose="020B0604020202020204" pitchFamily="34" charset="0"/>
              </a:rPr>
              <a:t>2.68mm</a:t>
            </a:r>
          </a:p>
          <a:p>
            <a:pPr marL="285750" indent="-285750">
              <a:buFont typeface="Wingdings" panose="05000000000000000000" pitchFamily="2" charset="2"/>
              <a:buChar char="Ø"/>
            </a:pPr>
            <a:r>
              <a:rPr lang="en-US" altLang="zh-CN" dirty="0">
                <a:solidFill>
                  <a:srgbClr val="000000"/>
                </a:solidFill>
                <a:latin typeface="Arial" panose="020B0604020202020204" pitchFamily="34" charset="0"/>
                <a:cs typeface="Arial" panose="020B0604020202020204" pitchFamily="34" charset="0"/>
              </a:rPr>
              <a:t>Single bunch charge</a:t>
            </a:r>
            <a:r>
              <a:rPr lang="zh-CN" altLang="en-US" dirty="0">
                <a:solidFill>
                  <a:srgbClr val="000000"/>
                </a:solidFill>
                <a:latin typeface="Arial" panose="020B0604020202020204" pitchFamily="34" charset="0"/>
                <a:cs typeface="Arial" panose="020B0604020202020204" pitchFamily="34" charset="0"/>
              </a:rPr>
              <a:t>：</a:t>
            </a:r>
            <a:r>
              <a:rPr lang="en-US" altLang="zh-CN" dirty="0">
                <a:solidFill>
                  <a:srgbClr val="000000"/>
                </a:solidFill>
                <a:latin typeface="Arial" panose="020B0604020202020204" pitchFamily="34" charset="0"/>
                <a:cs typeface="Arial" panose="020B0604020202020204" pitchFamily="34" charset="0"/>
              </a:rPr>
              <a:t>24nC</a:t>
            </a:r>
          </a:p>
        </p:txBody>
      </p:sp>
    </p:spTree>
    <p:extLst>
      <p:ext uri="{BB962C8B-B14F-4D97-AF65-F5344CB8AC3E}">
        <p14:creationId xmlns:p14="http://schemas.microsoft.com/office/powerpoint/2010/main" val="3776843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Outline</a:t>
            </a:r>
            <a:endParaRPr lang="zh-CN" altLang="en-US" dirty="0"/>
          </a:p>
        </p:txBody>
      </p:sp>
      <p:sp>
        <p:nvSpPr>
          <p:cNvPr id="3" name="内容占位符 2"/>
          <p:cNvSpPr>
            <a:spLocks noGrp="1"/>
          </p:cNvSpPr>
          <p:nvPr>
            <p:ph idx="1"/>
          </p:nvPr>
        </p:nvSpPr>
        <p:spPr/>
        <p:txBody>
          <a:bodyPr/>
          <a:lstStyle/>
          <a:p>
            <a:r>
              <a:rPr lang="en-US" altLang="zh-CN" dirty="0"/>
              <a:t>MDI layout and IR design</a:t>
            </a:r>
          </a:p>
          <a:p>
            <a:r>
              <a:rPr lang="en-US" altLang="zh-CN" dirty="0"/>
              <a:t>Heat load</a:t>
            </a:r>
          </a:p>
          <a:p>
            <a:pPr lvl="1"/>
            <a:r>
              <a:rPr lang="en-US" altLang="zh-CN" dirty="0"/>
              <a:t>Synchrotron radiation</a:t>
            </a:r>
          </a:p>
          <a:p>
            <a:pPr lvl="1"/>
            <a:r>
              <a:rPr lang="en-US" altLang="zh-CN" dirty="0"/>
              <a:t>Beam loss background</a:t>
            </a:r>
          </a:p>
          <a:p>
            <a:r>
              <a:rPr lang="en-US" altLang="zh-CN" dirty="0"/>
              <a:t>MDI accelerator components and progress</a:t>
            </a:r>
            <a:endParaRPr lang="zh-CN" altLang="en-US" dirty="0"/>
          </a:p>
        </p:txBody>
      </p:sp>
    </p:spTree>
    <p:extLst>
      <p:ext uri="{BB962C8B-B14F-4D97-AF65-F5344CB8AC3E}">
        <p14:creationId xmlns:p14="http://schemas.microsoft.com/office/powerpoint/2010/main" val="432990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56961" y="-57933"/>
            <a:ext cx="10515600" cy="1325563"/>
          </a:xfrm>
        </p:spPr>
        <p:txBody>
          <a:bodyPr/>
          <a:lstStyle/>
          <a:p>
            <a:r>
              <a:rPr kumimoji="1" lang="en-US" altLang="zh-CN" dirty="0">
                <a:solidFill>
                  <a:srgbClr val="7030A0"/>
                </a:solidFill>
                <a:latin typeface="Arial" panose="020B0604020202020204" pitchFamily="34" charset="0"/>
                <a:cs typeface="Arial" panose="020B0604020202020204" pitchFamily="34" charset="0"/>
              </a:rPr>
              <a:t>IP BPM</a:t>
            </a:r>
            <a:endParaRPr lang="zh-CN" altLang="en-US" dirty="0">
              <a:solidFill>
                <a:srgbClr val="7030A0"/>
              </a:solidFill>
              <a:latin typeface="Arial" panose="020B0604020202020204" pitchFamily="34" charset="0"/>
              <a:cs typeface="Arial" panose="020B0604020202020204" pitchFamily="34" charset="0"/>
            </a:endParaRPr>
          </a:p>
        </p:txBody>
      </p:sp>
      <p:pic>
        <p:nvPicPr>
          <p:cNvPr id="4" name="图片 3"/>
          <p:cNvPicPr>
            <a:picLocks noChangeAspect="1"/>
          </p:cNvPicPr>
          <p:nvPr/>
        </p:nvPicPr>
        <p:blipFill>
          <a:blip r:embed="rId2"/>
          <a:stretch>
            <a:fillRect/>
          </a:stretch>
        </p:blipFill>
        <p:spPr>
          <a:xfrm>
            <a:off x="3" y="1343437"/>
            <a:ext cx="2666079" cy="2473736"/>
          </a:xfrm>
          <a:prstGeom prst="rect">
            <a:avLst/>
          </a:prstGeom>
        </p:spPr>
      </p:pic>
      <p:pic>
        <p:nvPicPr>
          <p:cNvPr id="5" name="图片 4"/>
          <p:cNvPicPr>
            <a:picLocks noChangeAspect="1"/>
          </p:cNvPicPr>
          <p:nvPr/>
        </p:nvPicPr>
        <p:blipFill>
          <a:blip r:embed="rId3"/>
          <a:stretch>
            <a:fillRect/>
          </a:stretch>
        </p:blipFill>
        <p:spPr>
          <a:xfrm>
            <a:off x="2666082" y="1343437"/>
            <a:ext cx="2836673" cy="2294088"/>
          </a:xfrm>
          <a:prstGeom prst="rect">
            <a:avLst/>
          </a:prstGeom>
        </p:spPr>
      </p:pic>
      <p:sp>
        <p:nvSpPr>
          <p:cNvPr id="6" name="文本框 5"/>
          <p:cNvSpPr txBox="1"/>
          <p:nvPr/>
        </p:nvSpPr>
        <p:spPr>
          <a:xfrm>
            <a:off x="440438" y="1031766"/>
            <a:ext cx="4451287" cy="369332"/>
          </a:xfrm>
          <a:prstGeom prst="rect">
            <a:avLst/>
          </a:prstGeom>
          <a:noFill/>
        </p:spPr>
        <p:txBody>
          <a:bodyPr wrap="square" rtlCol="0">
            <a:spAutoFit/>
          </a:bodyPr>
          <a:lstStyle/>
          <a:p>
            <a:r>
              <a:rPr lang="en-US" altLang="zh-CN" dirty="0"/>
              <a:t>4 button electrodes structure</a:t>
            </a:r>
            <a:endParaRPr lang="zh-CN" altLang="en-US" dirty="0"/>
          </a:p>
        </p:txBody>
      </p:sp>
      <p:pic>
        <p:nvPicPr>
          <p:cNvPr id="7" name="图片 6"/>
          <p:cNvPicPr>
            <a:picLocks noChangeAspect="1"/>
          </p:cNvPicPr>
          <p:nvPr/>
        </p:nvPicPr>
        <p:blipFill>
          <a:blip r:embed="rId4"/>
          <a:stretch>
            <a:fillRect/>
          </a:stretch>
        </p:blipFill>
        <p:spPr>
          <a:xfrm rot="16200000">
            <a:off x="320897" y="4032936"/>
            <a:ext cx="2371429" cy="2276190"/>
          </a:xfrm>
          <a:prstGeom prst="rect">
            <a:avLst/>
          </a:prstGeom>
        </p:spPr>
      </p:pic>
      <p:pic>
        <p:nvPicPr>
          <p:cNvPr id="8" name="图片 7"/>
          <p:cNvPicPr>
            <a:picLocks noChangeAspect="1"/>
          </p:cNvPicPr>
          <p:nvPr/>
        </p:nvPicPr>
        <p:blipFill>
          <a:blip r:embed="rId5"/>
          <a:stretch>
            <a:fillRect/>
          </a:stretch>
        </p:blipFill>
        <p:spPr>
          <a:xfrm rot="16200000">
            <a:off x="2678134" y="3952138"/>
            <a:ext cx="2362300" cy="2428657"/>
          </a:xfrm>
          <a:prstGeom prst="rect">
            <a:avLst/>
          </a:prstGeom>
        </p:spPr>
      </p:pic>
      <p:sp>
        <p:nvSpPr>
          <p:cNvPr id="9" name="矩形 8"/>
          <p:cNvSpPr/>
          <p:nvPr/>
        </p:nvSpPr>
        <p:spPr>
          <a:xfrm>
            <a:off x="798264" y="3630610"/>
            <a:ext cx="2969339" cy="369332"/>
          </a:xfrm>
          <a:prstGeom prst="rect">
            <a:avLst/>
          </a:prstGeom>
        </p:spPr>
        <p:txBody>
          <a:bodyPr wrap="none">
            <a:spAutoFit/>
          </a:bodyPr>
          <a:lstStyle/>
          <a:p>
            <a:r>
              <a:rPr lang="en-US" altLang="zh-CN" dirty="0"/>
              <a:t>4 button electrodes size</a:t>
            </a:r>
            <a:endParaRPr lang="zh-CN" altLang="en-US" dirty="0"/>
          </a:p>
        </p:txBody>
      </p:sp>
      <p:sp>
        <p:nvSpPr>
          <p:cNvPr id="10" name="矩形 9"/>
          <p:cNvSpPr/>
          <p:nvPr/>
        </p:nvSpPr>
        <p:spPr>
          <a:xfrm>
            <a:off x="1242480" y="3993027"/>
            <a:ext cx="2762583" cy="646331"/>
          </a:xfrm>
          <a:prstGeom prst="rect">
            <a:avLst/>
          </a:prstGeom>
        </p:spPr>
        <p:txBody>
          <a:bodyPr wrap="square">
            <a:spAutoFit/>
          </a:bodyPr>
          <a:lstStyle/>
          <a:p>
            <a:r>
              <a:rPr lang="en-US" altLang="zh-CN" sz="1200" dirty="0">
                <a:solidFill>
                  <a:srgbClr val="002060"/>
                </a:solidFill>
                <a:latin typeface="Arial" panose="020B0604020202020204" pitchFamily="34" charset="0"/>
                <a:cs typeface="Arial" panose="020B0604020202020204" pitchFamily="34" charset="0"/>
              </a:rPr>
              <a:t>Electrode diameter:11.4mm</a:t>
            </a:r>
          </a:p>
          <a:p>
            <a:r>
              <a:rPr lang="en-US" altLang="zh-CN" sz="1200" dirty="0">
                <a:solidFill>
                  <a:srgbClr val="002060"/>
                </a:solidFill>
                <a:latin typeface="Arial" panose="020B0604020202020204" pitchFamily="34" charset="0"/>
                <a:cs typeface="Arial" panose="020B0604020202020204" pitchFamily="34" charset="0"/>
              </a:rPr>
              <a:t>Inner conductor diameter: 6mm</a:t>
            </a:r>
          </a:p>
          <a:p>
            <a:r>
              <a:rPr lang="en-US" altLang="zh-CN" sz="1200" dirty="0">
                <a:solidFill>
                  <a:srgbClr val="002060"/>
                </a:solidFill>
                <a:latin typeface="Arial" panose="020B0604020202020204" pitchFamily="34" charset="0"/>
                <a:cs typeface="Arial" panose="020B0604020202020204" pitchFamily="34" charset="0"/>
              </a:rPr>
              <a:t>Electrode pole to beam line:19.4mm</a:t>
            </a:r>
            <a:endParaRPr lang="zh-CN" altLang="en-US" sz="1200" dirty="0">
              <a:solidFill>
                <a:srgbClr val="002060"/>
              </a:solidFill>
              <a:latin typeface="Arial" panose="020B0604020202020204" pitchFamily="34" charset="0"/>
              <a:cs typeface="Arial" panose="020B0604020202020204" pitchFamily="34" charset="0"/>
            </a:endParaRPr>
          </a:p>
        </p:txBody>
      </p:sp>
      <p:sp>
        <p:nvSpPr>
          <p:cNvPr id="11" name="圆角矩形 10"/>
          <p:cNvSpPr/>
          <p:nvPr/>
        </p:nvSpPr>
        <p:spPr bwMode="auto">
          <a:xfrm>
            <a:off x="1013790" y="3993027"/>
            <a:ext cx="3071771" cy="680812"/>
          </a:xfrm>
          <a:prstGeom prst="roundRect">
            <a:avLst/>
          </a:prstGeom>
          <a:gradFill>
            <a:gsLst>
              <a:gs pos="0">
                <a:schemeClr val="accent5">
                  <a:lumMod val="110000"/>
                  <a:satMod val="105000"/>
                  <a:tint val="67000"/>
                  <a:alpha val="0"/>
                </a:schemeClr>
              </a:gs>
              <a:gs pos="100000">
                <a:schemeClr val="accent5">
                  <a:lumMod val="105000"/>
                  <a:satMod val="103000"/>
                  <a:tint val="73000"/>
                  <a:alpha val="0"/>
                </a:schemeClr>
              </a:gs>
              <a:gs pos="100000">
                <a:schemeClr val="accent5">
                  <a:lumMod val="105000"/>
                  <a:satMod val="109000"/>
                  <a:tint val="81000"/>
                </a:schemeClr>
              </a:gs>
            </a:gsLst>
          </a:gradFill>
          <a:ln>
            <a:solidFill>
              <a:srgbClr val="0070C0"/>
            </a:solidFill>
          </a:ln>
          <a:extLst/>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a:ln>
                <a:noFill/>
              </a:ln>
              <a:solidFill>
                <a:srgbClr val="002060"/>
              </a:solidFill>
              <a:effectLst/>
              <a:latin typeface="Arial" panose="020B0604020202020204" pitchFamily="34" charset="0"/>
              <a:ea typeface="宋体" panose="02010600030101010101" pitchFamily="2" charset="-122"/>
            </a:endParaRPr>
          </a:p>
        </p:txBody>
      </p:sp>
      <p:pic>
        <p:nvPicPr>
          <p:cNvPr id="19" name="图片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19631" y="1129136"/>
            <a:ext cx="5251334" cy="4048549"/>
          </a:xfrm>
          <a:prstGeom prst="rect">
            <a:avLst/>
          </a:prstGeom>
        </p:spPr>
      </p:pic>
      <p:sp>
        <p:nvSpPr>
          <p:cNvPr id="20" name="文本框 19"/>
          <p:cNvSpPr txBox="1"/>
          <p:nvPr/>
        </p:nvSpPr>
        <p:spPr>
          <a:xfrm>
            <a:off x="6211957" y="5287617"/>
            <a:ext cx="5685182" cy="1077218"/>
          </a:xfrm>
          <a:prstGeom prst="rect">
            <a:avLst/>
          </a:prstGeom>
          <a:noFill/>
        </p:spPr>
        <p:txBody>
          <a:bodyPr wrap="square" rtlCol="0">
            <a:spAutoFit/>
          </a:bodyPr>
          <a:lstStyle/>
          <a:p>
            <a:pPr marL="285750" indent="-285750">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Monitoring the time when two beams arrive at the collision point, it is better to be consistent strictly.</a:t>
            </a:r>
          </a:p>
          <a:p>
            <a:pPr marL="285750" indent="-285750">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Space conflict for the inside two buttons, can be solved by the new position design for </a:t>
            </a:r>
            <a:r>
              <a:rPr lang="en-US" altLang="zh-CN" sz="1600" dirty="0" err="1">
                <a:latin typeface="Arial" panose="020B0604020202020204" pitchFamily="34" charset="0"/>
                <a:cs typeface="Arial" panose="020B0604020202020204" pitchFamily="34" charset="0"/>
              </a:rPr>
              <a:t>lumical</a:t>
            </a:r>
            <a:r>
              <a:rPr lang="en-US" altLang="zh-CN" sz="1600" dirty="0">
                <a:latin typeface="Arial" panose="020B0604020202020204" pitchFamily="34" charset="0"/>
                <a:cs typeface="Arial" panose="020B0604020202020204" pitchFamily="34" charset="0"/>
              </a:rPr>
              <a:t> and IR beam pipe.</a:t>
            </a:r>
          </a:p>
        </p:txBody>
      </p:sp>
    </p:spTree>
    <p:extLst>
      <p:ext uri="{BB962C8B-B14F-4D97-AF65-F5344CB8AC3E}">
        <p14:creationId xmlns:p14="http://schemas.microsoft.com/office/powerpoint/2010/main" val="3014350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Summary</a:t>
            </a:r>
            <a:endParaRPr lang="zh-CN" altLang="en-US" dirty="0"/>
          </a:p>
        </p:txBody>
      </p:sp>
      <p:sp>
        <p:nvSpPr>
          <p:cNvPr id="3" name="内容占位符 2"/>
          <p:cNvSpPr>
            <a:spLocks noGrp="1"/>
          </p:cNvSpPr>
          <p:nvPr>
            <p:ph idx="1"/>
          </p:nvPr>
        </p:nvSpPr>
        <p:spPr/>
        <p:txBody>
          <a:bodyPr/>
          <a:lstStyle/>
          <a:p>
            <a:r>
              <a:rPr lang="en-US" altLang="zh-CN" dirty="0" smtClean="0"/>
              <a:t>Heat load from SR and beam loss in IR vacuum chamber. </a:t>
            </a:r>
          </a:p>
          <a:p>
            <a:r>
              <a:rPr lang="en-US" altLang="zh-CN" dirty="0" smtClean="0"/>
              <a:t>No SR heat load on Be pipe.</a:t>
            </a:r>
          </a:p>
          <a:p>
            <a:r>
              <a:rPr lang="en-US" altLang="zh-CN" dirty="0" smtClean="0"/>
              <a:t>SR Gaussian distribution in a very narrow band, cooling structure.</a:t>
            </a:r>
          </a:p>
          <a:p>
            <a:r>
              <a:rPr lang="en-US" altLang="zh-CN" dirty="0" smtClean="0"/>
              <a:t>Heat load from beam loss is quite small.</a:t>
            </a:r>
          </a:p>
          <a:p>
            <a:r>
              <a:rPr lang="en-US" altLang="zh-CN" dirty="0" smtClean="0"/>
              <a:t>Heat load from SR on collimator is serious, difficult for material and high thermal conductivity.</a:t>
            </a:r>
          </a:p>
          <a:p>
            <a:r>
              <a:rPr lang="en-US" altLang="zh-CN" dirty="0" smtClean="0"/>
              <a:t>Heat load from beam loss on collimator is in progress.</a:t>
            </a:r>
          </a:p>
          <a:p>
            <a:pPr marL="0" indent="0">
              <a:buNone/>
            </a:pPr>
            <a:r>
              <a:rPr lang="en-US" altLang="zh-CN" dirty="0"/>
              <a:t> </a:t>
            </a:r>
            <a:endParaRPr lang="zh-CN" altLang="en-US" dirty="0"/>
          </a:p>
        </p:txBody>
      </p:sp>
    </p:spTree>
    <p:extLst>
      <p:ext uri="{BB962C8B-B14F-4D97-AF65-F5344CB8AC3E}">
        <p14:creationId xmlns:p14="http://schemas.microsoft.com/office/powerpoint/2010/main" val="2151148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29491" y="0"/>
            <a:ext cx="10515600" cy="1325563"/>
          </a:xfrm>
        </p:spPr>
        <p:txBody>
          <a:bodyPr/>
          <a:lstStyle/>
          <a:p>
            <a:r>
              <a:rPr lang="en-US" altLang="zh-CN" dirty="0">
                <a:solidFill>
                  <a:srgbClr val="7030A0"/>
                </a:solidFill>
                <a:latin typeface="Arial" panose="020B0604020202020204" pitchFamily="34" charset="0"/>
                <a:cs typeface="Arial" panose="020B0604020202020204" pitchFamily="34" charset="0"/>
              </a:rPr>
              <a:t>MDI layout and IR design</a:t>
            </a:r>
            <a:endParaRPr lang="zh-CN" altLang="en-US" dirty="0">
              <a:solidFill>
                <a:srgbClr val="7030A0"/>
              </a:solidFill>
            </a:endParaRPr>
          </a:p>
        </p:txBody>
      </p:sp>
      <p:pic>
        <p:nvPicPr>
          <p:cNvPr id="5" name="图片 4"/>
          <p:cNvPicPr>
            <a:picLocks noChangeAspect="1"/>
          </p:cNvPicPr>
          <p:nvPr/>
        </p:nvPicPr>
        <p:blipFill>
          <a:blip r:embed="rId2"/>
          <a:stretch>
            <a:fillRect/>
          </a:stretch>
        </p:blipFill>
        <p:spPr>
          <a:xfrm>
            <a:off x="0" y="1160273"/>
            <a:ext cx="8715103" cy="5543305"/>
          </a:xfrm>
          <a:prstGeom prst="rect">
            <a:avLst/>
          </a:prstGeom>
        </p:spPr>
      </p:pic>
      <p:sp>
        <p:nvSpPr>
          <p:cNvPr id="6" name="圆角矩形 5"/>
          <p:cNvSpPr/>
          <p:nvPr/>
        </p:nvSpPr>
        <p:spPr bwMode="auto">
          <a:xfrm>
            <a:off x="8814217" y="1106001"/>
            <a:ext cx="3258907" cy="5390593"/>
          </a:xfrm>
          <a:prstGeom prst="roundRect">
            <a:avLst/>
          </a:prstGeom>
          <a:noFill/>
          <a:ln>
            <a:solidFill>
              <a:srgbClr val="D10DA7"/>
            </a:solidFill>
          </a:ln>
          <a:effectLst/>
          <a:extLst/>
        </p:spPr>
        <p:txBody>
          <a:bodyPr vert="horz" wrap="none" lIns="91440" tIns="45720" rIns="91440" bIns="45720" numCol="1" rtlCol="0" anchor="ctr" anchorCtr="0" compatLnSpc="1">
            <a:prstTxWarp prst="textNoShape">
              <a:avLst/>
            </a:prstTxWarp>
          </a:bodyPr>
          <a:lstStyle/>
          <a:p>
            <a:pPr marL="342900" indent="-342900" algn="ctr" fontAlgn="base">
              <a:lnSpc>
                <a:spcPct val="90000"/>
              </a:lnSpc>
              <a:spcBef>
                <a:spcPct val="20000"/>
              </a:spcBef>
              <a:spcAft>
                <a:spcPct val="0"/>
              </a:spcAft>
              <a:buClr>
                <a:schemeClr val="hlink"/>
              </a:buClr>
            </a:pPr>
            <a:endParaRPr lang="zh-CN" altLang="en-US" sz="2400">
              <a:solidFill>
                <a:srgbClr val="000000"/>
              </a:solidFill>
              <a:latin typeface="Arial" panose="020B0604020202020204" pitchFamily="34" charset="0"/>
              <a:ea typeface="宋体" panose="02010600030101010101" pitchFamily="2" charset="-122"/>
            </a:endParaRPr>
          </a:p>
        </p:txBody>
      </p:sp>
      <p:sp>
        <p:nvSpPr>
          <p:cNvPr id="7" name="矩形 6"/>
          <p:cNvSpPr/>
          <p:nvPr/>
        </p:nvSpPr>
        <p:spPr>
          <a:xfrm>
            <a:off x="8961252" y="1421357"/>
            <a:ext cx="2964836" cy="4985980"/>
          </a:xfrm>
          <a:prstGeom prst="rect">
            <a:avLst/>
          </a:prstGeom>
        </p:spPr>
        <p:txBody>
          <a:bodyPr wrap="square">
            <a:spAutoFit/>
          </a:bodyPr>
          <a:lstStyle/>
          <a:p>
            <a:pPr marL="285750" indent="-285750">
              <a:buFont typeface="Arial" panose="020B0604020202020204" pitchFamily="34" charset="0"/>
              <a:buChar char="•"/>
            </a:pPr>
            <a:r>
              <a:rPr lang="en-GB" altLang="zh-CN" sz="1600" dirty="0">
                <a:solidFill>
                  <a:srgbClr val="002060"/>
                </a:solidFill>
                <a:latin typeface="Arial" panose="020B0604020202020204" pitchFamily="34" charset="0"/>
                <a:cs typeface="Arial" panose="020B0604020202020204" pitchFamily="34" charset="0"/>
              </a:rPr>
              <a:t>The Machine Detector Interface (MDI) of CEPC double ring scheme is about </a:t>
            </a:r>
            <a:r>
              <a:rPr lang="en-GB" altLang="zh-CN" sz="1600" dirty="0">
                <a:solidFill>
                  <a:srgbClr val="002060"/>
                </a:solidFill>
                <a:latin typeface="Arial" panose="020B0604020202020204" pitchFamily="34" charset="0"/>
                <a:cs typeface="Arial" panose="020B0604020202020204" pitchFamily="34" charset="0"/>
                <a:sym typeface="Symbol" panose="05050102010706020507" pitchFamily="18" charset="2"/>
              </a:rPr>
              <a:t></a:t>
            </a:r>
            <a:r>
              <a:rPr lang="en-GB" altLang="zh-CN" sz="1600" dirty="0">
                <a:solidFill>
                  <a:srgbClr val="002060"/>
                </a:solidFill>
                <a:latin typeface="Arial" panose="020B0604020202020204" pitchFamily="34" charset="0"/>
                <a:cs typeface="Arial" panose="020B0604020202020204" pitchFamily="34" charset="0"/>
              </a:rPr>
              <a:t>7m long from the IP</a:t>
            </a:r>
            <a:r>
              <a:rPr lang="en-US" altLang="zh-CN" sz="1600" dirty="0">
                <a:solidFill>
                  <a:srgbClr val="002060"/>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altLang="zh-CN" sz="1600" dirty="0">
                <a:solidFill>
                  <a:srgbClr val="002060"/>
                </a:solidFill>
                <a:latin typeface="Arial" panose="020B0604020202020204" pitchFamily="34" charset="0"/>
                <a:cs typeface="Arial" panose="020B0604020202020204" pitchFamily="34" charset="0"/>
              </a:rPr>
              <a:t>T</a:t>
            </a:r>
            <a:r>
              <a:rPr lang="en-GB" altLang="zh-CN" sz="1600" dirty="0">
                <a:solidFill>
                  <a:srgbClr val="002060"/>
                </a:solidFill>
                <a:latin typeface="Arial" panose="020B0604020202020204" pitchFamily="34" charset="0"/>
                <a:cs typeface="Arial" panose="020B0604020202020204" pitchFamily="34" charset="0"/>
              </a:rPr>
              <a:t>he CEPC detector superconducting solenoid with 3T magnetic field and the length of 7.6m.</a:t>
            </a:r>
          </a:p>
          <a:p>
            <a:pPr marL="285744" indent="-285744">
              <a:buFont typeface="Arial" panose="020B0604020202020204" pitchFamily="34" charset="0"/>
              <a:buChar char="•"/>
            </a:pPr>
            <a:r>
              <a:rPr lang="en-GB" altLang="zh-CN" sz="1600" dirty="0">
                <a:solidFill>
                  <a:srgbClr val="002060"/>
                </a:solidFill>
                <a:latin typeface="Arial" panose="020B0604020202020204" pitchFamily="34" charset="0"/>
                <a:cs typeface="Arial" panose="020B0604020202020204" pitchFamily="34" charset="0"/>
              </a:rPr>
              <a:t>The accelerator components inside the detector without shielding are within a conical space with an opening angle of </a:t>
            </a:r>
            <a:r>
              <a:rPr lang="en-GB" altLang="zh-CN" sz="1600" dirty="0" err="1">
                <a:solidFill>
                  <a:srgbClr val="002060"/>
                </a:solidFill>
                <a:latin typeface="Arial" panose="020B0604020202020204" pitchFamily="34" charset="0"/>
                <a:cs typeface="Arial" panose="020B0604020202020204" pitchFamily="34" charset="0"/>
              </a:rPr>
              <a:t>cosθ</a:t>
            </a:r>
            <a:r>
              <a:rPr lang="en-GB" altLang="zh-CN" sz="1600" dirty="0">
                <a:solidFill>
                  <a:srgbClr val="002060"/>
                </a:solidFill>
                <a:latin typeface="Arial" panose="020B0604020202020204" pitchFamily="34" charset="0"/>
                <a:cs typeface="Arial" panose="020B0604020202020204" pitchFamily="34" charset="0"/>
              </a:rPr>
              <a:t>=0.993.</a:t>
            </a:r>
          </a:p>
          <a:p>
            <a:pPr marL="285750" indent="-285750">
              <a:buFont typeface="Arial" panose="020B0604020202020204" pitchFamily="34" charset="0"/>
              <a:buChar char="•"/>
            </a:pPr>
            <a:r>
              <a:rPr lang="en-GB" altLang="zh-CN" sz="1600" dirty="0">
                <a:solidFill>
                  <a:srgbClr val="002060"/>
                </a:solidFill>
                <a:latin typeface="Arial" panose="020B0604020202020204" pitchFamily="34" charset="0"/>
                <a:cs typeface="Arial" panose="020B0604020202020204" pitchFamily="34" charset="0"/>
              </a:rPr>
              <a:t>The </a:t>
            </a:r>
            <a:r>
              <a:rPr lang="en-GB" altLang="zh-CN" sz="1600" dirty="0" err="1">
                <a:solidFill>
                  <a:srgbClr val="002060"/>
                </a:solidFill>
                <a:latin typeface="Arial" panose="020B0604020202020204" pitchFamily="34" charset="0"/>
                <a:cs typeface="Arial" panose="020B0604020202020204" pitchFamily="34" charset="0"/>
              </a:rPr>
              <a:t>e+e</a:t>
            </a:r>
            <a:r>
              <a:rPr lang="en-GB" altLang="zh-CN" sz="1600" dirty="0">
                <a:solidFill>
                  <a:srgbClr val="002060"/>
                </a:solidFill>
                <a:latin typeface="Arial" panose="020B0604020202020204" pitchFamily="34" charset="0"/>
                <a:cs typeface="Arial" panose="020B0604020202020204" pitchFamily="34" charset="0"/>
              </a:rPr>
              <a:t>- beams collide at the IP with a horizontal angle of 33mrad and the final focusing length is 2.2m.</a:t>
            </a:r>
          </a:p>
          <a:p>
            <a:pPr algn="just"/>
            <a:endParaRPr lang="en-GB" altLang="zh-CN" sz="1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1990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0"/>
            <a:ext cx="10515600" cy="1325563"/>
          </a:xfrm>
        </p:spPr>
        <p:txBody>
          <a:bodyPr>
            <a:normAutofit/>
          </a:bodyPr>
          <a:lstStyle/>
          <a:p>
            <a:r>
              <a:rPr lang="en-US" altLang="zh-CN" sz="3600" dirty="0">
                <a:solidFill>
                  <a:srgbClr val="7030A0"/>
                </a:solidFill>
                <a:latin typeface="Arial" panose="020B0604020202020204" pitchFamily="34" charset="0"/>
                <a:ea typeface="Arial Unicode MS" panose="020B0604020202020204" pitchFamily="34" charset="-122"/>
                <a:cs typeface="Arial" panose="020B0604020202020204" pitchFamily="34" charset="0"/>
              </a:rPr>
              <a:t>Critical energy of bending magnets in IR</a:t>
            </a:r>
            <a:endParaRPr lang="zh-CN" altLang="en-US" sz="3600" dirty="0">
              <a:solidFill>
                <a:srgbClr val="7030A0"/>
              </a:solidFill>
              <a:latin typeface="Arial" panose="020B0604020202020204" pitchFamily="34" charset="0"/>
              <a:ea typeface="Arial Unicode MS" panose="020B0604020202020204" pitchFamily="34" charset="-122"/>
              <a:cs typeface="Arial" panose="020B0604020202020204" pitchFamily="34" charset="0"/>
            </a:endParaRPr>
          </a:p>
        </p:txBody>
      </p:sp>
      <p:graphicFrame>
        <p:nvGraphicFramePr>
          <p:cNvPr id="4" name="内容占位符 3"/>
          <p:cNvGraphicFramePr>
            <a:graphicFrameLocks noGrp="1"/>
          </p:cNvGraphicFramePr>
          <p:nvPr>
            <p:ph idx="1"/>
            <p:extLst/>
          </p:nvPr>
        </p:nvGraphicFramePr>
        <p:xfrm>
          <a:off x="838200" y="1253366"/>
          <a:ext cx="10515600" cy="482092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xmlns="" val="20000"/>
                    </a:ext>
                  </a:extLst>
                </a:gridCol>
                <a:gridCol w="2103120">
                  <a:extLst>
                    <a:ext uri="{9D8B030D-6E8A-4147-A177-3AD203B41FA5}">
                      <a16:colId xmlns:a16="http://schemas.microsoft.com/office/drawing/2014/main" xmlns="" val="20001"/>
                    </a:ext>
                  </a:extLst>
                </a:gridCol>
                <a:gridCol w="2103120">
                  <a:extLst>
                    <a:ext uri="{9D8B030D-6E8A-4147-A177-3AD203B41FA5}">
                      <a16:colId xmlns:a16="http://schemas.microsoft.com/office/drawing/2014/main" xmlns="" val="20002"/>
                    </a:ext>
                  </a:extLst>
                </a:gridCol>
                <a:gridCol w="2103120">
                  <a:extLst>
                    <a:ext uri="{9D8B030D-6E8A-4147-A177-3AD203B41FA5}">
                      <a16:colId xmlns:a16="http://schemas.microsoft.com/office/drawing/2014/main" xmlns="" val="20003"/>
                    </a:ext>
                  </a:extLst>
                </a:gridCol>
                <a:gridCol w="2103120">
                  <a:extLst>
                    <a:ext uri="{9D8B030D-6E8A-4147-A177-3AD203B41FA5}">
                      <a16:colId xmlns:a16="http://schemas.microsoft.com/office/drawing/2014/main" xmlns="" val="20004"/>
                    </a:ext>
                  </a:extLst>
                </a:gridCol>
              </a:tblGrid>
              <a:tr h="370840">
                <a:tc>
                  <a:txBody>
                    <a:bodyPr/>
                    <a:lstStyle/>
                    <a:p>
                      <a:pPr algn="ctr"/>
                      <a:r>
                        <a:rPr lang="en-US" altLang="zh-CN" dirty="0"/>
                        <a:t>Name </a:t>
                      </a:r>
                      <a:endParaRPr lang="zh-CN" altLang="en-US" dirty="0">
                        <a:latin typeface="Arial" panose="020B0604020202020204" pitchFamily="34" charset="0"/>
                        <a:cs typeface="Arial" panose="020B0604020202020204" pitchFamily="34" charset="0"/>
                      </a:endParaRPr>
                    </a:p>
                  </a:txBody>
                  <a:tcPr/>
                </a:tc>
                <a:tc>
                  <a:txBody>
                    <a:bodyPr/>
                    <a:lstStyle/>
                    <a:p>
                      <a:pPr algn="ctr"/>
                      <a:r>
                        <a:rPr lang="en-US" altLang="zh-CN" dirty="0"/>
                        <a:t>length</a:t>
                      </a:r>
                      <a:endParaRPr lang="zh-CN" altLang="en-US" dirty="0">
                        <a:latin typeface="Arial" panose="020B0604020202020204" pitchFamily="34" charset="0"/>
                        <a:cs typeface="Arial" panose="020B0604020202020204" pitchFamily="34" charset="0"/>
                      </a:endParaRPr>
                    </a:p>
                  </a:txBody>
                  <a:tcPr/>
                </a:tc>
                <a:tc>
                  <a:txBody>
                    <a:bodyPr/>
                    <a:lstStyle/>
                    <a:p>
                      <a:pPr algn="ctr"/>
                      <a:r>
                        <a:rPr lang="en-US" altLang="zh-CN" dirty="0"/>
                        <a:t>angle</a:t>
                      </a:r>
                      <a:endParaRPr lang="zh-CN" altLang="en-US" dirty="0">
                        <a:latin typeface="Arial" panose="020B0604020202020204" pitchFamily="34" charset="0"/>
                        <a:cs typeface="Arial" panose="020B0604020202020204" pitchFamily="34" charset="0"/>
                      </a:endParaRPr>
                    </a:p>
                  </a:txBody>
                  <a:tcPr/>
                </a:tc>
                <a:tc>
                  <a:txBody>
                    <a:bodyPr/>
                    <a:lstStyle/>
                    <a:p>
                      <a:pPr algn="ctr"/>
                      <a:r>
                        <a:rPr lang="en-US" altLang="zh-CN" dirty="0"/>
                        <a:t>Distance from IP</a:t>
                      </a:r>
                      <a:endParaRPr lang="zh-CN" altLang="en-US" dirty="0">
                        <a:latin typeface="Arial" panose="020B0604020202020204" pitchFamily="34" charset="0"/>
                        <a:cs typeface="Arial" panose="020B0604020202020204" pitchFamily="34" charset="0"/>
                      </a:endParaRPr>
                    </a:p>
                  </a:txBody>
                  <a:tcPr/>
                </a:tc>
                <a:tc>
                  <a:txBody>
                    <a:bodyPr/>
                    <a:lstStyle/>
                    <a:p>
                      <a:pPr algn="ctr"/>
                      <a:r>
                        <a:rPr lang="en-US" altLang="zh-CN" dirty="0" err="1"/>
                        <a:t>Cirtical</a:t>
                      </a:r>
                      <a:r>
                        <a:rPr lang="en-US" altLang="zh-CN" dirty="0"/>
                        <a:t> energy</a:t>
                      </a:r>
                      <a:endParaRPr lang="zh-CN" alt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370840">
                <a:tc>
                  <a:txBody>
                    <a:bodyPr/>
                    <a:lstStyle/>
                    <a:p>
                      <a:pPr algn="ctr"/>
                      <a:r>
                        <a:rPr lang="en-US" altLang="zh-CN" dirty="0"/>
                        <a:t>BMV01IRU</a:t>
                      </a:r>
                      <a:endParaRPr lang="zh-CN" altLang="en-US" dirty="0">
                        <a:latin typeface="Arial" panose="020B0604020202020204" pitchFamily="34" charset="0"/>
                        <a:cs typeface="Arial" panose="020B0604020202020204" pitchFamily="34" charset="0"/>
                      </a:endParaRPr>
                    </a:p>
                  </a:txBody>
                  <a:tcPr/>
                </a:tc>
                <a:tc>
                  <a:txBody>
                    <a:bodyPr/>
                    <a:lstStyle/>
                    <a:p>
                      <a:pPr algn="ctr"/>
                      <a:r>
                        <a:rPr lang="en-US" altLang="zh-CN" dirty="0"/>
                        <a:t>115.01</a:t>
                      </a:r>
                      <a:endParaRPr lang="zh-CN" altLang="en-US" dirty="0">
                        <a:latin typeface="Arial" panose="020B0604020202020204" pitchFamily="34" charset="0"/>
                        <a:cs typeface="Arial" panose="020B0604020202020204" pitchFamily="34" charset="0"/>
                      </a:endParaRPr>
                    </a:p>
                  </a:txBody>
                  <a:tcPr/>
                </a:tc>
                <a:tc>
                  <a:txBody>
                    <a:bodyPr/>
                    <a:lstStyle/>
                    <a:p>
                      <a:pPr algn="ctr"/>
                      <a:r>
                        <a:rPr lang="en-US" altLang="zh-CN" dirty="0"/>
                        <a:t>-0.00076</a:t>
                      </a:r>
                      <a:endParaRPr lang="zh-CN" altLang="en-US" dirty="0">
                        <a:latin typeface="Arial" panose="020B0604020202020204" pitchFamily="34" charset="0"/>
                        <a:cs typeface="Arial" panose="020B0604020202020204" pitchFamily="34" charset="0"/>
                      </a:endParaRPr>
                    </a:p>
                  </a:txBody>
                  <a:tcPr/>
                </a:tc>
                <a:tc>
                  <a:txBody>
                    <a:bodyPr/>
                    <a:lstStyle/>
                    <a:p>
                      <a:pPr algn="ctr"/>
                      <a:r>
                        <a:rPr lang="en-US" altLang="zh-CN" dirty="0"/>
                        <a:t>83.69</a:t>
                      </a:r>
                      <a:endParaRPr lang="zh-CN" altLang="en-US" dirty="0">
                        <a:latin typeface="Arial" panose="020B0604020202020204" pitchFamily="34" charset="0"/>
                        <a:cs typeface="Arial" panose="020B0604020202020204" pitchFamily="34" charset="0"/>
                      </a:endParaRPr>
                    </a:p>
                  </a:txBody>
                  <a:tcPr/>
                </a:tc>
                <a:tc>
                  <a:txBody>
                    <a:bodyPr/>
                    <a:lstStyle/>
                    <a:p>
                      <a:pPr algn="ctr"/>
                      <a:r>
                        <a:rPr lang="en-US" altLang="zh-CN" dirty="0"/>
                        <a:t>25.3keV</a:t>
                      </a:r>
                      <a:endParaRPr lang="zh-CN" alt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370840">
                <a:tc>
                  <a:txBody>
                    <a:bodyPr/>
                    <a:lstStyle/>
                    <a:p>
                      <a:pPr algn="ctr"/>
                      <a:r>
                        <a:rPr lang="en-US" altLang="zh-CN" dirty="0"/>
                        <a:t>BMV02IRU</a:t>
                      </a:r>
                      <a:endParaRPr lang="zh-CN" altLang="en-US" dirty="0">
                        <a:latin typeface="Arial" panose="020B0604020202020204" pitchFamily="34" charset="0"/>
                        <a:cs typeface="Arial" panose="020B0604020202020204" pitchFamily="34" charset="0"/>
                      </a:endParaRPr>
                    </a:p>
                  </a:txBody>
                  <a:tcPr/>
                </a:tc>
                <a:tc>
                  <a:txBody>
                    <a:bodyPr/>
                    <a:lstStyle/>
                    <a:p>
                      <a:pPr algn="ctr"/>
                      <a:r>
                        <a:rPr lang="en-US" altLang="zh-CN" dirty="0"/>
                        <a:t>68.95</a:t>
                      </a:r>
                      <a:endParaRPr lang="zh-CN" altLang="en-US" dirty="0">
                        <a:latin typeface="Arial" panose="020B0604020202020204" pitchFamily="34" charset="0"/>
                        <a:cs typeface="Arial" panose="020B0604020202020204" pitchFamily="34" charset="0"/>
                      </a:endParaRPr>
                    </a:p>
                  </a:txBody>
                  <a:tcPr/>
                </a:tc>
                <a:tc>
                  <a:txBody>
                    <a:bodyPr/>
                    <a:lstStyle/>
                    <a:p>
                      <a:pPr algn="ctr"/>
                      <a:r>
                        <a:rPr lang="en-US" altLang="zh-CN" dirty="0"/>
                        <a:t>-0.00195</a:t>
                      </a:r>
                      <a:endParaRPr lang="zh-CN" altLang="en-US" dirty="0">
                        <a:latin typeface="Arial" panose="020B0604020202020204" pitchFamily="34" charset="0"/>
                        <a:cs typeface="Arial" panose="020B0604020202020204" pitchFamily="34" charset="0"/>
                      </a:endParaRPr>
                    </a:p>
                  </a:txBody>
                  <a:tcPr/>
                </a:tc>
                <a:tc>
                  <a:txBody>
                    <a:bodyPr/>
                    <a:lstStyle/>
                    <a:p>
                      <a:pPr algn="ctr"/>
                      <a:r>
                        <a:rPr lang="en-US" altLang="zh-CN" dirty="0"/>
                        <a:t>215.28</a:t>
                      </a:r>
                      <a:endParaRPr lang="zh-CN" altLang="en-US" dirty="0">
                        <a:latin typeface="Arial" panose="020B0604020202020204" pitchFamily="34" charset="0"/>
                        <a:cs typeface="Arial" panose="020B0604020202020204" pitchFamily="34" charset="0"/>
                      </a:endParaRPr>
                    </a:p>
                  </a:txBody>
                  <a:tcPr/>
                </a:tc>
                <a:tc>
                  <a:txBody>
                    <a:bodyPr/>
                    <a:lstStyle/>
                    <a:p>
                      <a:pPr algn="ctr"/>
                      <a:r>
                        <a:rPr lang="en-US" altLang="zh-CN" dirty="0"/>
                        <a:t>108.4keV</a:t>
                      </a:r>
                      <a:endParaRPr lang="zh-CN" alt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370840">
                <a:tc>
                  <a:txBody>
                    <a:bodyPr/>
                    <a:lstStyle/>
                    <a:p>
                      <a:pPr algn="ctr"/>
                      <a:r>
                        <a:rPr lang="en-US" altLang="zh-CN" dirty="0"/>
                        <a:t>BMV03IRU</a:t>
                      </a:r>
                      <a:endParaRPr lang="zh-CN" altLang="en-US" dirty="0">
                        <a:latin typeface="Arial" panose="020B0604020202020204" pitchFamily="34" charset="0"/>
                        <a:cs typeface="Arial" panose="020B0604020202020204" pitchFamily="34" charset="0"/>
                      </a:endParaRPr>
                    </a:p>
                  </a:txBody>
                  <a:tcPr/>
                </a:tc>
                <a:tc>
                  <a:txBody>
                    <a:bodyPr/>
                    <a:lstStyle/>
                    <a:p>
                      <a:pPr algn="ctr"/>
                      <a:r>
                        <a:rPr lang="en-US" altLang="zh-CN" dirty="0"/>
                        <a:t>68.95</a:t>
                      </a:r>
                      <a:endParaRPr lang="zh-CN" altLang="en-US" dirty="0">
                        <a:latin typeface="Arial" panose="020B0604020202020204" pitchFamily="34" charset="0"/>
                        <a:cs typeface="Arial" panose="020B0604020202020204" pitchFamily="34" charset="0"/>
                      </a:endParaRPr>
                    </a:p>
                  </a:txBody>
                  <a:tcPr/>
                </a:tc>
                <a:tc>
                  <a:txBody>
                    <a:bodyPr/>
                    <a:lstStyle/>
                    <a:p>
                      <a:pPr algn="ctr"/>
                      <a:r>
                        <a:rPr lang="en-US" altLang="zh-CN" dirty="0"/>
                        <a:t>-0.00187</a:t>
                      </a:r>
                      <a:endParaRPr lang="zh-CN" altLang="en-US" dirty="0">
                        <a:latin typeface="Arial" panose="020B0604020202020204" pitchFamily="34" charset="0"/>
                        <a:cs typeface="Arial" panose="020B0604020202020204" pitchFamily="34" charset="0"/>
                      </a:endParaRPr>
                    </a:p>
                  </a:txBody>
                  <a:tcPr/>
                </a:tc>
                <a:tc>
                  <a:txBody>
                    <a:bodyPr/>
                    <a:lstStyle/>
                    <a:p>
                      <a:pPr algn="ctr"/>
                      <a:r>
                        <a:rPr lang="en-US" altLang="zh-CN" dirty="0"/>
                        <a:t>286.23</a:t>
                      </a:r>
                      <a:endParaRPr lang="zh-CN" altLang="en-US" dirty="0">
                        <a:latin typeface="Arial" panose="020B0604020202020204" pitchFamily="34" charset="0"/>
                        <a:cs typeface="Arial" panose="020B0604020202020204" pitchFamily="34" charset="0"/>
                      </a:endParaRPr>
                    </a:p>
                  </a:txBody>
                  <a:tcPr/>
                </a:tc>
                <a:tc>
                  <a:txBody>
                    <a:bodyPr/>
                    <a:lstStyle/>
                    <a:p>
                      <a:pPr algn="ctr"/>
                      <a:r>
                        <a:rPr lang="en-US" altLang="zh-CN" dirty="0"/>
                        <a:t>103.9keV</a:t>
                      </a:r>
                      <a:endParaRPr lang="zh-CN" alt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r h="370840">
                <a:tc>
                  <a:txBody>
                    <a:bodyPr/>
                    <a:lstStyle/>
                    <a:p>
                      <a:pPr algn="ctr"/>
                      <a:r>
                        <a:rPr lang="en-US" altLang="zh-CN" dirty="0"/>
                        <a:t>BMV1IRU</a:t>
                      </a:r>
                      <a:endParaRPr lang="zh-CN" altLang="en-US" dirty="0">
                        <a:latin typeface="Arial" panose="020B0604020202020204" pitchFamily="34" charset="0"/>
                        <a:cs typeface="Arial" panose="020B0604020202020204" pitchFamily="34" charset="0"/>
                      </a:endParaRPr>
                    </a:p>
                  </a:txBody>
                  <a:tcPr/>
                </a:tc>
                <a:tc>
                  <a:txBody>
                    <a:bodyPr/>
                    <a:lstStyle/>
                    <a:p>
                      <a:pPr algn="ctr"/>
                      <a:r>
                        <a:rPr lang="en-US" altLang="zh-CN" dirty="0"/>
                        <a:t>68.95</a:t>
                      </a:r>
                      <a:endParaRPr lang="zh-CN" altLang="en-US" dirty="0">
                        <a:latin typeface="Arial" panose="020B0604020202020204" pitchFamily="34" charset="0"/>
                        <a:cs typeface="Arial" panose="020B0604020202020204" pitchFamily="34" charset="0"/>
                      </a:endParaRPr>
                    </a:p>
                  </a:txBody>
                  <a:tcPr/>
                </a:tc>
                <a:tc>
                  <a:txBody>
                    <a:bodyPr/>
                    <a:lstStyle/>
                    <a:p>
                      <a:pPr algn="ctr"/>
                      <a:r>
                        <a:rPr lang="en-US" altLang="zh-CN" dirty="0"/>
                        <a:t>0</a:t>
                      </a:r>
                      <a:endParaRPr lang="zh-CN" altLang="en-US" dirty="0">
                        <a:latin typeface="Arial" panose="020B0604020202020204" pitchFamily="34" charset="0"/>
                        <a:cs typeface="Arial" panose="020B0604020202020204" pitchFamily="34" charset="0"/>
                      </a:endParaRPr>
                    </a:p>
                  </a:txBody>
                  <a:tcPr/>
                </a:tc>
                <a:tc>
                  <a:txBody>
                    <a:bodyPr/>
                    <a:lstStyle/>
                    <a:p>
                      <a:pPr algn="ctr"/>
                      <a:r>
                        <a:rPr lang="en-US" altLang="zh-CN" dirty="0"/>
                        <a:t>428.23</a:t>
                      </a:r>
                      <a:endParaRPr lang="zh-CN" altLang="en-US" dirty="0">
                        <a:latin typeface="Arial" panose="020B0604020202020204" pitchFamily="34" charset="0"/>
                        <a:cs typeface="Arial" panose="020B0604020202020204" pitchFamily="34" charset="0"/>
                      </a:endParaRPr>
                    </a:p>
                  </a:txBody>
                  <a:tcPr/>
                </a:tc>
                <a:tc>
                  <a:txBody>
                    <a:bodyPr/>
                    <a:lstStyle/>
                    <a:p>
                      <a:pPr algn="ctr"/>
                      <a:r>
                        <a:rPr lang="en-US" altLang="zh-CN" dirty="0"/>
                        <a:t>0</a:t>
                      </a:r>
                      <a:endParaRPr lang="zh-CN" alt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4"/>
                  </a:ext>
                </a:extLst>
              </a:tr>
              <a:tr h="370840">
                <a:tc>
                  <a:txBody>
                    <a:bodyPr/>
                    <a:lstStyle/>
                    <a:p>
                      <a:pPr algn="ctr"/>
                      <a:r>
                        <a:rPr lang="en-US" altLang="zh-CN" dirty="0"/>
                        <a:t>BMV2IRU</a:t>
                      </a:r>
                      <a:endParaRPr lang="zh-CN" altLang="en-US" dirty="0">
                        <a:latin typeface="Arial" panose="020B0604020202020204" pitchFamily="34" charset="0"/>
                        <a:cs typeface="Arial" panose="020B0604020202020204" pitchFamily="34" charset="0"/>
                      </a:endParaRPr>
                    </a:p>
                  </a:txBody>
                  <a:tcPr/>
                </a:tc>
                <a:tc>
                  <a:txBody>
                    <a:bodyPr/>
                    <a:lstStyle/>
                    <a:p>
                      <a:pPr algn="ctr"/>
                      <a:r>
                        <a:rPr lang="en-US" altLang="zh-CN" dirty="0"/>
                        <a:t>68.95</a:t>
                      </a:r>
                      <a:endParaRPr lang="zh-CN" altLang="en-US" dirty="0">
                        <a:latin typeface="Arial" panose="020B0604020202020204" pitchFamily="34" charset="0"/>
                        <a:cs typeface="Arial" panose="020B0604020202020204" pitchFamily="34" charset="0"/>
                      </a:endParaRPr>
                    </a:p>
                  </a:txBody>
                  <a:tcPr/>
                </a:tc>
                <a:tc>
                  <a:txBody>
                    <a:bodyPr/>
                    <a:lstStyle/>
                    <a:p>
                      <a:pPr algn="ctr"/>
                      <a:r>
                        <a:rPr lang="en-US" altLang="zh-CN" dirty="0"/>
                        <a:t>-0.00352</a:t>
                      </a:r>
                      <a:endParaRPr lang="zh-CN" altLang="en-US" dirty="0">
                        <a:latin typeface="Arial" panose="020B0604020202020204" pitchFamily="34" charset="0"/>
                        <a:cs typeface="Arial" panose="020B0604020202020204" pitchFamily="34" charset="0"/>
                      </a:endParaRPr>
                    </a:p>
                  </a:txBody>
                  <a:tcPr/>
                </a:tc>
                <a:tc>
                  <a:txBody>
                    <a:bodyPr/>
                    <a:lstStyle/>
                    <a:p>
                      <a:pPr algn="ctr"/>
                      <a:r>
                        <a:rPr lang="en-US" altLang="zh-CN" dirty="0"/>
                        <a:t>430.23</a:t>
                      </a:r>
                      <a:endParaRPr lang="zh-CN" altLang="en-US" dirty="0">
                        <a:latin typeface="Arial" panose="020B0604020202020204" pitchFamily="34" charset="0"/>
                        <a:cs typeface="Arial" panose="020B0604020202020204" pitchFamily="34" charset="0"/>
                      </a:endParaRPr>
                    </a:p>
                  </a:txBody>
                  <a:tcPr/>
                </a:tc>
                <a:tc>
                  <a:txBody>
                    <a:bodyPr/>
                    <a:lstStyle/>
                    <a:p>
                      <a:pPr algn="ctr"/>
                      <a:r>
                        <a:rPr lang="en-US" altLang="zh-CN" dirty="0"/>
                        <a:t>195.7keV</a:t>
                      </a:r>
                      <a:endParaRPr lang="zh-CN" alt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r h="370840">
                <a:tc>
                  <a:txBody>
                    <a:bodyPr/>
                    <a:lstStyle/>
                    <a:p>
                      <a:pPr algn="ctr"/>
                      <a:r>
                        <a:rPr lang="en-US" altLang="zh-CN" dirty="0"/>
                        <a:t>BMV3IRU</a:t>
                      </a:r>
                      <a:endParaRPr lang="zh-CN" altLang="en-US" dirty="0">
                        <a:latin typeface="Arial" panose="020B0604020202020204" pitchFamily="34" charset="0"/>
                        <a:cs typeface="Arial" panose="020B0604020202020204" pitchFamily="34" charset="0"/>
                      </a:endParaRPr>
                    </a:p>
                  </a:txBody>
                  <a:tcPr/>
                </a:tc>
                <a:tc>
                  <a:txBody>
                    <a:bodyPr/>
                    <a:lstStyle/>
                    <a:p>
                      <a:pPr algn="ctr"/>
                      <a:r>
                        <a:rPr lang="en-US" altLang="zh-CN" dirty="0"/>
                        <a:t>68.95</a:t>
                      </a:r>
                      <a:endParaRPr lang="zh-CN" altLang="en-US" dirty="0">
                        <a:latin typeface="Arial" panose="020B0604020202020204" pitchFamily="34" charset="0"/>
                        <a:cs typeface="Arial" panose="020B0604020202020204" pitchFamily="34" charset="0"/>
                      </a:endParaRPr>
                    </a:p>
                  </a:txBody>
                  <a:tcPr/>
                </a:tc>
                <a:tc>
                  <a:txBody>
                    <a:bodyPr/>
                    <a:lstStyle/>
                    <a:p>
                      <a:pPr algn="ctr"/>
                      <a:r>
                        <a:rPr lang="en-US" altLang="zh-CN" dirty="0"/>
                        <a:t>-0.00352</a:t>
                      </a:r>
                      <a:endParaRPr lang="zh-CN" altLang="en-US" dirty="0">
                        <a:latin typeface="Arial" panose="020B0604020202020204" pitchFamily="34" charset="0"/>
                        <a:cs typeface="Arial" panose="020B0604020202020204" pitchFamily="34" charset="0"/>
                      </a:endParaRPr>
                    </a:p>
                  </a:txBody>
                  <a:tcPr/>
                </a:tc>
                <a:tc>
                  <a:txBody>
                    <a:bodyPr/>
                    <a:lstStyle/>
                    <a:p>
                      <a:pPr algn="ctr"/>
                      <a:r>
                        <a:rPr lang="en-US" altLang="zh-CN" dirty="0"/>
                        <a:t>503.28</a:t>
                      </a:r>
                      <a:endParaRPr lang="zh-CN" altLang="en-US" dirty="0">
                        <a:latin typeface="Arial" panose="020B0604020202020204" pitchFamily="34" charset="0"/>
                        <a:cs typeface="Arial" panose="020B0604020202020204" pitchFamily="34" charset="0"/>
                      </a:endParaRPr>
                    </a:p>
                  </a:txBody>
                  <a:tcPr/>
                </a:tc>
                <a:tc>
                  <a:txBody>
                    <a:bodyPr/>
                    <a:lstStyle/>
                    <a:p>
                      <a:pPr algn="ctr"/>
                      <a:r>
                        <a:rPr lang="en-US" altLang="zh-CN" dirty="0"/>
                        <a:t>195.7keV</a:t>
                      </a:r>
                      <a:endParaRPr lang="zh-CN" alt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6"/>
                  </a:ext>
                </a:extLst>
              </a:tr>
              <a:tr h="370840">
                <a:tc>
                  <a:txBody>
                    <a:bodyPr/>
                    <a:lstStyle/>
                    <a:p>
                      <a:pPr algn="ctr"/>
                      <a:r>
                        <a:rPr lang="en-US" altLang="zh-CN" dirty="0"/>
                        <a:t>BMV01IRD</a:t>
                      </a:r>
                      <a:endParaRPr lang="zh-CN" altLang="en-US" dirty="0">
                        <a:latin typeface="Arial" panose="020B0604020202020204" pitchFamily="34" charset="0"/>
                        <a:cs typeface="Arial" panose="020B0604020202020204" pitchFamily="34" charset="0"/>
                      </a:endParaRPr>
                    </a:p>
                  </a:txBody>
                  <a:tcPr/>
                </a:tc>
                <a:tc>
                  <a:txBody>
                    <a:bodyPr/>
                    <a:lstStyle/>
                    <a:p>
                      <a:pPr algn="ctr"/>
                      <a:r>
                        <a:rPr lang="en-US" altLang="zh-CN" dirty="0"/>
                        <a:t>75.05</a:t>
                      </a:r>
                      <a:endParaRPr lang="zh-CN" altLang="en-US" dirty="0">
                        <a:latin typeface="Arial" panose="020B0604020202020204" pitchFamily="34" charset="0"/>
                        <a:cs typeface="Arial" panose="020B0604020202020204" pitchFamily="34" charset="0"/>
                      </a:endParaRPr>
                    </a:p>
                  </a:txBody>
                  <a:tcPr/>
                </a:tc>
                <a:tc>
                  <a:txBody>
                    <a:bodyPr/>
                    <a:lstStyle/>
                    <a:p>
                      <a:pPr algn="ctr"/>
                      <a:r>
                        <a:rPr lang="en-US" altLang="zh-CN" dirty="0"/>
                        <a:t>0.00072</a:t>
                      </a:r>
                      <a:endParaRPr lang="zh-CN" altLang="en-US" dirty="0">
                        <a:latin typeface="Arial" panose="020B0604020202020204" pitchFamily="34" charset="0"/>
                        <a:cs typeface="Arial" panose="020B0604020202020204" pitchFamily="34" charset="0"/>
                      </a:endParaRPr>
                    </a:p>
                  </a:txBody>
                  <a:tcPr/>
                </a:tc>
                <a:tc>
                  <a:txBody>
                    <a:bodyPr/>
                    <a:lstStyle/>
                    <a:p>
                      <a:pPr algn="ctr"/>
                      <a:r>
                        <a:rPr lang="en-US" altLang="zh-CN" dirty="0"/>
                        <a:t>57.04</a:t>
                      </a:r>
                      <a:endParaRPr lang="zh-CN" altLang="en-US" dirty="0">
                        <a:latin typeface="Arial" panose="020B0604020202020204" pitchFamily="34" charset="0"/>
                        <a:cs typeface="Arial" panose="020B0604020202020204" pitchFamily="34" charset="0"/>
                      </a:endParaRPr>
                    </a:p>
                  </a:txBody>
                  <a:tcPr/>
                </a:tc>
                <a:tc>
                  <a:txBody>
                    <a:bodyPr/>
                    <a:lstStyle/>
                    <a:p>
                      <a:pPr algn="ctr"/>
                      <a:r>
                        <a:rPr lang="en-US" altLang="zh-CN" dirty="0"/>
                        <a:t>36.6keV</a:t>
                      </a:r>
                      <a:endParaRPr lang="zh-CN" alt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7"/>
                  </a:ext>
                </a:extLst>
              </a:tr>
              <a:tr h="370840">
                <a:tc>
                  <a:txBody>
                    <a:bodyPr/>
                    <a:lstStyle/>
                    <a:p>
                      <a:pPr algn="ctr"/>
                      <a:r>
                        <a:rPr lang="en-US" altLang="zh-CN" dirty="0"/>
                        <a:t>BMV02IRD</a:t>
                      </a:r>
                      <a:endParaRPr lang="zh-CN" altLang="en-US" dirty="0">
                        <a:latin typeface="Arial" panose="020B0604020202020204" pitchFamily="34" charset="0"/>
                        <a:cs typeface="Arial" panose="020B0604020202020204" pitchFamily="34" charset="0"/>
                      </a:endParaRPr>
                    </a:p>
                  </a:txBody>
                  <a:tcPr/>
                </a:tc>
                <a:tc>
                  <a:txBody>
                    <a:bodyPr/>
                    <a:lstStyle/>
                    <a:p>
                      <a:pPr algn="ctr"/>
                      <a:r>
                        <a:rPr lang="en-US" altLang="zh-CN" dirty="0"/>
                        <a:t>44.2</a:t>
                      </a:r>
                      <a:endParaRPr lang="zh-CN" altLang="en-US" dirty="0">
                        <a:latin typeface="Arial" panose="020B0604020202020204" pitchFamily="34" charset="0"/>
                        <a:cs typeface="Arial" panose="020B0604020202020204" pitchFamily="34" charset="0"/>
                      </a:endParaRPr>
                    </a:p>
                  </a:txBody>
                  <a:tcPr/>
                </a:tc>
                <a:tc>
                  <a:txBody>
                    <a:bodyPr/>
                    <a:lstStyle/>
                    <a:p>
                      <a:pPr algn="ctr"/>
                      <a:r>
                        <a:rPr lang="en-US" altLang="zh-CN" dirty="0"/>
                        <a:t>0.00344</a:t>
                      </a:r>
                      <a:endParaRPr lang="zh-CN" altLang="en-US" dirty="0">
                        <a:latin typeface="Arial" panose="020B0604020202020204" pitchFamily="34" charset="0"/>
                        <a:cs typeface="Arial" panose="020B0604020202020204" pitchFamily="34" charset="0"/>
                      </a:endParaRPr>
                    </a:p>
                  </a:txBody>
                  <a:tcPr/>
                </a:tc>
                <a:tc>
                  <a:txBody>
                    <a:bodyPr/>
                    <a:lstStyle/>
                    <a:p>
                      <a:pPr algn="ctr"/>
                      <a:r>
                        <a:rPr lang="en-US" altLang="zh-CN" dirty="0"/>
                        <a:t>174.08</a:t>
                      </a:r>
                      <a:endParaRPr lang="zh-CN" altLang="en-US" dirty="0">
                        <a:latin typeface="Arial" panose="020B0604020202020204" pitchFamily="34" charset="0"/>
                        <a:cs typeface="Arial" panose="020B0604020202020204" pitchFamily="34" charset="0"/>
                      </a:endParaRPr>
                    </a:p>
                  </a:txBody>
                  <a:tcPr/>
                </a:tc>
                <a:tc>
                  <a:txBody>
                    <a:bodyPr/>
                    <a:lstStyle/>
                    <a:p>
                      <a:pPr algn="ctr"/>
                      <a:r>
                        <a:rPr lang="en-US" altLang="zh-CN" dirty="0"/>
                        <a:t>298.3keV</a:t>
                      </a:r>
                      <a:endParaRPr lang="zh-CN" alt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8"/>
                  </a:ext>
                </a:extLst>
              </a:tr>
              <a:tr h="370840">
                <a:tc>
                  <a:txBody>
                    <a:bodyPr/>
                    <a:lstStyle/>
                    <a:p>
                      <a:pPr algn="ctr"/>
                      <a:r>
                        <a:rPr lang="en-US" altLang="zh-CN" dirty="0"/>
                        <a:t>BMV03IRD</a:t>
                      </a:r>
                      <a:endParaRPr lang="zh-CN" altLang="en-US" dirty="0">
                        <a:latin typeface="Arial" panose="020B0604020202020204" pitchFamily="34" charset="0"/>
                        <a:cs typeface="Arial" panose="020B0604020202020204" pitchFamily="34" charset="0"/>
                      </a:endParaRPr>
                    </a:p>
                  </a:txBody>
                  <a:tcPr/>
                </a:tc>
                <a:tc>
                  <a:txBody>
                    <a:bodyPr/>
                    <a:lstStyle/>
                    <a:p>
                      <a:pPr algn="ctr"/>
                      <a:r>
                        <a:rPr lang="en-US" altLang="zh-CN" dirty="0"/>
                        <a:t>44.2</a:t>
                      </a:r>
                      <a:endParaRPr lang="zh-CN" altLang="en-US" dirty="0">
                        <a:latin typeface="Arial" panose="020B0604020202020204" pitchFamily="34" charset="0"/>
                        <a:cs typeface="Arial" panose="020B0604020202020204" pitchFamily="34" charset="0"/>
                      </a:endParaRPr>
                    </a:p>
                  </a:txBody>
                  <a:tcPr/>
                </a:tc>
                <a:tc>
                  <a:txBody>
                    <a:bodyPr/>
                    <a:lstStyle/>
                    <a:p>
                      <a:pPr algn="ctr"/>
                      <a:r>
                        <a:rPr lang="en-US" altLang="zh-CN" dirty="0"/>
                        <a:t>0.00256</a:t>
                      </a:r>
                      <a:endParaRPr lang="zh-CN" altLang="en-US" dirty="0">
                        <a:latin typeface="Arial" panose="020B0604020202020204" pitchFamily="34" charset="0"/>
                        <a:cs typeface="Arial" panose="020B0604020202020204" pitchFamily="34" charset="0"/>
                      </a:endParaRPr>
                    </a:p>
                  </a:txBody>
                  <a:tcPr/>
                </a:tc>
                <a:tc>
                  <a:txBody>
                    <a:bodyPr/>
                    <a:lstStyle/>
                    <a:p>
                      <a:pPr algn="ctr"/>
                      <a:r>
                        <a:rPr lang="en-US" altLang="zh-CN" dirty="0"/>
                        <a:t>220.28</a:t>
                      </a:r>
                      <a:endParaRPr lang="zh-CN" altLang="en-US" dirty="0">
                        <a:latin typeface="Arial" panose="020B0604020202020204" pitchFamily="34" charset="0"/>
                        <a:cs typeface="Arial" panose="020B0604020202020204" pitchFamily="34" charset="0"/>
                      </a:endParaRPr>
                    </a:p>
                  </a:txBody>
                  <a:tcPr/>
                </a:tc>
                <a:tc>
                  <a:txBody>
                    <a:bodyPr/>
                    <a:lstStyle/>
                    <a:p>
                      <a:pPr algn="ctr"/>
                      <a:r>
                        <a:rPr lang="en-US" altLang="zh-CN" dirty="0"/>
                        <a:t>222.0keV</a:t>
                      </a:r>
                      <a:endParaRPr lang="zh-CN" alt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9"/>
                  </a:ext>
                </a:extLst>
              </a:tr>
              <a:tr h="370840">
                <a:tc>
                  <a:txBody>
                    <a:bodyPr/>
                    <a:lstStyle/>
                    <a:p>
                      <a:pPr algn="ctr"/>
                      <a:r>
                        <a:rPr lang="en-US" altLang="zh-CN" dirty="0"/>
                        <a:t>BMV1IRD</a:t>
                      </a:r>
                      <a:endParaRPr lang="zh-CN" altLang="en-US" dirty="0">
                        <a:latin typeface="Arial" panose="020B0604020202020204" pitchFamily="34" charset="0"/>
                        <a:cs typeface="Arial" panose="020B0604020202020204" pitchFamily="34" charset="0"/>
                      </a:endParaRPr>
                    </a:p>
                  </a:txBody>
                  <a:tcPr/>
                </a:tc>
                <a:tc>
                  <a:txBody>
                    <a:bodyPr/>
                    <a:lstStyle/>
                    <a:p>
                      <a:pPr algn="ctr"/>
                      <a:r>
                        <a:rPr lang="en-US" altLang="zh-CN" dirty="0"/>
                        <a:t>44.2</a:t>
                      </a:r>
                      <a:endParaRPr lang="zh-CN" altLang="en-US" dirty="0">
                        <a:latin typeface="Arial" panose="020B0604020202020204" pitchFamily="34" charset="0"/>
                        <a:cs typeface="Arial" panose="020B0604020202020204" pitchFamily="34" charset="0"/>
                      </a:endParaRPr>
                    </a:p>
                  </a:txBody>
                  <a:tcPr/>
                </a:tc>
                <a:tc>
                  <a:txBody>
                    <a:bodyPr/>
                    <a:lstStyle/>
                    <a:p>
                      <a:pPr algn="ctr"/>
                      <a:r>
                        <a:rPr lang="en-US" altLang="zh-CN" dirty="0"/>
                        <a:t>0</a:t>
                      </a:r>
                      <a:endParaRPr lang="zh-CN" altLang="en-US" dirty="0">
                        <a:latin typeface="Arial" panose="020B0604020202020204" pitchFamily="34" charset="0"/>
                        <a:cs typeface="Arial" panose="020B0604020202020204" pitchFamily="34" charset="0"/>
                      </a:endParaRPr>
                    </a:p>
                  </a:txBody>
                  <a:tcPr/>
                </a:tc>
                <a:tc>
                  <a:txBody>
                    <a:bodyPr/>
                    <a:lstStyle/>
                    <a:p>
                      <a:pPr algn="ctr"/>
                      <a:r>
                        <a:rPr lang="en-US" altLang="zh-CN" dirty="0"/>
                        <a:t>268.58</a:t>
                      </a:r>
                      <a:endParaRPr lang="zh-CN" altLang="en-US" dirty="0">
                        <a:latin typeface="Arial" panose="020B0604020202020204" pitchFamily="34" charset="0"/>
                        <a:cs typeface="Arial" panose="020B0604020202020204" pitchFamily="34" charset="0"/>
                      </a:endParaRPr>
                    </a:p>
                  </a:txBody>
                  <a:tcPr/>
                </a:tc>
                <a:tc>
                  <a:txBody>
                    <a:bodyPr/>
                    <a:lstStyle/>
                    <a:p>
                      <a:pPr algn="ctr"/>
                      <a:r>
                        <a:rPr lang="en-US" altLang="zh-CN" dirty="0"/>
                        <a:t>0</a:t>
                      </a:r>
                      <a:endParaRPr lang="zh-CN" alt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10"/>
                  </a:ext>
                </a:extLst>
              </a:tr>
              <a:tr h="370840">
                <a:tc>
                  <a:txBody>
                    <a:bodyPr/>
                    <a:lstStyle/>
                    <a:p>
                      <a:pPr algn="ctr"/>
                      <a:r>
                        <a:rPr lang="en-US" altLang="zh-CN" dirty="0"/>
                        <a:t>BMV2IRD</a:t>
                      </a:r>
                      <a:endParaRPr lang="zh-CN" altLang="en-US" dirty="0">
                        <a:latin typeface="Arial" panose="020B0604020202020204" pitchFamily="34" charset="0"/>
                        <a:cs typeface="Arial" panose="020B0604020202020204" pitchFamily="34" charset="0"/>
                      </a:endParaRPr>
                    </a:p>
                  </a:txBody>
                  <a:tcPr/>
                </a:tc>
                <a:tc>
                  <a:txBody>
                    <a:bodyPr/>
                    <a:lstStyle/>
                    <a:p>
                      <a:pPr algn="ctr"/>
                      <a:r>
                        <a:rPr lang="en-US" altLang="zh-CN" dirty="0"/>
                        <a:t>44.2</a:t>
                      </a:r>
                      <a:endParaRPr lang="zh-CN" altLang="en-US" dirty="0">
                        <a:latin typeface="Arial" panose="020B0604020202020204" pitchFamily="34" charset="0"/>
                        <a:cs typeface="Arial" panose="020B0604020202020204" pitchFamily="34" charset="0"/>
                      </a:endParaRPr>
                    </a:p>
                  </a:txBody>
                  <a:tcPr/>
                </a:tc>
                <a:tc>
                  <a:txBody>
                    <a:bodyPr/>
                    <a:lstStyle/>
                    <a:p>
                      <a:pPr algn="ctr"/>
                      <a:r>
                        <a:rPr lang="en-US" altLang="zh-CN" dirty="0"/>
                        <a:t>0.00537</a:t>
                      </a:r>
                      <a:endParaRPr lang="zh-CN" altLang="en-US" dirty="0">
                        <a:latin typeface="Arial" panose="020B0604020202020204" pitchFamily="34" charset="0"/>
                        <a:cs typeface="Arial" panose="020B0604020202020204" pitchFamily="34" charset="0"/>
                      </a:endParaRPr>
                    </a:p>
                  </a:txBody>
                  <a:tcPr/>
                </a:tc>
                <a:tc>
                  <a:txBody>
                    <a:bodyPr/>
                    <a:lstStyle/>
                    <a:p>
                      <a:pPr algn="ctr"/>
                      <a:r>
                        <a:rPr lang="en-US" altLang="zh-CN" dirty="0"/>
                        <a:t>314.78</a:t>
                      </a:r>
                      <a:endParaRPr lang="zh-CN" altLang="en-US" dirty="0">
                        <a:latin typeface="Arial" panose="020B0604020202020204" pitchFamily="34" charset="0"/>
                        <a:cs typeface="Arial" panose="020B0604020202020204" pitchFamily="34" charset="0"/>
                      </a:endParaRPr>
                    </a:p>
                  </a:txBody>
                  <a:tcPr/>
                </a:tc>
                <a:tc>
                  <a:txBody>
                    <a:bodyPr/>
                    <a:lstStyle/>
                    <a:p>
                      <a:pPr algn="ctr"/>
                      <a:r>
                        <a:rPr lang="en-US" altLang="zh-CN" dirty="0"/>
                        <a:t>465.7keV</a:t>
                      </a:r>
                      <a:endParaRPr lang="zh-CN" alt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11"/>
                  </a:ext>
                </a:extLst>
              </a:tr>
              <a:tr h="370840">
                <a:tc>
                  <a:txBody>
                    <a:bodyPr/>
                    <a:lstStyle/>
                    <a:p>
                      <a:pPr algn="ctr"/>
                      <a:r>
                        <a:rPr lang="en-US" altLang="zh-CN" dirty="0"/>
                        <a:t>BMV3IRD</a:t>
                      </a:r>
                      <a:endParaRPr lang="zh-CN" altLang="en-US" dirty="0">
                        <a:latin typeface="Arial" panose="020B0604020202020204" pitchFamily="34" charset="0"/>
                        <a:cs typeface="Arial" panose="020B0604020202020204" pitchFamily="34" charset="0"/>
                      </a:endParaRPr>
                    </a:p>
                  </a:txBody>
                  <a:tcPr/>
                </a:tc>
                <a:tc>
                  <a:txBody>
                    <a:bodyPr/>
                    <a:lstStyle/>
                    <a:p>
                      <a:pPr algn="ctr"/>
                      <a:r>
                        <a:rPr lang="en-US" altLang="zh-CN" dirty="0"/>
                        <a:t>44.2</a:t>
                      </a:r>
                      <a:endParaRPr lang="zh-CN" altLang="en-US" dirty="0">
                        <a:latin typeface="Arial" panose="020B0604020202020204" pitchFamily="34" charset="0"/>
                        <a:cs typeface="Arial" panose="020B0604020202020204" pitchFamily="34" charset="0"/>
                      </a:endParaRPr>
                    </a:p>
                  </a:txBody>
                  <a:tcPr/>
                </a:tc>
                <a:tc>
                  <a:txBody>
                    <a:bodyPr/>
                    <a:lstStyle/>
                    <a:p>
                      <a:pPr algn="ctr"/>
                      <a:r>
                        <a:rPr lang="en-US" altLang="zh-CN" dirty="0"/>
                        <a:t>0.00537</a:t>
                      </a:r>
                      <a:endParaRPr lang="zh-CN" altLang="en-US" dirty="0">
                        <a:latin typeface="Arial" panose="020B0604020202020204" pitchFamily="34" charset="0"/>
                        <a:cs typeface="Arial" panose="020B0604020202020204" pitchFamily="34" charset="0"/>
                      </a:endParaRPr>
                    </a:p>
                  </a:txBody>
                  <a:tcPr/>
                </a:tc>
                <a:tc>
                  <a:txBody>
                    <a:bodyPr/>
                    <a:lstStyle/>
                    <a:p>
                      <a:pPr algn="ctr"/>
                      <a:r>
                        <a:rPr lang="en-US" altLang="zh-CN" dirty="0"/>
                        <a:t>363.08</a:t>
                      </a:r>
                      <a:endParaRPr lang="zh-CN" altLang="en-US" dirty="0">
                        <a:latin typeface="Arial" panose="020B0604020202020204" pitchFamily="34" charset="0"/>
                        <a:cs typeface="Arial" panose="020B0604020202020204" pitchFamily="34" charset="0"/>
                      </a:endParaRPr>
                    </a:p>
                  </a:txBody>
                  <a:tcPr/>
                </a:tc>
                <a:tc>
                  <a:txBody>
                    <a:bodyPr/>
                    <a:lstStyle/>
                    <a:p>
                      <a:pPr algn="ctr"/>
                      <a:r>
                        <a:rPr lang="en-US" altLang="zh-CN" dirty="0"/>
                        <a:t>465.7keV</a:t>
                      </a:r>
                      <a:endParaRPr lang="zh-CN" alt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val="2162065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a:xfrm>
            <a:off x="787399" y="31386"/>
            <a:ext cx="10314709" cy="1143000"/>
          </a:xfrm>
        </p:spPr>
        <p:txBody>
          <a:bodyPr>
            <a:normAutofit/>
          </a:bodyPr>
          <a:lstStyle/>
          <a:p>
            <a:r>
              <a:rPr lang="en-US" altLang="zh-CN" sz="3600" dirty="0">
                <a:solidFill>
                  <a:srgbClr val="7030A0"/>
                </a:solidFill>
                <a:latin typeface="Arial" panose="020B0604020202020204" pitchFamily="34" charset="0"/>
                <a:cs typeface="Arial" panose="020B0604020202020204" pitchFamily="34" charset="0"/>
              </a:rPr>
              <a:t>SR on IR beam pipe from last bend upstream</a:t>
            </a:r>
          </a:p>
        </p:txBody>
      </p:sp>
      <p:sp>
        <p:nvSpPr>
          <p:cNvPr id="326662" name="Rectangle 6"/>
          <p:cNvSpPr>
            <a:spLocks noChangeArrowheads="1"/>
          </p:cNvSpPr>
          <p:nvPr/>
        </p:nvSpPr>
        <p:spPr bwMode="auto">
          <a:xfrm>
            <a:off x="323273" y="1290727"/>
            <a:ext cx="114747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Arial" panose="020B0604020202020204" pitchFamily="34" charset="0"/>
              <a:buChar char="•"/>
            </a:pPr>
            <a:r>
              <a:rPr lang="en-US" altLang="zh-CN" sz="2400" dirty="0">
                <a:latin typeface="Arial" panose="020B0604020202020204" pitchFamily="34" charset="0"/>
                <a:cs typeface="Arial" panose="020B0604020202020204" pitchFamily="34" charset="0"/>
              </a:rPr>
              <a:t>“Room temperature” beam pipe and conduction cooled superconducting magnet has to be adopted. </a:t>
            </a:r>
          </a:p>
        </p:txBody>
      </p:sp>
      <p:sp>
        <p:nvSpPr>
          <p:cNvPr id="3" name="矩形 2"/>
          <p:cNvSpPr/>
          <p:nvPr/>
        </p:nvSpPr>
        <p:spPr>
          <a:xfrm>
            <a:off x="7915564" y="2354835"/>
            <a:ext cx="3817792" cy="3170099"/>
          </a:xfrm>
          <a:prstGeom prst="rect">
            <a:avLst/>
          </a:prstGeom>
        </p:spPr>
        <p:txBody>
          <a:bodyPr wrap="square">
            <a:spAutoFit/>
          </a:bodyPr>
          <a:lstStyle/>
          <a:p>
            <a:pPr algn="just"/>
            <a:r>
              <a:rPr lang="en-US" altLang="zh-CN" sz="2000" dirty="0">
                <a:latin typeface="Arial" panose="020B0604020202020204" pitchFamily="34" charset="0"/>
                <a:cs typeface="Arial" panose="020B0604020202020204" pitchFamily="34" charset="0"/>
              </a:rPr>
              <a:t>The synchrotron radiation power between exit of </a:t>
            </a:r>
            <a:r>
              <a:rPr lang="en-US" altLang="zh-CN" sz="2000" dirty="0" err="1">
                <a:latin typeface="Arial" panose="020B0604020202020204" pitchFamily="34" charset="0"/>
                <a:cs typeface="Arial" panose="020B0604020202020204" pitchFamily="34" charset="0"/>
              </a:rPr>
              <a:t>Lumical</a:t>
            </a:r>
            <a:r>
              <a:rPr lang="en-US" altLang="zh-CN" sz="2000" dirty="0">
                <a:latin typeface="Arial" panose="020B0604020202020204" pitchFamily="34" charset="0"/>
                <a:cs typeface="Arial" panose="020B0604020202020204" pitchFamily="34" charset="0"/>
              </a:rPr>
              <a:t> and entrance of </a:t>
            </a:r>
            <a:r>
              <a:rPr lang="en-US" altLang="zh-CN" sz="2000" dirty="0" err="1">
                <a:latin typeface="Arial" panose="020B0604020202020204" pitchFamily="34" charset="0"/>
                <a:cs typeface="Arial" panose="020B0604020202020204" pitchFamily="34" charset="0"/>
              </a:rPr>
              <a:t>QDa</a:t>
            </a:r>
            <a:r>
              <a:rPr lang="en-US" altLang="zh-CN" sz="2000" dirty="0">
                <a:latin typeface="Arial" panose="020B0604020202020204" pitchFamily="34" charset="0"/>
                <a:cs typeface="Arial" panose="020B0604020202020204" pitchFamily="34" charset="0"/>
              </a:rPr>
              <a:t> is 12.5W, on </a:t>
            </a:r>
            <a:r>
              <a:rPr lang="en-US" altLang="zh-CN" sz="2000" dirty="0" err="1">
                <a:latin typeface="Arial" panose="020B0604020202020204" pitchFamily="34" charset="0"/>
                <a:cs typeface="Arial" panose="020B0604020202020204" pitchFamily="34" charset="0"/>
              </a:rPr>
              <a:t>QDa</a:t>
            </a:r>
            <a:r>
              <a:rPr lang="en-US" altLang="zh-CN" sz="2000" dirty="0">
                <a:latin typeface="Arial" panose="020B0604020202020204" pitchFamily="34" charset="0"/>
                <a:cs typeface="Arial" panose="020B0604020202020204" pitchFamily="34" charset="0"/>
              </a:rPr>
              <a:t> is </a:t>
            </a:r>
            <a:r>
              <a:rPr lang="en-US" altLang="zh-CN" sz="2000" dirty="0">
                <a:solidFill>
                  <a:srgbClr val="FF0000"/>
                </a:solidFill>
                <a:latin typeface="Arial" panose="020B0604020202020204" pitchFamily="34" charset="0"/>
                <a:cs typeface="Arial" panose="020B0604020202020204" pitchFamily="34" charset="0"/>
              </a:rPr>
              <a:t>0.75W along 1.5m</a:t>
            </a:r>
            <a:r>
              <a:rPr lang="en-US" altLang="zh-CN" sz="2000" dirty="0">
                <a:latin typeface="Arial" panose="020B0604020202020204" pitchFamily="34" charset="0"/>
                <a:cs typeface="Arial" panose="020B0604020202020204" pitchFamily="34" charset="0"/>
              </a:rPr>
              <a:t>, on </a:t>
            </a:r>
            <a:r>
              <a:rPr lang="en-US" altLang="zh-CN" sz="2000" dirty="0" err="1">
                <a:latin typeface="Arial" panose="020B0604020202020204" pitchFamily="34" charset="0"/>
                <a:cs typeface="Arial" panose="020B0604020202020204" pitchFamily="34" charset="0"/>
              </a:rPr>
              <a:t>QDb</a:t>
            </a:r>
            <a:r>
              <a:rPr lang="en-US" altLang="zh-CN" sz="2000" dirty="0">
                <a:latin typeface="Arial" panose="020B0604020202020204" pitchFamily="34" charset="0"/>
                <a:cs typeface="Arial" panose="020B0604020202020204" pitchFamily="34" charset="0"/>
              </a:rPr>
              <a:t> is </a:t>
            </a:r>
            <a:r>
              <a:rPr lang="en-US" altLang="zh-CN" sz="2000" dirty="0">
                <a:solidFill>
                  <a:srgbClr val="FF0000"/>
                </a:solidFill>
                <a:latin typeface="Arial" panose="020B0604020202020204" pitchFamily="34" charset="0"/>
                <a:cs typeface="Arial" panose="020B0604020202020204" pitchFamily="34" charset="0"/>
              </a:rPr>
              <a:t>0.9W along 1.5m</a:t>
            </a:r>
            <a:r>
              <a:rPr lang="en-US" altLang="zh-CN" sz="2000" dirty="0">
                <a:latin typeface="Arial" panose="020B0604020202020204" pitchFamily="34" charset="0"/>
                <a:cs typeface="Arial" panose="020B0604020202020204" pitchFamily="34" charset="0"/>
              </a:rPr>
              <a:t>, the region between </a:t>
            </a:r>
            <a:r>
              <a:rPr lang="en-US" altLang="zh-CN" sz="2000" dirty="0" err="1">
                <a:latin typeface="Arial" panose="020B0604020202020204" pitchFamily="34" charset="0"/>
                <a:cs typeface="Arial" panose="020B0604020202020204" pitchFamily="34" charset="0"/>
              </a:rPr>
              <a:t>QDa</a:t>
            </a:r>
            <a:r>
              <a:rPr lang="en-US" altLang="zh-CN" sz="2000" dirty="0">
                <a:latin typeface="Arial" panose="020B0604020202020204" pitchFamily="34" charset="0"/>
                <a:cs typeface="Arial" panose="020B0604020202020204" pitchFamily="34" charset="0"/>
              </a:rPr>
              <a:t> and </a:t>
            </a:r>
            <a:r>
              <a:rPr lang="en-US" altLang="zh-CN" sz="2000" dirty="0" err="1">
                <a:latin typeface="Arial" panose="020B0604020202020204" pitchFamily="34" charset="0"/>
                <a:cs typeface="Arial" panose="020B0604020202020204" pitchFamily="34" charset="0"/>
              </a:rPr>
              <a:t>QDb</a:t>
            </a:r>
            <a:r>
              <a:rPr lang="en-US" altLang="zh-CN" sz="2000" dirty="0">
                <a:latin typeface="Arial" panose="020B0604020202020204" pitchFamily="34" charset="0"/>
                <a:cs typeface="Arial" panose="020B0604020202020204" pitchFamily="34" charset="0"/>
              </a:rPr>
              <a:t> is </a:t>
            </a:r>
            <a:r>
              <a:rPr lang="en-US" altLang="zh-CN" sz="2000" dirty="0">
                <a:solidFill>
                  <a:srgbClr val="FF0000"/>
                </a:solidFill>
                <a:latin typeface="Arial" panose="020B0604020202020204" pitchFamily="34" charset="0"/>
                <a:cs typeface="Arial" panose="020B0604020202020204" pitchFamily="34" charset="0"/>
              </a:rPr>
              <a:t>6.3W(0.08m)</a:t>
            </a:r>
            <a:r>
              <a:rPr lang="en-US" altLang="zh-CN" sz="2000" dirty="0">
                <a:latin typeface="Arial" panose="020B0604020202020204" pitchFamily="34" charset="0"/>
                <a:cs typeface="Arial" panose="020B0604020202020204" pitchFamily="34" charset="0"/>
              </a:rPr>
              <a:t>. SR on QF1 is </a:t>
            </a:r>
            <a:r>
              <a:rPr lang="en-US" altLang="zh-CN" sz="2000" dirty="0">
                <a:solidFill>
                  <a:srgbClr val="FF0000"/>
                </a:solidFill>
                <a:latin typeface="Arial" panose="020B0604020202020204" pitchFamily="34" charset="0"/>
                <a:cs typeface="Arial" panose="020B0604020202020204" pitchFamily="34" charset="0"/>
              </a:rPr>
              <a:t>1.78W along 2m</a:t>
            </a:r>
            <a:r>
              <a:rPr lang="en-US" altLang="zh-CN" sz="2000" dirty="0">
                <a:latin typeface="Arial" panose="020B0604020202020204" pitchFamily="34" charset="0"/>
                <a:cs typeface="Arial" panose="020B0604020202020204" pitchFamily="34" charset="0"/>
              </a:rPr>
              <a:t>. The region between </a:t>
            </a:r>
            <a:r>
              <a:rPr lang="en-US" altLang="zh-CN" sz="2000" dirty="0" err="1">
                <a:latin typeface="Arial" panose="020B0604020202020204" pitchFamily="34" charset="0"/>
                <a:cs typeface="Arial" panose="020B0604020202020204" pitchFamily="34" charset="0"/>
              </a:rPr>
              <a:t>QDb</a:t>
            </a:r>
            <a:r>
              <a:rPr lang="en-US" altLang="zh-CN" sz="2000" dirty="0">
                <a:latin typeface="Arial" panose="020B0604020202020204" pitchFamily="34" charset="0"/>
                <a:cs typeface="Arial" panose="020B0604020202020204" pitchFamily="34" charset="0"/>
              </a:rPr>
              <a:t> and QF1 is </a:t>
            </a:r>
            <a:r>
              <a:rPr lang="en-US" altLang="zh-CN" sz="2000" dirty="0">
                <a:solidFill>
                  <a:srgbClr val="FF0000"/>
                </a:solidFill>
                <a:latin typeface="Arial" panose="020B0604020202020204" pitchFamily="34" charset="0"/>
                <a:cs typeface="Arial" panose="020B0604020202020204" pitchFamily="34" charset="0"/>
              </a:rPr>
              <a:t>19.6W(0.23m).</a:t>
            </a:r>
            <a:endParaRPr lang="en-US" altLang="zh-CN" sz="2000" dirty="0">
              <a:latin typeface="Arial" panose="020B0604020202020204" pitchFamily="34" charset="0"/>
              <a:cs typeface="Arial" panose="020B0604020202020204" pitchFamily="34" charset="0"/>
            </a:endParaRPr>
          </a:p>
        </p:txBody>
      </p:sp>
      <p:pic>
        <p:nvPicPr>
          <p:cNvPr id="2" name="图片 1"/>
          <p:cNvPicPr>
            <a:picLocks noChangeAspect="1"/>
          </p:cNvPicPr>
          <p:nvPr/>
        </p:nvPicPr>
        <p:blipFill>
          <a:blip r:embed="rId2"/>
          <a:stretch>
            <a:fillRect/>
          </a:stretch>
        </p:blipFill>
        <p:spPr>
          <a:xfrm>
            <a:off x="521070" y="2354835"/>
            <a:ext cx="6093883" cy="3759325"/>
          </a:xfrm>
          <a:prstGeom prst="rect">
            <a:avLst/>
          </a:prstGeom>
        </p:spPr>
      </p:pic>
      <p:sp>
        <p:nvSpPr>
          <p:cNvPr id="7" name="文本框 6"/>
          <p:cNvSpPr txBox="1"/>
          <p:nvPr/>
        </p:nvSpPr>
        <p:spPr>
          <a:xfrm>
            <a:off x="5322374" y="2539606"/>
            <a:ext cx="748938" cy="369332"/>
          </a:xfrm>
          <a:prstGeom prst="rect">
            <a:avLst/>
          </a:prstGeom>
          <a:noFill/>
        </p:spPr>
        <p:txBody>
          <a:bodyPr wrap="square" rtlCol="0">
            <a:spAutoFit/>
          </a:bodyPr>
          <a:lstStyle/>
          <a:p>
            <a:r>
              <a:rPr lang="en-US" altLang="zh-CN" dirty="0">
                <a:solidFill>
                  <a:srgbClr val="FFC000"/>
                </a:solidFill>
              </a:rPr>
              <a:t>QF1</a:t>
            </a:r>
            <a:endParaRPr lang="zh-CN" altLang="en-US" dirty="0">
              <a:solidFill>
                <a:srgbClr val="FFC000"/>
              </a:solidFill>
            </a:endParaRPr>
          </a:p>
        </p:txBody>
      </p:sp>
      <p:sp>
        <p:nvSpPr>
          <p:cNvPr id="8" name="文本框 7"/>
          <p:cNvSpPr txBox="1"/>
          <p:nvPr/>
        </p:nvSpPr>
        <p:spPr>
          <a:xfrm>
            <a:off x="4573436" y="2908938"/>
            <a:ext cx="748938" cy="369332"/>
          </a:xfrm>
          <a:prstGeom prst="rect">
            <a:avLst/>
          </a:prstGeom>
          <a:noFill/>
        </p:spPr>
        <p:txBody>
          <a:bodyPr wrap="square" rtlCol="0">
            <a:spAutoFit/>
          </a:bodyPr>
          <a:lstStyle/>
          <a:p>
            <a:r>
              <a:rPr lang="en-US" altLang="zh-CN" dirty="0" err="1">
                <a:solidFill>
                  <a:srgbClr val="00B050"/>
                </a:solidFill>
              </a:rPr>
              <a:t>QDb</a:t>
            </a:r>
            <a:endParaRPr lang="zh-CN" altLang="en-US" dirty="0">
              <a:solidFill>
                <a:srgbClr val="00B050"/>
              </a:solidFill>
            </a:endParaRPr>
          </a:p>
        </p:txBody>
      </p:sp>
      <p:sp>
        <p:nvSpPr>
          <p:cNvPr id="9" name="文本框 8"/>
          <p:cNvSpPr txBox="1"/>
          <p:nvPr/>
        </p:nvSpPr>
        <p:spPr>
          <a:xfrm>
            <a:off x="4029795" y="3156700"/>
            <a:ext cx="748938" cy="369332"/>
          </a:xfrm>
          <a:prstGeom prst="rect">
            <a:avLst/>
          </a:prstGeom>
          <a:noFill/>
        </p:spPr>
        <p:txBody>
          <a:bodyPr wrap="square" rtlCol="0">
            <a:spAutoFit/>
          </a:bodyPr>
          <a:lstStyle/>
          <a:p>
            <a:r>
              <a:rPr lang="en-US" altLang="zh-CN" dirty="0" err="1">
                <a:solidFill>
                  <a:srgbClr val="00B050"/>
                </a:solidFill>
              </a:rPr>
              <a:t>QDa</a:t>
            </a:r>
            <a:endParaRPr lang="zh-CN" altLang="en-US" dirty="0">
              <a:solidFill>
                <a:srgbClr val="00B050"/>
              </a:solidFill>
            </a:endParaRPr>
          </a:p>
        </p:txBody>
      </p:sp>
      <p:sp>
        <p:nvSpPr>
          <p:cNvPr id="4" name="圆角矩形 3"/>
          <p:cNvSpPr/>
          <p:nvPr/>
        </p:nvSpPr>
        <p:spPr bwMode="auto">
          <a:xfrm>
            <a:off x="7518400" y="2121724"/>
            <a:ext cx="4516582" cy="3798785"/>
          </a:xfrm>
          <a:prstGeom prst="roundRect">
            <a:avLst/>
          </a:prstGeom>
          <a:noFill/>
          <a:ln>
            <a:solidFill>
              <a:srgbClr val="FF3399"/>
            </a:solid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780404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29995"/>
            <a:ext cx="12192000" cy="971270"/>
          </a:xfrm>
        </p:spPr>
        <p:txBody>
          <a:bodyPr>
            <a:normAutofit/>
          </a:bodyPr>
          <a:lstStyle/>
          <a:p>
            <a:pPr algn="ctr"/>
            <a:r>
              <a:rPr lang="en-US" altLang="zh-CN" sz="3600" dirty="0">
                <a:solidFill>
                  <a:srgbClr val="7030A0"/>
                </a:solidFill>
                <a:latin typeface="Arial" panose="020B0604020202020204" pitchFamily="34" charset="0"/>
                <a:cs typeface="Arial" panose="020B0604020202020204" pitchFamily="34" charset="0"/>
              </a:rPr>
              <a:t>SR from last bend upstream of IP and Final Doublet</a:t>
            </a:r>
            <a:endParaRPr lang="zh-CN" altLang="en-US" sz="3600" b="0" dirty="0">
              <a:solidFill>
                <a:srgbClr val="7030A0"/>
              </a:solidFill>
            </a:endParaRPr>
          </a:p>
        </p:txBody>
      </p:sp>
      <p:sp>
        <p:nvSpPr>
          <p:cNvPr id="3" name="矩形 2"/>
          <p:cNvSpPr/>
          <p:nvPr/>
        </p:nvSpPr>
        <p:spPr>
          <a:xfrm>
            <a:off x="5934738" y="3244334"/>
            <a:ext cx="322524" cy="369332"/>
          </a:xfrm>
          <a:prstGeom prst="rect">
            <a:avLst/>
          </a:prstGeom>
        </p:spPr>
        <p:txBody>
          <a:bodyPr wrap="none">
            <a:spAutoFit/>
          </a:bodyPr>
          <a:lstStyle/>
          <a:p>
            <a:r>
              <a:rPr lang="zh-CN" altLang="en-US" dirty="0">
                <a:latin typeface="Courier"/>
              </a:rPr>
              <a:t> </a:t>
            </a:r>
            <a:endParaRPr lang="zh-CN" altLang="en-US" dirty="0"/>
          </a:p>
        </p:txBody>
      </p:sp>
      <p:sp>
        <p:nvSpPr>
          <p:cNvPr id="5" name="矩形 4"/>
          <p:cNvSpPr/>
          <p:nvPr/>
        </p:nvSpPr>
        <p:spPr>
          <a:xfrm>
            <a:off x="5934738" y="3244334"/>
            <a:ext cx="322524" cy="369332"/>
          </a:xfrm>
          <a:prstGeom prst="rect">
            <a:avLst/>
          </a:prstGeom>
        </p:spPr>
        <p:txBody>
          <a:bodyPr wrap="none">
            <a:spAutoFit/>
          </a:bodyPr>
          <a:lstStyle/>
          <a:p>
            <a:r>
              <a:rPr lang="zh-CN" altLang="en-US" b="0" i="0" u="none" strike="noStrike" dirty="0">
                <a:latin typeface="Courier"/>
              </a:rPr>
              <a:t> </a:t>
            </a:r>
            <a:endParaRPr lang="zh-CN" altLang="en-US" dirty="0"/>
          </a:p>
        </p:txBody>
      </p:sp>
      <p:sp>
        <p:nvSpPr>
          <p:cNvPr id="6" name="矩形 5"/>
          <p:cNvSpPr/>
          <p:nvPr/>
        </p:nvSpPr>
        <p:spPr>
          <a:xfrm>
            <a:off x="7309562" y="1344645"/>
            <a:ext cx="4544200" cy="6124754"/>
          </a:xfrm>
          <a:prstGeom prst="rect">
            <a:avLst/>
          </a:prstGeom>
        </p:spPr>
        <p:txBody>
          <a:bodyPr wrap="square">
            <a:spAutoFit/>
          </a:bodyPr>
          <a:lstStyle/>
          <a:p>
            <a:pPr marL="285750" indent="-285750">
              <a:buFont typeface="Arial" panose="020B0604020202020204" pitchFamily="34" charset="0"/>
              <a:buChar char="•"/>
            </a:pPr>
            <a:r>
              <a:rPr lang="en-GB" altLang="zh-CN" sz="1600" dirty="0">
                <a:solidFill>
                  <a:srgbClr val="002060"/>
                </a:solidFill>
                <a:latin typeface="Arial" panose="020B0604020202020204" pitchFamily="34" charset="0"/>
                <a:cs typeface="Arial" panose="020B0604020202020204" pitchFamily="34" charset="0"/>
              </a:rPr>
              <a:t>Last bending magnet generates a fan of SR with power 27.8W contributed by e+ will go through the IP.  The critical energy of photons is about 25.3keV. No SR hits directly on the detector beryllium pipe. </a:t>
            </a:r>
          </a:p>
          <a:p>
            <a:pPr marL="285750" indent="-285750">
              <a:buFont typeface="Arial" panose="020B0604020202020204" pitchFamily="34" charset="0"/>
              <a:buChar char="•"/>
            </a:pPr>
            <a:r>
              <a:rPr lang="en-GB" altLang="zh-CN" sz="1600" dirty="0">
                <a:solidFill>
                  <a:srgbClr val="002060"/>
                </a:solidFill>
                <a:latin typeface="Arial" panose="020B0604020202020204" pitchFamily="34" charset="0"/>
                <a:cs typeface="Arial" panose="020B0604020202020204" pitchFamily="34" charset="0"/>
              </a:rPr>
              <a:t>The total SR power generated by the </a:t>
            </a:r>
            <a:r>
              <a:rPr lang="en-GB" altLang="zh-CN" sz="1600" dirty="0" err="1">
                <a:solidFill>
                  <a:srgbClr val="002060"/>
                </a:solidFill>
                <a:latin typeface="Arial" panose="020B0604020202020204" pitchFamily="34" charset="0"/>
                <a:cs typeface="Arial" panose="020B0604020202020204" pitchFamily="34" charset="0"/>
              </a:rPr>
              <a:t>QDa</a:t>
            </a:r>
            <a:r>
              <a:rPr lang="en-GB" altLang="zh-CN" sz="1600" dirty="0">
                <a:solidFill>
                  <a:srgbClr val="002060"/>
                </a:solidFill>
                <a:latin typeface="Arial" panose="020B0604020202020204" pitchFamily="34" charset="0"/>
                <a:cs typeface="Arial" panose="020B0604020202020204" pitchFamily="34" charset="0"/>
              </a:rPr>
              <a:t> magnet is 80.9W in horizontal and 40.3W in vertical. The critical energy of photons is about 458.7keV in horizontal and 271.2keV in vertical. </a:t>
            </a:r>
          </a:p>
          <a:p>
            <a:pPr marL="285750" indent="-285750">
              <a:buFont typeface="Arial" panose="020B0604020202020204" pitchFamily="34" charset="0"/>
              <a:buChar char="•"/>
            </a:pPr>
            <a:r>
              <a:rPr lang="en-GB" altLang="zh-CN" sz="1600" dirty="0">
                <a:solidFill>
                  <a:srgbClr val="002060"/>
                </a:solidFill>
                <a:latin typeface="Arial" panose="020B0604020202020204" pitchFamily="34" charset="0"/>
                <a:cs typeface="Arial" panose="020B0604020202020204" pitchFamily="34" charset="0"/>
              </a:rPr>
              <a:t>The total SR power generated by the </a:t>
            </a:r>
            <a:r>
              <a:rPr lang="en-GB" altLang="zh-CN" sz="1600" dirty="0" err="1">
                <a:solidFill>
                  <a:srgbClr val="002060"/>
                </a:solidFill>
                <a:latin typeface="Arial" panose="020B0604020202020204" pitchFamily="34" charset="0"/>
                <a:cs typeface="Arial" panose="020B0604020202020204" pitchFamily="34" charset="0"/>
              </a:rPr>
              <a:t>QDb</a:t>
            </a:r>
            <a:r>
              <a:rPr lang="en-GB" altLang="zh-CN" sz="1600" dirty="0">
                <a:solidFill>
                  <a:srgbClr val="002060"/>
                </a:solidFill>
                <a:latin typeface="Arial" panose="020B0604020202020204" pitchFamily="34" charset="0"/>
                <a:cs typeface="Arial" panose="020B0604020202020204" pitchFamily="34" charset="0"/>
              </a:rPr>
              <a:t> magnet is 242.3W in horizontal and 65.5W in vertical. The critical energy of photons is about 657.9keV and 361.5keV in vertical. </a:t>
            </a:r>
          </a:p>
          <a:p>
            <a:pPr marL="285750" indent="-285750">
              <a:buFont typeface="Arial" panose="020B0604020202020204" pitchFamily="34" charset="0"/>
              <a:buChar char="•"/>
            </a:pPr>
            <a:r>
              <a:rPr lang="en-GB" altLang="zh-CN" sz="1600" dirty="0">
                <a:solidFill>
                  <a:srgbClr val="002060"/>
                </a:solidFill>
                <a:latin typeface="Arial" panose="020B0604020202020204" pitchFamily="34" charset="0"/>
                <a:cs typeface="Arial" panose="020B0604020202020204" pitchFamily="34" charset="0"/>
              </a:rPr>
              <a:t>The total SR power generated by the QF1 magnet is 245.9W in horizontal. The critical energy of photons is about 428.3keV. </a:t>
            </a:r>
          </a:p>
          <a:p>
            <a:pPr marL="285750" indent="-285750">
              <a:buFont typeface="Arial" panose="020B0604020202020204" pitchFamily="34" charset="0"/>
              <a:buChar char="•"/>
            </a:pPr>
            <a:r>
              <a:rPr lang="en-GB" altLang="zh-CN" sz="1600" dirty="0">
                <a:solidFill>
                  <a:srgbClr val="002060"/>
                </a:solidFill>
                <a:latin typeface="Arial" panose="020B0604020202020204" pitchFamily="34" charset="0"/>
                <a:cs typeface="Arial" panose="020B0604020202020204" pitchFamily="34" charset="0"/>
              </a:rPr>
              <a:t>The total SR power generated by the QF1 magnet is 187.5W in vertical. The critical energy of photons is about 613.5keV. </a:t>
            </a:r>
          </a:p>
          <a:p>
            <a:pPr marL="285750" indent="-285750">
              <a:buFont typeface="Arial" panose="020B0604020202020204" pitchFamily="34" charset="0"/>
              <a:buChar char="•"/>
            </a:pPr>
            <a:endParaRPr lang="en-GB" altLang="zh-CN" dirty="0">
              <a:solidFill>
                <a:srgbClr val="002060"/>
              </a:solidFill>
              <a:latin typeface="Times New Roman" panose="02020603050405020304" pitchFamily="18" charset="0"/>
            </a:endParaRPr>
          </a:p>
          <a:p>
            <a:pPr marL="285750" indent="-285750">
              <a:buFont typeface="Arial" panose="020B0604020202020204" pitchFamily="34" charset="0"/>
              <a:buChar char="•"/>
            </a:pPr>
            <a:endParaRPr lang="en-GB" altLang="zh-CN" dirty="0">
              <a:solidFill>
                <a:srgbClr val="002060"/>
              </a:solidFill>
              <a:latin typeface="Times New Roman" panose="02020603050405020304" pitchFamily="18" charset="0"/>
            </a:endParaRPr>
          </a:p>
          <a:p>
            <a:pPr marL="285750" indent="-285750">
              <a:buFont typeface="Arial" panose="020B0604020202020204" pitchFamily="34" charset="0"/>
              <a:buChar char="•"/>
            </a:pPr>
            <a:endParaRPr lang="en-GB" altLang="zh-CN" dirty="0">
              <a:solidFill>
                <a:srgbClr val="00206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GB" altLang="zh-CN" dirty="0">
              <a:solidFill>
                <a:srgbClr val="002060"/>
              </a:solidFill>
              <a:latin typeface="Times New Roman" panose="02020603050405020304" pitchFamily="18" charset="0"/>
              <a:cs typeface="Times New Roman" panose="02020603050405020304" pitchFamily="18" charset="0"/>
            </a:endParaRPr>
          </a:p>
        </p:txBody>
      </p:sp>
      <p:sp>
        <p:nvSpPr>
          <p:cNvPr id="10" name="圆角矩形 9"/>
          <p:cNvSpPr/>
          <p:nvPr/>
        </p:nvSpPr>
        <p:spPr>
          <a:xfrm>
            <a:off x="7134131" y="1119673"/>
            <a:ext cx="4902360" cy="5416929"/>
          </a:xfrm>
          <a:prstGeom prst="roundRect">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2"/>
          <a:stretch>
            <a:fillRect/>
          </a:stretch>
        </p:blipFill>
        <p:spPr>
          <a:xfrm>
            <a:off x="360573" y="1068721"/>
            <a:ext cx="6590829" cy="4062215"/>
          </a:xfrm>
          <a:prstGeom prst="rect">
            <a:avLst/>
          </a:prstGeom>
        </p:spPr>
      </p:pic>
      <p:sp>
        <p:nvSpPr>
          <p:cNvPr id="12" name="矩形 11"/>
          <p:cNvSpPr/>
          <p:nvPr/>
        </p:nvSpPr>
        <p:spPr>
          <a:xfrm>
            <a:off x="422955" y="1021005"/>
            <a:ext cx="2497800" cy="461665"/>
          </a:xfrm>
          <a:prstGeom prst="rect">
            <a:avLst/>
          </a:prstGeom>
        </p:spPr>
        <p:txBody>
          <a:bodyPr wrap="none">
            <a:spAutoFit/>
          </a:bodyPr>
          <a:lstStyle/>
          <a:p>
            <a:r>
              <a:rPr lang="en-GB" altLang="zh-CN" sz="2400" dirty="0">
                <a:solidFill>
                  <a:srgbClr val="C00000"/>
                </a:solidFill>
                <a:latin typeface="Arial" panose="020B0604020202020204" pitchFamily="34" charset="0"/>
                <a:cs typeface="Arial" panose="020B0604020202020204" pitchFamily="34" charset="0"/>
              </a:rPr>
              <a:t>Normal condition</a:t>
            </a:r>
          </a:p>
        </p:txBody>
      </p:sp>
      <p:sp>
        <p:nvSpPr>
          <p:cNvPr id="13" name="文本框 12"/>
          <p:cNvSpPr txBox="1"/>
          <p:nvPr/>
        </p:nvSpPr>
        <p:spPr>
          <a:xfrm>
            <a:off x="5480937" y="1262439"/>
            <a:ext cx="748938" cy="369332"/>
          </a:xfrm>
          <a:prstGeom prst="rect">
            <a:avLst/>
          </a:prstGeom>
          <a:noFill/>
        </p:spPr>
        <p:txBody>
          <a:bodyPr wrap="square" rtlCol="0">
            <a:spAutoFit/>
          </a:bodyPr>
          <a:lstStyle/>
          <a:p>
            <a:r>
              <a:rPr lang="en-US" altLang="zh-CN" dirty="0">
                <a:solidFill>
                  <a:srgbClr val="FFC000"/>
                </a:solidFill>
              </a:rPr>
              <a:t>QF1</a:t>
            </a:r>
            <a:endParaRPr lang="zh-CN" altLang="en-US" dirty="0">
              <a:solidFill>
                <a:srgbClr val="FFC000"/>
              </a:solidFill>
            </a:endParaRPr>
          </a:p>
        </p:txBody>
      </p:sp>
      <p:sp>
        <p:nvSpPr>
          <p:cNvPr id="14" name="文本框 13"/>
          <p:cNvSpPr txBox="1"/>
          <p:nvPr/>
        </p:nvSpPr>
        <p:spPr>
          <a:xfrm>
            <a:off x="4115533" y="1905956"/>
            <a:ext cx="748938" cy="369332"/>
          </a:xfrm>
          <a:prstGeom prst="rect">
            <a:avLst/>
          </a:prstGeom>
          <a:noFill/>
        </p:spPr>
        <p:txBody>
          <a:bodyPr wrap="square" rtlCol="0">
            <a:spAutoFit/>
          </a:bodyPr>
          <a:lstStyle/>
          <a:p>
            <a:r>
              <a:rPr lang="en-US" altLang="zh-CN" dirty="0" err="1">
                <a:solidFill>
                  <a:srgbClr val="00B050"/>
                </a:solidFill>
              </a:rPr>
              <a:t>QDa</a:t>
            </a:r>
            <a:endParaRPr lang="zh-CN" altLang="en-US" dirty="0">
              <a:solidFill>
                <a:srgbClr val="00B050"/>
              </a:solidFill>
            </a:endParaRPr>
          </a:p>
        </p:txBody>
      </p:sp>
      <p:sp>
        <p:nvSpPr>
          <p:cNvPr id="15" name="文本框 14"/>
          <p:cNvSpPr txBox="1"/>
          <p:nvPr/>
        </p:nvSpPr>
        <p:spPr>
          <a:xfrm>
            <a:off x="4759411" y="1618801"/>
            <a:ext cx="748938" cy="369332"/>
          </a:xfrm>
          <a:prstGeom prst="rect">
            <a:avLst/>
          </a:prstGeom>
          <a:noFill/>
        </p:spPr>
        <p:txBody>
          <a:bodyPr wrap="square" rtlCol="0">
            <a:spAutoFit/>
          </a:bodyPr>
          <a:lstStyle/>
          <a:p>
            <a:r>
              <a:rPr lang="en-US" altLang="zh-CN" dirty="0" err="1">
                <a:solidFill>
                  <a:srgbClr val="00B050"/>
                </a:solidFill>
              </a:rPr>
              <a:t>QDb</a:t>
            </a:r>
            <a:endParaRPr lang="zh-CN" altLang="en-US" dirty="0">
              <a:solidFill>
                <a:srgbClr val="00B050"/>
              </a:solidFill>
            </a:endParaRPr>
          </a:p>
        </p:txBody>
      </p:sp>
      <p:pic>
        <p:nvPicPr>
          <p:cNvPr id="16" name="图片 15"/>
          <p:cNvPicPr>
            <a:picLocks noChangeAspect="1"/>
          </p:cNvPicPr>
          <p:nvPr/>
        </p:nvPicPr>
        <p:blipFill>
          <a:blip r:embed="rId3"/>
          <a:stretch>
            <a:fillRect/>
          </a:stretch>
        </p:blipFill>
        <p:spPr>
          <a:xfrm>
            <a:off x="605227" y="5044010"/>
            <a:ext cx="5885026" cy="1813990"/>
          </a:xfrm>
          <a:prstGeom prst="rect">
            <a:avLst/>
          </a:prstGeom>
        </p:spPr>
      </p:pic>
      <p:sp>
        <p:nvSpPr>
          <p:cNvPr id="17" name="文本框 16"/>
          <p:cNvSpPr txBox="1"/>
          <p:nvPr/>
        </p:nvSpPr>
        <p:spPr>
          <a:xfrm>
            <a:off x="5458211" y="5062748"/>
            <a:ext cx="748938" cy="369332"/>
          </a:xfrm>
          <a:prstGeom prst="rect">
            <a:avLst/>
          </a:prstGeom>
          <a:noFill/>
        </p:spPr>
        <p:txBody>
          <a:bodyPr wrap="square" rtlCol="0">
            <a:spAutoFit/>
          </a:bodyPr>
          <a:lstStyle/>
          <a:p>
            <a:r>
              <a:rPr lang="en-US" altLang="zh-CN" dirty="0" err="1">
                <a:solidFill>
                  <a:srgbClr val="00B050"/>
                </a:solidFill>
              </a:rPr>
              <a:t>QDa</a:t>
            </a:r>
            <a:endParaRPr lang="zh-CN" altLang="en-US" dirty="0">
              <a:solidFill>
                <a:srgbClr val="00B050"/>
              </a:solidFill>
            </a:endParaRPr>
          </a:p>
        </p:txBody>
      </p:sp>
    </p:spTree>
    <p:extLst>
      <p:ext uri="{BB962C8B-B14F-4D97-AF65-F5344CB8AC3E}">
        <p14:creationId xmlns:p14="http://schemas.microsoft.com/office/powerpoint/2010/main" val="4215870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127" y="-53589"/>
            <a:ext cx="12108873" cy="1325563"/>
          </a:xfrm>
        </p:spPr>
        <p:txBody>
          <a:bodyPr>
            <a:normAutofit/>
          </a:bodyPr>
          <a:lstStyle/>
          <a:p>
            <a:pPr algn="ctr"/>
            <a:r>
              <a:rPr lang="en-US" altLang="zh-CN" sz="3200" dirty="0">
                <a:solidFill>
                  <a:srgbClr val="7030A0"/>
                </a:solidFill>
                <a:latin typeface="Arial" panose="020B0604020202020204" pitchFamily="34" charset="0"/>
                <a:cs typeface="Arial" panose="020B0604020202020204" pitchFamily="34" charset="0"/>
              </a:rPr>
              <a:t>SR </a:t>
            </a:r>
            <a:r>
              <a:rPr lang="en-US" altLang="zh-CN" sz="3600" dirty="0">
                <a:solidFill>
                  <a:srgbClr val="7030A0"/>
                </a:solidFill>
                <a:latin typeface="Arial" panose="020B0604020202020204" pitchFamily="34" charset="0"/>
                <a:cs typeface="Arial" panose="020B0604020202020204" pitchFamily="34" charset="0"/>
              </a:rPr>
              <a:t>from</a:t>
            </a:r>
            <a:r>
              <a:rPr lang="en-US" altLang="zh-CN" sz="3200" dirty="0">
                <a:solidFill>
                  <a:srgbClr val="7030A0"/>
                </a:solidFill>
                <a:latin typeface="Arial" panose="020B0604020202020204" pitchFamily="34" charset="0"/>
                <a:cs typeface="Arial" panose="020B0604020202020204" pitchFamily="34" charset="0"/>
              </a:rPr>
              <a:t> last bending magnet upstream of IP and Final Doublet</a:t>
            </a:r>
            <a:endParaRPr lang="zh-CN" altLang="en-US" sz="3200" dirty="0">
              <a:solidFill>
                <a:srgbClr val="7030A0"/>
              </a:solidFill>
              <a:latin typeface="Arial" panose="020B0604020202020204" pitchFamily="34" charset="0"/>
              <a:cs typeface="Arial" panose="020B0604020202020204" pitchFamily="34" charset="0"/>
            </a:endParaRPr>
          </a:p>
        </p:txBody>
      </p:sp>
      <p:sp>
        <p:nvSpPr>
          <p:cNvPr id="3" name="矩形 2"/>
          <p:cNvSpPr/>
          <p:nvPr/>
        </p:nvSpPr>
        <p:spPr>
          <a:xfrm>
            <a:off x="5934738" y="3244334"/>
            <a:ext cx="322524" cy="369332"/>
          </a:xfrm>
          <a:prstGeom prst="rect">
            <a:avLst/>
          </a:prstGeom>
        </p:spPr>
        <p:txBody>
          <a:bodyPr wrap="none">
            <a:spAutoFit/>
          </a:bodyPr>
          <a:lstStyle/>
          <a:p>
            <a:r>
              <a:rPr lang="zh-CN" altLang="en-US" dirty="0">
                <a:latin typeface="Courier"/>
              </a:rPr>
              <a:t> </a:t>
            </a:r>
            <a:endParaRPr lang="zh-CN" altLang="en-US" dirty="0"/>
          </a:p>
        </p:txBody>
      </p:sp>
      <p:sp>
        <p:nvSpPr>
          <p:cNvPr id="5" name="矩形 4"/>
          <p:cNvSpPr/>
          <p:nvPr/>
        </p:nvSpPr>
        <p:spPr>
          <a:xfrm>
            <a:off x="5934738" y="3244334"/>
            <a:ext cx="322524" cy="369332"/>
          </a:xfrm>
          <a:prstGeom prst="rect">
            <a:avLst/>
          </a:prstGeom>
        </p:spPr>
        <p:txBody>
          <a:bodyPr wrap="none">
            <a:spAutoFit/>
          </a:bodyPr>
          <a:lstStyle/>
          <a:p>
            <a:r>
              <a:rPr lang="zh-CN" altLang="en-US" b="0" i="0" u="none" strike="noStrike" dirty="0">
                <a:latin typeface="Courier"/>
              </a:rPr>
              <a:t> </a:t>
            </a:r>
            <a:endParaRPr lang="zh-CN" altLang="en-US" dirty="0"/>
          </a:p>
        </p:txBody>
      </p:sp>
      <p:sp>
        <p:nvSpPr>
          <p:cNvPr id="11" name="矩形 10"/>
          <p:cNvSpPr/>
          <p:nvPr/>
        </p:nvSpPr>
        <p:spPr>
          <a:xfrm>
            <a:off x="4335676" y="996599"/>
            <a:ext cx="2650084" cy="461665"/>
          </a:xfrm>
          <a:prstGeom prst="rect">
            <a:avLst/>
          </a:prstGeom>
        </p:spPr>
        <p:txBody>
          <a:bodyPr wrap="none">
            <a:spAutoFit/>
          </a:bodyPr>
          <a:lstStyle/>
          <a:p>
            <a:r>
              <a:rPr lang="en-US" altLang="zh-CN" sz="2400" dirty="0">
                <a:solidFill>
                  <a:srgbClr val="C00000"/>
                </a:solidFill>
                <a:latin typeface="Arial" panose="020B0604020202020204" pitchFamily="34" charset="0"/>
                <a:cs typeface="Arial" panose="020B0604020202020204" pitchFamily="34" charset="0"/>
              </a:rPr>
              <a:t>Extreme condition</a:t>
            </a:r>
            <a:endParaRPr lang="zh-CN" altLang="en-US" sz="2400" dirty="0"/>
          </a:p>
        </p:txBody>
      </p:sp>
      <p:sp>
        <p:nvSpPr>
          <p:cNvPr id="4" name="矩形 3"/>
          <p:cNvSpPr/>
          <p:nvPr/>
        </p:nvSpPr>
        <p:spPr>
          <a:xfrm>
            <a:off x="5934738" y="3244334"/>
            <a:ext cx="322524" cy="369332"/>
          </a:xfrm>
          <a:prstGeom prst="rect">
            <a:avLst/>
          </a:prstGeom>
        </p:spPr>
        <p:txBody>
          <a:bodyPr wrap="none">
            <a:spAutoFit/>
          </a:bodyPr>
          <a:lstStyle/>
          <a:p>
            <a:r>
              <a:rPr lang="zh-CN" altLang="en-US" dirty="0">
                <a:latin typeface="Courier"/>
              </a:rPr>
              <a:t> </a:t>
            </a:r>
            <a:endParaRPr lang="zh-CN" altLang="en-US" dirty="0"/>
          </a:p>
        </p:txBody>
      </p:sp>
      <p:pic>
        <p:nvPicPr>
          <p:cNvPr id="9" name="图片 8"/>
          <p:cNvPicPr>
            <a:picLocks noChangeAspect="1"/>
          </p:cNvPicPr>
          <p:nvPr/>
        </p:nvPicPr>
        <p:blipFill>
          <a:blip r:embed="rId2"/>
          <a:stretch>
            <a:fillRect/>
          </a:stretch>
        </p:blipFill>
        <p:spPr>
          <a:xfrm>
            <a:off x="495332" y="1760684"/>
            <a:ext cx="3760315" cy="2314359"/>
          </a:xfrm>
          <a:prstGeom prst="rect">
            <a:avLst/>
          </a:prstGeom>
        </p:spPr>
      </p:pic>
      <p:pic>
        <p:nvPicPr>
          <p:cNvPr id="12" name="图片 11"/>
          <p:cNvPicPr>
            <a:picLocks noChangeAspect="1"/>
          </p:cNvPicPr>
          <p:nvPr/>
        </p:nvPicPr>
        <p:blipFill>
          <a:blip r:embed="rId3"/>
          <a:stretch>
            <a:fillRect/>
          </a:stretch>
        </p:blipFill>
        <p:spPr>
          <a:xfrm>
            <a:off x="497569" y="4323092"/>
            <a:ext cx="3758078" cy="2314359"/>
          </a:xfrm>
          <a:prstGeom prst="rect">
            <a:avLst/>
          </a:prstGeom>
        </p:spPr>
      </p:pic>
      <p:sp>
        <p:nvSpPr>
          <p:cNvPr id="6" name="文本框 5"/>
          <p:cNvSpPr txBox="1"/>
          <p:nvPr/>
        </p:nvSpPr>
        <p:spPr>
          <a:xfrm>
            <a:off x="2067339" y="1611692"/>
            <a:ext cx="477078" cy="369332"/>
          </a:xfrm>
          <a:prstGeom prst="rect">
            <a:avLst/>
          </a:prstGeom>
          <a:noFill/>
        </p:spPr>
        <p:txBody>
          <a:bodyPr wrap="square" rtlCol="0">
            <a:spAutoFit/>
          </a:bodyPr>
          <a:lstStyle/>
          <a:p>
            <a:endParaRPr lang="zh-CN" altLang="en-US" dirty="0"/>
          </a:p>
        </p:txBody>
      </p:sp>
      <p:sp>
        <p:nvSpPr>
          <p:cNvPr id="8" name="文本框 7"/>
          <p:cNvSpPr txBox="1"/>
          <p:nvPr/>
        </p:nvSpPr>
        <p:spPr>
          <a:xfrm>
            <a:off x="495331" y="1512635"/>
            <a:ext cx="4034335" cy="369332"/>
          </a:xfrm>
          <a:prstGeom prst="rect">
            <a:avLst/>
          </a:prstGeom>
          <a:noFill/>
        </p:spPr>
        <p:txBody>
          <a:bodyPr wrap="square" rtlCol="0">
            <a:spAutoFit/>
          </a:bodyPr>
          <a:lstStyle/>
          <a:p>
            <a:r>
              <a:rPr lang="en-US" altLang="zh-CN" dirty="0"/>
              <a:t>(a) Beam angle offset 0~-2mrad</a:t>
            </a:r>
            <a:endParaRPr lang="zh-CN" altLang="en-US" dirty="0"/>
          </a:p>
        </p:txBody>
      </p:sp>
      <p:sp>
        <p:nvSpPr>
          <p:cNvPr id="17" name="文本框 16"/>
          <p:cNvSpPr txBox="1"/>
          <p:nvPr/>
        </p:nvSpPr>
        <p:spPr>
          <a:xfrm>
            <a:off x="495330" y="4075043"/>
            <a:ext cx="4885562" cy="369332"/>
          </a:xfrm>
          <a:prstGeom prst="rect">
            <a:avLst/>
          </a:prstGeom>
          <a:noFill/>
        </p:spPr>
        <p:txBody>
          <a:bodyPr wrap="square" rtlCol="0">
            <a:spAutoFit/>
          </a:bodyPr>
          <a:lstStyle/>
          <a:p>
            <a:r>
              <a:rPr lang="en-US" altLang="zh-CN" dirty="0"/>
              <a:t>(b) Beam angle offset 0~+0.115mrad</a:t>
            </a:r>
            <a:endParaRPr lang="zh-CN" altLang="en-US" dirty="0"/>
          </a:p>
        </p:txBody>
      </p:sp>
      <p:sp>
        <p:nvSpPr>
          <p:cNvPr id="10" name="文本框 9"/>
          <p:cNvSpPr txBox="1"/>
          <p:nvPr/>
        </p:nvSpPr>
        <p:spPr>
          <a:xfrm>
            <a:off x="5455498" y="1381378"/>
            <a:ext cx="6608437" cy="369332"/>
          </a:xfrm>
          <a:prstGeom prst="rect">
            <a:avLst/>
          </a:prstGeom>
          <a:noFill/>
        </p:spPr>
        <p:txBody>
          <a:bodyPr wrap="square" rtlCol="0">
            <a:spAutoFit/>
          </a:bodyPr>
          <a:lstStyle/>
          <a:p>
            <a:pPr marL="285750" indent="-285750">
              <a:buFont typeface="Wingdings" panose="05000000000000000000" pitchFamily="2" charset="2"/>
              <a:buChar char="Ø"/>
            </a:pPr>
            <a:r>
              <a:rPr lang="en-US" altLang="zh-CN" dirty="0">
                <a:solidFill>
                  <a:srgbClr val="FF3399"/>
                </a:solidFill>
              </a:rPr>
              <a:t>SR Gaussian distribution~ 0.36mm in width narrow band </a:t>
            </a:r>
            <a:endParaRPr lang="zh-CN" altLang="en-US" dirty="0">
              <a:solidFill>
                <a:srgbClr val="FF3399"/>
              </a:solidFill>
            </a:endParaRPr>
          </a:p>
        </p:txBody>
      </p:sp>
      <p:sp>
        <p:nvSpPr>
          <p:cNvPr id="18" name="圆角矩形 17"/>
          <p:cNvSpPr/>
          <p:nvPr/>
        </p:nvSpPr>
        <p:spPr bwMode="auto">
          <a:xfrm>
            <a:off x="5180353" y="3977196"/>
            <a:ext cx="6608437" cy="2660255"/>
          </a:xfrm>
          <a:prstGeom prst="roundRect">
            <a:avLst/>
          </a:prstGeom>
          <a:solidFill>
            <a:srgbClr val="92D050">
              <a:alpha val="14000"/>
            </a:srgbClr>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p:txBody>
      </p:sp>
      <p:sp>
        <p:nvSpPr>
          <p:cNvPr id="20" name="圆角矩形 19"/>
          <p:cNvSpPr/>
          <p:nvPr/>
        </p:nvSpPr>
        <p:spPr bwMode="auto">
          <a:xfrm>
            <a:off x="5213360" y="1750710"/>
            <a:ext cx="6608437" cy="2138043"/>
          </a:xfrm>
          <a:prstGeom prst="roundRect">
            <a:avLst/>
          </a:prstGeom>
          <a:solidFill>
            <a:srgbClr val="00B0F0">
              <a:alpha val="14000"/>
            </a:srgbClr>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p:txBody>
      </p:sp>
      <p:sp>
        <p:nvSpPr>
          <p:cNvPr id="21" name="文本框 20"/>
          <p:cNvSpPr txBox="1"/>
          <p:nvPr/>
        </p:nvSpPr>
        <p:spPr>
          <a:xfrm>
            <a:off x="5380892" y="1776545"/>
            <a:ext cx="6273375" cy="2616101"/>
          </a:xfrm>
          <a:prstGeom prst="rect">
            <a:avLst/>
          </a:prstGeom>
          <a:noFill/>
        </p:spPr>
        <p:txBody>
          <a:bodyPr wrap="square" rtlCol="0">
            <a:spAutoFit/>
          </a:bodyPr>
          <a:lstStyle/>
          <a:p>
            <a:r>
              <a:rPr lang="en-US" altLang="zh-CN" sz="1600" dirty="0">
                <a:latin typeface="Arial" panose="020B0604020202020204" pitchFamily="34" charset="0"/>
                <a:cs typeface="Arial" panose="020B0604020202020204" pitchFamily="34" charset="0"/>
              </a:rPr>
              <a:t>When the beam angle moves from 0 to -2mrad, the detector pipe (IP~0.62m) has no SR heat load. 0.62~0.7m beam pipe SR power ~0.76W</a:t>
            </a:r>
            <a:r>
              <a:rPr lang="zh-CN" altLang="zh-CN" sz="1600" dirty="0">
                <a:latin typeface="Arial" panose="020B0604020202020204" pitchFamily="34" charset="0"/>
                <a:cs typeface="Arial" panose="020B0604020202020204" pitchFamily="34" charset="0"/>
              </a:rPr>
              <a:t>，</a:t>
            </a:r>
            <a:r>
              <a:rPr lang="en-US" altLang="zh-CN" sz="1600" dirty="0">
                <a:latin typeface="Arial" panose="020B0604020202020204" pitchFamily="34" charset="0"/>
                <a:cs typeface="Arial" panose="020B0604020202020204" pitchFamily="34" charset="0"/>
              </a:rPr>
              <a:t>average power density~ 26388.89W/m</a:t>
            </a:r>
            <a:r>
              <a:rPr lang="en-US" altLang="zh-CN" sz="1600" baseline="30000" dirty="0">
                <a:latin typeface="Arial" panose="020B0604020202020204" pitchFamily="34" charset="0"/>
                <a:cs typeface="Arial" panose="020B0604020202020204" pitchFamily="34" charset="0"/>
              </a:rPr>
              <a:t>2</a:t>
            </a:r>
            <a:r>
              <a:rPr lang="en-US" altLang="zh-CN" sz="1600" dirty="0">
                <a:latin typeface="Arial" panose="020B0604020202020204" pitchFamily="34" charset="0"/>
                <a:cs typeface="Arial" panose="020B0604020202020204" pitchFamily="34" charset="0"/>
              </a:rPr>
              <a:t>. 0.7m~2.2m SR power~23.9W, APD~44259W/m</a:t>
            </a:r>
            <a:r>
              <a:rPr lang="en-US" altLang="zh-CN" sz="1600" baseline="30000" dirty="0">
                <a:latin typeface="Arial" panose="020B0604020202020204" pitchFamily="34" charset="0"/>
                <a:cs typeface="Arial" panose="020B0604020202020204" pitchFamily="34" charset="0"/>
              </a:rPr>
              <a:t>2</a:t>
            </a:r>
            <a:r>
              <a:rPr lang="en-US" altLang="zh-CN" sz="1600" dirty="0">
                <a:latin typeface="Arial" panose="020B0604020202020204" pitchFamily="34" charset="0"/>
                <a:cs typeface="Arial" panose="020B0604020202020204" pitchFamily="34" charset="0"/>
              </a:rPr>
              <a:t>. QDa~0.75W</a:t>
            </a:r>
            <a:r>
              <a:rPr lang="zh-CN" altLang="zh-CN" sz="1600" dirty="0">
                <a:latin typeface="Arial" panose="020B0604020202020204" pitchFamily="34" charset="0"/>
                <a:cs typeface="Arial" panose="020B0604020202020204" pitchFamily="34" charset="0"/>
              </a:rPr>
              <a:t>，</a:t>
            </a:r>
            <a:r>
              <a:rPr lang="en-US" altLang="zh-CN" sz="1600" dirty="0">
                <a:latin typeface="Arial" panose="020B0604020202020204" pitchFamily="34" charset="0"/>
                <a:cs typeface="Arial" panose="020B0604020202020204" pitchFamily="34" charset="0"/>
              </a:rPr>
              <a:t>APD~1351.35W/m</a:t>
            </a:r>
            <a:r>
              <a:rPr lang="en-US" altLang="zh-CN" sz="1600" baseline="30000" dirty="0">
                <a:latin typeface="Arial" panose="020B0604020202020204" pitchFamily="34" charset="0"/>
                <a:cs typeface="Arial" panose="020B0604020202020204" pitchFamily="34" charset="0"/>
              </a:rPr>
              <a:t>2</a:t>
            </a:r>
            <a:r>
              <a:rPr lang="zh-CN" altLang="zh-CN"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a:t>
            </a:r>
            <a:r>
              <a:rPr lang="zh-CN" altLang="zh-CN"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QDb~0.9W</a:t>
            </a:r>
            <a:r>
              <a:rPr lang="zh-CN" altLang="zh-CN" sz="1600" dirty="0">
                <a:latin typeface="Arial" panose="020B0604020202020204" pitchFamily="34" charset="0"/>
                <a:cs typeface="Arial" panose="020B0604020202020204" pitchFamily="34" charset="0"/>
              </a:rPr>
              <a:t>，</a:t>
            </a:r>
            <a:r>
              <a:rPr lang="en-US" altLang="zh-CN" sz="1600" dirty="0">
                <a:latin typeface="Arial" panose="020B0604020202020204" pitchFamily="34" charset="0"/>
                <a:cs typeface="Arial" panose="020B0604020202020204" pitchFamily="34" charset="0"/>
              </a:rPr>
              <a:t>APD~1578.95W/m</a:t>
            </a:r>
            <a:r>
              <a:rPr lang="en-US" altLang="zh-CN" sz="1600" baseline="30000" dirty="0">
                <a:latin typeface="Arial" panose="020B0604020202020204" pitchFamily="34" charset="0"/>
                <a:cs typeface="Arial" panose="020B0604020202020204" pitchFamily="34" charset="0"/>
              </a:rPr>
              <a:t>2</a:t>
            </a:r>
            <a:r>
              <a:rPr lang="en-US" altLang="zh-CN" sz="1600" dirty="0">
                <a:latin typeface="Arial" panose="020B0604020202020204" pitchFamily="34" charset="0"/>
                <a:cs typeface="Arial" panose="020B0604020202020204" pitchFamily="34" charset="0"/>
              </a:rPr>
              <a:t>.</a:t>
            </a:r>
            <a:endParaRPr lang="zh-CN" altLang="zh-CN" sz="1600" dirty="0">
              <a:latin typeface="Arial" panose="020B0604020202020204" pitchFamily="34" charset="0"/>
              <a:cs typeface="Arial" panose="020B0604020202020204" pitchFamily="34" charset="0"/>
            </a:endParaRPr>
          </a:p>
          <a:p>
            <a:r>
              <a:rPr lang="en-US" altLang="zh-CN" sz="1600" dirty="0" err="1">
                <a:latin typeface="Arial" panose="020B0604020202020204" pitchFamily="34" charset="0"/>
                <a:cs typeface="Arial" panose="020B0604020202020204" pitchFamily="34" charset="0"/>
              </a:rPr>
              <a:t>Qda~QDb</a:t>
            </a:r>
            <a:r>
              <a:rPr lang="en-US" altLang="zh-CN" sz="1600" dirty="0">
                <a:latin typeface="Arial" panose="020B0604020202020204" pitchFamily="34" charset="0"/>
                <a:cs typeface="Arial" panose="020B0604020202020204" pitchFamily="34" charset="0"/>
              </a:rPr>
              <a:t> power~6.3W</a:t>
            </a:r>
            <a:r>
              <a:rPr lang="zh-CN" altLang="zh-CN" sz="1600" dirty="0">
                <a:latin typeface="Arial" panose="020B0604020202020204" pitchFamily="34" charset="0"/>
                <a:cs typeface="Arial" panose="020B0604020202020204" pitchFamily="34" charset="0"/>
              </a:rPr>
              <a:t>，</a:t>
            </a:r>
            <a:r>
              <a:rPr lang="en-US" altLang="zh-CN" sz="1600" dirty="0">
                <a:latin typeface="Arial" panose="020B0604020202020204" pitchFamily="34" charset="0"/>
                <a:cs typeface="Arial" panose="020B0604020202020204" pitchFamily="34" charset="0"/>
              </a:rPr>
              <a:t>APD~212837.84W/m</a:t>
            </a:r>
            <a:r>
              <a:rPr lang="en-US" altLang="zh-CN" sz="1600" baseline="30000" dirty="0">
                <a:latin typeface="Arial" panose="020B0604020202020204" pitchFamily="34" charset="0"/>
                <a:cs typeface="Arial" panose="020B0604020202020204" pitchFamily="34" charset="0"/>
              </a:rPr>
              <a:t>2</a:t>
            </a:r>
            <a:r>
              <a:rPr lang="zh-CN" altLang="zh-CN" sz="1600" dirty="0">
                <a:latin typeface="Arial" panose="020B0604020202020204" pitchFamily="34" charset="0"/>
                <a:cs typeface="Arial" panose="020B0604020202020204" pitchFamily="34" charset="0"/>
              </a:rPr>
              <a:t>。</a:t>
            </a:r>
          </a:p>
          <a:p>
            <a:r>
              <a:rPr lang="en-US" altLang="zh-CN" sz="1600" dirty="0">
                <a:latin typeface="Arial" panose="020B0604020202020204" pitchFamily="34" charset="0"/>
                <a:cs typeface="Arial" panose="020B0604020202020204" pitchFamily="34" charset="0"/>
              </a:rPr>
              <a:t>QF1~1.78W</a:t>
            </a:r>
            <a:r>
              <a:rPr lang="zh-CN" altLang="zh-CN" sz="1600" dirty="0">
                <a:latin typeface="Arial" panose="020B0604020202020204" pitchFamily="34" charset="0"/>
                <a:cs typeface="Arial" panose="020B0604020202020204" pitchFamily="34" charset="0"/>
              </a:rPr>
              <a:t>，</a:t>
            </a:r>
            <a:r>
              <a:rPr lang="en-US" altLang="zh-CN" sz="1600" dirty="0">
                <a:latin typeface="Arial" panose="020B0604020202020204" pitchFamily="34" charset="0"/>
                <a:cs typeface="Arial" panose="020B0604020202020204" pitchFamily="34" charset="0"/>
              </a:rPr>
              <a:t>APD~2282.05W/m</a:t>
            </a:r>
            <a:r>
              <a:rPr lang="en-US" altLang="zh-CN" sz="1600" baseline="30000" dirty="0">
                <a:latin typeface="Arial" panose="020B0604020202020204" pitchFamily="34" charset="0"/>
                <a:cs typeface="Arial" panose="020B0604020202020204" pitchFamily="34" charset="0"/>
              </a:rPr>
              <a:t>2</a:t>
            </a:r>
            <a:r>
              <a:rPr lang="zh-CN" altLang="zh-CN" sz="1600" dirty="0">
                <a:latin typeface="Arial" panose="020B0604020202020204" pitchFamily="34" charset="0"/>
                <a:cs typeface="Arial" panose="020B0604020202020204" pitchFamily="34" charset="0"/>
              </a:rPr>
              <a:t>。</a:t>
            </a:r>
          </a:p>
          <a:p>
            <a:r>
              <a:rPr lang="en-US" altLang="zh-CN" sz="1600" dirty="0">
                <a:latin typeface="Arial" panose="020B0604020202020204" pitchFamily="34" charset="0"/>
                <a:cs typeface="Arial" panose="020B0604020202020204" pitchFamily="34" charset="0"/>
              </a:rPr>
              <a:t>QDb~QF1 ~19.6W</a:t>
            </a:r>
            <a:r>
              <a:rPr lang="zh-CN" altLang="zh-CN" sz="1600" dirty="0">
                <a:latin typeface="Arial" panose="020B0604020202020204" pitchFamily="34" charset="0"/>
                <a:cs typeface="Arial" panose="020B0604020202020204" pitchFamily="34" charset="0"/>
              </a:rPr>
              <a:t>，</a:t>
            </a:r>
            <a:r>
              <a:rPr lang="en-US" altLang="zh-CN" sz="1600" dirty="0">
                <a:latin typeface="Arial" panose="020B0604020202020204" pitchFamily="34" charset="0"/>
                <a:cs typeface="Arial" panose="020B0604020202020204" pitchFamily="34" charset="0"/>
              </a:rPr>
              <a:t>APD~224256.3W/m</a:t>
            </a:r>
            <a:r>
              <a:rPr lang="en-US" altLang="zh-CN" sz="1600" baseline="30000" dirty="0">
                <a:latin typeface="Arial" panose="020B0604020202020204" pitchFamily="34" charset="0"/>
                <a:cs typeface="Arial" panose="020B0604020202020204" pitchFamily="34" charset="0"/>
              </a:rPr>
              <a:t>2</a:t>
            </a:r>
            <a:r>
              <a:rPr lang="zh-CN" altLang="zh-CN" sz="1600" dirty="0">
                <a:latin typeface="Arial" panose="020B0604020202020204" pitchFamily="34" charset="0"/>
                <a:cs typeface="Arial" panose="020B0604020202020204" pitchFamily="34" charset="0"/>
              </a:rPr>
              <a:t>。</a:t>
            </a:r>
          </a:p>
          <a:p>
            <a:pPr marL="342900" indent="-342900">
              <a:buAutoNum type="alphaLcParenR"/>
            </a:pPr>
            <a:endParaRPr lang="en-US" altLang="zh-CN"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zh-CN" altLang="en-US" dirty="0"/>
          </a:p>
        </p:txBody>
      </p:sp>
      <p:sp>
        <p:nvSpPr>
          <p:cNvPr id="22" name="矩形 21"/>
          <p:cNvSpPr/>
          <p:nvPr/>
        </p:nvSpPr>
        <p:spPr>
          <a:xfrm>
            <a:off x="5455498" y="4075043"/>
            <a:ext cx="6608436" cy="2831544"/>
          </a:xfrm>
          <a:prstGeom prst="rect">
            <a:avLst/>
          </a:prstGeom>
        </p:spPr>
        <p:txBody>
          <a:bodyPr wrap="square">
            <a:spAutoFit/>
          </a:bodyPr>
          <a:lstStyle/>
          <a:p>
            <a:r>
              <a:rPr lang="en-US" altLang="zh-CN" sz="1600" dirty="0">
                <a:latin typeface="Arial" panose="020B0604020202020204" pitchFamily="34" charset="0"/>
                <a:cs typeface="Arial" panose="020B0604020202020204" pitchFamily="34" charset="0"/>
              </a:rPr>
              <a:t>b) When the beam moves from 0 to 0.115mrad, </a:t>
            </a:r>
          </a:p>
          <a:p>
            <a:r>
              <a:rPr lang="en-US" altLang="zh-CN" sz="1600" dirty="0">
                <a:latin typeface="Arial" panose="020B0604020202020204" pitchFamily="34" charset="0"/>
                <a:cs typeface="Arial" panose="020B0604020202020204" pitchFamily="34" charset="0"/>
              </a:rPr>
              <a:t>the detector pipe (IP~0.26m) has no SR heat load. </a:t>
            </a:r>
          </a:p>
          <a:p>
            <a:r>
              <a:rPr lang="en-US" altLang="zh-CN" sz="1600" dirty="0">
                <a:latin typeface="Arial" panose="020B0604020202020204" pitchFamily="34" charset="0"/>
                <a:cs typeface="Arial" panose="020B0604020202020204" pitchFamily="34" charset="0"/>
              </a:rPr>
              <a:t>0.26~0.62m beam pipe SR power ~24.2W</a:t>
            </a:r>
            <a:r>
              <a:rPr lang="zh-CN" altLang="zh-CN" sz="1600" dirty="0">
                <a:latin typeface="Arial" panose="020B0604020202020204" pitchFamily="34" charset="0"/>
                <a:cs typeface="Arial" panose="020B0604020202020204" pitchFamily="34" charset="0"/>
              </a:rPr>
              <a:t>，</a:t>
            </a:r>
            <a:endParaRPr lang="en-US" altLang="zh-CN" sz="1600" dirty="0">
              <a:latin typeface="Arial" panose="020B0604020202020204" pitchFamily="34" charset="0"/>
              <a:cs typeface="Arial" panose="020B0604020202020204" pitchFamily="34" charset="0"/>
            </a:endParaRPr>
          </a:p>
          <a:p>
            <a:r>
              <a:rPr lang="en-US" altLang="zh-CN" sz="1600" dirty="0">
                <a:latin typeface="Arial" panose="020B0604020202020204" pitchFamily="34" charset="0"/>
                <a:cs typeface="Arial" panose="020B0604020202020204" pitchFamily="34" charset="0"/>
              </a:rPr>
              <a:t>average power density~ 188086W/m</a:t>
            </a:r>
            <a:r>
              <a:rPr lang="en-US" altLang="zh-CN" sz="1600" baseline="30000" dirty="0">
                <a:latin typeface="Arial" panose="020B0604020202020204" pitchFamily="34" charset="0"/>
                <a:cs typeface="Arial" panose="020B0604020202020204" pitchFamily="34" charset="0"/>
              </a:rPr>
              <a:t>2</a:t>
            </a:r>
            <a:r>
              <a:rPr lang="en-US" altLang="zh-CN" sz="1600" dirty="0">
                <a:latin typeface="Arial" panose="020B0604020202020204" pitchFamily="34" charset="0"/>
                <a:cs typeface="Arial" panose="020B0604020202020204" pitchFamily="34" charset="0"/>
              </a:rPr>
              <a:t>.</a:t>
            </a:r>
          </a:p>
          <a:p>
            <a:r>
              <a:rPr lang="en-US" altLang="zh-CN" sz="1600" dirty="0">
                <a:latin typeface="Arial" panose="020B0604020202020204" pitchFamily="34" charset="0"/>
                <a:cs typeface="Arial" panose="020B0604020202020204" pitchFamily="34" charset="0"/>
              </a:rPr>
              <a:t>0.62m~0.7m SR power~0.76W, APD~26388W/m</a:t>
            </a:r>
            <a:r>
              <a:rPr lang="en-US" altLang="zh-CN" sz="1600" baseline="30000" dirty="0">
                <a:latin typeface="Arial" panose="020B0604020202020204" pitchFamily="34" charset="0"/>
                <a:cs typeface="Arial" panose="020B0604020202020204" pitchFamily="34" charset="0"/>
              </a:rPr>
              <a:t>2</a:t>
            </a:r>
            <a:r>
              <a:rPr lang="en-US" altLang="zh-CN" sz="1600" dirty="0">
                <a:latin typeface="Arial" panose="020B0604020202020204" pitchFamily="34" charset="0"/>
                <a:cs typeface="Arial" panose="020B0604020202020204" pitchFamily="34" charset="0"/>
              </a:rPr>
              <a:t>. </a:t>
            </a:r>
          </a:p>
          <a:p>
            <a:r>
              <a:rPr lang="en-US" altLang="zh-CN" sz="1600" dirty="0">
                <a:latin typeface="Arial" panose="020B0604020202020204" pitchFamily="34" charset="0"/>
                <a:cs typeface="Arial" panose="020B0604020202020204" pitchFamily="34" charset="0"/>
              </a:rPr>
              <a:t>0.7m~2.2m SR power~54.5W, APD~100925W/m</a:t>
            </a:r>
            <a:r>
              <a:rPr lang="en-US" altLang="zh-CN" sz="1600" baseline="30000" dirty="0">
                <a:latin typeface="Arial" panose="020B0604020202020204" pitchFamily="34" charset="0"/>
                <a:cs typeface="Arial" panose="020B0604020202020204" pitchFamily="34" charset="0"/>
              </a:rPr>
              <a:t>2</a:t>
            </a:r>
          </a:p>
          <a:p>
            <a:r>
              <a:rPr lang="en-US" altLang="zh-CN" sz="1600" dirty="0">
                <a:latin typeface="Arial" panose="020B0604020202020204" pitchFamily="34" charset="0"/>
                <a:cs typeface="Arial" panose="020B0604020202020204" pitchFamily="34" charset="0"/>
              </a:rPr>
              <a:t>QDa~0.66W</a:t>
            </a:r>
            <a:r>
              <a:rPr lang="zh-CN" altLang="zh-CN" sz="1600" dirty="0">
                <a:latin typeface="Arial" panose="020B0604020202020204" pitchFamily="34" charset="0"/>
                <a:cs typeface="Arial" panose="020B0604020202020204" pitchFamily="34" charset="0"/>
              </a:rPr>
              <a:t>，</a:t>
            </a:r>
            <a:r>
              <a:rPr lang="en-US" altLang="zh-CN" sz="1600" dirty="0">
                <a:latin typeface="Arial" panose="020B0604020202020204" pitchFamily="34" charset="0"/>
                <a:cs typeface="Arial" panose="020B0604020202020204" pitchFamily="34" charset="0"/>
              </a:rPr>
              <a:t>APD~1189.2W/m</a:t>
            </a:r>
            <a:r>
              <a:rPr lang="en-US" altLang="zh-CN" sz="1600" baseline="30000" dirty="0">
                <a:latin typeface="Arial" panose="020B0604020202020204" pitchFamily="34" charset="0"/>
                <a:cs typeface="Arial" panose="020B0604020202020204" pitchFamily="34" charset="0"/>
              </a:rPr>
              <a:t>2</a:t>
            </a:r>
            <a:r>
              <a:rPr lang="zh-CN" altLang="zh-CN" sz="1600" dirty="0">
                <a:latin typeface="Arial" panose="020B0604020202020204" pitchFamily="34" charset="0"/>
                <a:cs typeface="Arial" panose="020B0604020202020204" pitchFamily="34" charset="0"/>
              </a:rPr>
              <a:t>。</a:t>
            </a:r>
            <a:r>
              <a:rPr lang="en-US" altLang="zh-CN" sz="1600" dirty="0">
                <a:latin typeface="Arial" panose="020B0604020202020204" pitchFamily="34" charset="0"/>
                <a:cs typeface="Arial" panose="020B0604020202020204" pitchFamily="34" charset="0"/>
              </a:rPr>
              <a:t>QDb~0.73W</a:t>
            </a:r>
            <a:r>
              <a:rPr lang="zh-CN" altLang="zh-CN" sz="1600" dirty="0">
                <a:latin typeface="Arial" panose="020B0604020202020204" pitchFamily="34" charset="0"/>
                <a:cs typeface="Arial" panose="020B0604020202020204" pitchFamily="34" charset="0"/>
              </a:rPr>
              <a:t>，</a:t>
            </a:r>
            <a:r>
              <a:rPr lang="en-US" altLang="zh-CN" sz="1600" dirty="0">
                <a:latin typeface="Arial" panose="020B0604020202020204" pitchFamily="34" charset="0"/>
                <a:cs typeface="Arial" panose="020B0604020202020204" pitchFamily="34" charset="0"/>
              </a:rPr>
              <a:t>APD~1280.7W/m</a:t>
            </a:r>
            <a:r>
              <a:rPr lang="en-US" altLang="zh-CN" sz="1600" baseline="30000" dirty="0">
                <a:latin typeface="Arial" panose="020B0604020202020204" pitchFamily="34" charset="0"/>
                <a:cs typeface="Arial" panose="020B0604020202020204" pitchFamily="34" charset="0"/>
              </a:rPr>
              <a:t>2</a:t>
            </a:r>
            <a:r>
              <a:rPr lang="zh-CN" altLang="zh-CN" sz="1600" dirty="0">
                <a:latin typeface="Arial" panose="020B0604020202020204" pitchFamily="34" charset="0"/>
                <a:cs typeface="Arial" panose="020B0604020202020204" pitchFamily="34" charset="0"/>
              </a:rPr>
              <a:t>。</a:t>
            </a:r>
          </a:p>
          <a:p>
            <a:r>
              <a:rPr lang="en-US" altLang="zh-CN" sz="1600" dirty="0">
                <a:latin typeface="Arial" panose="020B0604020202020204" pitchFamily="34" charset="0"/>
                <a:cs typeface="Arial" panose="020B0604020202020204" pitchFamily="34" charset="0"/>
              </a:rPr>
              <a:t>QDa~QDb~5.69W</a:t>
            </a:r>
            <a:r>
              <a:rPr lang="zh-CN" altLang="zh-CN" sz="1600" dirty="0">
                <a:latin typeface="Arial" panose="020B0604020202020204" pitchFamily="34" charset="0"/>
                <a:cs typeface="Arial" panose="020B0604020202020204" pitchFamily="34" charset="0"/>
              </a:rPr>
              <a:t>，</a:t>
            </a:r>
            <a:r>
              <a:rPr lang="en-US" altLang="zh-CN" sz="1600" dirty="0">
                <a:latin typeface="Arial" panose="020B0604020202020204" pitchFamily="34" charset="0"/>
                <a:cs typeface="Arial" panose="020B0604020202020204" pitchFamily="34" charset="0"/>
              </a:rPr>
              <a:t>APD~192229.7W/m</a:t>
            </a:r>
            <a:r>
              <a:rPr lang="en-US" altLang="zh-CN" sz="1600" baseline="30000" dirty="0">
                <a:latin typeface="Arial" panose="020B0604020202020204" pitchFamily="34" charset="0"/>
                <a:cs typeface="Arial" panose="020B0604020202020204" pitchFamily="34" charset="0"/>
              </a:rPr>
              <a:t>2</a:t>
            </a:r>
            <a:r>
              <a:rPr lang="zh-CN" altLang="zh-CN" sz="1600" dirty="0">
                <a:latin typeface="Arial" panose="020B0604020202020204" pitchFamily="34" charset="0"/>
                <a:cs typeface="Arial" panose="020B0604020202020204" pitchFamily="34" charset="0"/>
              </a:rPr>
              <a:t>。</a:t>
            </a:r>
          </a:p>
          <a:p>
            <a:r>
              <a:rPr lang="en-US" altLang="zh-CN" sz="1600" dirty="0">
                <a:latin typeface="Arial" panose="020B0604020202020204" pitchFamily="34" charset="0"/>
                <a:cs typeface="Arial" panose="020B0604020202020204" pitchFamily="34" charset="0"/>
              </a:rPr>
              <a:t>QF1~1.3W</a:t>
            </a:r>
            <a:r>
              <a:rPr lang="zh-CN" altLang="zh-CN" sz="1600" dirty="0">
                <a:latin typeface="Arial" panose="020B0604020202020204" pitchFamily="34" charset="0"/>
                <a:cs typeface="Arial" panose="020B0604020202020204" pitchFamily="34" charset="0"/>
              </a:rPr>
              <a:t>，</a:t>
            </a:r>
            <a:r>
              <a:rPr lang="en-US" altLang="zh-CN" sz="1600" dirty="0">
                <a:latin typeface="Arial" panose="020B0604020202020204" pitchFamily="34" charset="0"/>
                <a:cs typeface="Arial" panose="020B0604020202020204" pitchFamily="34" charset="0"/>
              </a:rPr>
              <a:t>APD~1666.67W/m</a:t>
            </a:r>
            <a:r>
              <a:rPr lang="en-US" altLang="zh-CN" sz="1600" baseline="30000" dirty="0">
                <a:latin typeface="Arial" panose="020B0604020202020204" pitchFamily="34" charset="0"/>
                <a:cs typeface="Arial" panose="020B0604020202020204" pitchFamily="34" charset="0"/>
              </a:rPr>
              <a:t>2</a:t>
            </a:r>
            <a:r>
              <a:rPr lang="zh-CN" altLang="zh-CN" sz="1600" dirty="0">
                <a:latin typeface="Arial" panose="020B0604020202020204" pitchFamily="34" charset="0"/>
                <a:cs typeface="Arial" panose="020B0604020202020204" pitchFamily="34" charset="0"/>
              </a:rPr>
              <a:t>。</a:t>
            </a:r>
          </a:p>
          <a:p>
            <a:r>
              <a:rPr lang="en-US" altLang="zh-CN" sz="1600" dirty="0">
                <a:latin typeface="Arial" panose="020B0604020202020204" pitchFamily="34" charset="0"/>
                <a:cs typeface="Arial" panose="020B0604020202020204" pitchFamily="34" charset="0"/>
              </a:rPr>
              <a:t>QDb~QF1~16.97W</a:t>
            </a:r>
            <a:r>
              <a:rPr lang="zh-CN" altLang="zh-CN" sz="1600" dirty="0">
                <a:latin typeface="Arial" panose="020B0604020202020204" pitchFamily="34" charset="0"/>
                <a:cs typeface="Arial" panose="020B0604020202020204" pitchFamily="34" charset="0"/>
              </a:rPr>
              <a:t>，</a:t>
            </a:r>
            <a:r>
              <a:rPr lang="en-US" altLang="zh-CN" sz="1600" dirty="0">
                <a:latin typeface="Arial" panose="020B0604020202020204" pitchFamily="34" charset="0"/>
                <a:cs typeface="Arial" panose="020B0604020202020204" pitchFamily="34" charset="0"/>
              </a:rPr>
              <a:t>APD~194164.8W/m</a:t>
            </a:r>
            <a:r>
              <a:rPr lang="en-US" altLang="zh-CN" sz="1600" baseline="30000" dirty="0">
                <a:latin typeface="Arial" panose="020B0604020202020204" pitchFamily="34" charset="0"/>
                <a:cs typeface="Arial" panose="020B0604020202020204" pitchFamily="34" charset="0"/>
              </a:rPr>
              <a:t>2</a:t>
            </a:r>
            <a:r>
              <a:rPr lang="zh-CN" altLang="zh-CN" sz="1600" dirty="0">
                <a:latin typeface="Arial" panose="020B0604020202020204" pitchFamily="34" charset="0"/>
                <a:cs typeface="Arial" panose="020B0604020202020204" pitchFamily="34" charset="0"/>
              </a:rPr>
              <a:t>。</a:t>
            </a:r>
          </a:p>
          <a:p>
            <a:endParaRPr lang="en-US" altLang="zh-C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4976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127" y="-53589"/>
            <a:ext cx="12108873" cy="1325563"/>
          </a:xfrm>
        </p:spPr>
        <p:txBody>
          <a:bodyPr>
            <a:normAutofit/>
          </a:bodyPr>
          <a:lstStyle/>
          <a:p>
            <a:pPr algn="ctr"/>
            <a:r>
              <a:rPr lang="en-US" altLang="zh-CN" sz="3200" dirty="0">
                <a:solidFill>
                  <a:srgbClr val="7030A0"/>
                </a:solidFill>
                <a:latin typeface="Arial" panose="020B0604020202020204" pitchFamily="34" charset="0"/>
                <a:cs typeface="Arial" panose="020B0604020202020204" pitchFamily="34" charset="0"/>
              </a:rPr>
              <a:t>SR from last bending magnet upstream of IP and Final Doublet</a:t>
            </a:r>
            <a:endParaRPr lang="zh-CN" altLang="en-US" sz="3200" dirty="0">
              <a:solidFill>
                <a:srgbClr val="7030A0"/>
              </a:solidFill>
              <a:latin typeface="Arial" panose="020B0604020202020204" pitchFamily="34" charset="0"/>
              <a:cs typeface="Arial" panose="020B0604020202020204" pitchFamily="34" charset="0"/>
            </a:endParaRPr>
          </a:p>
        </p:txBody>
      </p:sp>
      <p:sp>
        <p:nvSpPr>
          <p:cNvPr id="3" name="矩形 2"/>
          <p:cNvSpPr/>
          <p:nvPr/>
        </p:nvSpPr>
        <p:spPr>
          <a:xfrm>
            <a:off x="5934738" y="3244334"/>
            <a:ext cx="322524" cy="369332"/>
          </a:xfrm>
          <a:prstGeom prst="rect">
            <a:avLst/>
          </a:prstGeom>
        </p:spPr>
        <p:txBody>
          <a:bodyPr wrap="none">
            <a:spAutoFit/>
          </a:bodyPr>
          <a:lstStyle/>
          <a:p>
            <a:r>
              <a:rPr lang="zh-CN" altLang="en-US" dirty="0">
                <a:latin typeface="Courier"/>
              </a:rPr>
              <a:t> </a:t>
            </a:r>
            <a:endParaRPr lang="zh-CN" altLang="en-US" dirty="0"/>
          </a:p>
        </p:txBody>
      </p:sp>
      <p:sp>
        <p:nvSpPr>
          <p:cNvPr id="5" name="矩形 4"/>
          <p:cNvSpPr/>
          <p:nvPr/>
        </p:nvSpPr>
        <p:spPr>
          <a:xfrm>
            <a:off x="5934738" y="3244334"/>
            <a:ext cx="322524" cy="369332"/>
          </a:xfrm>
          <a:prstGeom prst="rect">
            <a:avLst/>
          </a:prstGeom>
        </p:spPr>
        <p:txBody>
          <a:bodyPr wrap="none">
            <a:spAutoFit/>
          </a:bodyPr>
          <a:lstStyle/>
          <a:p>
            <a:r>
              <a:rPr lang="zh-CN" altLang="en-US" b="0" i="0" u="none" strike="noStrike" dirty="0">
                <a:latin typeface="Courier"/>
              </a:rPr>
              <a:t> </a:t>
            </a:r>
            <a:endParaRPr lang="zh-CN" altLang="en-US" dirty="0"/>
          </a:p>
        </p:txBody>
      </p:sp>
      <p:sp>
        <p:nvSpPr>
          <p:cNvPr id="11" name="矩形 10"/>
          <p:cNvSpPr/>
          <p:nvPr/>
        </p:nvSpPr>
        <p:spPr>
          <a:xfrm>
            <a:off x="4335676" y="996599"/>
            <a:ext cx="2650084" cy="461665"/>
          </a:xfrm>
          <a:prstGeom prst="rect">
            <a:avLst/>
          </a:prstGeom>
        </p:spPr>
        <p:txBody>
          <a:bodyPr wrap="none">
            <a:spAutoFit/>
          </a:bodyPr>
          <a:lstStyle/>
          <a:p>
            <a:r>
              <a:rPr lang="en-US" altLang="zh-CN" sz="2400" dirty="0">
                <a:solidFill>
                  <a:srgbClr val="C00000"/>
                </a:solidFill>
                <a:latin typeface="Arial" panose="020B0604020202020204" pitchFamily="34" charset="0"/>
                <a:cs typeface="Arial" panose="020B0604020202020204" pitchFamily="34" charset="0"/>
              </a:rPr>
              <a:t>Extreme condition</a:t>
            </a:r>
            <a:endParaRPr lang="zh-CN" altLang="en-US" sz="2400" dirty="0"/>
          </a:p>
        </p:txBody>
      </p:sp>
      <p:sp>
        <p:nvSpPr>
          <p:cNvPr id="4" name="矩形 3"/>
          <p:cNvSpPr/>
          <p:nvPr/>
        </p:nvSpPr>
        <p:spPr>
          <a:xfrm>
            <a:off x="5934738" y="3244334"/>
            <a:ext cx="322524" cy="369332"/>
          </a:xfrm>
          <a:prstGeom prst="rect">
            <a:avLst/>
          </a:prstGeom>
        </p:spPr>
        <p:txBody>
          <a:bodyPr wrap="none">
            <a:spAutoFit/>
          </a:bodyPr>
          <a:lstStyle/>
          <a:p>
            <a:r>
              <a:rPr lang="zh-CN" altLang="en-US" dirty="0">
                <a:latin typeface="Courier"/>
              </a:rPr>
              <a:t> </a:t>
            </a:r>
            <a:endParaRPr lang="zh-CN" altLang="en-US" dirty="0"/>
          </a:p>
        </p:txBody>
      </p:sp>
      <p:sp>
        <p:nvSpPr>
          <p:cNvPr id="6" name="文本框 5"/>
          <p:cNvSpPr txBox="1"/>
          <p:nvPr/>
        </p:nvSpPr>
        <p:spPr>
          <a:xfrm>
            <a:off x="2067339" y="1611692"/>
            <a:ext cx="477078" cy="369332"/>
          </a:xfrm>
          <a:prstGeom prst="rect">
            <a:avLst/>
          </a:prstGeom>
          <a:noFill/>
        </p:spPr>
        <p:txBody>
          <a:bodyPr wrap="square" rtlCol="0">
            <a:spAutoFit/>
          </a:bodyPr>
          <a:lstStyle/>
          <a:p>
            <a:endParaRPr lang="zh-CN" altLang="en-US" dirty="0"/>
          </a:p>
        </p:txBody>
      </p:sp>
      <p:sp>
        <p:nvSpPr>
          <p:cNvPr id="8" name="文本框 7"/>
          <p:cNvSpPr txBox="1"/>
          <p:nvPr/>
        </p:nvSpPr>
        <p:spPr>
          <a:xfrm>
            <a:off x="495330" y="1442646"/>
            <a:ext cx="4523931" cy="369332"/>
          </a:xfrm>
          <a:prstGeom prst="rect">
            <a:avLst/>
          </a:prstGeom>
          <a:noFill/>
        </p:spPr>
        <p:txBody>
          <a:bodyPr wrap="square" rtlCol="0">
            <a:spAutoFit/>
          </a:bodyPr>
          <a:lstStyle/>
          <a:p>
            <a:r>
              <a:rPr lang="en-US" altLang="zh-CN" dirty="0"/>
              <a:t>(c) Beam position offset 0~+5mm</a:t>
            </a:r>
            <a:endParaRPr lang="zh-CN" altLang="en-US" dirty="0"/>
          </a:p>
        </p:txBody>
      </p:sp>
      <p:sp>
        <p:nvSpPr>
          <p:cNvPr id="17" name="文本框 16"/>
          <p:cNvSpPr txBox="1"/>
          <p:nvPr/>
        </p:nvSpPr>
        <p:spPr>
          <a:xfrm>
            <a:off x="495330" y="4075043"/>
            <a:ext cx="4885562" cy="369332"/>
          </a:xfrm>
          <a:prstGeom prst="rect">
            <a:avLst/>
          </a:prstGeom>
          <a:noFill/>
        </p:spPr>
        <p:txBody>
          <a:bodyPr wrap="square" rtlCol="0">
            <a:spAutoFit/>
          </a:bodyPr>
          <a:lstStyle/>
          <a:p>
            <a:r>
              <a:rPr lang="en-US" altLang="zh-CN" dirty="0"/>
              <a:t>(d) Beam position offset 0~-5mm</a:t>
            </a:r>
            <a:endParaRPr lang="zh-CN" altLang="en-US" dirty="0"/>
          </a:p>
        </p:txBody>
      </p:sp>
      <p:sp>
        <p:nvSpPr>
          <p:cNvPr id="10" name="文本框 9"/>
          <p:cNvSpPr txBox="1"/>
          <p:nvPr/>
        </p:nvSpPr>
        <p:spPr>
          <a:xfrm>
            <a:off x="5455498" y="1611692"/>
            <a:ext cx="6370982" cy="369332"/>
          </a:xfrm>
          <a:prstGeom prst="rect">
            <a:avLst/>
          </a:prstGeom>
          <a:noFill/>
        </p:spPr>
        <p:txBody>
          <a:bodyPr wrap="square" rtlCol="0">
            <a:spAutoFit/>
          </a:bodyPr>
          <a:lstStyle/>
          <a:p>
            <a:pPr marL="285750" indent="-285750">
              <a:buFont typeface="Wingdings" panose="05000000000000000000" pitchFamily="2" charset="2"/>
              <a:buChar char="Ø"/>
            </a:pPr>
            <a:r>
              <a:rPr lang="en-US" altLang="zh-CN" dirty="0">
                <a:solidFill>
                  <a:srgbClr val="FF3399"/>
                </a:solidFill>
              </a:rPr>
              <a:t>SR Gaussian distribution~ 0.36mm in width narrow band </a:t>
            </a:r>
            <a:endParaRPr lang="zh-CN" altLang="en-US" dirty="0">
              <a:solidFill>
                <a:srgbClr val="FF3399"/>
              </a:solidFill>
            </a:endParaRPr>
          </a:p>
        </p:txBody>
      </p:sp>
      <p:sp>
        <p:nvSpPr>
          <p:cNvPr id="18" name="圆角矩形 17"/>
          <p:cNvSpPr/>
          <p:nvPr/>
        </p:nvSpPr>
        <p:spPr bwMode="auto">
          <a:xfrm>
            <a:off x="5180353" y="4374199"/>
            <a:ext cx="6608437" cy="1856246"/>
          </a:xfrm>
          <a:prstGeom prst="roundRect">
            <a:avLst/>
          </a:prstGeom>
          <a:solidFill>
            <a:srgbClr val="7030A0">
              <a:alpha val="11000"/>
            </a:srgbClr>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p:txBody>
      </p:sp>
      <p:sp>
        <p:nvSpPr>
          <p:cNvPr id="20" name="圆角矩形 19"/>
          <p:cNvSpPr/>
          <p:nvPr/>
        </p:nvSpPr>
        <p:spPr bwMode="auto">
          <a:xfrm>
            <a:off x="5218043" y="2168689"/>
            <a:ext cx="6608437" cy="1812638"/>
          </a:xfrm>
          <a:prstGeom prst="roundRect">
            <a:avLst/>
          </a:prstGeom>
          <a:solidFill>
            <a:srgbClr val="FFC000">
              <a:alpha val="14000"/>
            </a:srgbClr>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p:txBody>
      </p:sp>
      <p:sp>
        <p:nvSpPr>
          <p:cNvPr id="21" name="文本框 20"/>
          <p:cNvSpPr txBox="1"/>
          <p:nvPr/>
        </p:nvSpPr>
        <p:spPr>
          <a:xfrm>
            <a:off x="5455498" y="2357385"/>
            <a:ext cx="6273375" cy="1477328"/>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c) Since shortest distance at 0.62 to beam axis, the upstream SR will be prevented, no SR thermal load from IP to 0.62m. The thermal load of other vacuum chamber no change (same as normal conditions),  parameters of dipole no change, but SR fan will move up.</a:t>
            </a:r>
            <a:endParaRPr lang="zh-CN" altLang="en-US" dirty="0">
              <a:latin typeface="Arial" panose="020B0604020202020204" pitchFamily="34" charset="0"/>
              <a:cs typeface="Arial" panose="020B0604020202020204" pitchFamily="34" charset="0"/>
            </a:endParaRPr>
          </a:p>
        </p:txBody>
      </p:sp>
      <p:sp>
        <p:nvSpPr>
          <p:cNvPr id="22" name="矩形 21"/>
          <p:cNvSpPr/>
          <p:nvPr/>
        </p:nvSpPr>
        <p:spPr>
          <a:xfrm>
            <a:off x="5455498" y="4546534"/>
            <a:ext cx="6015142" cy="1477328"/>
          </a:xfrm>
          <a:prstGeom prst="rect">
            <a:avLst/>
          </a:prstGeom>
        </p:spPr>
        <p:txBody>
          <a:bodyPr wrap="square">
            <a:spAutoFit/>
          </a:bodyPr>
          <a:lstStyle/>
          <a:p>
            <a:r>
              <a:rPr lang="en-US" altLang="zh-CN" dirty="0">
                <a:latin typeface="Arial" panose="020B0604020202020204" pitchFamily="34" charset="0"/>
                <a:cs typeface="Arial" panose="020B0604020202020204" pitchFamily="34" charset="0"/>
              </a:rPr>
              <a:t>d) Since shortest distance at 0.62 to beam axis, the upstream SR will be prevented, no SR thermal load from IP to 0.62m. The thermal load of other vacuum chamber no change (same as normal conditions),  parameters of dipole no change, but SR fan will move down.</a:t>
            </a:r>
            <a:endParaRPr lang="zh-CN" altLang="en-US" dirty="0">
              <a:latin typeface="Arial" panose="020B0604020202020204" pitchFamily="34" charset="0"/>
              <a:cs typeface="Arial" panose="020B0604020202020204" pitchFamily="34" charset="0"/>
            </a:endParaRPr>
          </a:p>
        </p:txBody>
      </p:sp>
      <p:pic>
        <p:nvPicPr>
          <p:cNvPr id="19" name="图片 18"/>
          <p:cNvPicPr>
            <a:picLocks noChangeAspect="1"/>
          </p:cNvPicPr>
          <p:nvPr/>
        </p:nvPicPr>
        <p:blipFill>
          <a:blip r:embed="rId2"/>
          <a:stretch>
            <a:fillRect/>
          </a:stretch>
        </p:blipFill>
        <p:spPr>
          <a:xfrm>
            <a:off x="495330" y="1816601"/>
            <a:ext cx="3760317" cy="2317500"/>
          </a:xfrm>
          <a:prstGeom prst="rect">
            <a:avLst/>
          </a:prstGeom>
        </p:spPr>
      </p:pic>
      <p:pic>
        <p:nvPicPr>
          <p:cNvPr id="23" name="图片 22"/>
          <p:cNvPicPr>
            <a:picLocks noChangeAspect="1"/>
          </p:cNvPicPr>
          <p:nvPr/>
        </p:nvPicPr>
        <p:blipFill>
          <a:blip r:embed="rId3"/>
          <a:stretch>
            <a:fillRect/>
          </a:stretch>
        </p:blipFill>
        <p:spPr>
          <a:xfrm>
            <a:off x="513120" y="4444375"/>
            <a:ext cx="3724735" cy="2294249"/>
          </a:xfrm>
          <a:prstGeom prst="rect">
            <a:avLst/>
          </a:prstGeom>
        </p:spPr>
      </p:pic>
    </p:spTree>
    <p:extLst>
      <p:ext uri="{BB962C8B-B14F-4D97-AF65-F5344CB8AC3E}">
        <p14:creationId xmlns:p14="http://schemas.microsoft.com/office/powerpoint/2010/main" val="1432301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127" y="-53589"/>
            <a:ext cx="12108873" cy="1325563"/>
          </a:xfrm>
        </p:spPr>
        <p:txBody>
          <a:bodyPr>
            <a:normAutofit/>
          </a:bodyPr>
          <a:lstStyle/>
          <a:p>
            <a:pPr algn="ctr"/>
            <a:r>
              <a:rPr lang="en-US" altLang="zh-CN" sz="3200" dirty="0">
                <a:solidFill>
                  <a:srgbClr val="7030A0"/>
                </a:solidFill>
                <a:latin typeface="Arial" panose="020B0604020202020204" pitchFamily="34" charset="0"/>
                <a:cs typeface="Arial" panose="020B0604020202020204" pitchFamily="34" charset="0"/>
              </a:rPr>
              <a:t>SR from last bending magnet upstream of IP and Final Doublet</a:t>
            </a:r>
            <a:endParaRPr lang="zh-CN" altLang="en-US" sz="3200" dirty="0">
              <a:solidFill>
                <a:srgbClr val="7030A0"/>
              </a:solidFill>
              <a:latin typeface="Arial" panose="020B0604020202020204" pitchFamily="34" charset="0"/>
              <a:cs typeface="Arial" panose="020B0604020202020204" pitchFamily="34" charset="0"/>
            </a:endParaRPr>
          </a:p>
        </p:txBody>
      </p:sp>
      <p:sp>
        <p:nvSpPr>
          <p:cNvPr id="3" name="矩形 2"/>
          <p:cNvSpPr/>
          <p:nvPr/>
        </p:nvSpPr>
        <p:spPr>
          <a:xfrm>
            <a:off x="5934738" y="3244334"/>
            <a:ext cx="322524" cy="369332"/>
          </a:xfrm>
          <a:prstGeom prst="rect">
            <a:avLst/>
          </a:prstGeom>
        </p:spPr>
        <p:txBody>
          <a:bodyPr wrap="none">
            <a:spAutoFit/>
          </a:bodyPr>
          <a:lstStyle/>
          <a:p>
            <a:r>
              <a:rPr lang="zh-CN" altLang="en-US" dirty="0">
                <a:latin typeface="Courier"/>
              </a:rPr>
              <a:t> </a:t>
            </a:r>
            <a:endParaRPr lang="zh-CN" altLang="en-US" dirty="0"/>
          </a:p>
        </p:txBody>
      </p:sp>
      <p:sp>
        <p:nvSpPr>
          <p:cNvPr id="5" name="矩形 4"/>
          <p:cNvSpPr/>
          <p:nvPr/>
        </p:nvSpPr>
        <p:spPr>
          <a:xfrm>
            <a:off x="5934738" y="3244334"/>
            <a:ext cx="322524" cy="369332"/>
          </a:xfrm>
          <a:prstGeom prst="rect">
            <a:avLst/>
          </a:prstGeom>
        </p:spPr>
        <p:txBody>
          <a:bodyPr wrap="none">
            <a:spAutoFit/>
          </a:bodyPr>
          <a:lstStyle/>
          <a:p>
            <a:r>
              <a:rPr lang="zh-CN" altLang="en-US" b="0" i="0" u="none" strike="noStrike" dirty="0">
                <a:latin typeface="Courier"/>
              </a:rPr>
              <a:t> </a:t>
            </a:r>
            <a:endParaRPr lang="zh-CN" altLang="en-US" dirty="0"/>
          </a:p>
        </p:txBody>
      </p:sp>
      <p:sp>
        <p:nvSpPr>
          <p:cNvPr id="11" name="矩形 10"/>
          <p:cNvSpPr/>
          <p:nvPr/>
        </p:nvSpPr>
        <p:spPr>
          <a:xfrm>
            <a:off x="4335676" y="996599"/>
            <a:ext cx="2650084" cy="461665"/>
          </a:xfrm>
          <a:prstGeom prst="rect">
            <a:avLst/>
          </a:prstGeom>
        </p:spPr>
        <p:txBody>
          <a:bodyPr wrap="none">
            <a:spAutoFit/>
          </a:bodyPr>
          <a:lstStyle/>
          <a:p>
            <a:r>
              <a:rPr lang="en-US" altLang="zh-CN" sz="2400" dirty="0">
                <a:solidFill>
                  <a:srgbClr val="C00000"/>
                </a:solidFill>
                <a:latin typeface="Arial" panose="020B0604020202020204" pitchFamily="34" charset="0"/>
                <a:cs typeface="Arial" panose="020B0604020202020204" pitchFamily="34" charset="0"/>
              </a:rPr>
              <a:t>Extreme condition</a:t>
            </a:r>
            <a:endParaRPr lang="zh-CN" altLang="en-US" sz="2400" dirty="0"/>
          </a:p>
        </p:txBody>
      </p:sp>
      <p:sp>
        <p:nvSpPr>
          <p:cNvPr id="4" name="矩形 3"/>
          <p:cNvSpPr/>
          <p:nvPr/>
        </p:nvSpPr>
        <p:spPr>
          <a:xfrm>
            <a:off x="5934738" y="3244334"/>
            <a:ext cx="322524" cy="369332"/>
          </a:xfrm>
          <a:prstGeom prst="rect">
            <a:avLst/>
          </a:prstGeom>
        </p:spPr>
        <p:txBody>
          <a:bodyPr wrap="none">
            <a:spAutoFit/>
          </a:bodyPr>
          <a:lstStyle/>
          <a:p>
            <a:r>
              <a:rPr lang="zh-CN" altLang="en-US" dirty="0">
                <a:latin typeface="Courier"/>
              </a:rPr>
              <a:t> </a:t>
            </a:r>
            <a:endParaRPr lang="zh-CN" altLang="en-US" dirty="0"/>
          </a:p>
        </p:txBody>
      </p:sp>
      <p:sp>
        <p:nvSpPr>
          <p:cNvPr id="6" name="文本框 5"/>
          <p:cNvSpPr txBox="1"/>
          <p:nvPr/>
        </p:nvSpPr>
        <p:spPr>
          <a:xfrm>
            <a:off x="2067339" y="1611692"/>
            <a:ext cx="477078" cy="369332"/>
          </a:xfrm>
          <a:prstGeom prst="rect">
            <a:avLst/>
          </a:prstGeom>
          <a:noFill/>
        </p:spPr>
        <p:txBody>
          <a:bodyPr wrap="square" rtlCol="0">
            <a:spAutoFit/>
          </a:bodyPr>
          <a:lstStyle/>
          <a:p>
            <a:endParaRPr lang="zh-CN" altLang="en-US" dirty="0"/>
          </a:p>
        </p:txBody>
      </p:sp>
      <p:sp>
        <p:nvSpPr>
          <p:cNvPr id="10" name="文本框 9"/>
          <p:cNvSpPr txBox="1"/>
          <p:nvPr/>
        </p:nvSpPr>
        <p:spPr>
          <a:xfrm>
            <a:off x="5431624" y="1438471"/>
            <a:ext cx="6370982" cy="369332"/>
          </a:xfrm>
          <a:prstGeom prst="rect">
            <a:avLst/>
          </a:prstGeom>
          <a:noFill/>
        </p:spPr>
        <p:txBody>
          <a:bodyPr wrap="square" rtlCol="0">
            <a:spAutoFit/>
          </a:bodyPr>
          <a:lstStyle/>
          <a:p>
            <a:pPr marL="285750" indent="-285750">
              <a:buFont typeface="Wingdings" panose="05000000000000000000" pitchFamily="2" charset="2"/>
              <a:buChar char="Ø"/>
            </a:pPr>
            <a:r>
              <a:rPr lang="en-US" altLang="zh-CN" dirty="0">
                <a:solidFill>
                  <a:srgbClr val="FF3399"/>
                </a:solidFill>
              </a:rPr>
              <a:t>SR Gaussian distribution~ 0.36mm in width narrow band </a:t>
            </a:r>
            <a:endParaRPr lang="zh-CN" altLang="en-US" dirty="0">
              <a:solidFill>
                <a:srgbClr val="FF3399"/>
              </a:solidFill>
            </a:endParaRPr>
          </a:p>
        </p:txBody>
      </p:sp>
      <p:sp>
        <p:nvSpPr>
          <p:cNvPr id="18" name="圆角矩形 17"/>
          <p:cNvSpPr/>
          <p:nvPr/>
        </p:nvSpPr>
        <p:spPr bwMode="auto">
          <a:xfrm>
            <a:off x="5326680" y="4244807"/>
            <a:ext cx="6495117" cy="2184726"/>
          </a:xfrm>
          <a:prstGeom prst="roundRect">
            <a:avLst/>
          </a:prstGeom>
          <a:solidFill>
            <a:srgbClr val="99CC00">
              <a:alpha val="7843"/>
            </a:srgbClr>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p:txBody>
      </p:sp>
      <p:sp>
        <p:nvSpPr>
          <p:cNvPr id="20" name="圆角矩形 19"/>
          <p:cNvSpPr/>
          <p:nvPr/>
        </p:nvSpPr>
        <p:spPr bwMode="auto">
          <a:xfrm>
            <a:off x="5213360" y="1883302"/>
            <a:ext cx="6608437" cy="2126450"/>
          </a:xfrm>
          <a:prstGeom prst="roundRect">
            <a:avLst/>
          </a:prstGeom>
          <a:solidFill>
            <a:srgbClr val="FFCCCC">
              <a:alpha val="21000"/>
            </a:srgbClr>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p:txBody>
      </p:sp>
      <p:sp>
        <p:nvSpPr>
          <p:cNvPr id="21" name="文本框 20"/>
          <p:cNvSpPr txBox="1"/>
          <p:nvPr/>
        </p:nvSpPr>
        <p:spPr>
          <a:xfrm>
            <a:off x="5380892" y="2081156"/>
            <a:ext cx="6366299" cy="2369880"/>
          </a:xfrm>
          <a:prstGeom prst="rect">
            <a:avLst/>
          </a:prstGeom>
          <a:noFill/>
        </p:spPr>
        <p:txBody>
          <a:bodyPr wrap="square" rtlCol="0">
            <a:spAutoFit/>
          </a:bodyPr>
          <a:lstStyle/>
          <a:p>
            <a:r>
              <a:rPr lang="en-US" altLang="zh-CN" sz="1400" dirty="0">
                <a:latin typeface="Arial" panose="020B0604020202020204" pitchFamily="34" charset="0"/>
                <a:cs typeface="Arial" panose="020B0604020202020204" pitchFamily="34" charset="0"/>
              </a:rPr>
              <a:t>e) When the beam position offset ~-5mm, SR will hit on the beam pipe with +0.055mrad beam angle. the detector pipe (IP~0.266m) has no SR heat load. 0.266~0.62m beam pipe SR power ~23.85W</a:t>
            </a:r>
            <a:r>
              <a:rPr lang="zh-CN" altLang="zh-CN" sz="1400" dirty="0">
                <a:latin typeface="Arial" panose="020B0604020202020204" pitchFamily="34" charset="0"/>
                <a:cs typeface="Arial" panose="020B0604020202020204" pitchFamily="34" charset="0"/>
              </a:rPr>
              <a:t>，</a:t>
            </a:r>
            <a:r>
              <a:rPr lang="en-US" altLang="zh-CN" sz="1400" dirty="0">
                <a:latin typeface="Arial" panose="020B0604020202020204" pitchFamily="34" charset="0"/>
                <a:cs typeface="Arial" panose="020B0604020202020204" pitchFamily="34" charset="0"/>
              </a:rPr>
              <a:t>average power density~ 187199W/m</a:t>
            </a:r>
            <a:r>
              <a:rPr lang="en-US" altLang="zh-CN" sz="1400" baseline="30000" dirty="0">
                <a:latin typeface="Arial" panose="020B0604020202020204" pitchFamily="34" charset="0"/>
                <a:cs typeface="Arial" panose="020B0604020202020204" pitchFamily="34" charset="0"/>
              </a:rPr>
              <a:t>2</a:t>
            </a:r>
            <a:r>
              <a:rPr lang="en-US" altLang="zh-CN" sz="1400" dirty="0">
                <a:latin typeface="Arial" panose="020B0604020202020204" pitchFamily="34" charset="0"/>
                <a:cs typeface="Arial" panose="020B0604020202020204" pitchFamily="34" charset="0"/>
              </a:rPr>
              <a:t>. 0.62m~0.7m SR power~0.79W, APD~27430W/m</a:t>
            </a:r>
            <a:r>
              <a:rPr lang="en-US" altLang="zh-CN" sz="1400" baseline="30000" dirty="0">
                <a:latin typeface="Arial" panose="020B0604020202020204" pitchFamily="34" charset="0"/>
                <a:cs typeface="Arial" panose="020B0604020202020204" pitchFamily="34" charset="0"/>
              </a:rPr>
              <a:t>2</a:t>
            </a:r>
            <a:r>
              <a:rPr lang="en-US" altLang="zh-CN" sz="1400" dirty="0">
                <a:latin typeface="Arial" panose="020B0604020202020204" pitchFamily="34" charset="0"/>
                <a:cs typeface="Arial" panose="020B0604020202020204" pitchFamily="34" charset="0"/>
              </a:rPr>
              <a:t>. 0.7m~2.2m SR power~55.2W</a:t>
            </a:r>
            <a:r>
              <a:rPr lang="zh-CN" altLang="zh-CN" sz="1400" dirty="0">
                <a:latin typeface="Arial" panose="020B0604020202020204" pitchFamily="34" charset="0"/>
                <a:cs typeface="Arial" panose="020B0604020202020204" pitchFamily="34" charset="0"/>
              </a:rPr>
              <a:t>，</a:t>
            </a:r>
            <a:r>
              <a:rPr lang="en-US" altLang="zh-CN" sz="1400" dirty="0">
                <a:latin typeface="Arial" panose="020B0604020202020204" pitchFamily="34" charset="0"/>
                <a:cs typeface="Arial" panose="020B0604020202020204" pitchFamily="34" charset="0"/>
              </a:rPr>
              <a:t>APD~102222.2W/m</a:t>
            </a:r>
            <a:r>
              <a:rPr lang="en-US" altLang="zh-CN" sz="1400" baseline="30000" dirty="0">
                <a:latin typeface="Arial" panose="020B0604020202020204" pitchFamily="34" charset="0"/>
                <a:cs typeface="Arial" panose="020B0604020202020204" pitchFamily="34" charset="0"/>
              </a:rPr>
              <a:t>2</a:t>
            </a:r>
            <a:r>
              <a:rPr lang="zh-CN" altLang="zh-CN" sz="1400" dirty="0">
                <a:latin typeface="Arial" panose="020B0604020202020204" pitchFamily="34" charset="0"/>
                <a:cs typeface="Arial" panose="020B0604020202020204" pitchFamily="34" charset="0"/>
              </a:rPr>
              <a:t>。</a:t>
            </a:r>
          </a:p>
          <a:p>
            <a:r>
              <a:rPr lang="en-US" altLang="zh-CN" sz="1400" dirty="0">
                <a:latin typeface="Arial" panose="020B0604020202020204" pitchFamily="34" charset="0"/>
                <a:cs typeface="Arial" panose="020B0604020202020204" pitchFamily="34" charset="0"/>
              </a:rPr>
              <a:t>QDa~0.31W</a:t>
            </a:r>
            <a:r>
              <a:rPr lang="zh-CN" altLang="zh-CN" sz="1400" dirty="0">
                <a:latin typeface="Arial" panose="020B0604020202020204" pitchFamily="34" charset="0"/>
                <a:cs typeface="Arial" panose="020B0604020202020204" pitchFamily="34" charset="0"/>
              </a:rPr>
              <a:t>，</a:t>
            </a:r>
            <a:r>
              <a:rPr lang="en-US" altLang="zh-CN" sz="1400" dirty="0">
                <a:latin typeface="Arial" panose="020B0604020202020204" pitchFamily="34" charset="0"/>
                <a:cs typeface="Arial" panose="020B0604020202020204" pitchFamily="34" charset="0"/>
              </a:rPr>
              <a:t>APD~558.56W/m</a:t>
            </a:r>
            <a:r>
              <a:rPr lang="en-US" altLang="zh-CN" sz="1400" baseline="30000" dirty="0">
                <a:latin typeface="Arial" panose="020B0604020202020204" pitchFamily="34" charset="0"/>
                <a:cs typeface="Arial" panose="020B0604020202020204" pitchFamily="34" charset="0"/>
              </a:rPr>
              <a:t>2</a:t>
            </a:r>
            <a:r>
              <a:rPr lang="zh-CN" altLang="zh-CN" sz="1400" dirty="0">
                <a:latin typeface="Arial" panose="020B0604020202020204" pitchFamily="34" charset="0"/>
                <a:cs typeface="Arial" panose="020B0604020202020204" pitchFamily="34" charset="0"/>
              </a:rPr>
              <a:t>。</a:t>
            </a:r>
            <a:r>
              <a:rPr lang="en-US" altLang="zh-CN" sz="1400" dirty="0">
                <a:latin typeface="Arial" panose="020B0604020202020204" pitchFamily="34" charset="0"/>
                <a:cs typeface="Arial" panose="020B0604020202020204" pitchFamily="34" charset="0"/>
              </a:rPr>
              <a:t>QDb~0.31W</a:t>
            </a:r>
            <a:r>
              <a:rPr lang="zh-CN" altLang="zh-CN" sz="1400" dirty="0">
                <a:latin typeface="Arial" panose="020B0604020202020204" pitchFamily="34" charset="0"/>
                <a:cs typeface="Arial" panose="020B0604020202020204" pitchFamily="34" charset="0"/>
              </a:rPr>
              <a:t>，</a:t>
            </a:r>
            <a:r>
              <a:rPr lang="en-US" altLang="zh-CN" sz="1400" dirty="0">
                <a:latin typeface="Arial" panose="020B0604020202020204" pitchFamily="34" charset="0"/>
                <a:cs typeface="Arial" panose="020B0604020202020204" pitchFamily="34" charset="0"/>
              </a:rPr>
              <a:t>APD~543.86W/m</a:t>
            </a:r>
            <a:r>
              <a:rPr lang="en-US" altLang="zh-CN" sz="1400" baseline="30000" dirty="0">
                <a:latin typeface="Arial" panose="020B0604020202020204" pitchFamily="34" charset="0"/>
                <a:cs typeface="Arial" panose="020B0604020202020204" pitchFamily="34" charset="0"/>
              </a:rPr>
              <a:t>2</a:t>
            </a:r>
            <a:r>
              <a:rPr lang="zh-CN" altLang="zh-CN" sz="1400" dirty="0">
                <a:latin typeface="Arial" panose="020B0604020202020204" pitchFamily="34" charset="0"/>
                <a:cs typeface="Arial" panose="020B0604020202020204" pitchFamily="34" charset="0"/>
              </a:rPr>
              <a:t>。</a:t>
            </a:r>
            <a:r>
              <a:rPr lang="en-US" altLang="zh-CN" sz="1400" dirty="0">
                <a:latin typeface="Arial" panose="020B0604020202020204" pitchFamily="34" charset="0"/>
                <a:cs typeface="Arial" panose="020B0604020202020204" pitchFamily="34" charset="0"/>
              </a:rPr>
              <a:t>QDa~QDb~5.71W</a:t>
            </a:r>
            <a:r>
              <a:rPr lang="zh-CN" altLang="zh-CN" sz="1400" dirty="0">
                <a:latin typeface="Arial" panose="020B0604020202020204" pitchFamily="34" charset="0"/>
                <a:cs typeface="Arial" panose="020B0604020202020204" pitchFamily="34" charset="0"/>
              </a:rPr>
              <a:t>，</a:t>
            </a:r>
            <a:r>
              <a:rPr lang="en-US" altLang="zh-CN" sz="1400" dirty="0">
                <a:latin typeface="Arial" panose="020B0604020202020204" pitchFamily="34" charset="0"/>
                <a:cs typeface="Arial" panose="020B0604020202020204" pitchFamily="34" charset="0"/>
              </a:rPr>
              <a:t>APD~192905.4W/m</a:t>
            </a:r>
            <a:r>
              <a:rPr lang="en-US" altLang="zh-CN" sz="1400" baseline="30000" dirty="0">
                <a:latin typeface="Arial" panose="020B0604020202020204" pitchFamily="34" charset="0"/>
                <a:cs typeface="Arial" panose="020B0604020202020204" pitchFamily="34" charset="0"/>
              </a:rPr>
              <a:t>2</a:t>
            </a:r>
            <a:r>
              <a:rPr lang="zh-CN" altLang="zh-CN" sz="1400" dirty="0">
                <a:latin typeface="Arial" panose="020B0604020202020204" pitchFamily="34" charset="0"/>
                <a:cs typeface="Arial" panose="020B0604020202020204" pitchFamily="34" charset="0"/>
              </a:rPr>
              <a:t>。</a:t>
            </a:r>
          </a:p>
          <a:p>
            <a:r>
              <a:rPr lang="en-US" altLang="zh-CN" sz="1400" dirty="0">
                <a:latin typeface="Arial" panose="020B0604020202020204" pitchFamily="34" charset="0"/>
                <a:cs typeface="Arial" panose="020B0604020202020204" pitchFamily="34" charset="0"/>
              </a:rPr>
              <a:t>QF1~0.88W</a:t>
            </a:r>
            <a:r>
              <a:rPr lang="zh-CN" altLang="zh-CN" sz="1400" dirty="0">
                <a:latin typeface="Arial" panose="020B0604020202020204" pitchFamily="34" charset="0"/>
                <a:cs typeface="Arial" panose="020B0604020202020204" pitchFamily="34" charset="0"/>
              </a:rPr>
              <a:t>，</a:t>
            </a:r>
            <a:r>
              <a:rPr lang="en-US" altLang="zh-CN" sz="1400" dirty="0">
                <a:latin typeface="Arial" panose="020B0604020202020204" pitchFamily="34" charset="0"/>
                <a:cs typeface="Arial" panose="020B0604020202020204" pitchFamily="34" charset="0"/>
              </a:rPr>
              <a:t>APD~1128.2W/m</a:t>
            </a:r>
            <a:r>
              <a:rPr lang="en-US" altLang="zh-CN" sz="1400" baseline="30000" dirty="0">
                <a:latin typeface="Arial" panose="020B0604020202020204" pitchFamily="34" charset="0"/>
                <a:cs typeface="Arial" panose="020B0604020202020204" pitchFamily="34" charset="0"/>
              </a:rPr>
              <a:t>2</a:t>
            </a:r>
            <a:r>
              <a:rPr lang="zh-CN" altLang="zh-CN" sz="1400" dirty="0">
                <a:latin typeface="Arial" panose="020B0604020202020204" pitchFamily="34" charset="0"/>
                <a:cs typeface="Arial" panose="020B0604020202020204" pitchFamily="34" charset="0"/>
              </a:rPr>
              <a:t>。</a:t>
            </a:r>
            <a:r>
              <a:rPr lang="en-US" altLang="zh-CN" sz="1400" dirty="0">
                <a:latin typeface="Arial" panose="020B0604020202020204" pitchFamily="34" charset="0"/>
                <a:cs typeface="Arial" panose="020B0604020202020204" pitchFamily="34" charset="0"/>
              </a:rPr>
              <a:t>QDb~QF1~17.02W</a:t>
            </a:r>
            <a:r>
              <a:rPr lang="zh-CN" altLang="zh-CN" sz="1400" dirty="0">
                <a:latin typeface="Arial" panose="020B0604020202020204" pitchFamily="34" charset="0"/>
                <a:cs typeface="Arial" panose="020B0604020202020204" pitchFamily="34" charset="0"/>
              </a:rPr>
              <a:t>，</a:t>
            </a:r>
            <a:r>
              <a:rPr lang="en-US" altLang="zh-CN" sz="1400" dirty="0">
                <a:latin typeface="Arial" panose="020B0604020202020204" pitchFamily="34" charset="0"/>
                <a:cs typeface="Arial" panose="020B0604020202020204" pitchFamily="34" charset="0"/>
              </a:rPr>
              <a:t>APD~194736.8W/m</a:t>
            </a:r>
            <a:r>
              <a:rPr lang="en-US" altLang="zh-CN" sz="1400" baseline="30000" dirty="0">
                <a:latin typeface="Arial" panose="020B0604020202020204" pitchFamily="34" charset="0"/>
                <a:cs typeface="Arial" panose="020B0604020202020204" pitchFamily="34" charset="0"/>
              </a:rPr>
              <a:t>2</a:t>
            </a:r>
            <a:r>
              <a:rPr lang="zh-CN" altLang="zh-CN" sz="1400" dirty="0">
                <a:latin typeface="Arial" panose="020B0604020202020204" pitchFamily="34" charset="0"/>
                <a:cs typeface="Arial" panose="020B0604020202020204" pitchFamily="34" charset="0"/>
              </a:rPr>
              <a:t>。</a:t>
            </a:r>
          </a:p>
          <a:p>
            <a:endParaRPr lang="en-US" altLang="zh-CN"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zh-CN" altLang="en-US" dirty="0"/>
          </a:p>
        </p:txBody>
      </p:sp>
      <p:sp>
        <p:nvSpPr>
          <p:cNvPr id="22" name="矩形 21"/>
          <p:cNvSpPr/>
          <p:nvPr/>
        </p:nvSpPr>
        <p:spPr>
          <a:xfrm>
            <a:off x="5431624" y="4398208"/>
            <a:ext cx="6366299" cy="2031325"/>
          </a:xfrm>
          <a:prstGeom prst="rect">
            <a:avLst/>
          </a:prstGeom>
        </p:spPr>
        <p:txBody>
          <a:bodyPr wrap="square">
            <a:spAutoFit/>
          </a:bodyPr>
          <a:lstStyle/>
          <a:p>
            <a:r>
              <a:rPr lang="en-US" altLang="zh-CN" sz="1400" dirty="0">
                <a:latin typeface="Arial" panose="020B0604020202020204" pitchFamily="34" charset="0"/>
                <a:cs typeface="Arial" panose="020B0604020202020204" pitchFamily="34" charset="0"/>
              </a:rPr>
              <a:t>f) When the beam position offset ~+5mm, SR will hit on the beam pipe with +0.175mrad beam angle. the detector pipe (IP~0.259m) has no SR heat load. 0.259~0.62m beam pipe SR power ~24.5W</a:t>
            </a:r>
            <a:r>
              <a:rPr lang="zh-CN" altLang="zh-CN" sz="1400" dirty="0">
                <a:latin typeface="Arial" panose="020B0604020202020204" pitchFamily="34" charset="0"/>
                <a:cs typeface="Arial" panose="020B0604020202020204" pitchFamily="34" charset="0"/>
              </a:rPr>
              <a:t>，</a:t>
            </a:r>
            <a:r>
              <a:rPr lang="en-US" altLang="zh-CN" sz="1400" dirty="0">
                <a:latin typeface="Arial" panose="020B0604020202020204" pitchFamily="34" charset="0"/>
                <a:cs typeface="Arial" panose="020B0604020202020204" pitchFamily="34" charset="0"/>
              </a:rPr>
              <a:t>average power density~ 188571W/m</a:t>
            </a:r>
            <a:r>
              <a:rPr lang="en-US" altLang="zh-CN" sz="1400" baseline="30000" dirty="0">
                <a:latin typeface="Arial" panose="020B0604020202020204" pitchFamily="34" charset="0"/>
                <a:cs typeface="Arial" panose="020B0604020202020204" pitchFamily="34" charset="0"/>
              </a:rPr>
              <a:t>2</a:t>
            </a:r>
            <a:r>
              <a:rPr lang="en-US" altLang="zh-CN" sz="1400" dirty="0">
                <a:latin typeface="Arial" panose="020B0604020202020204" pitchFamily="34" charset="0"/>
                <a:cs typeface="Arial" panose="020B0604020202020204" pitchFamily="34" charset="0"/>
              </a:rPr>
              <a:t>. 0.62m~0.7m SR power~0.74W, APD~25694W/m</a:t>
            </a:r>
            <a:r>
              <a:rPr lang="en-US" altLang="zh-CN" sz="1400" baseline="30000" dirty="0">
                <a:latin typeface="Arial" panose="020B0604020202020204" pitchFamily="34" charset="0"/>
                <a:cs typeface="Arial" panose="020B0604020202020204" pitchFamily="34" charset="0"/>
              </a:rPr>
              <a:t>2</a:t>
            </a:r>
            <a:r>
              <a:rPr lang="en-US" altLang="zh-CN" sz="1400" dirty="0">
                <a:latin typeface="Arial" panose="020B0604020202020204" pitchFamily="34" charset="0"/>
                <a:cs typeface="Arial" panose="020B0604020202020204" pitchFamily="34" charset="0"/>
              </a:rPr>
              <a:t>. 0.7m~2.2m~53.8W</a:t>
            </a:r>
            <a:r>
              <a:rPr lang="zh-CN" altLang="zh-CN" sz="1400" dirty="0">
                <a:latin typeface="Arial" panose="020B0604020202020204" pitchFamily="34" charset="0"/>
                <a:cs typeface="Arial" panose="020B0604020202020204" pitchFamily="34" charset="0"/>
              </a:rPr>
              <a:t>，</a:t>
            </a:r>
            <a:r>
              <a:rPr lang="en-US" altLang="zh-CN" sz="1400" dirty="0">
                <a:latin typeface="Arial" panose="020B0604020202020204" pitchFamily="34" charset="0"/>
                <a:cs typeface="Arial" panose="020B0604020202020204" pitchFamily="34" charset="0"/>
              </a:rPr>
              <a:t>APD~99629.6W/m</a:t>
            </a:r>
            <a:r>
              <a:rPr lang="en-US" altLang="zh-CN" sz="1400" baseline="30000" dirty="0">
                <a:latin typeface="Arial" panose="020B0604020202020204" pitchFamily="34" charset="0"/>
                <a:cs typeface="Arial" panose="020B0604020202020204" pitchFamily="34" charset="0"/>
              </a:rPr>
              <a:t>2</a:t>
            </a:r>
            <a:r>
              <a:rPr lang="zh-CN" altLang="zh-CN" sz="1400" dirty="0">
                <a:latin typeface="Arial" panose="020B0604020202020204" pitchFamily="34" charset="0"/>
                <a:cs typeface="Arial" panose="020B0604020202020204" pitchFamily="34" charset="0"/>
              </a:rPr>
              <a:t>。</a:t>
            </a:r>
            <a:r>
              <a:rPr lang="en-US" altLang="zh-CN" sz="1400" dirty="0">
                <a:latin typeface="Arial" panose="020B0604020202020204" pitchFamily="34" charset="0"/>
                <a:cs typeface="Arial" panose="020B0604020202020204" pitchFamily="34" charset="0"/>
              </a:rPr>
              <a:t>QDa~0.998W</a:t>
            </a:r>
            <a:r>
              <a:rPr lang="zh-CN" altLang="zh-CN" sz="1400" dirty="0">
                <a:latin typeface="Arial" panose="020B0604020202020204" pitchFamily="34" charset="0"/>
                <a:cs typeface="Arial" panose="020B0604020202020204" pitchFamily="34" charset="0"/>
              </a:rPr>
              <a:t>，</a:t>
            </a:r>
            <a:r>
              <a:rPr lang="en-US" altLang="zh-CN" sz="1400" dirty="0">
                <a:latin typeface="Arial" panose="020B0604020202020204" pitchFamily="34" charset="0"/>
                <a:cs typeface="Arial" panose="020B0604020202020204" pitchFamily="34" charset="0"/>
              </a:rPr>
              <a:t>APD~1798.2W/m</a:t>
            </a:r>
            <a:r>
              <a:rPr lang="en-US" altLang="zh-CN" sz="1400" baseline="30000" dirty="0">
                <a:latin typeface="Arial" panose="020B0604020202020204" pitchFamily="34" charset="0"/>
                <a:cs typeface="Arial" panose="020B0604020202020204" pitchFamily="34" charset="0"/>
              </a:rPr>
              <a:t>2</a:t>
            </a:r>
            <a:r>
              <a:rPr lang="zh-CN" altLang="zh-CN" sz="1400" dirty="0">
                <a:latin typeface="Arial" panose="020B0604020202020204" pitchFamily="34" charset="0"/>
                <a:cs typeface="Arial" panose="020B0604020202020204" pitchFamily="34" charset="0"/>
              </a:rPr>
              <a:t>。</a:t>
            </a:r>
          </a:p>
          <a:p>
            <a:r>
              <a:rPr lang="en-US" altLang="zh-CN" sz="1400" dirty="0">
                <a:latin typeface="Arial" panose="020B0604020202020204" pitchFamily="34" charset="0"/>
                <a:cs typeface="Arial" panose="020B0604020202020204" pitchFamily="34" charset="0"/>
              </a:rPr>
              <a:t>QDb~1.06W</a:t>
            </a:r>
            <a:r>
              <a:rPr lang="zh-CN" altLang="zh-CN" sz="1400" dirty="0">
                <a:latin typeface="Arial" panose="020B0604020202020204" pitchFamily="34" charset="0"/>
                <a:cs typeface="Arial" panose="020B0604020202020204" pitchFamily="34" charset="0"/>
              </a:rPr>
              <a:t>，</a:t>
            </a:r>
            <a:r>
              <a:rPr lang="en-US" altLang="zh-CN" sz="1400" dirty="0">
                <a:latin typeface="Arial" panose="020B0604020202020204" pitchFamily="34" charset="0"/>
                <a:cs typeface="Arial" panose="020B0604020202020204" pitchFamily="34" charset="0"/>
              </a:rPr>
              <a:t>APD~1859.65W/m</a:t>
            </a:r>
            <a:r>
              <a:rPr lang="en-US" altLang="zh-CN" sz="1400" baseline="30000" dirty="0">
                <a:latin typeface="Arial" panose="020B0604020202020204" pitchFamily="34" charset="0"/>
                <a:cs typeface="Arial" panose="020B0604020202020204" pitchFamily="34" charset="0"/>
              </a:rPr>
              <a:t>2</a:t>
            </a:r>
            <a:r>
              <a:rPr lang="zh-CN" altLang="zh-CN" sz="1400" dirty="0">
                <a:latin typeface="Arial" panose="020B0604020202020204" pitchFamily="34" charset="0"/>
                <a:cs typeface="Arial" panose="020B0604020202020204" pitchFamily="34" charset="0"/>
              </a:rPr>
              <a:t>。</a:t>
            </a:r>
            <a:r>
              <a:rPr lang="en-US" altLang="zh-CN" sz="1400" dirty="0">
                <a:latin typeface="Arial" panose="020B0604020202020204" pitchFamily="34" charset="0"/>
                <a:cs typeface="Arial" panose="020B0604020202020204" pitchFamily="34" charset="0"/>
              </a:rPr>
              <a:t>QDa~QDb~5.68W</a:t>
            </a:r>
            <a:r>
              <a:rPr lang="zh-CN" altLang="zh-CN" sz="1400" dirty="0">
                <a:latin typeface="Arial" panose="020B0604020202020204" pitchFamily="34" charset="0"/>
                <a:cs typeface="Arial" panose="020B0604020202020204" pitchFamily="34" charset="0"/>
              </a:rPr>
              <a:t>，</a:t>
            </a:r>
            <a:r>
              <a:rPr lang="en-US" altLang="zh-CN" sz="1400" dirty="0">
                <a:latin typeface="Arial" panose="020B0604020202020204" pitchFamily="34" charset="0"/>
                <a:cs typeface="Arial" panose="020B0604020202020204" pitchFamily="34" charset="0"/>
              </a:rPr>
              <a:t>APD~191891.89W/m</a:t>
            </a:r>
            <a:r>
              <a:rPr lang="en-US" altLang="zh-CN" sz="1400" baseline="30000" dirty="0">
                <a:latin typeface="Arial" panose="020B0604020202020204" pitchFamily="34" charset="0"/>
                <a:cs typeface="Arial" panose="020B0604020202020204" pitchFamily="34" charset="0"/>
              </a:rPr>
              <a:t>2</a:t>
            </a:r>
            <a:r>
              <a:rPr lang="zh-CN" altLang="zh-CN" sz="1400" dirty="0">
                <a:latin typeface="Arial" panose="020B0604020202020204" pitchFamily="34" charset="0"/>
                <a:cs typeface="Arial" panose="020B0604020202020204" pitchFamily="34" charset="0"/>
              </a:rPr>
              <a:t>。</a:t>
            </a:r>
            <a:r>
              <a:rPr lang="en-US" altLang="zh-CN" sz="1400" dirty="0">
                <a:latin typeface="Arial" panose="020B0604020202020204" pitchFamily="34" charset="0"/>
                <a:cs typeface="Arial" panose="020B0604020202020204" pitchFamily="34" charset="0"/>
              </a:rPr>
              <a:t>QF1~1.73W</a:t>
            </a:r>
            <a:r>
              <a:rPr lang="zh-CN" altLang="zh-CN" sz="1400" dirty="0">
                <a:latin typeface="Arial" panose="020B0604020202020204" pitchFamily="34" charset="0"/>
                <a:cs typeface="Arial" panose="020B0604020202020204" pitchFamily="34" charset="0"/>
              </a:rPr>
              <a:t>，</a:t>
            </a:r>
            <a:r>
              <a:rPr lang="en-US" altLang="zh-CN" sz="1400" dirty="0">
                <a:latin typeface="Arial" panose="020B0604020202020204" pitchFamily="34" charset="0"/>
                <a:cs typeface="Arial" panose="020B0604020202020204" pitchFamily="34" charset="0"/>
              </a:rPr>
              <a:t>APD~2217.95W/m</a:t>
            </a:r>
            <a:r>
              <a:rPr lang="en-US" altLang="zh-CN" sz="1400" baseline="30000" dirty="0">
                <a:latin typeface="Arial" panose="020B0604020202020204" pitchFamily="34" charset="0"/>
                <a:cs typeface="Arial" panose="020B0604020202020204" pitchFamily="34" charset="0"/>
              </a:rPr>
              <a:t>2</a:t>
            </a:r>
            <a:r>
              <a:rPr lang="zh-CN" altLang="zh-CN" sz="1400" dirty="0">
                <a:latin typeface="Arial" panose="020B0604020202020204" pitchFamily="34" charset="0"/>
                <a:cs typeface="Arial" panose="020B0604020202020204" pitchFamily="34" charset="0"/>
              </a:rPr>
              <a:t>。</a:t>
            </a:r>
          </a:p>
          <a:p>
            <a:r>
              <a:rPr lang="en-US" altLang="zh-CN" sz="1400" dirty="0">
                <a:latin typeface="Arial" panose="020B0604020202020204" pitchFamily="34" charset="0"/>
                <a:cs typeface="Arial" panose="020B0604020202020204" pitchFamily="34" charset="0"/>
              </a:rPr>
              <a:t>QDb~QF1~16.93W</a:t>
            </a:r>
            <a:r>
              <a:rPr lang="zh-CN" altLang="zh-CN" sz="1400" dirty="0">
                <a:latin typeface="Arial" panose="020B0604020202020204" pitchFamily="34" charset="0"/>
                <a:cs typeface="Arial" panose="020B0604020202020204" pitchFamily="34" charset="0"/>
              </a:rPr>
              <a:t>，</a:t>
            </a:r>
            <a:r>
              <a:rPr lang="en-US" altLang="zh-CN" sz="1400" dirty="0">
                <a:latin typeface="Arial" panose="020B0604020202020204" pitchFamily="34" charset="0"/>
                <a:cs typeface="Arial" panose="020B0604020202020204" pitchFamily="34" charset="0"/>
              </a:rPr>
              <a:t>APD~193707.09W/m</a:t>
            </a:r>
            <a:r>
              <a:rPr lang="en-US" altLang="zh-CN" sz="1400" baseline="30000" dirty="0">
                <a:latin typeface="Arial" panose="020B0604020202020204" pitchFamily="34" charset="0"/>
                <a:cs typeface="Arial" panose="020B0604020202020204" pitchFamily="34" charset="0"/>
              </a:rPr>
              <a:t>2</a:t>
            </a:r>
            <a:r>
              <a:rPr lang="zh-CN" altLang="zh-CN" sz="1400" dirty="0">
                <a:latin typeface="Arial" panose="020B0604020202020204" pitchFamily="34" charset="0"/>
                <a:cs typeface="Arial" panose="020B0604020202020204" pitchFamily="34" charset="0"/>
              </a:rPr>
              <a:t>。</a:t>
            </a:r>
          </a:p>
          <a:p>
            <a:endParaRPr lang="en-US" altLang="zh-CN" sz="1400" dirty="0">
              <a:latin typeface="Arial" panose="020B0604020202020204" pitchFamily="34" charset="0"/>
              <a:cs typeface="Arial" panose="020B0604020202020204" pitchFamily="34" charset="0"/>
            </a:endParaRPr>
          </a:p>
        </p:txBody>
      </p:sp>
      <p:pic>
        <p:nvPicPr>
          <p:cNvPr id="24" name="图片 23"/>
          <p:cNvPicPr>
            <a:picLocks noChangeAspect="1"/>
          </p:cNvPicPr>
          <p:nvPr/>
        </p:nvPicPr>
        <p:blipFill>
          <a:blip r:embed="rId2"/>
          <a:stretch>
            <a:fillRect/>
          </a:stretch>
        </p:blipFill>
        <p:spPr>
          <a:xfrm>
            <a:off x="717527" y="1770853"/>
            <a:ext cx="3647039" cy="2250765"/>
          </a:xfrm>
          <a:prstGeom prst="rect">
            <a:avLst/>
          </a:prstGeom>
        </p:spPr>
      </p:pic>
      <p:pic>
        <p:nvPicPr>
          <p:cNvPr id="25" name="图片 24"/>
          <p:cNvPicPr>
            <a:picLocks noChangeAspect="1"/>
          </p:cNvPicPr>
          <p:nvPr/>
        </p:nvPicPr>
        <p:blipFill>
          <a:blip r:embed="rId2"/>
          <a:stretch>
            <a:fillRect/>
          </a:stretch>
        </p:blipFill>
        <p:spPr>
          <a:xfrm>
            <a:off x="717527" y="4497800"/>
            <a:ext cx="3647039" cy="2250765"/>
          </a:xfrm>
          <a:prstGeom prst="rect">
            <a:avLst/>
          </a:prstGeom>
        </p:spPr>
      </p:pic>
      <p:sp>
        <p:nvSpPr>
          <p:cNvPr id="26" name="文本框 25"/>
          <p:cNvSpPr txBox="1"/>
          <p:nvPr/>
        </p:nvSpPr>
        <p:spPr>
          <a:xfrm>
            <a:off x="495330" y="1442646"/>
            <a:ext cx="4245635" cy="369332"/>
          </a:xfrm>
          <a:prstGeom prst="rect">
            <a:avLst/>
          </a:prstGeom>
          <a:noFill/>
        </p:spPr>
        <p:txBody>
          <a:bodyPr wrap="square" rtlCol="0">
            <a:spAutoFit/>
          </a:bodyPr>
          <a:lstStyle/>
          <a:p>
            <a:r>
              <a:rPr lang="en-US" altLang="zh-CN" dirty="0"/>
              <a:t>(e) Beam position 0~-5mm+angle offset</a:t>
            </a:r>
            <a:endParaRPr lang="zh-CN" altLang="en-US" dirty="0"/>
          </a:p>
        </p:txBody>
      </p:sp>
      <p:sp>
        <p:nvSpPr>
          <p:cNvPr id="27" name="文本框 26"/>
          <p:cNvSpPr txBox="1"/>
          <p:nvPr/>
        </p:nvSpPr>
        <p:spPr>
          <a:xfrm>
            <a:off x="495330" y="4075043"/>
            <a:ext cx="4885562" cy="646331"/>
          </a:xfrm>
          <a:prstGeom prst="rect">
            <a:avLst/>
          </a:prstGeom>
          <a:noFill/>
        </p:spPr>
        <p:txBody>
          <a:bodyPr wrap="square" rtlCol="0">
            <a:spAutoFit/>
          </a:bodyPr>
          <a:lstStyle/>
          <a:p>
            <a:r>
              <a:rPr lang="en-US" altLang="zh-CN" dirty="0"/>
              <a:t>(f) Beam position 0~+5mm+angle </a:t>
            </a:r>
          </a:p>
          <a:p>
            <a:r>
              <a:rPr lang="en-US" altLang="zh-CN" dirty="0"/>
              <a:t>offset </a:t>
            </a:r>
            <a:endParaRPr lang="zh-CN" altLang="en-US" dirty="0"/>
          </a:p>
        </p:txBody>
      </p:sp>
    </p:spTree>
    <p:extLst>
      <p:ext uri="{BB962C8B-B14F-4D97-AF65-F5344CB8AC3E}">
        <p14:creationId xmlns:p14="http://schemas.microsoft.com/office/powerpoint/2010/main" val="136349645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CCE8C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CCE8C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1942</Words>
  <Application>Microsoft Office PowerPoint</Application>
  <PresentationFormat>宽屏</PresentationFormat>
  <Paragraphs>308</Paragraphs>
  <Slides>21</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21</vt:i4>
      </vt:variant>
    </vt:vector>
  </HeadingPairs>
  <TitlesOfParts>
    <vt:vector size="33" baseType="lpstr">
      <vt:lpstr>Arial Unicode MS</vt:lpstr>
      <vt:lpstr>Courier</vt:lpstr>
      <vt:lpstr>华文中宋</vt:lpstr>
      <vt:lpstr>宋体</vt:lpstr>
      <vt:lpstr>微软雅黑</vt:lpstr>
      <vt:lpstr>Arial</vt:lpstr>
      <vt:lpstr>Calibri</vt:lpstr>
      <vt:lpstr>Calibri Light</vt:lpstr>
      <vt:lpstr>Symbol</vt:lpstr>
      <vt:lpstr>Times New Roman</vt:lpstr>
      <vt:lpstr>Wingdings</vt:lpstr>
      <vt:lpstr>Office 主题</vt:lpstr>
      <vt:lpstr>CEPC MDI accelerator status</vt:lpstr>
      <vt:lpstr>Outline</vt:lpstr>
      <vt:lpstr>MDI layout and IR design</vt:lpstr>
      <vt:lpstr>Critical energy of bending magnets in IR</vt:lpstr>
      <vt:lpstr>SR on IR beam pipe from last bend upstream</vt:lpstr>
      <vt:lpstr>SR from last bend upstream of IP and Final Doublet</vt:lpstr>
      <vt:lpstr>SR from last bending magnet upstream of IP and Final Doublet</vt:lpstr>
      <vt:lpstr>SR from last bending magnet upstream of IP and Final Doublet</vt:lpstr>
      <vt:lpstr>SR from last bending magnet upstream of IP and Final Doublet</vt:lpstr>
      <vt:lpstr>SR from solenoid combined field</vt:lpstr>
      <vt:lpstr>Beam loss Backgrounds at CEPC</vt:lpstr>
      <vt:lpstr>Beam loss due to Radiative Bhabha scattering </vt:lpstr>
      <vt:lpstr>Beam loss due to Beamstrahlung</vt:lpstr>
      <vt:lpstr>Beam-Gas bremsstrahlung</vt:lpstr>
      <vt:lpstr>Beam-Thermal photon scattering</vt:lpstr>
      <vt:lpstr>PowerPoint 演示文稿</vt:lpstr>
      <vt:lpstr>Collimator design structure</vt:lpstr>
      <vt:lpstr>Collimator design</vt:lpstr>
      <vt:lpstr>IP BPM</vt:lpstr>
      <vt:lpstr>IP BPM</vt:lpstr>
      <vt:lpstr>Summary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CEPC MDI accelerator status</dc:title>
  <dc:creator>HP</dc:creator>
  <cp:lastModifiedBy>HP</cp:lastModifiedBy>
  <cp:revision>26</cp:revision>
  <dcterms:created xsi:type="dcterms:W3CDTF">2020-04-23T11:50:50Z</dcterms:created>
  <dcterms:modified xsi:type="dcterms:W3CDTF">2020-04-24T05:57:39Z</dcterms:modified>
</cp:coreProperties>
</file>