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82" r:id="rId3"/>
    <p:sldId id="283" r:id="rId4"/>
    <p:sldId id="284" r:id="rId5"/>
    <p:sldId id="299" r:id="rId6"/>
    <p:sldId id="302" r:id="rId7"/>
    <p:sldId id="300" r:id="rId8"/>
    <p:sldId id="301" r:id="rId9"/>
    <p:sldId id="287" r:id="rId10"/>
    <p:sldId id="305" r:id="rId11"/>
    <p:sldId id="303" r:id="rId12"/>
    <p:sldId id="288" r:id="rId13"/>
    <p:sldId id="290" r:id="rId14"/>
    <p:sldId id="304" r:id="rId15"/>
    <p:sldId id="306" r:id="rId16"/>
    <p:sldId id="307" r:id="rId17"/>
    <p:sldId id="292" r:id="rId18"/>
    <p:sldId id="309" r:id="rId19"/>
    <p:sldId id="286" r:id="rId20"/>
    <p:sldId id="308" r:id="rId21"/>
    <p:sldId id="285" r:id="rId22"/>
    <p:sldId id="310" r:id="rId23"/>
    <p:sldId id="297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6046" autoAdjust="0"/>
  </p:normalViewPr>
  <p:slideViewPr>
    <p:cSldViewPr snapToGrid="0">
      <p:cViewPr varScale="1">
        <p:scale>
          <a:sx n="109" d="100"/>
          <a:sy n="109" d="100"/>
        </p:scale>
        <p:origin x="61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FBFC0-77C2-4605-B333-4CA314C8FAB7}" type="datetimeFigureOut">
              <a:rPr lang="zh-CN" altLang="en-US" smtClean="0"/>
              <a:t>2020-5-29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2793A-D6AC-4469-9E7A-F3D296934E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786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2793A-D6AC-4469-9E7A-F3D296934E2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64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2793A-D6AC-4469-9E7A-F3D296934E2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61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586-0871-4CAF-AF00-03C09437D682}" type="datetimeFigureOut">
              <a:rPr lang="zh-CN" altLang="en-US" smtClean="0"/>
              <a:t>2020-5-29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0248-CF0C-46FA-B673-F9D292CC3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94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586-0871-4CAF-AF00-03C09437D682}" type="datetimeFigureOut">
              <a:rPr lang="zh-CN" altLang="en-US" smtClean="0"/>
              <a:t>2020-5-29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0248-CF0C-46FA-B673-F9D292CC3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62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586-0871-4CAF-AF00-03C09437D682}" type="datetimeFigureOut">
              <a:rPr lang="zh-CN" altLang="en-US" smtClean="0"/>
              <a:t>2020-5-29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0248-CF0C-46FA-B673-F9D292CC3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08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586-0871-4CAF-AF00-03C09437D682}" type="datetimeFigureOut">
              <a:rPr lang="zh-CN" altLang="en-US" smtClean="0"/>
              <a:t>2020-5-29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0248-CF0C-46FA-B673-F9D292CC3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28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586-0871-4CAF-AF00-03C09437D682}" type="datetimeFigureOut">
              <a:rPr lang="zh-CN" altLang="en-US" smtClean="0"/>
              <a:t>2020-5-29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0248-CF0C-46FA-B673-F9D292CC3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40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586-0871-4CAF-AF00-03C09437D682}" type="datetimeFigureOut">
              <a:rPr lang="zh-CN" altLang="en-US" smtClean="0"/>
              <a:t>2020-5-29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0248-CF0C-46FA-B673-F9D292CC3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956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586-0871-4CAF-AF00-03C09437D682}" type="datetimeFigureOut">
              <a:rPr lang="zh-CN" altLang="en-US" smtClean="0"/>
              <a:t>2020-5-29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0248-CF0C-46FA-B673-F9D292CC3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96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586-0871-4CAF-AF00-03C09437D682}" type="datetimeFigureOut">
              <a:rPr lang="zh-CN" altLang="en-US" smtClean="0"/>
              <a:t>2020-5-29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0248-CF0C-46FA-B673-F9D292CC3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90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586-0871-4CAF-AF00-03C09437D682}" type="datetimeFigureOut">
              <a:rPr lang="zh-CN" altLang="en-US" smtClean="0"/>
              <a:t>2020-5-29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0248-CF0C-46FA-B673-F9D292CC3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035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586-0871-4CAF-AF00-03C09437D682}" type="datetimeFigureOut">
              <a:rPr lang="zh-CN" altLang="en-US" smtClean="0"/>
              <a:t>2020-5-29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0248-CF0C-46FA-B673-F9D292CC3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3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586-0871-4CAF-AF00-03C09437D682}" type="datetimeFigureOut">
              <a:rPr lang="zh-CN" altLang="en-US" smtClean="0"/>
              <a:t>2020-5-29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0248-CF0C-46FA-B673-F9D292CC3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85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A3586-0871-4CAF-AF00-03C09437D682}" type="datetimeFigureOut">
              <a:rPr lang="zh-CN" altLang="en-US" smtClean="0"/>
              <a:t>2020-5-29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00248-CF0C-46FA-B673-F9D292CC3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95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91360" y="1965119"/>
            <a:ext cx="82092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 of Beampipe engineering design</a:t>
            </a: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---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and optimization(1)</a:t>
            </a:r>
            <a:endParaRPr lang="zh-CN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93466" y="4149113"/>
            <a:ext cx="1405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 Quan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29,2020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85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986C0AB-37E7-45BB-A8D0-F6FA43C05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58" y="1949924"/>
            <a:ext cx="6610350" cy="283845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383A28A-A50F-46E5-BEA1-FB2C0689F928}"/>
              </a:ext>
            </a:extLst>
          </p:cNvPr>
          <p:cNvSpPr txBox="1"/>
          <p:nvPr/>
        </p:nvSpPr>
        <p:spPr>
          <a:xfrm>
            <a:off x="2797661" y="5587088"/>
            <a:ext cx="659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Purpose: to provide air channel for inner silicon chip of the first layer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92B65BE-4145-4239-B283-9C933809D942}"/>
              </a:ext>
            </a:extLst>
          </p:cNvPr>
          <p:cNvSpPr txBox="1"/>
          <p:nvPr/>
        </p:nvSpPr>
        <p:spPr>
          <a:xfrm>
            <a:off x="479912" y="599792"/>
            <a:ext cx="4756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Optimization of the first layer layout</a:t>
            </a:r>
          </a:p>
          <a:p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From single layer layout to double layer layout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B2823CB-8483-46BD-938E-ED8EA1C51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848" y="1284527"/>
            <a:ext cx="3914775" cy="2352675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A5EF12D1-67E5-44A7-BC6D-A14FAD7D81FD}"/>
              </a:ext>
            </a:extLst>
          </p:cNvPr>
          <p:cNvCxnSpPr>
            <a:cxnSpLocks/>
          </p:cNvCxnSpPr>
          <p:nvPr/>
        </p:nvCxnSpPr>
        <p:spPr>
          <a:xfrm flipH="1">
            <a:off x="6559420" y="2432334"/>
            <a:ext cx="833655" cy="389280"/>
          </a:xfrm>
          <a:prstGeom prst="straightConnector1">
            <a:avLst/>
          </a:prstGeom>
          <a:ln w="63500">
            <a:solidFill>
              <a:srgbClr val="FF0000"/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709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C1BAF6A-8C20-4D93-BA78-52066FA7E0AE}"/>
              </a:ext>
            </a:extLst>
          </p:cNvPr>
          <p:cNvSpPr txBox="1"/>
          <p:nvPr/>
        </p:nvSpPr>
        <p:spPr>
          <a:xfrm>
            <a:off x="711743" y="334108"/>
            <a:ext cx="4169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Feasibility calculation of air cooling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3E6ADC0-AF81-47F8-A5F6-B6145EB9533E}"/>
              </a:ext>
            </a:extLst>
          </p:cNvPr>
          <p:cNvSpPr txBox="1"/>
          <p:nvPr/>
        </p:nvSpPr>
        <p:spPr>
          <a:xfrm>
            <a:off x="844061" y="811392"/>
            <a:ext cx="1019740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pursuit of low material budget, the best way to cool the silicon detector is by air cooling, However, due to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tight space,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wind speed required for cooling cannot be provided.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poor air cooling effect is also due to the poor heat conduction effect of carbon fiber materials. 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coating graphene on the surface of carbon fiber can effectively improve the heat dissipation effect and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the surface working temperature of the chip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wind speed that can be provided under the beam tube structure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low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1B8767D1-ACD1-4712-97DD-FFBB0C967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306413"/>
              </p:ext>
            </p:extLst>
          </p:nvPr>
        </p:nvGraphicFramePr>
        <p:xfrm>
          <a:off x="844061" y="3874534"/>
          <a:ext cx="9891963" cy="2110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770">
                  <a:extLst>
                    <a:ext uri="{9D8B030D-6E8A-4147-A177-3AD203B41FA5}">
                      <a16:colId xmlns:a16="http://schemas.microsoft.com/office/drawing/2014/main" val="4270302088"/>
                    </a:ext>
                  </a:extLst>
                </a:gridCol>
                <a:gridCol w="727006">
                  <a:extLst>
                    <a:ext uri="{9D8B030D-6E8A-4147-A177-3AD203B41FA5}">
                      <a16:colId xmlns:a16="http://schemas.microsoft.com/office/drawing/2014/main" val="3510274170"/>
                    </a:ext>
                  </a:extLst>
                </a:gridCol>
                <a:gridCol w="634687">
                  <a:extLst>
                    <a:ext uri="{9D8B030D-6E8A-4147-A177-3AD203B41FA5}">
                      <a16:colId xmlns:a16="http://schemas.microsoft.com/office/drawing/2014/main" val="679555138"/>
                    </a:ext>
                  </a:extLst>
                </a:gridCol>
                <a:gridCol w="877022">
                  <a:extLst>
                    <a:ext uri="{9D8B030D-6E8A-4147-A177-3AD203B41FA5}">
                      <a16:colId xmlns:a16="http://schemas.microsoft.com/office/drawing/2014/main" val="3655170312"/>
                    </a:ext>
                  </a:extLst>
                </a:gridCol>
                <a:gridCol w="9347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4809">
                  <a:extLst>
                    <a:ext uri="{9D8B030D-6E8A-4147-A177-3AD203B41FA5}">
                      <a16:colId xmlns:a16="http://schemas.microsoft.com/office/drawing/2014/main" val="109137134"/>
                    </a:ext>
                  </a:extLst>
                </a:gridCol>
                <a:gridCol w="749000">
                  <a:extLst>
                    <a:ext uri="{9D8B030D-6E8A-4147-A177-3AD203B41FA5}">
                      <a16:colId xmlns:a16="http://schemas.microsoft.com/office/drawing/2014/main" val="3252433839"/>
                    </a:ext>
                  </a:extLst>
                </a:gridCol>
                <a:gridCol w="1278465">
                  <a:extLst>
                    <a:ext uri="{9D8B030D-6E8A-4147-A177-3AD203B41FA5}">
                      <a16:colId xmlns:a16="http://schemas.microsoft.com/office/drawing/2014/main" val="3320976436"/>
                    </a:ext>
                  </a:extLst>
                </a:gridCol>
                <a:gridCol w="1304293">
                  <a:extLst>
                    <a:ext uri="{9D8B030D-6E8A-4147-A177-3AD203B41FA5}">
                      <a16:colId xmlns:a16="http://schemas.microsoft.com/office/drawing/2014/main" val="725339769"/>
                    </a:ext>
                  </a:extLst>
                </a:gridCol>
                <a:gridCol w="10072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1914">
                  <a:extLst>
                    <a:ext uri="{9D8B030D-6E8A-4147-A177-3AD203B41FA5}">
                      <a16:colId xmlns:a16="http://schemas.microsoft.com/office/drawing/2014/main" val="3333231965"/>
                    </a:ext>
                  </a:extLst>
                </a:gridCol>
              </a:tblGrid>
              <a:tr h="177800">
                <a:tc gridSpan="5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Duct inlet area</a:t>
                      </a:r>
                      <a:endParaRPr lang="zh-CN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endParaRPr lang="zh-CN" alt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Vertex cavity cross section</a:t>
                      </a:r>
                      <a:endParaRPr lang="zh-CN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54597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ID</a:t>
                      </a:r>
                      <a:endParaRPr lang="zh-CN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speed</a:t>
                      </a:r>
                      <a:endParaRPr lang="zh-CN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Number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2000" u="none" strike="noStrike" dirty="0">
                          <a:effectLst/>
                        </a:rPr>
                        <a:t>flow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dirty="0">
                          <a:effectLst/>
                        </a:rPr>
                        <a:t>Sectional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area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2000" u="none" strike="noStrike" dirty="0">
                          <a:effectLst/>
                        </a:rPr>
                        <a:t>OD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2000" u="none" strike="noStrike" dirty="0">
                          <a:effectLst/>
                        </a:rPr>
                        <a:t>ID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u="none" strike="noStrike" dirty="0">
                          <a:effectLst/>
                        </a:rPr>
                        <a:t>Sectional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area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Effective area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zh-CN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面积比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Actual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speed</a:t>
                      </a:r>
                      <a:endParaRPr lang="zh-CN" alt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26936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mm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m/s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zh-CN" alt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zh-CN" altLang="en-US" sz="2000" b="0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m3/min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mm2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2000" u="none" strike="noStrike">
                          <a:effectLst/>
                        </a:rPr>
                        <a:t>mm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mm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mm2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m2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m/s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62550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等线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等线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等线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等线"/>
                        </a:rPr>
                        <a:t>0.203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等线"/>
                        </a:rPr>
                        <a:t>226.08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等线"/>
                        </a:rPr>
                        <a:t>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等线"/>
                        </a:rPr>
                        <a:t>30.7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等线"/>
                        </a:rPr>
                        <a:t>1.06E+04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等线"/>
                        </a:rPr>
                        <a:t>1.03E+04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FF0000"/>
                          </a:solidFill>
                          <a:latin typeface="等线"/>
                        </a:rPr>
                        <a:t>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FF0000"/>
                          </a:solidFill>
                          <a:latin typeface="等线"/>
                        </a:rPr>
                        <a:t>0.33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21175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等线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等线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等线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等线"/>
                        </a:rPr>
                        <a:t>0.407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等线"/>
                        </a:rPr>
                        <a:t>452.16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等线"/>
                        </a:rPr>
                        <a:t>118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等线"/>
                        </a:rPr>
                        <a:t>30.7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等线"/>
                        </a:rPr>
                        <a:t>1.02E+04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等线"/>
                        </a:rPr>
                        <a:t>9.91E+03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FF0000"/>
                          </a:solidFill>
                          <a:latin typeface="等线"/>
                        </a:rPr>
                        <a:t>22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FF0000"/>
                          </a:solidFill>
                          <a:latin typeface="等线"/>
                        </a:rPr>
                        <a:t>0.68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011288"/>
                  </a:ext>
                </a:extLst>
              </a:tr>
            </a:tbl>
          </a:graphicData>
        </a:graphic>
      </p:graphicFrame>
      <p:grpSp>
        <p:nvGrpSpPr>
          <p:cNvPr id="7" name="组合 6">
            <a:extLst>
              <a:ext uri="{FF2B5EF4-FFF2-40B4-BE49-F238E27FC236}">
                <a16:creationId xmlns:a16="http://schemas.microsoft.com/office/drawing/2014/main" id="{ACBFC9BF-B022-480B-90EC-855A6BB4A2CA}"/>
              </a:ext>
            </a:extLst>
          </p:cNvPr>
          <p:cNvGrpSpPr>
            <a:grpSpLocks noChangeAspect="1"/>
          </p:cNvGrpSpPr>
          <p:nvPr/>
        </p:nvGrpSpPr>
        <p:grpSpPr>
          <a:xfrm>
            <a:off x="10085036" y="2448602"/>
            <a:ext cx="1450462" cy="1404000"/>
            <a:chOff x="9049322" y="414528"/>
            <a:chExt cx="2676525" cy="2590800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92519628-15A0-4277-AD95-610FBA992F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049322" y="414528"/>
              <a:ext cx="2676525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4EC7DB4B-09C2-49D1-84CF-4F9F279AC401}"/>
                </a:ext>
              </a:extLst>
            </p:cNvPr>
            <p:cNvSpPr/>
            <p:nvPr/>
          </p:nvSpPr>
          <p:spPr>
            <a:xfrm>
              <a:off x="10216896" y="463296"/>
              <a:ext cx="268224" cy="25603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DADEBA82-FB3A-47CB-B92D-7B96E9498090}"/>
                </a:ext>
              </a:extLst>
            </p:cNvPr>
            <p:cNvSpPr/>
            <p:nvPr/>
          </p:nvSpPr>
          <p:spPr>
            <a:xfrm>
              <a:off x="9137904" y="1530096"/>
              <a:ext cx="268224" cy="25603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C4233C04-FC9F-4261-9F98-D7818B79F14C}"/>
                </a:ext>
              </a:extLst>
            </p:cNvPr>
            <p:cNvSpPr/>
            <p:nvPr/>
          </p:nvSpPr>
          <p:spPr>
            <a:xfrm>
              <a:off x="11356848" y="1517904"/>
              <a:ext cx="268224" cy="25603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0BB79DDB-D892-4C3B-A4D4-AEB27694D4C7}"/>
                </a:ext>
              </a:extLst>
            </p:cNvPr>
            <p:cNvSpPr/>
            <p:nvPr/>
          </p:nvSpPr>
          <p:spPr>
            <a:xfrm>
              <a:off x="10271760" y="2676144"/>
              <a:ext cx="268224" cy="25603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DE47C928-ED96-4B67-96A5-890A4325B159}"/>
                </a:ext>
              </a:extLst>
            </p:cNvPr>
            <p:cNvCxnSpPr>
              <a:endCxn id="10" idx="6"/>
            </p:cNvCxnSpPr>
            <p:nvPr/>
          </p:nvCxnSpPr>
          <p:spPr>
            <a:xfrm flipH="1">
              <a:off x="9406128" y="1658112"/>
              <a:ext cx="457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F75AE85E-393F-4410-82DC-9128AFF28DCE}"/>
                </a:ext>
              </a:extLst>
            </p:cNvPr>
            <p:cNvCxnSpPr>
              <a:stCxn id="10" idx="6"/>
              <a:endCxn id="10" idx="2"/>
            </p:cNvCxnSpPr>
            <p:nvPr/>
          </p:nvCxnSpPr>
          <p:spPr>
            <a:xfrm flipH="1">
              <a:off x="9137904" y="1658112"/>
              <a:ext cx="2682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34">
              <a:extLst>
                <a:ext uri="{FF2B5EF4-FFF2-40B4-BE49-F238E27FC236}">
                  <a16:creationId xmlns:a16="http://schemas.microsoft.com/office/drawing/2014/main" id="{E476E59A-BCE9-46C8-A9F4-CF9C85D578F4}"/>
                </a:ext>
              </a:extLst>
            </p:cNvPr>
            <p:cNvSpPr txBox="1"/>
            <p:nvPr/>
          </p:nvSpPr>
          <p:spPr>
            <a:xfrm>
              <a:off x="9412224" y="1438656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z-Cyrl-AZ" altLang="zh-CN" sz="1200" dirty="0">
                  <a:ea typeface="宋体"/>
                </a:rPr>
                <a:t>Φ</a:t>
              </a:r>
              <a:r>
                <a:rPr lang="en-US" altLang="zh-CN" sz="1200" dirty="0">
                  <a:ea typeface="宋体"/>
                </a:rPr>
                <a:t>12</a:t>
              </a:r>
              <a:endParaRPr lang="zh-CN" altLang="en-US" sz="1200" dirty="0"/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D8729AD1-9A71-4B8F-B15D-B496173A75B6}"/>
              </a:ext>
            </a:extLst>
          </p:cNvPr>
          <p:cNvSpPr txBox="1"/>
          <p:nvPr/>
        </p:nvSpPr>
        <p:spPr>
          <a:xfrm>
            <a:off x="1152166" y="3350797"/>
            <a:ext cx="4420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(Wind speed is inversely proportional to area)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96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19D661A9-645F-4F04-B3C6-F1525693E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513415"/>
              </p:ext>
            </p:extLst>
          </p:nvPr>
        </p:nvGraphicFramePr>
        <p:xfrm>
          <a:off x="1096274" y="3062570"/>
          <a:ext cx="10034787" cy="3448212"/>
        </p:xfrm>
        <a:graphic>
          <a:graphicData uri="http://schemas.openxmlformats.org/drawingml/2006/table">
            <a:tbl>
              <a:tblPr/>
              <a:tblGrid>
                <a:gridCol w="3600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9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53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4343">
                <a:tc rowSpan="6">
                  <a:txBody>
                    <a:bodyPr/>
                    <a:lstStyle/>
                    <a:p>
                      <a:pPr algn="l" fontAlgn="b">
                        <a:lnSpc>
                          <a:spcPct val="125000"/>
                        </a:lnSpc>
                      </a:pP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Calculation conditions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：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 fiber length: 698mm</a:t>
                      </a:r>
                      <a:r>
                        <a:rPr lang="zh-CN" alt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；</a:t>
                      </a:r>
                      <a:endParaRPr lang="en-US" altLang="zh-C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Air velocity:0.3m/s</a:t>
                      </a:r>
                    </a:p>
                    <a:p>
                      <a:pPr algn="l">
                        <a:lnSpc>
                          <a:spcPct val="125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Graphene coating thickness:0.1mm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等线"/>
                        </a:rPr>
                        <a:t>Heat flow density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latin typeface="等线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等线"/>
                        </a:rPr>
                        <a:t>Maximum temperature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latin typeface="等线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368">
                <a:tc vMerge="1"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等线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等线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等线"/>
                        </a:rPr>
                        <a:t>Air cooling</a:t>
                      </a:r>
                    </a:p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等线"/>
                        </a:rPr>
                        <a:t>(No graphene)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latin typeface="等线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等线"/>
                        </a:rPr>
                        <a:t>The thermal conductivity of graphene</a:t>
                      </a:r>
                    </a:p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等线"/>
                        </a:rPr>
                        <a:t>1700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等线"/>
                        </a:rPr>
                        <a:t>The thermal conductivity of graphene</a:t>
                      </a:r>
                    </a:p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等线"/>
                        </a:rPr>
                        <a:t>5000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766">
                <a:tc vMerge="1"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等线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等线"/>
                        </a:rPr>
                        <a:t>mW/cm2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766">
                <a:tc vMerge="1"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等线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等线"/>
                        </a:rPr>
                        <a:t>200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latin typeface="等线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等线"/>
                        </a:rPr>
                        <a:t>537.9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latin typeface="等线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等线"/>
                        </a:rPr>
                        <a:t>186.6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latin typeface="等线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等线"/>
                        </a:rPr>
                        <a:t>103.7</a:t>
                      </a:r>
                      <a:endParaRPr lang="en-US" altLang="zh-CN" sz="1800" b="0" i="0" u="none" strike="noStrike" dirty="0">
                        <a:solidFill>
                          <a:srgbClr val="FF0000"/>
                        </a:solidFill>
                        <a:latin typeface="等线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766">
                <a:tc vMerge="1"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等线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等线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等线"/>
                        </a:rPr>
                        <a:t>276.7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等线"/>
                        </a:rPr>
                        <a:t>103.2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latin typeface="等线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等线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766">
                <a:tc vMerge="1"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等线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等线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等线"/>
                        </a:rPr>
                        <a:t>146.6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等线"/>
                        </a:rPr>
                        <a:t>61.6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等线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526D8F37-D7D8-4FAA-9EDD-EF2D84CDEA69}"/>
              </a:ext>
            </a:extLst>
          </p:cNvPr>
          <p:cNvSpPr txBox="1"/>
          <p:nvPr/>
        </p:nvSpPr>
        <p:spPr>
          <a:xfrm>
            <a:off x="983443" y="361256"/>
            <a:ext cx="2145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model 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95A43DF-6ADF-4BF7-980D-D4918E64401F}"/>
              </a:ext>
            </a:extLst>
          </p:cNvPr>
          <p:cNvGrpSpPr/>
          <p:nvPr/>
        </p:nvGrpSpPr>
        <p:grpSpPr>
          <a:xfrm>
            <a:off x="1096274" y="839042"/>
            <a:ext cx="4816469" cy="1416726"/>
            <a:chOff x="113157" y="5441274"/>
            <a:chExt cx="4816469" cy="1416726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C412DF6-D109-4C08-BE5F-CAC9D5A532FD}"/>
                </a:ext>
              </a:extLst>
            </p:cNvPr>
            <p:cNvSpPr txBox="1"/>
            <p:nvPr/>
          </p:nvSpPr>
          <p:spPr>
            <a:xfrm>
              <a:off x="2518151" y="5881921"/>
              <a:ext cx="21339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柔性电路板：</a:t>
              </a:r>
              <a:endParaRPr lang="en-US" altLang="zh-CN" sz="1600" dirty="0"/>
            </a:p>
            <a:p>
              <a:r>
                <a:rPr lang="en-US" altLang="zh-CN" sz="1600" dirty="0"/>
                <a:t>698mm*16.8mm*0.07mm</a:t>
              </a:r>
              <a:endParaRPr lang="zh-CN" altLang="en-US" sz="1600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5F20498-AED8-4DB9-9F33-650D6D372B79}"/>
                </a:ext>
              </a:extLst>
            </p:cNvPr>
            <p:cNvSpPr txBox="1"/>
            <p:nvPr/>
          </p:nvSpPr>
          <p:spPr>
            <a:xfrm>
              <a:off x="1563946" y="6519446"/>
              <a:ext cx="30572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碳纤维支架：</a:t>
              </a:r>
              <a:r>
                <a:rPr lang="en-US" altLang="zh-CN" sz="1600" dirty="0"/>
                <a:t>698mm*16.8*0.2mm</a:t>
              </a:r>
              <a:endParaRPr lang="zh-CN" altLang="en-US" sz="1600" dirty="0"/>
            </a:p>
          </p:txBody>
        </p:sp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EF696483-3273-40AA-983D-81516B9749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157" y="5834063"/>
              <a:ext cx="2276475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7C0A0FC4-E45E-4717-90B9-77BE90ACC4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84181" y="5766816"/>
              <a:ext cx="229963" cy="168244"/>
            </a:xfrm>
            <a:prstGeom prst="straightConnector1">
              <a:avLst/>
            </a:prstGeom>
            <a:ln w="28575">
              <a:solidFill>
                <a:srgbClr val="CC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F5C38ECD-A084-4DFB-9BF4-82770270A92C}"/>
                </a:ext>
              </a:extLst>
            </p:cNvPr>
            <p:cNvCxnSpPr>
              <a:cxnSpLocks/>
            </p:cNvCxnSpPr>
            <p:nvPr/>
          </p:nvCxnSpPr>
          <p:spPr>
            <a:xfrm>
              <a:off x="2228116" y="6026354"/>
              <a:ext cx="307820" cy="20878"/>
            </a:xfrm>
            <a:prstGeom prst="straightConnector1">
              <a:avLst/>
            </a:prstGeom>
            <a:ln w="28575">
              <a:solidFill>
                <a:srgbClr val="CC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29F87C8D-6570-4660-9B55-FCD9CAAA7B26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1072896" y="6242304"/>
              <a:ext cx="491050" cy="446419"/>
            </a:xfrm>
            <a:prstGeom prst="straightConnector1">
              <a:avLst/>
            </a:prstGeom>
            <a:ln w="28575">
              <a:solidFill>
                <a:srgbClr val="CC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52">
              <a:extLst>
                <a:ext uri="{FF2B5EF4-FFF2-40B4-BE49-F238E27FC236}">
                  <a16:creationId xmlns:a16="http://schemas.microsoft.com/office/drawing/2014/main" id="{8D4227C4-0C2E-479B-BAFD-ABCE6F0DF841}"/>
                </a:ext>
              </a:extLst>
            </p:cNvPr>
            <p:cNvSpPr txBox="1"/>
            <p:nvPr/>
          </p:nvSpPr>
          <p:spPr>
            <a:xfrm>
              <a:off x="1040420" y="5441274"/>
              <a:ext cx="38892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Si</a:t>
              </a:r>
              <a:r>
                <a:rPr lang="zh-CN" altLang="en-US" sz="1600" dirty="0"/>
                <a:t>发热层：</a:t>
              </a:r>
              <a:r>
                <a:rPr lang="en-US" altLang="zh-CN" sz="1600" dirty="0"/>
                <a:t>257mm*12.8mm*0.05mm*</a:t>
              </a:r>
              <a:r>
                <a:rPr lang="en-US" altLang="zh-CN" sz="1600" dirty="0">
                  <a:solidFill>
                    <a:srgbClr val="0070C0"/>
                  </a:solidFill>
                </a:rPr>
                <a:t>10</a:t>
              </a:r>
              <a:r>
                <a:rPr lang="zh-CN" altLang="en-US" sz="1600" dirty="0">
                  <a:solidFill>
                    <a:srgbClr val="0070C0"/>
                  </a:solidFill>
                </a:rPr>
                <a:t>片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A2EFC66D-1DB0-418E-964A-5D4E41D28250}"/>
              </a:ext>
            </a:extLst>
          </p:cNvPr>
          <p:cNvSpPr txBox="1"/>
          <p:nvPr/>
        </p:nvSpPr>
        <p:spPr>
          <a:xfrm>
            <a:off x="2547063" y="2193905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cooling model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15E51C6-1D11-4997-A5C3-8DE66451B9FD}"/>
              </a:ext>
            </a:extLst>
          </p:cNvPr>
          <p:cNvGrpSpPr/>
          <p:nvPr/>
        </p:nvGrpSpPr>
        <p:grpSpPr>
          <a:xfrm>
            <a:off x="6656076" y="1008319"/>
            <a:ext cx="4585955" cy="806553"/>
            <a:chOff x="6558177" y="5886882"/>
            <a:chExt cx="4585955" cy="806553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5C5F139C-D79B-497D-A39D-A016DAA222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t="5016" r="35983" b="8635"/>
            <a:stretch/>
          </p:blipFill>
          <p:spPr>
            <a:xfrm>
              <a:off x="8961120" y="5886882"/>
              <a:ext cx="2183012" cy="806553"/>
            </a:xfrm>
            <a:prstGeom prst="rect">
              <a:avLst/>
            </a:prstGeom>
          </p:spPr>
        </p:pic>
        <p:sp>
          <p:nvSpPr>
            <p:cNvPr id="19" name="文本框 54">
              <a:extLst>
                <a:ext uri="{FF2B5EF4-FFF2-40B4-BE49-F238E27FC236}">
                  <a16:creationId xmlns:a16="http://schemas.microsoft.com/office/drawing/2014/main" id="{2850CB81-CF5D-4DAE-A845-4CB7387DEBF5}"/>
                </a:ext>
              </a:extLst>
            </p:cNvPr>
            <p:cNvSpPr txBox="1"/>
            <p:nvPr/>
          </p:nvSpPr>
          <p:spPr>
            <a:xfrm>
              <a:off x="6558177" y="5943445"/>
              <a:ext cx="22621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石墨烯导热层：</a:t>
              </a:r>
              <a:endParaRPr lang="en-US" altLang="zh-CN" dirty="0"/>
            </a:p>
            <a:p>
              <a:r>
                <a:rPr lang="en-US" altLang="zh-CN" dirty="0"/>
                <a:t>698mm</a:t>
              </a:r>
              <a:r>
                <a:rPr lang="zh-CN" altLang="en-US" dirty="0"/>
                <a:t>*</a:t>
              </a:r>
              <a:r>
                <a:rPr lang="en-US" altLang="zh-CN" dirty="0"/>
                <a:t>16.8mm</a:t>
              </a:r>
              <a:r>
                <a:rPr lang="zh-CN" altLang="en-US" dirty="0"/>
                <a:t>*</a:t>
              </a:r>
              <a:r>
                <a:rPr lang="en-US" altLang="zh-CN" dirty="0"/>
                <a:t>0.1mm</a:t>
              </a:r>
              <a:endParaRPr lang="zh-CN" altLang="en-US" dirty="0"/>
            </a:p>
          </p:txBody>
        </p: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EE73DEC0-E6CB-44A1-AFB3-56D2D83261AB}"/>
                </a:ext>
              </a:extLst>
            </p:cNvPr>
            <p:cNvCxnSpPr/>
            <p:nvPr/>
          </p:nvCxnSpPr>
          <p:spPr>
            <a:xfrm flipH="1" flipV="1">
              <a:off x="8327136" y="6205728"/>
              <a:ext cx="652272" cy="42672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5584CCBF-2D96-4A1F-8EED-E1E37173720E}"/>
              </a:ext>
            </a:extLst>
          </p:cNvPr>
          <p:cNvSpPr txBox="1"/>
          <p:nvPr/>
        </p:nvSpPr>
        <p:spPr>
          <a:xfrm>
            <a:off x="7177735" y="2071102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Graphene heat conducting layer model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BB76AF0-E5AD-40BB-ACAD-3A7F559FA958}"/>
              </a:ext>
            </a:extLst>
          </p:cNvPr>
          <p:cNvSpPr txBox="1"/>
          <p:nvPr/>
        </p:nvSpPr>
        <p:spPr>
          <a:xfrm>
            <a:off x="1184986" y="276305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 are as follows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1099109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AA9E7070-AAC0-450C-A077-2A4D8FAFED41}"/>
              </a:ext>
            </a:extLst>
          </p:cNvPr>
          <p:cNvSpPr txBox="1"/>
          <p:nvPr/>
        </p:nvSpPr>
        <p:spPr>
          <a:xfrm>
            <a:off x="315842" y="398186"/>
            <a:ext cx="6205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Detailed design of the carbon fiber supporting structure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12D37A8-3599-41A1-9306-D7A2D66E9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15" y="2305613"/>
            <a:ext cx="5400000" cy="1899215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6DAAC267-1E50-41B7-A2D4-33718D7404AD}"/>
              </a:ext>
            </a:extLst>
          </p:cNvPr>
          <p:cNvCxnSpPr>
            <a:cxnSpLocks/>
          </p:cNvCxnSpPr>
          <p:nvPr/>
        </p:nvCxnSpPr>
        <p:spPr>
          <a:xfrm>
            <a:off x="2115999" y="1568260"/>
            <a:ext cx="1302616" cy="923013"/>
          </a:xfrm>
          <a:prstGeom prst="straightConnector1">
            <a:avLst/>
          </a:prstGeom>
          <a:ln w="19050">
            <a:solidFill>
              <a:srgbClr val="0070C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7448B2C5-60E8-46F2-8C3E-5BB7CA018EB8}"/>
              </a:ext>
            </a:extLst>
          </p:cNvPr>
          <p:cNvSpPr/>
          <p:nvPr/>
        </p:nvSpPr>
        <p:spPr>
          <a:xfrm>
            <a:off x="897573" y="1088963"/>
            <a:ext cx="1423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Flexible plate</a:t>
            </a:r>
          </a:p>
          <a:p>
            <a:pPr algn="ctr"/>
            <a:r>
              <a:rPr lang="en-US" altLang="zh-CN" dirty="0"/>
              <a:t>(double) </a:t>
            </a:r>
            <a:endParaRPr lang="zh-CN" altLang="en-US" dirty="0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82075070-B607-4A77-BCEB-C20BEB9323C4}"/>
              </a:ext>
            </a:extLst>
          </p:cNvPr>
          <p:cNvCxnSpPr>
            <a:cxnSpLocks/>
          </p:cNvCxnSpPr>
          <p:nvPr/>
        </p:nvCxnSpPr>
        <p:spPr>
          <a:xfrm>
            <a:off x="1362187" y="2134160"/>
            <a:ext cx="1754154" cy="890193"/>
          </a:xfrm>
          <a:prstGeom prst="straightConnector1">
            <a:avLst/>
          </a:prstGeom>
          <a:ln w="19050">
            <a:solidFill>
              <a:srgbClr val="0070C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EE48C614-9CA5-443C-BA98-A7B21C600E91}"/>
              </a:ext>
            </a:extLst>
          </p:cNvPr>
          <p:cNvSpPr/>
          <p:nvPr/>
        </p:nvSpPr>
        <p:spPr>
          <a:xfrm>
            <a:off x="126271" y="1889448"/>
            <a:ext cx="1235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Silicon chip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E36183A2-3888-4645-95D3-FC5A81D03783}"/>
              </a:ext>
            </a:extLst>
          </p:cNvPr>
          <p:cNvCxnSpPr>
            <a:cxnSpLocks/>
          </p:cNvCxnSpPr>
          <p:nvPr/>
        </p:nvCxnSpPr>
        <p:spPr>
          <a:xfrm flipV="1">
            <a:off x="2416546" y="3780332"/>
            <a:ext cx="1511559" cy="773008"/>
          </a:xfrm>
          <a:prstGeom prst="straightConnector1">
            <a:avLst/>
          </a:prstGeom>
          <a:ln w="19050">
            <a:solidFill>
              <a:srgbClr val="0070C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8B9FA17F-BCB4-4B83-B5B5-BDBEAB59EF96}"/>
              </a:ext>
            </a:extLst>
          </p:cNvPr>
          <p:cNvSpPr/>
          <p:nvPr/>
        </p:nvSpPr>
        <p:spPr>
          <a:xfrm>
            <a:off x="720968" y="4553340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 fiber support structure 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23EFEC8-47CD-4FF7-8C59-CE001AB3A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173" y="1625732"/>
            <a:ext cx="5689380" cy="150858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59E75A1-A807-4BAE-9892-5692DC5C9D91}"/>
              </a:ext>
            </a:extLst>
          </p:cNvPr>
          <p:cNvSpPr txBox="1"/>
          <p:nvPr/>
        </p:nvSpPr>
        <p:spPr>
          <a:xfrm>
            <a:off x="6173173" y="1026346"/>
            <a:ext cx="4730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section shape and parameters of carbon fiber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structure are as follows: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CEE1CAA-1A56-4FB6-9F61-7EE59050E362}"/>
              </a:ext>
            </a:extLst>
          </p:cNvPr>
          <p:cNvSpPr txBox="1"/>
          <p:nvPr/>
        </p:nvSpPr>
        <p:spPr>
          <a:xfrm>
            <a:off x="6762187" y="3174132"/>
            <a:ext cx="38459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Thickness of vertical section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0.2mm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Thickness of horizontal section: 0.1mm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Width: 16.8mm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0F4EE46-D2FA-4898-856B-5F084E8270C3}"/>
              </a:ext>
            </a:extLst>
          </p:cNvPr>
          <p:cNvSpPr txBox="1"/>
          <p:nvPr/>
        </p:nvSpPr>
        <p:spPr>
          <a:xfrm>
            <a:off x="6361172" y="5272771"/>
            <a:ext cx="5109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compared the thickness of various sections.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vertical thickness of 0.2mm and the horizontal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thickness of 0.1mm are the best results.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73E7EF5-4402-4FFC-8E1E-3A5D48DC0944}"/>
              </a:ext>
            </a:extLst>
          </p:cNvPr>
          <p:cNvSpPr txBox="1"/>
          <p:nvPr/>
        </p:nvSpPr>
        <p:spPr>
          <a:xfrm>
            <a:off x="397135" y="5519233"/>
            <a:ext cx="5547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 unit of the Vertex consists of two flexible plates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 carbon fiber supporting bar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712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050168F-8D40-4BEA-BDCA-77639B5AD307}"/>
              </a:ext>
            </a:extLst>
          </p:cNvPr>
          <p:cNvSpPr txBox="1"/>
          <p:nvPr/>
        </p:nvSpPr>
        <p:spPr>
          <a:xfrm>
            <a:off x="755780" y="793102"/>
            <a:ext cx="61157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results of the first layer of carbon fiber bars:</a:t>
            </a:r>
          </a:p>
          <a:p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length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314mm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34B1F16B-6A56-423B-9ACF-8FFEBD4DF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86" y="2314336"/>
            <a:ext cx="3987758" cy="2229328"/>
          </a:xfr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conditions for calculation:</a:t>
            </a:r>
          </a:p>
          <a:p>
            <a:pPr marL="0" indent="0">
              <a:buNone/>
            </a:pPr>
            <a:r>
              <a:rPr lang="en-US" altLang="zh-CN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height :1.5mm, </a:t>
            </a:r>
          </a:p>
          <a:p>
            <a:pPr marL="0" indent="0"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Loading: self weight, </a:t>
            </a:r>
          </a:p>
          <a:p>
            <a:pPr marL="0" indent="0"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Loading: 2.7g(Weight of flexible plate)</a:t>
            </a:r>
          </a:p>
          <a:p>
            <a:pPr marL="0" indent="0">
              <a:buNone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deformation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0.02mm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12877E7-D176-4D6F-AD59-94604963C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476" y="2056755"/>
            <a:ext cx="4900085" cy="31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00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A4FD2CA-B8BD-439B-8E3A-08A49C4966DB}"/>
              </a:ext>
            </a:extLst>
          </p:cNvPr>
          <p:cNvSpPr txBox="1"/>
          <p:nvPr/>
        </p:nvSpPr>
        <p:spPr>
          <a:xfrm>
            <a:off x="755780" y="793102"/>
            <a:ext cx="6417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results of the second layer of carbon fiber bars:</a:t>
            </a:r>
          </a:p>
          <a:p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length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488mm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20A63304-E36B-40D1-8424-43C3ED8B8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86" y="2314336"/>
            <a:ext cx="3987758" cy="2229328"/>
          </a:xfr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conditions for calculation:</a:t>
            </a:r>
          </a:p>
          <a:p>
            <a:pPr marL="0" indent="0"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 :2mm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Loading: self weight, </a:t>
            </a:r>
          </a:p>
          <a:p>
            <a:pPr marL="0" indent="0"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Loading: 5.3g(Weight of flexible plate)</a:t>
            </a:r>
          </a:p>
          <a:p>
            <a:pPr marL="0" indent="0">
              <a:buNone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deformation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0.033mm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E4E8DC2-FDA9-4365-8DE1-6CE5AA131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511" y="1525048"/>
            <a:ext cx="5357324" cy="32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85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C2945A97-DEC8-47B9-B0FA-7EAF7427CDE9}"/>
              </a:ext>
            </a:extLst>
          </p:cNvPr>
          <p:cNvSpPr txBox="1"/>
          <p:nvPr/>
        </p:nvSpPr>
        <p:spPr>
          <a:xfrm>
            <a:off x="755780" y="793102"/>
            <a:ext cx="61879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results of the third layer of carbon fiber bars:</a:t>
            </a:r>
          </a:p>
          <a:p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length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698mm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0CB6657E-3AE4-4215-85FB-2C9D3E218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86" y="2314336"/>
            <a:ext cx="3814634" cy="2229328"/>
          </a:xfr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conditions for calculation:</a:t>
            </a:r>
          </a:p>
          <a:p>
            <a:pPr marL="0" indent="0"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 :3.5mm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Loading: self weight, </a:t>
            </a:r>
          </a:p>
          <a:p>
            <a:pPr marL="0" indent="0"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Loading: 8g(Weight of flexible plate)</a:t>
            </a:r>
          </a:p>
          <a:p>
            <a:pPr marL="0" indent="0">
              <a:buNone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deformation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0.05mm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81D71BC-2214-4013-BF58-63282AEBC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511" y="1525048"/>
            <a:ext cx="5357324" cy="32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80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EDA8D72-FEE8-4E8B-8456-B9477F098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22" y="3783576"/>
            <a:ext cx="9540000" cy="2452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9D0C06A-521D-49B0-A565-EA62F0C32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593" y="621830"/>
            <a:ext cx="8460000" cy="30456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E4395F7-C6BF-42F5-9326-F049E8A6AFFB}"/>
              </a:ext>
            </a:extLst>
          </p:cNvPr>
          <p:cNvSpPr txBox="1"/>
          <p:nvPr/>
        </p:nvSpPr>
        <p:spPr>
          <a:xfrm>
            <a:off x="8631503" y="2659224"/>
            <a:ext cx="3288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Detailed dimensions of 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layer of carbon fiber bars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4140095-1ABD-4430-9422-88EB9F107CD0}"/>
              </a:ext>
            </a:extLst>
          </p:cNvPr>
          <p:cNvSpPr txBox="1"/>
          <p:nvPr/>
        </p:nvSpPr>
        <p:spPr>
          <a:xfrm>
            <a:off x="8155141" y="5381658"/>
            <a:ext cx="3852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Detailed dimensions of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and third layer carbon fiber bars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A76DB8D-4E64-4733-B0BB-C895CB1F5F7F}"/>
              </a:ext>
            </a:extLst>
          </p:cNvPr>
          <p:cNvSpPr txBox="1"/>
          <p:nvPr/>
        </p:nvSpPr>
        <p:spPr>
          <a:xfrm>
            <a:off x="472070" y="272990"/>
            <a:ext cx="4277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Detailed structure and dimensions --- 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Vertex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886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F4B0DA2-7667-4D9C-B89D-41E2FB82B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4891"/>
            <a:ext cx="12192000" cy="173410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DF3A1FF-D574-45AC-A9A7-54DD8C05E6D0}"/>
              </a:ext>
            </a:extLst>
          </p:cNvPr>
          <p:cNvSpPr txBox="1"/>
          <p:nvPr/>
        </p:nvSpPr>
        <p:spPr>
          <a:xfrm>
            <a:off x="472070" y="795504"/>
            <a:ext cx="5666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Detailed structure and dimensions --- </a:t>
            </a:r>
            <a:r>
              <a:rPr lang="en-US" altLang="zh-C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fiber cylinder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B3F4BBD-588C-482E-9B1B-2E41CDA84D0C}"/>
              </a:ext>
            </a:extLst>
          </p:cNvPr>
          <p:cNvSpPr/>
          <p:nvPr/>
        </p:nvSpPr>
        <p:spPr>
          <a:xfrm>
            <a:off x="2796073" y="43934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This is a key component, which can strengthen the </a:t>
            </a:r>
            <a:r>
              <a:rPr lang="en-US" altLang="zh-CN"/>
              <a:t>beam pipe and </a:t>
            </a:r>
            <a:r>
              <a:rPr lang="en-US" altLang="zh-CN" dirty="0"/>
              <a:t>form the air channel for cooling vertex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43BB0DB-64C6-4429-B307-3A30F26268D7}"/>
              </a:ext>
            </a:extLst>
          </p:cNvPr>
          <p:cNvSpPr txBox="1"/>
          <p:nvPr/>
        </p:nvSpPr>
        <p:spPr>
          <a:xfrm>
            <a:off x="5057192" y="3357232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Thickness:1.5mm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41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F1F9DA21-DEA1-40C3-8A07-7E8C9752A4C1}"/>
              </a:ext>
            </a:extLst>
          </p:cNvPr>
          <p:cNvSpPr/>
          <p:nvPr/>
        </p:nvSpPr>
        <p:spPr>
          <a:xfrm>
            <a:off x="883399" y="397813"/>
            <a:ext cx="5187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5000"/>
              </a:spcBef>
            </a:pP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4. Preliminary Design of LumiCal</a:t>
            </a:r>
            <a:endParaRPr kumimoji="1" lang="zh-CN" altLang="en-US" sz="28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E279354-9ADE-464F-92DF-2625946FD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99" y="1023670"/>
            <a:ext cx="10649508" cy="3096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AC50F75-995F-469F-94CA-FC897B0CE935}"/>
              </a:ext>
            </a:extLst>
          </p:cNvPr>
          <p:cNvSpPr txBox="1"/>
          <p:nvPr/>
        </p:nvSpPr>
        <p:spPr>
          <a:xfrm>
            <a:off x="3198018" y="1222705"/>
            <a:ext cx="279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A:axial detector of LumiCal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BE949F6B-DCA9-4657-9BC7-9AEE1D477EC3}"/>
              </a:ext>
            </a:extLst>
          </p:cNvPr>
          <p:cNvCxnSpPr>
            <a:cxnSpLocks/>
          </p:cNvCxnSpPr>
          <p:nvPr/>
        </p:nvCxnSpPr>
        <p:spPr>
          <a:xfrm>
            <a:off x="4889241" y="1489400"/>
            <a:ext cx="1968759" cy="1188486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2AD0D75F-F2A6-47EC-81EE-AA16C7B403DC}"/>
              </a:ext>
            </a:extLst>
          </p:cNvPr>
          <p:cNvCxnSpPr>
            <a:cxnSpLocks/>
          </p:cNvCxnSpPr>
          <p:nvPr/>
        </p:nvCxnSpPr>
        <p:spPr>
          <a:xfrm flipH="1">
            <a:off x="7753739" y="1355285"/>
            <a:ext cx="326571" cy="1286164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3BC305AC-137B-498C-BB72-3B09C97FB00F}"/>
              </a:ext>
            </a:extLst>
          </p:cNvPr>
          <p:cNvSpPr txBox="1"/>
          <p:nvPr/>
        </p:nvSpPr>
        <p:spPr>
          <a:xfrm>
            <a:off x="6717422" y="985953"/>
            <a:ext cx="3397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B:Vertical detector of LumiCal(Si)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FA6E6EA-7735-449D-9DA9-CF0B8A6218F1}"/>
              </a:ext>
            </a:extLst>
          </p:cNvPr>
          <p:cNvSpPr txBox="1"/>
          <p:nvPr/>
        </p:nvSpPr>
        <p:spPr>
          <a:xfrm>
            <a:off x="7362076" y="4320559"/>
            <a:ext cx="3692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C:Vertical detector of LumiCal(Si-W)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AAC508FA-C6EF-440B-A0C9-F293FD4CDF16}"/>
              </a:ext>
            </a:extLst>
          </p:cNvPr>
          <p:cNvCxnSpPr>
            <a:cxnSpLocks/>
          </p:cNvCxnSpPr>
          <p:nvPr/>
        </p:nvCxnSpPr>
        <p:spPr>
          <a:xfrm flipV="1">
            <a:off x="8306992" y="3219061"/>
            <a:ext cx="389139" cy="1003247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>
            <a:extLst>
              <a:ext uri="{FF2B5EF4-FFF2-40B4-BE49-F238E27FC236}">
                <a16:creationId xmlns:a16="http://schemas.microsoft.com/office/drawing/2014/main" id="{FF75AA0E-6AD2-42A9-B147-ACAB05CF1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823" y="3819417"/>
            <a:ext cx="5400000" cy="2547464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5FEF8B20-00A7-42D1-B266-7DCD1F4B96C7}"/>
              </a:ext>
            </a:extLst>
          </p:cNvPr>
          <p:cNvSpPr txBox="1"/>
          <p:nvPr/>
        </p:nvSpPr>
        <p:spPr>
          <a:xfrm>
            <a:off x="6821612" y="4910980"/>
            <a:ext cx="49446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Difficulty:</a:t>
            </a:r>
          </a:p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order to increase the air cooling effect of vertex,</a:t>
            </a:r>
          </a:p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detector of LumiCal is sealed inside, which</a:t>
            </a:r>
          </a:p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increases the design difficulty of heat dissipation</a:t>
            </a:r>
          </a:p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outgoing cable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429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3992A48F-6868-4B56-8B96-EC32E9202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662" y="1186641"/>
            <a:ext cx="8558753" cy="367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5000"/>
              </a:spcBef>
            </a:pPr>
            <a:r>
              <a:rPr kumimoji="1" lang="en-US" altLang="zh-CN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Contents:</a:t>
            </a:r>
          </a:p>
          <a:p>
            <a:pPr>
              <a:spcBef>
                <a:spcPct val="25000"/>
              </a:spcBef>
            </a:pPr>
            <a:r>
              <a:rPr kumimoji="1"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1. Layout of Beampipe and Design Update</a:t>
            </a:r>
          </a:p>
          <a:p>
            <a:r>
              <a:rPr kumimoji="1"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2. Thermal-hydraulic estimation</a:t>
            </a:r>
          </a:p>
          <a:p>
            <a:r>
              <a:rPr kumimoji="1"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3. Structure Optimization of</a:t>
            </a:r>
            <a:r>
              <a:rPr kumimoji="1" lang="zh-CN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Vertex</a:t>
            </a:r>
          </a:p>
          <a:p>
            <a:r>
              <a:rPr kumimoji="1"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4. Preliminary Design of LumiCal</a:t>
            </a:r>
          </a:p>
          <a:p>
            <a:r>
              <a:rPr kumimoji="1"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5. Summary and Plan</a:t>
            </a:r>
          </a:p>
        </p:txBody>
      </p:sp>
    </p:spTree>
    <p:extLst>
      <p:ext uri="{BB962C8B-B14F-4D97-AF65-F5344CB8AC3E}">
        <p14:creationId xmlns:p14="http://schemas.microsoft.com/office/powerpoint/2010/main" val="2011084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E5C8593-98AF-40AD-8577-D019DC324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29" y="783771"/>
            <a:ext cx="11300928" cy="436672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2253279-7963-493C-8D94-6D96336083A5}"/>
              </a:ext>
            </a:extLst>
          </p:cNvPr>
          <p:cNvSpPr txBox="1"/>
          <p:nvPr/>
        </p:nvSpPr>
        <p:spPr>
          <a:xfrm>
            <a:off x="4956265" y="4888888"/>
            <a:ext cx="2279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Ver. 20200529</a:t>
            </a:r>
            <a:endParaRPr lang="zh-CN" alt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CFC7FDF-3F1C-4282-B3BF-7D1555CDEA08}"/>
              </a:ext>
            </a:extLst>
          </p:cNvPr>
          <p:cNvSpPr/>
          <p:nvPr/>
        </p:nvSpPr>
        <p:spPr>
          <a:xfrm>
            <a:off x="530111" y="1940767"/>
            <a:ext cx="2460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Carbon fiber cylinder</a:t>
            </a:r>
            <a:endParaRPr lang="zh-CN" alt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24661D5-588F-45B1-B55E-1316A3BD64BE}"/>
              </a:ext>
            </a:extLst>
          </p:cNvPr>
          <p:cNvSpPr/>
          <p:nvPr/>
        </p:nvSpPr>
        <p:spPr>
          <a:xfrm>
            <a:off x="3215831" y="1437462"/>
            <a:ext cx="1531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Air channel</a:t>
            </a:r>
            <a:endParaRPr lang="zh-CN" alt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21F9A01-869F-44C1-8D64-31396ED34EEF}"/>
              </a:ext>
            </a:extLst>
          </p:cNvPr>
          <p:cNvSpPr/>
          <p:nvPr/>
        </p:nvSpPr>
        <p:spPr>
          <a:xfrm>
            <a:off x="5437100" y="1075778"/>
            <a:ext cx="2270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The central Be pipe</a:t>
            </a:r>
            <a:endParaRPr lang="zh-CN" alt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C420462-DD45-4FDF-9E6D-895DDEC5A1E2}"/>
              </a:ext>
            </a:extLst>
          </p:cNvPr>
          <p:cNvSpPr/>
          <p:nvPr/>
        </p:nvSpPr>
        <p:spPr>
          <a:xfrm>
            <a:off x="7847454" y="687575"/>
            <a:ext cx="2527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D: The extending Al pipe</a:t>
            </a:r>
            <a:endParaRPr lang="zh-CN" alt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1893DCFF-2E28-40B1-95D3-9893E870D9D5}"/>
              </a:ext>
            </a:extLst>
          </p:cNvPr>
          <p:cNvCxnSpPr>
            <a:cxnSpLocks/>
          </p:cNvCxnSpPr>
          <p:nvPr/>
        </p:nvCxnSpPr>
        <p:spPr>
          <a:xfrm>
            <a:off x="1498756" y="2465430"/>
            <a:ext cx="460673" cy="1135335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F5D37765-406C-4BBC-8FAB-9865D92649EB}"/>
              </a:ext>
            </a:extLst>
          </p:cNvPr>
          <p:cNvCxnSpPr>
            <a:cxnSpLocks/>
          </p:cNvCxnSpPr>
          <p:nvPr/>
        </p:nvCxnSpPr>
        <p:spPr>
          <a:xfrm flipH="1">
            <a:off x="3760379" y="1999891"/>
            <a:ext cx="442159" cy="1339264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61442DCA-CCAA-4671-ACE9-20A1EE3DC4C9}"/>
              </a:ext>
            </a:extLst>
          </p:cNvPr>
          <p:cNvCxnSpPr>
            <a:cxnSpLocks/>
          </p:cNvCxnSpPr>
          <p:nvPr/>
        </p:nvCxnSpPr>
        <p:spPr>
          <a:xfrm flipH="1">
            <a:off x="6307494" y="1573823"/>
            <a:ext cx="620844" cy="1406769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B70B2A94-CDD9-49A7-B1E4-F12687EBF8DE}"/>
              </a:ext>
            </a:extLst>
          </p:cNvPr>
          <p:cNvCxnSpPr>
            <a:cxnSpLocks/>
          </p:cNvCxnSpPr>
          <p:nvPr/>
        </p:nvCxnSpPr>
        <p:spPr>
          <a:xfrm flipH="1">
            <a:off x="8539470" y="1153103"/>
            <a:ext cx="571663" cy="1272856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FF67A826-DBC1-4427-A282-1D39797CAD73}"/>
              </a:ext>
            </a:extLst>
          </p:cNvPr>
          <p:cNvCxnSpPr>
            <a:cxnSpLocks/>
          </p:cNvCxnSpPr>
          <p:nvPr/>
        </p:nvCxnSpPr>
        <p:spPr>
          <a:xfrm flipH="1" flipV="1">
            <a:off x="6307494" y="3172408"/>
            <a:ext cx="1530082" cy="258566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BC5DFFAC-5E42-45B5-B29C-D4A801F136E3}"/>
              </a:ext>
            </a:extLst>
          </p:cNvPr>
          <p:cNvCxnSpPr>
            <a:cxnSpLocks/>
          </p:cNvCxnSpPr>
          <p:nvPr/>
        </p:nvCxnSpPr>
        <p:spPr>
          <a:xfrm flipH="1" flipV="1">
            <a:off x="6928338" y="3079102"/>
            <a:ext cx="909240" cy="351872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95966248-FD3D-417F-B48A-42F45656D2C8}"/>
              </a:ext>
            </a:extLst>
          </p:cNvPr>
          <p:cNvCxnSpPr>
            <a:cxnSpLocks/>
          </p:cNvCxnSpPr>
          <p:nvPr/>
        </p:nvCxnSpPr>
        <p:spPr>
          <a:xfrm flipH="1" flipV="1">
            <a:off x="7399414" y="2980592"/>
            <a:ext cx="438162" cy="450381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A0B38ED7-70D5-4418-9505-AAB18C8A24CC}"/>
              </a:ext>
            </a:extLst>
          </p:cNvPr>
          <p:cNvSpPr/>
          <p:nvPr/>
        </p:nvSpPr>
        <p:spPr>
          <a:xfrm>
            <a:off x="7399414" y="3339155"/>
            <a:ext cx="1140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vertex</a:t>
            </a:r>
            <a:endParaRPr lang="zh-CN" alt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093FE5E-5BCA-4271-B6FC-E994B484C71C}"/>
              </a:ext>
            </a:extLst>
          </p:cNvPr>
          <p:cNvSpPr/>
          <p:nvPr/>
        </p:nvSpPr>
        <p:spPr>
          <a:xfrm>
            <a:off x="9131598" y="3339155"/>
            <a:ext cx="1561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LumiCal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6CEF3B67-3A3D-4EA5-B118-D43E9E3791EA}"/>
              </a:ext>
            </a:extLst>
          </p:cNvPr>
          <p:cNvCxnSpPr>
            <a:cxnSpLocks/>
          </p:cNvCxnSpPr>
          <p:nvPr/>
        </p:nvCxnSpPr>
        <p:spPr>
          <a:xfrm flipV="1">
            <a:off x="9845155" y="1707502"/>
            <a:ext cx="287890" cy="1717612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0259F4AE-960E-4134-9418-17A546C2170D}"/>
              </a:ext>
            </a:extLst>
          </p:cNvPr>
          <p:cNvCxnSpPr>
            <a:cxnSpLocks/>
          </p:cNvCxnSpPr>
          <p:nvPr/>
        </p:nvCxnSpPr>
        <p:spPr>
          <a:xfrm flipV="1">
            <a:off x="9845156" y="2118946"/>
            <a:ext cx="848088" cy="1306170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57DB8113-FE66-43D4-89B8-9FF5748AE537}"/>
              </a:ext>
            </a:extLst>
          </p:cNvPr>
          <p:cNvCxnSpPr>
            <a:cxnSpLocks/>
          </p:cNvCxnSpPr>
          <p:nvPr/>
        </p:nvCxnSpPr>
        <p:spPr>
          <a:xfrm flipV="1">
            <a:off x="9845154" y="1940767"/>
            <a:ext cx="1444887" cy="1484349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351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4F8ABB6-0885-4BDE-9528-0E923959B8B7}"/>
              </a:ext>
            </a:extLst>
          </p:cNvPr>
          <p:cNvSpPr/>
          <p:nvPr/>
        </p:nvSpPr>
        <p:spPr>
          <a:xfrm>
            <a:off x="883399" y="397813"/>
            <a:ext cx="3355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5000"/>
              </a:spcBef>
            </a:pPr>
            <a:r>
              <a:rPr kumimoji="1" lang="en-US" altLang="zh-CN" sz="28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5.</a:t>
            </a: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Summary and Plan</a:t>
            </a:r>
            <a:endParaRPr kumimoji="1" lang="zh-CN" altLang="en-US" sz="28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5A5AAF7-8127-4B98-94BA-9985ED787DA6}"/>
              </a:ext>
            </a:extLst>
          </p:cNvPr>
          <p:cNvSpPr txBox="1"/>
          <p:nvPr/>
        </p:nvSpPr>
        <p:spPr>
          <a:xfrm>
            <a:off x="382238" y="1248506"/>
            <a:ext cx="1160484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The dimension of Beampipe is within of bounds of detector angle arcCOS0.99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According to the cooling simulation of Beampipe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present design can handle1kW power dissipation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The cooling design of Vertex still needs optimization. Increasing the heat transfer coefficient might be an optional choice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for the optimization. </a:t>
            </a:r>
          </a:p>
          <a:p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Suggestion: to develop graphene layer on the flexible circuit board and on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fiber supporting structure.</a:t>
            </a:r>
          </a:p>
          <a:p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Plan: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 forward in the engineering design for TDR based on CDR,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baseline for future design.</a:t>
            </a:r>
          </a:p>
          <a:p>
            <a:pPr marL="342900" indent="-342900">
              <a:buAutoNum type="arabicParenR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improve the engineering design of Beampipe, including Vertex and LumiCal.</a:t>
            </a:r>
          </a:p>
          <a:p>
            <a:pPr marL="342900" indent="-342900">
              <a:buAutoNum type="arabicParenR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carry out design of the other detectors.</a:t>
            </a:r>
          </a:p>
        </p:txBody>
      </p:sp>
    </p:spTree>
    <p:extLst>
      <p:ext uri="{BB962C8B-B14F-4D97-AF65-F5344CB8AC3E}">
        <p14:creationId xmlns:p14="http://schemas.microsoft.com/office/powerpoint/2010/main" val="1187988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FD7FBBE-F936-4489-AE30-1F5A55CBEDCC}"/>
              </a:ext>
            </a:extLst>
          </p:cNvPr>
          <p:cNvSpPr txBox="1"/>
          <p:nvPr/>
        </p:nvSpPr>
        <p:spPr>
          <a:xfrm>
            <a:off x="3056806" y="755781"/>
            <a:ext cx="566052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工作内容：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探测器总体的工程设计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(CDR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工程转化工作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人员：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纪    全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全面负责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张锐强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机械设计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借用，东莞分部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肖松文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机械设计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借用，东莞分部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魏少红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材   料  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借用，东莞分部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陆友莲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热工计算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借用，东莞分部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近期拟计划开展的关键技术研究：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薄壁铍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铝管的焊接性能研究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石墨烯涂层的可行性研究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经费：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铍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铝薄壁管的焊接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30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万元人民币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石墨烯涂层的研制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15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万元人民币</a:t>
            </a:r>
          </a:p>
        </p:txBody>
      </p:sp>
    </p:spTree>
    <p:extLst>
      <p:ext uri="{BB962C8B-B14F-4D97-AF65-F5344CB8AC3E}">
        <p14:creationId xmlns:p14="http://schemas.microsoft.com/office/powerpoint/2010/main" val="2729087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333242E-1774-4A98-9126-BBBABBA4CC33}"/>
              </a:ext>
            </a:extLst>
          </p:cNvPr>
          <p:cNvSpPr txBox="1"/>
          <p:nvPr/>
        </p:nvSpPr>
        <p:spPr>
          <a:xfrm>
            <a:off x="4278226" y="2767280"/>
            <a:ext cx="38026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!</a:t>
            </a:r>
            <a:endParaRPr lang="zh-CN" alt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816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D670C89-4FA7-409D-8DD5-48DA48D25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6146"/>
            <a:ext cx="12192000" cy="166063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3B59C67-7238-4EC4-B11E-62CA5A7885CF}"/>
              </a:ext>
            </a:extLst>
          </p:cNvPr>
          <p:cNvSpPr/>
          <p:nvPr/>
        </p:nvSpPr>
        <p:spPr>
          <a:xfrm>
            <a:off x="328133" y="143282"/>
            <a:ext cx="6330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5000"/>
              </a:spcBef>
            </a:pP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 Layout of Beampipe and Design Update</a:t>
            </a:r>
            <a:endParaRPr kumimoji="1" lang="en-US" altLang="zh-CN" sz="20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5B5B0C7-DAE3-492D-8EE2-A6FEBE3D2976}"/>
              </a:ext>
            </a:extLst>
          </p:cNvPr>
          <p:cNvSpPr/>
          <p:nvPr/>
        </p:nvSpPr>
        <p:spPr>
          <a:xfrm>
            <a:off x="806001" y="1075778"/>
            <a:ext cx="2460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Carbon fiber cylinder</a:t>
            </a:r>
            <a:endParaRPr lang="zh-CN" alt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F1CDA94-4172-4003-801A-18908981DEA4}"/>
              </a:ext>
            </a:extLst>
          </p:cNvPr>
          <p:cNvSpPr/>
          <p:nvPr/>
        </p:nvSpPr>
        <p:spPr>
          <a:xfrm>
            <a:off x="3290573" y="1080050"/>
            <a:ext cx="1531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Air channel</a:t>
            </a:r>
            <a:endParaRPr lang="zh-CN" alt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0A38440-7F36-4929-9E8C-9724E78BFFA0}"/>
              </a:ext>
            </a:extLst>
          </p:cNvPr>
          <p:cNvSpPr/>
          <p:nvPr/>
        </p:nvSpPr>
        <p:spPr>
          <a:xfrm>
            <a:off x="5437100" y="1075778"/>
            <a:ext cx="2270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The central Be pipe</a:t>
            </a:r>
            <a:endParaRPr lang="zh-CN" alt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0425CE9-F2B2-42AE-B90B-D57B07B60D5A}"/>
              </a:ext>
            </a:extLst>
          </p:cNvPr>
          <p:cNvSpPr/>
          <p:nvPr/>
        </p:nvSpPr>
        <p:spPr>
          <a:xfrm>
            <a:off x="8048670" y="1079713"/>
            <a:ext cx="2527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D: The extending Al pipe</a:t>
            </a:r>
            <a:endParaRPr lang="zh-CN" alt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60CC4353-11E1-43B8-BC04-FB60DCF486F2}"/>
              </a:ext>
            </a:extLst>
          </p:cNvPr>
          <p:cNvCxnSpPr>
            <a:cxnSpLocks/>
          </p:cNvCxnSpPr>
          <p:nvPr/>
        </p:nvCxnSpPr>
        <p:spPr>
          <a:xfrm>
            <a:off x="1378534" y="1569551"/>
            <a:ext cx="371490" cy="549395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51ABDC67-F7AF-4243-ADBD-803FCD49429A}"/>
              </a:ext>
            </a:extLst>
          </p:cNvPr>
          <p:cNvCxnSpPr>
            <a:cxnSpLocks/>
          </p:cNvCxnSpPr>
          <p:nvPr/>
        </p:nvCxnSpPr>
        <p:spPr>
          <a:xfrm flipH="1">
            <a:off x="3302545" y="1591705"/>
            <a:ext cx="536762" cy="747049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07C4CB78-85E0-4BB6-89A2-B039A1D2BE99}"/>
              </a:ext>
            </a:extLst>
          </p:cNvPr>
          <p:cNvCxnSpPr>
            <a:cxnSpLocks/>
          </p:cNvCxnSpPr>
          <p:nvPr/>
        </p:nvCxnSpPr>
        <p:spPr>
          <a:xfrm flipH="1">
            <a:off x="6418386" y="1573823"/>
            <a:ext cx="509952" cy="956623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BA017FD8-8449-463B-A428-CC108A78D40D}"/>
              </a:ext>
            </a:extLst>
          </p:cNvPr>
          <p:cNvCxnSpPr>
            <a:cxnSpLocks/>
          </p:cNvCxnSpPr>
          <p:nvPr/>
        </p:nvCxnSpPr>
        <p:spPr>
          <a:xfrm flipH="1">
            <a:off x="8352694" y="1573823"/>
            <a:ext cx="758439" cy="956623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D7C3B077-1031-4AD2-B9E3-008EC0D9F537}"/>
              </a:ext>
            </a:extLst>
          </p:cNvPr>
          <p:cNvSpPr txBox="1"/>
          <p:nvPr/>
        </p:nvSpPr>
        <p:spPr>
          <a:xfrm>
            <a:off x="229660" y="3556527"/>
            <a:ext cx="879824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update: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(compared with Ver. 20200116)</a:t>
            </a:r>
          </a:p>
          <a:p>
            <a:pPr marL="342900" indent="-342900">
              <a:buAutoNum type="arabicParenR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modification for the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layout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a.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comprised of 4 components: 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b. To support 2 detectors: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Vertex and LumiCal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design requirements of LumiCal, the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 of the</a:t>
            </a:r>
          </a:p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Beampipe is increased from 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1400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 to 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1500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mm.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According to the calculation of the heat load provided by accelerator, </a:t>
            </a:r>
          </a:p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the cooling design of Beampipe has been checked.</a:t>
            </a:r>
          </a:p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design has been optimized, and feasibility of air cooling has been calculated.</a:t>
            </a:r>
          </a:p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Preliminary engineering of LumiCal has been carried out.</a:t>
            </a: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F2E42A41-7BA3-4A5D-A9F8-2A95FB24665E}"/>
              </a:ext>
            </a:extLst>
          </p:cNvPr>
          <p:cNvCxnSpPr>
            <a:cxnSpLocks/>
          </p:cNvCxnSpPr>
          <p:nvPr/>
        </p:nvCxnSpPr>
        <p:spPr>
          <a:xfrm flipH="1" flipV="1">
            <a:off x="6212668" y="2767782"/>
            <a:ext cx="1624908" cy="663191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D98CF457-5679-4DA4-9555-EB8B6B53F44E}"/>
              </a:ext>
            </a:extLst>
          </p:cNvPr>
          <p:cNvCxnSpPr>
            <a:cxnSpLocks/>
          </p:cNvCxnSpPr>
          <p:nvPr/>
        </p:nvCxnSpPr>
        <p:spPr>
          <a:xfrm flipH="1" flipV="1">
            <a:off x="6928338" y="2864012"/>
            <a:ext cx="909240" cy="566962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B385F426-6ED2-4976-A1CA-C63332A6D4D4}"/>
              </a:ext>
            </a:extLst>
          </p:cNvPr>
          <p:cNvCxnSpPr>
            <a:cxnSpLocks/>
          </p:cNvCxnSpPr>
          <p:nvPr/>
        </p:nvCxnSpPr>
        <p:spPr>
          <a:xfrm flipH="1" flipV="1">
            <a:off x="7399414" y="2980592"/>
            <a:ext cx="438162" cy="450381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526966B1-7E11-41C2-8751-4CFDA8662DFF}"/>
              </a:ext>
            </a:extLst>
          </p:cNvPr>
          <p:cNvSpPr/>
          <p:nvPr/>
        </p:nvSpPr>
        <p:spPr>
          <a:xfrm>
            <a:off x="7399414" y="3339155"/>
            <a:ext cx="1140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vertex</a:t>
            </a:r>
            <a:endParaRPr lang="zh-CN" alt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37D5A50C-1FE7-402D-8E6E-5F9FAD125983}"/>
              </a:ext>
            </a:extLst>
          </p:cNvPr>
          <p:cNvSpPr/>
          <p:nvPr/>
        </p:nvSpPr>
        <p:spPr>
          <a:xfrm>
            <a:off x="9131598" y="3339155"/>
            <a:ext cx="1561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LumiCal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71C878A6-6C2E-4C0E-8318-1DC34A424B36}"/>
              </a:ext>
            </a:extLst>
          </p:cNvPr>
          <p:cNvCxnSpPr>
            <a:cxnSpLocks/>
          </p:cNvCxnSpPr>
          <p:nvPr/>
        </p:nvCxnSpPr>
        <p:spPr>
          <a:xfrm flipH="1" flipV="1">
            <a:off x="9435511" y="2828278"/>
            <a:ext cx="409643" cy="596836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206CC7A8-46CB-4727-B84A-C619DE0EC52F}"/>
              </a:ext>
            </a:extLst>
          </p:cNvPr>
          <p:cNvCxnSpPr>
            <a:cxnSpLocks/>
          </p:cNvCxnSpPr>
          <p:nvPr/>
        </p:nvCxnSpPr>
        <p:spPr>
          <a:xfrm flipV="1">
            <a:off x="9845156" y="2919046"/>
            <a:ext cx="248416" cy="506069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B5917E59-FA30-42D8-8395-7B8FB22DD7E2}"/>
              </a:ext>
            </a:extLst>
          </p:cNvPr>
          <p:cNvCxnSpPr>
            <a:cxnSpLocks/>
          </p:cNvCxnSpPr>
          <p:nvPr/>
        </p:nvCxnSpPr>
        <p:spPr>
          <a:xfrm flipV="1">
            <a:off x="9845154" y="2899778"/>
            <a:ext cx="916633" cy="525337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>
            <a:extLst>
              <a:ext uri="{FF2B5EF4-FFF2-40B4-BE49-F238E27FC236}">
                <a16:creationId xmlns:a16="http://schemas.microsoft.com/office/drawing/2014/main" id="{4176E841-26AA-4763-8A6E-A4FB4F677E18}"/>
              </a:ext>
            </a:extLst>
          </p:cNvPr>
          <p:cNvSpPr txBox="1"/>
          <p:nvPr/>
        </p:nvSpPr>
        <p:spPr>
          <a:xfrm>
            <a:off x="8000999" y="4537246"/>
            <a:ext cx="39613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dimension of Beampipe is within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bounds of detector angle arcCOS0.99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53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D989B5F0-A080-4334-8BA9-43207D2AC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87" y="1184844"/>
            <a:ext cx="11700000" cy="168915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89F35CE-F127-4E31-AA18-197CDAA982C1}"/>
              </a:ext>
            </a:extLst>
          </p:cNvPr>
          <p:cNvSpPr/>
          <p:nvPr/>
        </p:nvSpPr>
        <p:spPr>
          <a:xfrm>
            <a:off x="812227" y="342873"/>
            <a:ext cx="4967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5000"/>
              </a:spcBef>
            </a:pP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 Thermal-hydraulic estimation</a:t>
            </a:r>
            <a:endParaRPr kumimoji="1" lang="zh-CN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35960BF-7ED7-48F5-8024-2340ED25F2AD}"/>
              </a:ext>
            </a:extLst>
          </p:cNvPr>
          <p:cNvSpPr txBox="1"/>
          <p:nvPr/>
        </p:nvSpPr>
        <p:spPr>
          <a:xfrm>
            <a:off x="812227" y="936427"/>
            <a:ext cx="308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Vacuum pipe size of beampipe: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FC7264B-AE5E-4BBC-8429-ED5764C651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20" y="3827387"/>
            <a:ext cx="4787801" cy="249428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4961D9C-F7F2-418C-A959-C21D7E8E1C64}"/>
              </a:ext>
            </a:extLst>
          </p:cNvPr>
          <p:cNvSpPr txBox="1"/>
          <p:nvPr/>
        </p:nvSpPr>
        <p:spPr>
          <a:xfrm>
            <a:off x="629530" y="3429000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estimated heat load is as follows: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98EEF7E-DD18-4180-B712-D0127147DAF4}"/>
              </a:ext>
            </a:extLst>
          </p:cNvPr>
          <p:cNvSpPr txBox="1"/>
          <p:nvPr/>
        </p:nvSpPr>
        <p:spPr>
          <a:xfrm>
            <a:off x="6163419" y="3610734"/>
            <a:ext cx="4977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thermal power :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(only </a:t>
            </a:r>
            <a:r>
              <a:rPr lang="en-US" altLang="zh-CN" dirty="0">
                <a:solidFill>
                  <a:srgbClr val="0070C0"/>
                </a:solidFill>
              </a:rPr>
              <a:t>High order mode heat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453.26+136.72+453.26 = 1043.24 (W)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922000C-DEE1-433D-87C8-1974ADC2D6AB}"/>
              </a:ext>
            </a:extLst>
          </p:cNvPr>
          <p:cNvSpPr txBox="1"/>
          <p:nvPr/>
        </p:nvSpPr>
        <p:spPr>
          <a:xfrm>
            <a:off x="5622245" y="217005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beryllium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4C8E432-0ADC-4F10-96D0-C0C590123673}"/>
              </a:ext>
            </a:extLst>
          </p:cNvPr>
          <p:cNvSpPr txBox="1"/>
          <p:nvPr/>
        </p:nvSpPr>
        <p:spPr>
          <a:xfrm>
            <a:off x="4395601" y="238271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aluminum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434E798-E554-4961-9A95-894E7586DD2F}"/>
              </a:ext>
            </a:extLst>
          </p:cNvPr>
          <p:cNvSpPr txBox="1"/>
          <p:nvPr/>
        </p:nvSpPr>
        <p:spPr>
          <a:xfrm>
            <a:off x="240787" y="2746464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stainless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steel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D04DBDF-7B4C-4684-BE31-239421E031AC}"/>
              </a:ext>
            </a:extLst>
          </p:cNvPr>
          <p:cNvSpPr txBox="1"/>
          <p:nvPr/>
        </p:nvSpPr>
        <p:spPr>
          <a:xfrm>
            <a:off x="1398971" y="2787083"/>
            <a:ext cx="183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section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Cooling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236F4671-8B82-483A-9CD8-946F6064E9A4}"/>
              </a:ext>
            </a:extLst>
          </p:cNvPr>
          <p:cNvCxnSpPr/>
          <p:nvPr/>
        </p:nvCxnSpPr>
        <p:spPr>
          <a:xfrm flipH="1" flipV="1">
            <a:off x="1090246" y="2382715"/>
            <a:ext cx="404446" cy="486210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5D0EDA8F-CD1B-41B5-A9D8-1074BB665BB6}"/>
              </a:ext>
            </a:extLst>
          </p:cNvPr>
          <p:cNvCxnSpPr>
            <a:stCxn id="17" idx="3"/>
          </p:cNvCxnSpPr>
          <p:nvPr/>
        </p:nvCxnSpPr>
        <p:spPr>
          <a:xfrm flipV="1">
            <a:off x="3236205" y="2312319"/>
            <a:ext cx="1447762" cy="797930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D65C7EA5-374A-4752-9F52-13FC5F543387}"/>
              </a:ext>
            </a:extLst>
          </p:cNvPr>
          <p:cNvSpPr txBox="1"/>
          <p:nvPr/>
        </p:nvSpPr>
        <p:spPr>
          <a:xfrm>
            <a:off x="6960937" y="238271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aluminum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FB8A653-8F26-44AA-A0E0-0E44F6D514BA}"/>
              </a:ext>
            </a:extLst>
          </p:cNvPr>
          <p:cNvSpPr txBox="1"/>
          <p:nvPr/>
        </p:nvSpPr>
        <p:spPr>
          <a:xfrm>
            <a:off x="9204827" y="2383837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aluminum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CEDB498-721B-4F46-AE9B-FBDFB09E0360}"/>
              </a:ext>
            </a:extLst>
          </p:cNvPr>
          <p:cNvSpPr txBox="1"/>
          <p:nvPr/>
        </p:nvSpPr>
        <p:spPr>
          <a:xfrm>
            <a:off x="2184242" y="237713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aluminum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835F60B-28A9-44E5-AF58-31740F820194}"/>
              </a:ext>
            </a:extLst>
          </p:cNvPr>
          <p:cNvSpPr txBox="1"/>
          <p:nvPr/>
        </p:nvSpPr>
        <p:spPr>
          <a:xfrm>
            <a:off x="10984282" y="2740443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stainless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steel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9EF95CD-EBB6-4731-8A18-C11F98BBA22F}"/>
              </a:ext>
            </a:extLst>
          </p:cNvPr>
          <p:cNvSpPr txBox="1"/>
          <p:nvPr/>
        </p:nvSpPr>
        <p:spPr>
          <a:xfrm>
            <a:off x="5890058" y="4891792"/>
            <a:ext cx="60773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the high power of the thermal load, the double-layer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cooling structure must be designed to ensure the working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of the beam pipe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439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E03BAAB4-4B36-4C95-974A-4DF8AFAAE59D}"/>
              </a:ext>
            </a:extLst>
          </p:cNvPr>
          <p:cNvGrpSpPr/>
          <p:nvPr/>
        </p:nvGrpSpPr>
        <p:grpSpPr>
          <a:xfrm>
            <a:off x="284918" y="1486515"/>
            <a:ext cx="11622163" cy="3730680"/>
            <a:chOff x="284918" y="2260955"/>
            <a:chExt cx="11622163" cy="373068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DE2DAEF-3CFA-4A6C-B31B-626BD6784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011" y="2915981"/>
              <a:ext cx="11074717" cy="1832633"/>
            </a:xfrm>
            <a:prstGeom prst="rect">
              <a:avLst/>
            </a:prstGeom>
          </p:spPr>
        </p:pic>
        <p:sp>
          <p:nvSpPr>
            <p:cNvPr id="6" name="箭头: 右 5">
              <a:extLst>
                <a:ext uri="{FF2B5EF4-FFF2-40B4-BE49-F238E27FC236}">
                  <a16:creationId xmlns:a16="http://schemas.microsoft.com/office/drawing/2014/main" id="{8EDB5C99-70EB-4D38-A997-7F188AE5D67B}"/>
                </a:ext>
              </a:extLst>
            </p:cNvPr>
            <p:cNvSpPr/>
            <p:nvPr/>
          </p:nvSpPr>
          <p:spPr>
            <a:xfrm rot="10437430">
              <a:off x="10865127" y="3742826"/>
              <a:ext cx="322068" cy="166695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箭头: 右 6">
              <a:extLst>
                <a:ext uri="{FF2B5EF4-FFF2-40B4-BE49-F238E27FC236}">
                  <a16:creationId xmlns:a16="http://schemas.microsoft.com/office/drawing/2014/main" id="{C6CFAC3F-5CF5-43B5-A8C8-FE1949371D09}"/>
                </a:ext>
              </a:extLst>
            </p:cNvPr>
            <p:cNvSpPr/>
            <p:nvPr/>
          </p:nvSpPr>
          <p:spPr>
            <a:xfrm rot="21397600">
              <a:off x="8086384" y="3273235"/>
              <a:ext cx="2075380" cy="173293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箭头: 右 8">
              <a:extLst>
                <a:ext uri="{FF2B5EF4-FFF2-40B4-BE49-F238E27FC236}">
                  <a16:creationId xmlns:a16="http://schemas.microsoft.com/office/drawing/2014/main" id="{51766413-68AE-4D4E-9E8B-A9F3FC9C8612}"/>
                </a:ext>
              </a:extLst>
            </p:cNvPr>
            <p:cNvSpPr/>
            <p:nvPr/>
          </p:nvSpPr>
          <p:spPr>
            <a:xfrm rot="10543889">
              <a:off x="8143493" y="3939811"/>
              <a:ext cx="1962364" cy="217125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箭头: 右 10">
              <a:extLst>
                <a:ext uri="{FF2B5EF4-FFF2-40B4-BE49-F238E27FC236}">
                  <a16:creationId xmlns:a16="http://schemas.microsoft.com/office/drawing/2014/main" id="{35297800-0E0C-44A7-AB5D-C4A8B799D0F2}"/>
                </a:ext>
              </a:extLst>
            </p:cNvPr>
            <p:cNvSpPr/>
            <p:nvPr/>
          </p:nvSpPr>
          <p:spPr>
            <a:xfrm rot="10437430">
              <a:off x="1084292" y="3678036"/>
              <a:ext cx="322068" cy="166695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箭头: 右 11">
              <a:extLst>
                <a:ext uri="{FF2B5EF4-FFF2-40B4-BE49-F238E27FC236}">
                  <a16:creationId xmlns:a16="http://schemas.microsoft.com/office/drawing/2014/main" id="{6F771ABA-0427-4A48-8068-EFD013A1BB31}"/>
                </a:ext>
              </a:extLst>
            </p:cNvPr>
            <p:cNvSpPr/>
            <p:nvPr/>
          </p:nvSpPr>
          <p:spPr>
            <a:xfrm rot="21397600">
              <a:off x="2080991" y="4203400"/>
              <a:ext cx="2075380" cy="173293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箭头: 右 12">
              <a:extLst>
                <a:ext uri="{FF2B5EF4-FFF2-40B4-BE49-F238E27FC236}">
                  <a16:creationId xmlns:a16="http://schemas.microsoft.com/office/drawing/2014/main" id="{F01AE118-879E-462E-A9A2-D8E771E41613}"/>
                </a:ext>
              </a:extLst>
            </p:cNvPr>
            <p:cNvSpPr/>
            <p:nvPr/>
          </p:nvSpPr>
          <p:spPr>
            <a:xfrm rot="10543889">
              <a:off x="2101627" y="3610750"/>
              <a:ext cx="1962364" cy="217125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箭头: 右 13">
              <a:extLst>
                <a:ext uri="{FF2B5EF4-FFF2-40B4-BE49-F238E27FC236}">
                  <a16:creationId xmlns:a16="http://schemas.microsoft.com/office/drawing/2014/main" id="{E14AEEE1-5479-412A-8D50-62A014CFE39C}"/>
                </a:ext>
              </a:extLst>
            </p:cNvPr>
            <p:cNvSpPr/>
            <p:nvPr/>
          </p:nvSpPr>
          <p:spPr>
            <a:xfrm>
              <a:off x="10880989" y="3197650"/>
              <a:ext cx="322068" cy="166695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箭头: 右 14">
              <a:extLst>
                <a:ext uri="{FF2B5EF4-FFF2-40B4-BE49-F238E27FC236}">
                  <a16:creationId xmlns:a16="http://schemas.microsoft.com/office/drawing/2014/main" id="{2EA17C77-8D4B-472A-8F5F-527481D9F354}"/>
                </a:ext>
              </a:extLst>
            </p:cNvPr>
            <p:cNvSpPr/>
            <p:nvPr/>
          </p:nvSpPr>
          <p:spPr>
            <a:xfrm>
              <a:off x="1166316" y="4248830"/>
              <a:ext cx="322068" cy="166695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箭头: 右 15">
              <a:extLst>
                <a:ext uri="{FF2B5EF4-FFF2-40B4-BE49-F238E27FC236}">
                  <a16:creationId xmlns:a16="http://schemas.microsoft.com/office/drawing/2014/main" id="{FF9A4E16-9C8F-4DC1-9416-5EAFEA4540BD}"/>
                </a:ext>
              </a:extLst>
            </p:cNvPr>
            <p:cNvSpPr/>
            <p:nvPr/>
          </p:nvSpPr>
          <p:spPr>
            <a:xfrm rot="11179113">
              <a:off x="4597704" y="3477487"/>
              <a:ext cx="322068" cy="166695"/>
            </a:xfrm>
            <a:prstGeom prst="rightArrow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箭头: 右 16">
              <a:extLst>
                <a:ext uri="{FF2B5EF4-FFF2-40B4-BE49-F238E27FC236}">
                  <a16:creationId xmlns:a16="http://schemas.microsoft.com/office/drawing/2014/main" id="{9DCEB3E8-AD51-4DD3-8015-4A9250028B0B}"/>
                </a:ext>
              </a:extLst>
            </p:cNvPr>
            <p:cNvSpPr/>
            <p:nvPr/>
          </p:nvSpPr>
          <p:spPr>
            <a:xfrm rot="10536854">
              <a:off x="5304119" y="3514979"/>
              <a:ext cx="1720912" cy="125726"/>
            </a:xfrm>
            <a:prstGeom prst="rightArrow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箭头: 右 17">
              <a:extLst>
                <a:ext uri="{FF2B5EF4-FFF2-40B4-BE49-F238E27FC236}">
                  <a16:creationId xmlns:a16="http://schemas.microsoft.com/office/drawing/2014/main" id="{00E3FD5E-9BD2-43EF-B0A9-5217FE2CC6AA}"/>
                </a:ext>
              </a:extLst>
            </p:cNvPr>
            <p:cNvSpPr/>
            <p:nvPr/>
          </p:nvSpPr>
          <p:spPr>
            <a:xfrm rot="9911205">
              <a:off x="7119380" y="3378065"/>
              <a:ext cx="322068" cy="166695"/>
            </a:xfrm>
            <a:prstGeom prst="rightArrow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638B6966-31FB-4C77-B5D7-B4DD703281B0}"/>
                </a:ext>
              </a:extLst>
            </p:cNvPr>
            <p:cNvSpPr txBox="1"/>
            <p:nvPr/>
          </p:nvSpPr>
          <p:spPr>
            <a:xfrm>
              <a:off x="1721879" y="4514307"/>
              <a:ext cx="2356735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/>
                <a:t>Coolant: water, </a:t>
              </a:r>
            </a:p>
            <a:p>
              <a:pPr algn="ctr"/>
              <a:r>
                <a:rPr lang="en-US" altLang="zh-CN" dirty="0"/>
                <a:t>2 inlet,2 outlet</a:t>
              </a:r>
            </a:p>
            <a:p>
              <a:pPr algn="ctr"/>
              <a:endParaRPr lang="en-US" altLang="zh-CN" dirty="0"/>
            </a:p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Inlet temperature: 23</a:t>
              </a:r>
              <a:r>
                <a:rPr lang="en-US" altLang="zh-CN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℃</a:t>
              </a:r>
            </a:p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Inlet velocity: 2m/s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4A6855B-269B-4D23-A41F-7F42C4D7B349}"/>
                </a:ext>
              </a:extLst>
            </p:cNvPr>
            <p:cNvSpPr txBox="1"/>
            <p:nvPr/>
          </p:nvSpPr>
          <p:spPr>
            <a:xfrm>
              <a:off x="5083037" y="4299151"/>
              <a:ext cx="2409634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/>
                <a:t>Coolant: paraffin,</a:t>
              </a:r>
            </a:p>
            <a:p>
              <a:r>
                <a:rPr lang="en-US" altLang="zh-CN" dirty="0"/>
                <a:t> four inlet, four outlet</a:t>
              </a:r>
            </a:p>
            <a:p>
              <a:endParaRPr lang="en-US" altLang="zh-CN" dirty="0"/>
            </a:p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Inlet temperature: 23</a:t>
              </a:r>
              <a:r>
                <a:rPr lang="en-US" altLang="zh-CN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℃</a:t>
              </a:r>
            </a:p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Inlet velocity: 0.6m/s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6B84A38D-E3C2-4BC1-A4D4-3A61B3CF5D76}"/>
                </a:ext>
              </a:extLst>
            </p:cNvPr>
            <p:cNvSpPr txBox="1"/>
            <p:nvPr/>
          </p:nvSpPr>
          <p:spPr>
            <a:xfrm>
              <a:off x="7910001" y="4267209"/>
              <a:ext cx="2356735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/>
                <a:t>Coolant: water,</a:t>
              </a:r>
            </a:p>
            <a:p>
              <a:pPr algn="ctr"/>
              <a:r>
                <a:rPr lang="en-US" altLang="zh-CN" dirty="0"/>
                <a:t>2 inlet,2 outlet</a:t>
              </a:r>
            </a:p>
            <a:p>
              <a:pPr algn="ctr"/>
              <a:endParaRPr lang="en-US" altLang="zh-CN" dirty="0"/>
            </a:p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Inlet temperature: 23</a:t>
              </a:r>
              <a:r>
                <a:rPr lang="en-US" altLang="zh-CN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℃</a:t>
              </a:r>
            </a:p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Inlet velocity: 2m/s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右大括号 19">
              <a:extLst>
                <a:ext uri="{FF2B5EF4-FFF2-40B4-BE49-F238E27FC236}">
                  <a16:creationId xmlns:a16="http://schemas.microsoft.com/office/drawing/2014/main" id="{0BA564A0-E8BC-4576-8CFE-9D2B8F60194C}"/>
                </a:ext>
              </a:extLst>
            </p:cNvPr>
            <p:cNvSpPr/>
            <p:nvPr/>
          </p:nvSpPr>
          <p:spPr>
            <a:xfrm rot="15933528">
              <a:off x="5942815" y="2258879"/>
              <a:ext cx="216289" cy="1730970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右大括号 20">
              <a:extLst>
                <a:ext uri="{FF2B5EF4-FFF2-40B4-BE49-F238E27FC236}">
                  <a16:creationId xmlns:a16="http://schemas.microsoft.com/office/drawing/2014/main" id="{A0EC22E1-F3E0-4CE8-A1EC-C25F668FABF7}"/>
                </a:ext>
              </a:extLst>
            </p:cNvPr>
            <p:cNvSpPr/>
            <p:nvPr/>
          </p:nvSpPr>
          <p:spPr>
            <a:xfrm rot="15933528">
              <a:off x="9045850" y="690805"/>
              <a:ext cx="45719" cy="4302484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右大括号 21">
              <a:extLst>
                <a:ext uri="{FF2B5EF4-FFF2-40B4-BE49-F238E27FC236}">
                  <a16:creationId xmlns:a16="http://schemas.microsoft.com/office/drawing/2014/main" id="{40D47560-405F-41FB-AC7A-D6B0D9083DC1}"/>
                </a:ext>
              </a:extLst>
            </p:cNvPr>
            <p:cNvSpPr/>
            <p:nvPr/>
          </p:nvSpPr>
          <p:spPr>
            <a:xfrm rot="15933528">
              <a:off x="3005274" y="1116047"/>
              <a:ext cx="86650" cy="4281977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6EF10144-EC4E-4BDC-83F9-0E00D6DAA7BE}"/>
                </a:ext>
              </a:extLst>
            </p:cNvPr>
            <p:cNvSpPr txBox="1"/>
            <p:nvPr/>
          </p:nvSpPr>
          <p:spPr>
            <a:xfrm>
              <a:off x="2501718" y="2679626"/>
              <a:ext cx="454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Al</a:t>
              </a:r>
              <a:endParaRPr lang="zh-CN" altLang="en-US" dirty="0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FBC06C0F-8954-4A74-B75E-F89BD491B996}"/>
                </a:ext>
              </a:extLst>
            </p:cNvPr>
            <p:cNvSpPr txBox="1"/>
            <p:nvPr/>
          </p:nvSpPr>
          <p:spPr>
            <a:xfrm>
              <a:off x="8904548" y="2434576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Al</a:t>
              </a:r>
              <a:endParaRPr lang="zh-CN" altLang="en-US" dirty="0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49806C8E-DCBE-4859-BF80-DE24FD249A46}"/>
                </a:ext>
              </a:extLst>
            </p:cNvPr>
            <p:cNvSpPr txBox="1"/>
            <p:nvPr/>
          </p:nvSpPr>
          <p:spPr>
            <a:xfrm>
              <a:off x="5792944" y="2392490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Be</a:t>
              </a:r>
              <a:endParaRPr lang="zh-CN" altLang="en-US" dirty="0"/>
            </a:p>
          </p:txBody>
        </p:sp>
        <p:sp>
          <p:nvSpPr>
            <p:cNvPr id="26" name="右大括号 25">
              <a:extLst>
                <a:ext uri="{FF2B5EF4-FFF2-40B4-BE49-F238E27FC236}">
                  <a16:creationId xmlns:a16="http://schemas.microsoft.com/office/drawing/2014/main" id="{DCC5C1C6-C39D-4B38-AC3B-24B04FC4296E}"/>
                </a:ext>
              </a:extLst>
            </p:cNvPr>
            <p:cNvSpPr/>
            <p:nvPr/>
          </p:nvSpPr>
          <p:spPr>
            <a:xfrm rot="15933528">
              <a:off x="797983" y="3189354"/>
              <a:ext cx="50305" cy="216414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右大括号 26">
              <a:extLst>
                <a:ext uri="{FF2B5EF4-FFF2-40B4-BE49-F238E27FC236}">
                  <a16:creationId xmlns:a16="http://schemas.microsoft.com/office/drawing/2014/main" id="{E7379E36-06F9-4037-840F-12905AB75983}"/>
                </a:ext>
              </a:extLst>
            </p:cNvPr>
            <p:cNvSpPr/>
            <p:nvPr/>
          </p:nvSpPr>
          <p:spPr>
            <a:xfrm rot="15933528">
              <a:off x="11313582" y="2561822"/>
              <a:ext cx="50305" cy="216414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01CDF648-348E-4B8D-A2BD-97C7D6855639}"/>
                </a:ext>
              </a:extLst>
            </p:cNvPr>
            <p:cNvSpPr txBox="1"/>
            <p:nvPr/>
          </p:nvSpPr>
          <p:spPr>
            <a:xfrm>
              <a:off x="284918" y="2869467"/>
              <a:ext cx="845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SS304L</a:t>
              </a:r>
              <a:endParaRPr lang="zh-CN" altLang="en-US" dirty="0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581BCEA5-E3F5-4A01-A477-6523C8FC6862}"/>
                </a:ext>
              </a:extLst>
            </p:cNvPr>
            <p:cNvSpPr txBox="1"/>
            <p:nvPr/>
          </p:nvSpPr>
          <p:spPr>
            <a:xfrm>
              <a:off x="11061978" y="2260955"/>
              <a:ext cx="845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SS304L</a:t>
              </a:r>
              <a:endParaRPr lang="zh-CN" altLang="en-US" dirty="0"/>
            </a:p>
          </p:txBody>
        </p:sp>
        <p:sp>
          <p:nvSpPr>
            <p:cNvPr id="30" name="箭头: 右 5">
              <a:extLst>
                <a:ext uri="{FF2B5EF4-FFF2-40B4-BE49-F238E27FC236}">
                  <a16:creationId xmlns:a16="http://schemas.microsoft.com/office/drawing/2014/main" id="{5B1691DF-91F6-44DA-943F-53548A60162E}"/>
                </a:ext>
              </a:extLst>
            </p:cNvPr>
            <p:cNvSpPr/>
            <p:nvPr/>
          </p:nvSpPr>
          <p:spPr>
            <a:xfrm rot="16200000">
              <a:off x="7871601" y="3652574"/>
              <a:ext cx="322068" cy="166695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箭头: 右 14">
              <a:extLst>
                <a:ext uri="{FF2B5EF4-FFF2-40B4-BE49-F238E27FC236}">
                  <a16:creationId xmlns:a16="http://schemas.microsoft.com/office/drawing/2014/main" id="{5B04CB05-0FEA-4C24-84EB-C0581B7FF6DD}"/>
                </a:ext>
              </a:extLst>
            </p:cNvPr>
            <p:cNvSpPr/>
            <p:nvPr/>
          </p:nvSpPr>
          <p:spPr>
            <a:xfrm rot="15992954">
              <a:off x="4139592" y="3842663"/>
              <a:ext cx="322068" cy="166695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E811583F-E3B7-448E-98F4-F7F75DFCEB2E}"/>
              </a:ext>
            </a:extLst>
          </p:cNvPr>
          <p:cNvSpPr txBox="1"/>
          <p:nvPr/>
        </p:nvSpPr>
        <p:spPr>
          <a:xfrm>
            <a:off x="237119" y="439842"/>
            <a:ext cx="117545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whole temperature field is simulated by the length 1400mm three-dimensional model, see the figure bellow. </a:t>
            </a:r>
          </a:p>
          <a:p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initial conditions for calculation are as follows: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27424503-2E58-4321-A27D-95DD8F863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459137"/>
              </p:ext>
            </p:extLst>
          </p:nvPr>
        </p:nvGraphicFramePr>
        <p:xfrm>
          <a:off x="4218324" y="5328440"/>
          <a:ext cx="391981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125">
                <a:tc rowSpan="2"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Total heat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Area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Heat flux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m2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W/cm</a:t>
                      </a:r>
                      <a:r>
                        <a:rPr lang="en-US" altLang="zh-CN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zh-CN" altLang="en-US" sz="1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Be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136.72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2.2e-2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0.63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453.26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1.02E-01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0.45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895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8E66F2A-763B-4520-8C4B-80535A94C4B0}"/>
              </a:ext>
            </a:extLst>
          </p:cNvPr>
          <p:cNvSpPr txBox="1"/>
          <p:nvPr/>
        </p:nvSpPr>
        <p:spPr>
          <a:xfrm>
            <a:off x="319620" y="425729"/>
            <a:ext cx="5046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The calculation results are as follows</a:t>
            </a:r>
            <a:r>
              <a:rPr lang="zh-CN" altLang="en-US" sz="2400" dirty="0"/>
              <a:t>：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B1542DF-8891-4B08-BDDC-BE5A66E0BD1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873" y="1294975"/>
            <a:ext cx="8118752" cy="3687194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9DA514EB-AF8C-4739-B2F4-3A9BF0AE7DF3}"/>
              </a:ext>
            </a:extLst>
          </p:cNvPr>
          <p:cNvGrpSpPr/>
          <p:nvPr/>
        </p:nvGrpSpPr>
        <p:grpSpPr>
          <a:xfrm>
            <a:off x="8724622" y="798556"/>
            <a:ext cx="3120230" cy="2586954"/>
            <a:chOff x="8975976" y="2047104"/>
            <a:chExt cx="3120230" cy="2586954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3940CA0A-6306-4480-B22C-FBF15C4FC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75976" y="2047104"/>
              <a:ext cx="3120230" cy="2586954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5C460EB-BA27-4042-A528-82D31C6BB203}"/>
                </a:ext>
              </a:extLst>
            </p:cNvPr>
            <p:cNvSpPr/>
            <p:nvPr/>
          </p:nvSpPr>
          <p:spPr>
            <a:xfrm>
              <a:off x="9588169" y="3067219"/>
              <a:ext cx="2435218" cy="3825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002060"/>
                  </a:solidFill>
                </a:rPr>
                <a:t>Maximum temperature:</a:t>
              </a:r>
              <a:r>
                <a:rPr lang="en-US" altLang="zh-CN" sz="1400" b="1" dirty="0">
                  <a:solidFill>
                    <a:srgbClr val="7030A0"/>
                  </a:solidFill>
                </a:rPr>
                <a:t>28.9</a:t>
              </a:r>
              <a:r>
                <a:rPr lang="en-US" altLang="zh-CN" sz="1400" b="1" dirty="0">
                  <a:solidFill>
                    <a:srgbClr val="7030A0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℃</a:t>
              </a:r>
              <a:endParaRPr lang="en-US" altLang="zh-CN" sz="14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8A95E4ED-0849-4A78-A47B-7E50E0E07583}"/>
              </a:ext>
            </a:extLst>
          </p:cNvPr>
          <p:cNvSpPr txBox="1"/>
          <p:nvPr/>
        </p:nvSpPr>
        <p:spPr>
          <a:xfrm>
            <a:off x="8854931" y="3599548"/>
            <a:ext cx="3202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Temperature distribution of Be pipe </a:t>
            </a:r>
          </a:p>
          <a:p>
            <a:pPr algn="ctr"/>
            <a:r>
              <a:rPr lang="en-US" altLang="zh-CN" sz="1600" dirty="0"/>
              <a:t>cross section(z=113mm)</a:t>
            </a:r>
            <a:endParaRPr lang="zh-CN" altLang="en-US" sz="16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EC90DC4-D12B-4EAE-A1CF-E2755E7C5B28}"/>
              </a:ext>
            </a:extLst>
          </p:cNvPr>
          <p:cNvSpPr txBox="1"/>
          <p:nvPr/>
        </p:nvSpPr>
        <p:spPr>
          <a:xfrm>
            <a:off x="2709414" y="1031967"/>
            <a:ext cx="3467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Temperature distribution of beam pipe:</a:t>
            </a:r>
            <a:endParaRPr lang="zh-CN" altLang="en-US" sz="16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A78591A-E700-4D54-8AB6-1F23599C95FB}"/>
              </a:ext>
            </a:extLst>
          </p:cNvPr>
          <p:cNvSpPr txBox="1"/>
          <p:nvPr/>
        </p:nvSpPr>
        <p:spPr>
          <a:xfrm>
            <a:off x="617343" y="5297894"/>
            <a:ext cx="2366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Maximum temperature </a:t>
            </a:r>
          </a:p>
          <a:p>
            <a:r>
              <a:rPr lang="en-US" altLang="zh-CN" sz="1600" dirty="0">
                <a:solidFill>
                  <a:srgbClr val="FF0000"/>
                </a:solidFill>
              </a:rPr>
              <a:t>of transition section: 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℃</a:t>
            </a: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752C0B84-4949-4932-A45A-08C35FAE1558}"/>
              </a:ext>
            </a:extLst>
          </p:cNvPr>
          <p:cNvCxnSpPr>
            <a:cxnSpLocks/>
          </p:cNvCxnSpPr>
          <p:nvPr/>
        </p:nvCxnSpPr>
        <p:spPr>
          <a:xfrm flipH="1" flipV="1">
            <a:off x="1138335" y="4366728"/>
            <a:ext cx="662473" cy="878449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F9E9361D-F44B-4B0D-8C36-365ECCC1DD07}"/>
              </a:ext>
            </a:extLst>
          </p:cNvPr>
          <p:cNvSpPr txBox="1"/>
          <p:nvPr/>
        </p:nvSpPr>
        <p:spPr>
          <a:xfrm>
            <a:off x="6488001" y="4713119"/>
            <a:ext cx="2366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Maximum temperature </a:t>
            </a:r>
          </a:p>
          <a:p>
            <a:r>
              <a:rPr lang="en-US" altLang="zh-CN" sz="1600" dirty="0">
                <a:solidFill>
                  <a:srgbClr val="FF0000"/>
                </a:solidFill>
              </a:rPr>
              <a:t>of transition section: 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℃</a:t>
            </a: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AE507220-0A5B-44A5-B816-D64F9A2B1442}"/>
              </a:ext>
            </a:extLst>
          </p:cNvPr>
          <p:cNvCxnSpPr>
            <a:cxnSpLocks/>
          </p:cNvCxnSpPr>
          <p:nvPr/>
        </p:nvCxnSpPr>
        <p:spPr>
          <a:xfrm flipV="1">
            <a:off x="7588898" y="3666931"/>
            <a:ext cx="324272" cy="1020249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4F14CE45-8852-472D-A189-024322C2A897}"/>
              </a:ext>
            </a:extLst>
          </p:cNvPr>
          <p:cNvSpPr txBox="1"/>
          <p:nvPr/>
        </p:nvSpPr>
        <p:spPr>
          <a:xfrm>
            <a:off x="2186475" y="4513564"/>
            <a:ext cx="2366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70C0"/>
                </a:solidFill>
              </a:rPr>
              <a:t>Maximum temperature </a:t>
            </a:r>
          </a:p>
          <a:p>
            <a:r>
              <a:rPr lang="en-US" altLang="zh-CN" sz="1600" dirty="0">
                <a:solidFill>
                  <a:srgbClr val="0070C0"/>
                </a:solidFill>
              </a:rPr>
              <a:t>of transition section: </a:t>
            </a:r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℃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7620F89-3BE4-40BD-BC08-AF361B3AC0B9}"/>
              </a:ext>
            </a:extLst>
          </p:cNvPr>
          <p:cNvSpPr txBox="1"/>
          <p:nvPr/>
        </p:nvSpPr>
        <p:spPr>
          <a:xfrm>
            <a:off x="4553405" y="4215187"/>
            <a:ext cx="2366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70C0"/>
                </a:solidFill>
              </a:rPr>
              <a:t>Maximum temperature </a:t>
            </a:r>
          </a:p>
          <a:p>
            <a:r>
              <a:rPr lang="en-US" altLang="zh-CN" sz="1600" dirty="0">
                <a:solidFill>
                  <a:srgbClr val="0070C0"/>
                </a:solidFill>
              </a:rPr>
              <a:t>of transition section: </a:t>
            </a:r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℃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38DC41D-86A6-4204-9F1A-D2FE7820AFA4}"/>
              </a:ext>
            </a:extLst>
          </p:cNvPr>
          <p:cNvSpPr txBox="1"/>
          <p:nvPr/>
        </p:nvSpPr>
        <p:spPr>
          <a:xfrm>
            <a:off x="5047097" y="3230216"/>
            <a:ext cx="1379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Paraffin inlet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27C5FA9-BDBD-4E39-9115-3476FFDB7C23}"/>
              </a:ext>
            </a:extLst>
          </p:cNvPr>
          <p:cNvSpPr txBox="1"/>
          <p:nvPr/>
        </p:nvSpPr>
        <p:spPr>
          <a:xfrm>
            <a:off x="2680167" y="3429000"/>
            <a:ext cx="1507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Paraffin outlet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C6ACD97-3784-4A68-8B4E-3FD9F79C1202}"/>
              </a:ext>
            </a:extLst>
          </p:cNvPr>
          <p:cNvSpPr txBox="1"/>
          <p:nvPr/>
        </p:nvSpPr>
        <p:spPr>
          <a:xfrm>
            <a:off x="4591267" y="5389750"/>
            <a:ext cx="66438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Where there is double cooling structure, the temperature is low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Where there is no double cooling structure, the temperature is high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454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3C6042A-DA63-4242-9D7E-92038227A8F6}"/>
              </a:ext>
            </a:extLst>
          </p:cNvPr>
          <p:cNvSpPr txBox="1"/>
          <p:nvPr/>
        </p:nvSpPr>
        <p:spPr>
          <a:xfrm>
            <a:off x="802433" y="419877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 structure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891FCB8-714D-48F8-AFE9-BD737A696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57" y="1761709"/>
            <a:ext cx="11623085" cy="280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A87A56F-CB4D-438D-A965-D473EEDE3BD8}"/>
              </a:ext>
            </a:extLst>
          </p:cNvPr>
          <p:cNvSpPr/>
          <p:nvPr/>
        </p:nvSpPr>
        <p:spPr>
          <a:xfrm>
            <a:off x="1076548" y="1300044"/>
            <a:ext cx="2154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i="1" dirty="0">
                <a:solidFill>
                  <a:srgbClr val="0070C0"/>
                </a:solidFill>
              </a:rPr>
              <a:t>Central Be pipe:</a:t>
            </a:r>
            <a:endParaRPr lang="zh-CN" altLang="en-US" sz="2400" i="1" dirty="0">
              <a:solidFill>
                <a:srgbClr val="0070C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3DB9FCC-32EE-4BCA-AFB0-A86753575762}"/>
              </a:ext>
            </a:extLst>
          </p:cNvPr>
          <p:cNvSpPr txBox="1"/>
          <p:nvPr/>
        </p:nvSpPr>
        <p:spPr>
          <a:xfrm>
            <a:off x="7343192" y="699796"/>
            <a:ext cx="3183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备注：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400+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550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550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=1500 mm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EB4D7FF4-F641-4CC4-95B7-4BFBADF8C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5916" y="5326468"/>
            <a:ext cx="609654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ea typeface="黑体" panose="02010609060101010101" pitchFamily="49" charset="-122"/>
              </a:rPr>
              <a:t>inner Be:	</a:t>
            </a:r>
            <a:r>
              <a:rPr lang="en-US" altLang="zh-CN" dirty="0">
                <a:solidFill>
                  <a:srgbClr val="0070C0"/>
                </a:solidFill>
                <a:ea typeface="黑体" panose="02010609060101010101" pitchFamily="49" charset="-122"/>
              </a:rPr>
              <a:t>T=</a:t>
            </a:r>
            <a:r>
              <a:rPr lang="en-US" altLang="zh-CN" dirty="0">
                <a:solidFill>
                  <a:srgbClr val="0070C0"/>
                </a:solidFill>
                <a:ea typeface="隶书" panose="02010509060101010101" pitchFamily="49" charset="-122"/>
              </a:rPr>
              <a:t>0.50mm  </a:t>
            </a:r>
            <a:r>
              <a:rPr lang="en-US" altLang="zh-CN" dirty="0">
                <a:ea typeface="隶书" panose="02010509060101010101" pitchFamily="49" charset="-122"/>
              </a:rPr>
              <a:t>L=400mm(240+80+80)  D(inner)=Ø28mm</a:t>
            </a:r>
          </a:p>
          <a:p>
            <a:r>
              <a:rPr lang="en-US" altLang="zh-CN" dirty="0">
                <a:ea typeface="黑体" panose="02010609060101010101" pitchFamily="49" charset="-122"/>
              </a:rPr>
              <a:t>g</a:t>
            </a:r>
            <a:r>
              <a:rPr lang="en-US" altLang="zh-CN" dirty="0">
                <a:solidFill>
                  <a:schemeClr val="tx1"/>
                </a:solidFill>
                <a:ea typeface="黑体" panose="02010609060101010101" pitchFamily="49" charset="-122"/>
              </a:rPr>
              <a:t>ap:	</a:t>
            </a:r>
            <a:r>
              <a:rPr lang="en-US" altLang="zh-CN" dirty="0">
                <a:solidFill>
                  <a:srgbClr val="0070C0"/>
                </a:solidFill>
                <a:ea typeface="黑体" panose="02010609060101010101" pitchFamily="49" charset="-122"/>
              </a:rPr>
              <a:t>T=0.50mm</a:t>
            </a:r>
          </a:p>
          <a:p>
            <a:r>
              <a:rPr lang="en-US" altLang="zh-CN" dirty="0">
                <a:solidFill>
                  <a:schemeClr val="tx1"/>
                </a:solidFill>
                <a:ea typeface="黑体" panose="02010609060101010101" pitchFamily="49" charset="-122"/>
              </a:rPr>
              <a:t>outer Be:	</a:t>
            </a:r>
            <a:r>
              <a:rPr lang="en-US" altLang="zh-CN" dirty="0">
                <a:solidFill>
                  <a:srgbClr val="0070C0"/>
                </a:solidFill>
                <a:ea typeface="黑体" panose="02010609060101010101" pitchFamily="49" charset="-122"/>
              </a:rPr>
              <a:t>T=0.35mm  </a:t>
            </a:r>
            <a:r>
              <a:rPr lang="en-US" altLang="zh-CN" dirty="0">
                <a:ea typeface="黑体" panose="02010609060101010101" pitchFamily="49" charset="-122"/>
              </a:rPr>
              <a:t>L=230mm  D(inner)=Ø30mm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42917C27-AA1C-41F7-BE30-49DBE99CA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9097" y="5589696"/>
            <a:ext cx="2116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Coolant:</a:t>
            </a:r>
            <a:r>
              <a:rPr lang="en-US" altLang="zh-CN" dirty="0"/>
              <a:t>  paraffin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5ECF38A-D5B7-472C-B83B-AFFDA2E76F50}"/>
              </a:ext>
            </a:extLst>
          </p:cNvPr>
          <p:cNvSpPr txBox="1"/>
          <p:nvPr/>
        </p:nvSpPr>
        <p:spPr>
          <a:xfrm>
            <a:off x="1401411" y="2475979"/>
            <a:ext cx="603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inlet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EEDC51F-F134-444D-89E7-D72A52E31EC8}"/>
              </a:ext>
            </a:extLst>
          </p:cNvPr>
          <p:cNvSpPr txBox="1"/>
          <p:nvPr/>
        </p:nvSpPr>
        <p:spPr>
          <a:xfrm>
            <a:off x="10329163" y="2496061"/>
            <a:ext cx="74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outlet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5530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4C0A14C9-E29E-492F-A907-8D2372BF0B7F}"/>
              </a:ext>
            </a:extLst>
          </p:cNvPr>
          <p:cNvSpPr/>
          <p:nvPr/>
        </p:nvSpPr>
        <p:spPr>
          <a:xfrm>
            <a:off x="1020565" y="889497"/>
            <a:ext cx="2415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i="1" dirty="0">
                <a:solidFill>
                  <a:srgbClr val="0070C0"/>
                </a:solidFill>
              </a:rPr>
              <a:t>Extending Al pipe:</a:t>
            </a:r>
            <a:endParaRPr lang="zh-CN" altLang="en-US" sz="2400" i="1" dirty="0">
              <a:solidFill>
                <a:srgbClr val="0070C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775F4C7-A692-4EEF-92A7-97DDDCA13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81" y="1535355"/>
            <a:ext cx="10800000" cy="333478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EECF6CB-628B-4913-A474-58CAA5DDCDFD}"/>
              </a:ext>
            </a:extLst>
          </p:cNvPr>
          <p:cNvSpPr txBox="1"/>
          <p:nvPr/>
        </p:nvSpPr>
        <p:spPr>
          <a:xfrm>
            <a:off x="8588699" y="4278131"/>
            <a:ext cx="603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inlet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C97E324-8C95-4025-A9E6-E19A42601AA4}"/>
              </a:ext>
            </a:extLst>
          </p:cNvPr>
          <p:cNvSpPr txBox="1"/>
          <p:nvPr/>
        </p:nvSpPr>
        <p:spPr>
          <a:xfrm>
            <a:off x="8817480" y="2579869"/>
            <a:ext cx="74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outlet</a:t>
            </a:r>
            <a:endParaRPr lang="zh-CN" altLang="en-US" dirty="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A8FB9DF3-F2A0-4230-8AC1-BB0D9B0E4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2474" y="5184274"/>
            <a:ext cx="223490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ea typeface="黑体" panose="02010609060101010101" pitchFamily="49" charset="-122"/>
              </a:rPr>
              <a:t>inner pipe: </a:t>
            </a:r>
            <a:r>
              <a:rPr lang="en-US" altLang="zh-CN" dirty="0">
                <a:solidFill>
                  <a:srgbClr val="0070C0"/>
                </a:solidFill>
                <a:ea typeface="黑体" panose="02010609060101010101" pitchFamily="49" charset="-122"/>
              </a:rPr>
              <a:t>T=2.5mm</a:t>
            </a:r>
            <a:endParaRPr lang="en-US" altLang="zh-CN" dirty="0">
              <a:ea typeface="隶书" panose="02010509060101010101" pitchFamily="49" charset="-122"/>
            </a:endParaRPr>
          </a:p>
          <a:p>
            <a:r>
              <a:rPr lang="en-US" altLang="zh-CN" dirty="0">
                <a:ea typeface="黑体" panose="02010609060101010101" pitchFamily="49" charset="-122"/>
              </a:rPr>
              <a:t>g</a:t>
            </a:r>
            <a:r>
              <a:rPr lang="en-US" altLang="zh-CN" dirty="0">
                <a:solidFill>
                  <a:schemeClr val="tx1"/>
                </a:solidFill>
                <a:ea typeface="黑体" panose="02010609060101010101" pitchFamily="49" charset="-122"/>
              </a:rPr>
              <a:t>ap:	   </a:t>
            </a:r>
            <a:r>
              <a:rPr lang="en-US" altLang="zh-CN" dirty="0">
                <a:solidFill>
                  <a:srgbClr val="0070C0"/>
                </a:solidFill>
                <a:ea typeface="黑体" panose="02010609060101010101" pitchFamily="49" charset="-122"/>
              </a:rPr>
              <a:t>T=1.0mm</a:t>
            </a:r>
          </a:p>
          <a:p>
            <a:r>
              <a:rPr lang="en-US" altLang="zh-CN" dirty="0">
                <a:solidFill>
                  <a:schemeClr val="tx1"/>
                </a:solidFill>
                <a:ea typeface="黑体" panose="02010609060101010101" pitchFamily="49" charset="-122"/>
              </a:rPr>
              <a:t>outer pipe:</a:t>
            </a:r>
            <a:r>
              <a:rPr lang="en-US" altLang="zh-CN" dirty="0">
                <a:ea typeface="黑体" panose="02010609060101010101" pitchFamily="49" charset="-122"/>
              </a:rPr>
              <a:t> </a:t>
            </a:r>
            <a:r>
              <a:rPr lang="en-US" altLang="zh-CN" dirty="0">
                <a:solidFill>
                  <a:srgbClr val="0070C0"/>
                </a:solidFill>
                <a:ea typeface="黑体" panose="02010609060101010101" pitchFamily="49" charset="-122"/>
              </a:rPr>
              <a:t>T=1.5mm</a:t>
            </a: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9BE564CF-224F-44F2-8410-CBBAA1F62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856" y="5461273"/>
            <a:ext cx="16212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Coolant:</a:t>
            </a:r>
            <a:r>
              <a:rPr lang="en-US" altLang="zh-CN" dirty="0"/>
              <a:t>  water</a:t>
            </a:r>
          </a:p>
        </p:txBody>
      </p:sp>
    </p:spTree>
    <p:extLst>
      <p:ext uri="{BB962C8B-B14F-4D97-AF65-F5344CB8AC3E}">
        <p14:creationId xmlns:p14="http://schemas.microsoft.com/office/powerpoint/2010/main" val="1568137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703C1AD7-2EF3-4F90-9930-F5454639686E}"/>
              </a:ext>
            </a:extLst>
          </p:cNvPr>
          <p:cNvSpPr/>
          <p:nvPr/>
        </p:nvSpPr>
        <p:spPr>
          <a:xfrm>
            <a:off x="452576" y="248344"/>
            <a:ext cx="6585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5000"/>
              </a:spcBef>
            </a:pP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3. Cooling Structure Optimization of</a:t>
            </a: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Vertex</a:t>
            </a:r>
            <a:endParaRPr kumimoji="1" lang="zh-CN" altLang="en-US" sz="28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FFC1675-1FAE-4F63-A319-C4EDBFF8574D}"/>
              </a:ext>
            </a:extLst>
          </p:cNvPr>
          <p:cNvSpPr txBox="1"/>
          <p:nvPr/>
        </p:nvSpPr>
        <p:spPr>
          <a:xfrm>
            <a:off x="641838" y="682070"/>
            <a:ext cx="10716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Optimization of air cooling channel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 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only optimized the design scheme of parallel and stratified flow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AC64FC1-6CFA-44A9-8EEA-09FE256BF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" y="1352465"/>
            <a:ext cx="12060000" cy="173034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1AF91B9-0799-47B1-95E4-5EA597892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" y="3720911"/>
            <a:ext cx="12060000" cy="164265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A20DE04-D630-43F6-B8DB-227D158F8BC5}"/>
              </a:ext>
            </a:extLst>
          </p:cNvPr>
          <p:cNvSpPr txBox="1"/>
          <p:nvPr/>
        </p:nvSpPr>
        <p:spPr>
          <a:xfrm>
            <a:off x="4862589" y="2930406"/>
            <a:ext cx="2266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Ver. 20200116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094125B-F2A7-4476-B3EA-75CA77F48B63}"/>
              </a:ext>
            </a:extLst>
          </p:cNvPr>
          <p:cNvSpPr txBox="1"/>
          <p:nvPr/>
        </p:nvSpPr>
        <p:spPr>
          <a:xfrm>
            <a:off x="5028933" y="5221591"/>
            <a:ext cx="2279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Ver. 20200529</a:t>
            </a:r>
            <a:endParaRPr lang="zh-CN" alt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352192E-F5CE-400D-BA77-6A90E20B3E63}"/>
              </a:ext>
            </a:extLst>
          </p:cNvPr>
          <p:cNvSpPr txBox="1"/>
          <p:nvPr/>
        </p:nvSpPr>
        <p:spPr>
          <a:xfrm>
            <a:off x="2221629" y="1312637"/>
            <a:ext cx="157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Air Inlet (4-ɸ6)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88A11BB-7F07-4AA5-826E-A124CAE6BE7E}"/>
              </a:ext>
            </a:extLst>
          </p:cNvPr>
          <p:cNvSpPr txBox="1"/>
          <p:nvPr/>
        </p:nvSpPr>
        <p:spPr>
          <a:xfrm>
            <a:off x="518576" y="5178901"/>
            <a:ext cx="1693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Air Inlet (4-ɸ12)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D3BB958-3416-43DC-A186-BD830927C224}"/>
              </a:ext>
            </a:extLst>
          </p:cNvPr>
          <p:cNvSpPr txBox="1"/>
          <p:nvPr/>
        </p:nvSpPr>
        <p:spPr>
          <a:xfrm>
            <a:off x="9300582" y="1301360"/>
            <a:ext cx="109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Air Outlet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B971E10-17C9-4F40-81A1-D9590588EB36}"/>
              </a:ext>
            </a:extLst>
          </p:cNvPr>
          <p:cNvSpPr txBox="1"/>
          <p:nvPr/>
        </p:nvSpPr>
        <p:spPr>
          <a:xfrm>
            <a:off x="10706662" y="5178901"/>
            <a:ext cx="109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Air Outlet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74488D30-9480-4CFD-9AE5-3CCC2A08169F}"/>
              </a:ext>
            </a:extLst>
          </p:cNvPr>
          <p:cNvCxnSpPr>
            <a:cxnSpLocks/>
          </p:cNvCxnSpPr>
          <p:nvPr/>
        </p:nvCxnSpPr>
        <p:spPr>
          <a:xfrm flipH="1">
            <a:off x="2500604" y="1582301"/>
            <a:ext cx="335902" cy="167951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EAB31E4D-C9C3-4DB0-87D3-6DF9AD9DE3D1}"/>
              </a:ext>
            </a:extLst>
          </p:cNvPr>
          <p:cNvCxnSpPr>
            <a:cxnSpLocks/>
          </p:cNvCxnSpPr>
          <p:nvPr/>
        </p:nvCxnSpPr>
        <p:spPr>
          <a:xfrm flipV="1">
            <a:off x="915086" y="5085190"/>
            <a:ext cx="242596" cy="208703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箭头: 下 2">
            <a:extLst>
              <a:ext uri="{FF2B5EF4-FFF2-40B4-BE49-F238E27FC236}">
                <a16:creationId xmlns:a16="http://schemas.microsoft.com/office/drawing/2014/main" id="{BB84EE7B-B023-4652-9138-E8BC7EE0F53D}"/>
              </a:ext>
            </a:extLst>
          </p:cNvPr>
          <p:cNvSpPr/>
          <p:nvPr/>
        </p:nvSpPr>
        <p:spPr>
          <a:xfrm>
            <a:off x="5867400" y="3377329"/>
            <a:ext cx="457200" cy="343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D22D634-EA18-439E-B435-27ED05B8D250}"/>
              </a:ext>
            </a:extLst>
          </p:cNvPr>
          <p:cNvSpPr/>
          <p:nvPr/>
        </p:nvSpPr>
        <p:spPr>
          <a:xfrm>
            <a:off x="300631" y="5852764"/>
            <a:ext cx="11590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Location of wind outlet and inlet: </a:t>
            </a:r>
            <a:r>
              <a:rPr lang="en-US" altLang="zh-CN" dirty="0">
                <a:solidFill>
                  <a:srgbClr val="0070C0"/>
                </a:solidFill>
              </a:rPr>
              <a:t>moved from inside to both ends for easy installation of air duct</a:t>
            </a:r>
          </a:p>
          <a:p>
            <a:r>
              <a:rPr lang="en-US" altLang="zh-CN" dirty="0"/>
              <a:t>Diameter of air inlet and outlet: </a:t>
            </a:r>
            <a:r>
              <a:rPr lang="en-US" altLang="zh-CN" dirty="0">
                <a:solidFill>
                  <a:srgbClr val="0070C0"/>
                </a:solidFill>
              </a:rPr>
              <a:t>increased from ɸ6mm to ɸ12mm, to improve the wind speed flowing on the chip surface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168B44C-94B3-4912-B8CE-DF37C92DE04F}"/>
              </a:ext>
            </a:extLst>
          </p:cNvPr>
          <p:cNvSpPr txBox="1"/>
          <p:nvPr/>
        </p:nvSpPr>
        <p:spPr>
          <a:xfrm>
            <a:off x="364681" y="5560145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Optimization of outlet and inlet of air duct 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1357455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8651</TotalTime>
  <Words>1649</Words>
  <Application>Microsoft Office PowerPoint</Application>
  <PresentationFormat>宽屏</PresentationFormat>
  <Paragraphs>335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等线</vt:lpstr>
      <vt:lpstr>黑体</vt:lpstr>
      <vt:lpstr>隶书</vt:lpstr>
      <vt:lpstr>宋体</vt:lpstr>
      <vt:lpstr>Arial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HP_Zbook</dc:creator>
  <cp:lastModifiedBy>DEll_DG</cp:lastModifiedBy>
  <cp:revision>642</cp:revision>
  <dcterms:created xsi:type="dcterms:W3CDTF">2019-04-03T07:09:56Z</dcterms:created>
  <dcterms:modified xsi:type="dcterms:W3CDTF">2020-05-29T02:52:24Z</dcterms:modified>
</cp:coreProperties>
</file>