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60"/>
  </p:notesMasterIdLst>
  <p:sldIdLst>
    <p:sldId id="266" r:id="rId2"/>
    <p:sldId id="464" r:id="rId3"/>
    <p:sldId id="611" r:id="rId4"/>
    <p:sldId id="517" r:id="rId5"/>
    <p:sldId id="493" r:id="rId6"/>
    <p:sldId id="494" r:id="rId7"/>
    <p:sldId id="593" r:id="rId8"/>
    <p:sldId id="604" r:id="rId9"/>
    <p:sldId id="528" r:id="rId10"/>
    <p:sldId id="521" r:id="rId11"/>
    <p:sldId id="530" r:id="rId12"/>
    <p:sldId id="536" r:id="rId13"/>
    <p:sldId id="538" r:id="rId14"/>
    <p:sldId id="516" r:id="rId15"/>
    <p:sldId id="535" r:id="rId16"/>
    <p:sldId id="502" r:id="rId17"/>
    <p:sldId id="504" r:id="rId18"/>
    <p:sldId id="508" r:id="rId19"/>
    <p:sldId id="509" r:id="rId20"/>
    <p:sldId id="511" r:id="rId21"/>
    <p:sldId id="513" r:id="rId22"/>
    <p:sldId id="514" r:id="rId23"/>
    <p:sldId id="540" r:id="rId24"/>
    <p:sldId id="515" r:id="rId25"/>
    <p:sldId id="610" r:id="rId26"/>
    <p:sldId id="587" r:id="rId27"/>
    <p:sldId id="605" r:id="rId28"/>
    <p:sldId id="550" r:id="rId29"/>
    <p:sldId id="558" r:id="rId30"/>
    <p:sldId id="559" r:id="rId31"/>
    <p:sldId id="577" r:id="rId32"/>
    <p:sldId id="560" r:id="rId33"/>
    <p:sldId id="580" r:id="rId34"/>
    <p:sldId id="581" r:id="rId35"/>
    <p:sldId id="607" r:id="rId36"/>
    <p:sldId id="590" r:id="rId37"/>
    <p:sldId id="591" r:id="rId38"/>
    <p:sldId id="592" r:id="rId39"/>
    <p:sldId id="613" r:id="rId40"/>
    <p:sldId id="614" r:id="rId41"/>
    <p:sldId id="608" r:id="rId42"/>
    <p:sldId id="609" r:id="rId43"/>
    <p:sldId id="584" r:id="rId44"/>
    <p:sldId id="586" r:id="rId45"/>
    <p:sldId id="612" r:id="rId46"/>
    <p:sldId id="583" r:id="rId47"/>
    <p:sldId id="606" r:id="rId48"/>
    <p:sldId id="588" r:id="rId49"/>
    <p:sldId id="589" r:id="rId50"/>
    <p:sldId id="597" r:id="rId51"/>
    <p:sldId id="596" r:id="rId52"/>
    <p:sldId id="598" r:id="rId53"/>
    <p:sldId id="600" r:id="rId54"/>
    <p:sldId id="601" r:id="rId55"/>
    <p:sldId id="603" r:id="rId56"/>
    <p:sldId id="582" r:id="rId57"/>
    <p:sldId id="575" r:id="rId58"/>
    <p:sldId id="541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FF99FF"/>
    <a:srgbClr val="B7EFF7"/>
    <a:srgbClr val="FFFF00"/>
    <a:srgbClr val="FFC1FF"/>
    <a:srgbClr val="4BD8EB"/>
    <a:srgbClr val="18C1D8"/>
    <a:srgbClr val="DCE6F2"/>
    <a:srgbClr val="ED7919"/>
    <a:srgbClr val="109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27" autoAdjust="0"/>
    <p:restoredTop sz="94660"/>
  </p:normalViewPr>
  <p:slideViewPr>
    <p:cSldViewPr>
      <p:cViewPr>
        <p:scale>
          <a:sx n="90" d="100"/>
          <a:sy n="90" d="100"/>
        </p:scale>
        <p:origin x="-3324" y="-151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857B2-84C3-4B3F-B31F-167343C04847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9377B-9895-4A7A-97A1-D79138EDB5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733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9377B-9895-4A7A-97A1-D79138EDB55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006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Common lattice: </a:t>
            </a:r>
            <a:r>
              <a:rPr lang="en-US" dirty="0" err="1"/>
              <a:t>betatron</a:t>
            </a:r>
            <a:r>
              <a:rPr lang="en-US" dirty="0"/>
              <a:t> tune, phase advance in the arc cell, final focus optics and configuration of </a:t>
            </a:r>
            <a:r>
              <a:rPr lang="en-US" dirty="0" err="1"/>
              <a:t>sextupoles</a:t>
            </a:r>
            <a:r>
              <a:rPr lang="en-US" dirty="0"/>
              <a:t> are set to optimum energy by changing the strength of the magnets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4A18F-1E90-8148-AB53-565BE1AD09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68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4A18F-1E90-8148-AB53-565BE1AD09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2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9377B-9895-4A7A-97A1-D79138EDB550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895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05/12/2018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05/12/2018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05/12/2018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05/12/2018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05/12/2018</a:t>
            </a:r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05/12/2018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05/12/2018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05/12/2018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05/12/2018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05/12/2018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M. Koratzinos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accelconf.web.cern.ch/AccelConf/eefact2018/papers/wexba02.pdf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ds.cern.ch/record/2141836" TargetMode="External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jpe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65.png"/><Relationship Id="rId5" Type="http://schemas.openxmlformats.org/officeDocument/2006/relationships/image" Target="../media/image32.tiff"/><Relationship Id="rId4" Type="http://schemas.openxmlformats.org/officeDocument/2006/relationships/image" Target="../media/image31.jpeg"/><Relationship Id="rId9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" t="61426" r="63593" b="90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673225"/>
            <a:ext cx="7772400" cy="1755775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Overview of MDI at FCC-</a:t>
            </a:r>
            <a:r>
              <a:rPr lang="en-GB" b="1" dirty="0" err="1" smtClean="0">
                <a:solidFill>
                  <a:schemeClr val="bg1"/>
                </a:solidFill>
              </a:rPr>
              <a:t>ee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05200"/>
            <a:ext cx="8839200" cy="1676400"/>
          </a:xfrm>
        </p:spPr>
        <p:txBody>
          <a:bodyPr>
            <a:normAutofit lnSpcReduction="10000"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M. Koratzinos</a:t>
            </a:r>
          </a:p>
          <a:p>
            <a:r>
              <a:rPr lang="en-GB" b="1" dirty="0" smtClean="0">
                <a:solidFill>
                  <a:schemeClr val="bg1"/>
                </a:solidFill>
              </a:rPr>
              <a:t>CEPC </a:t>
            </a:r>
            <a:r>
              <a:rPr lang="en-GB" b="1" dirty="0">
                <a:solidFill>
                  <a:schemeClr val="bg1"/>
                </a:solidFill>
              </a:rPr>
              <a:t>MDI Workshop              </a:t>
            </a:r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27/5/2020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117" y="-47501"/>
            <a:ext cx="2859883" cy="19065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1" y="108948"/>
            <a:ext cx="3377409" cy="1415052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248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223962"/>
            <a:ext cx="10972800" cy="5314950"/>
          </a:xfrm>
        </p:spPr>
        <p:txBody>
          <a:bodyPr>
            <a:no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GB" sz="2400" dirty="0" smtClean="0"/>
              <a:t>Adequate </a:t>
            </a:r>
            <a:r>
              <a:rPr lang="en-GB" sz="2400" dirty="0"/>
              <a:t>space for the </a:t>
            </a:r>
            <a:r>
              <a:rPr lang="en-GB" sz="2400" dirty="0" smtClean="0"/>
              <a:t>detectors: magnetic </a:t>
            </a:r>
            <a:r>
              <a:rPr lang="en-GB" sz="2400" dirty="0"/>
              <a:t>elements reach angles of up </a:t>
            </a:r>
            <a:r>
              <a:rPr lang="en-GB" sz="2400" dirty="0">
                <a:solidFill>
                  <a:srgbClr val="FF0000"/>
                </a:solidFill>
              </a:rPr>
              <a:t>to </a:t>
            </a:r>
            <a:r>
              <a:rPr lang="en-GB" sz="2400" dirty="0" smtClean="0">
                <a:solidFill>
                  <a:srgbClr val="FF0000"/>
                </a:solidFill>
              </a:rPr>
              <a:t>100 </a:t>
            </a:r>
            <a:r>
              <a:rPr lang="en-GB" sz="2400" dirty="0" err="1">
                <a:solidFill>
                  <a:srgbClr val="FF0000"/>
                </a:solidFill>
              </a:rPr>
              <a:t>mrad</a:t>
            </a:r>
            <a:r>
              <a:rPr lang="en-GB" sz="2400" dirty="0"/>
              <a:t>. The luminosity counter sits unobstructed in front of all magnetic elements. </a:t>
            </a:r>
            <a:endParaRPr lang="en-GB" sz="2400" dirty="0" smtClean="0"/>
          </a:p>
          <a:p>
            <a:pPr marL="385763" indent="-385763">
              <a:buFont typeface="+mj-lt"/>
              <a:buAutoNum type="arabicPeriod"/>
            </a:pPr>
            <a:r>
              <a:rPr lang="en-GB" sz="2400" dirty="0" smtClean="0"/>
              <a:t>In </a:t>
            </a:r>
            <a:r>
              <a:rPr lang="en-GB" sz="2400" dirty="0"/>
              <a:t>order to minimise emittance blow-up due to </a:t>
            </a:r>
            <a:r>
              <a:rPr lang="en-GB" sz="2400" dirty="0">
                <a:solidFill>
                  <a:srgbClr val="0070C0"/>
                </a:solidFill>
              </a:rPr>
              <a:t>coupling between transverse planes</a:t>
            </a:r>
            <a:r>
              <a:rPr lang="en-GB" sz="2400" dirty="0"/>
              <a:t>, the </a:t>
            </a:r>
            <a:r>
              <a:rPr lang="en-GB" sz="2400" dirty="0">
                <a:solidFill>
                  <a:srgbClr val="FF0000"/>
                </a:solidFill>
              </a:rPr>
              <a:t>integrated field </a:t>
            </a:r>
            <a:r>
              <a:rPr lang="en-GB" sz="2400" dirty="0"/>
              <a:t>seen by the electrons </a:t>
            </a:r>
            <a:r>
              <a:rPr lang="en-GB" sz="2400" dirty="0" smtClean="0"/>
              <a:t>crossing </a:t>
            </a:r>
            <a:r>
              <a:rPr lang="en-GB" sz="2400" dirty="0"/>
              <a:t>the IP </a:t>
            </a:r>
            <a:r>
              <a:rPr lang="en-GB" sz="2400" dirty="0">
                <a:solidFill>
                  <a:srgbClr val="FF0000"/>
                </a:solidFill>
              </a:rPr>
              <a:t>should </a:t>
            </a:r>
            <a:r>
              <a:rPr lang="en-GB" sz="2400" dirty="0" smtClean="0">
                <a:solidFill>
                  <a:srgbClr val="FF0000"/>
                </a:solidFill>
              </a:rPr>
              <a:t>be zero</a:t>
            </a:r>
            <a:r>
              <a:rPr lang="en-GB" sz="2400" dirty="0" smtClean="0"/>
              <a:t>. If the </a:t>
            </a:r>
            <a:r>
              <a:rPr lang="en-GB" sz="2400" dirty="0"/>
              <a:t>compensation is off by 0.1% then the resulting vertical emittance blow up </a:t>
            </a:r>
            <a:r>
              <a:rPr lang="en-GB" sz="2400" dirty="0" smtClean="0"/>
              <a:t>is 0.1 </a:t>
            </a:r>
            <a:r>
              <a:rPr lang="en-GB" sz="2400" dirty="0"/>
              <a:t>pm per IP – the effect is </a:t>
            </a:r>
            <a:r>
              <a:rPr lang="en-GB" sz="2400" dirty="0" smtClean="0"/>
              <a:t>quadratic.</a:t>
            </a:r>
          </a:p>
          <a:p>
            <a:pPr marL="385763" indent="-385763">
              <a:buFont typeface="+mj-lt"/>
              <a:buAutoNum type="arabicPeriod" startAt="3"/>
            </a:pPr>
            <a:r>
              <a:rPr lang="en-GB" sz="2400" dirty="0"/>
              <a:t> </a:t>
            </a:r>
            <a:r>
              <a:rPr lang="en-GB" sz="2400" dirty="0">
                <a:solidFill>
                  <a:srgbClr val="FF0000"/>
                </a:solidFill>
              </a:rPr>
              <a:t>Vertical emittance blow-up </a:t>
            </a:r>
            <a:r>
              <a:rPr lang="en-GB" sz="2400" dirty="0"/>
              <a:t>due to </a:t>
            </a:r>
            <a:r>
              <a:rPr lang="en-GB" sz="2400" dirty="0">
                <a:solidFill>
                  <a:srgbClr val="0070C0"/>
                </a:solidFill>
              </a:rPr>
              <a:t>fringe fields </a:t>
            </a:r>
            <a:r>
              <a:rPr lang="en-GB" sz="2400" dirty="0"/>
              <a:t>in the vicinity of the IP should be significantly </a:t>
            </a:r>
            <a:r>
              <a:rPr lang="en-GB" sz="2400" dirty="0">
                <a:solidFill>
                  <a:srgbClr val="FF0000"/>
                </a:solidFill>
              </a:rPr>
              <a:t>smaller than the nominal emittance </a:t>
            </a:r>
            <a:r>
              <a:rPr lang="en-GB" sz="2400" dirty="0"/>
              <a:t>budget. </a:t>
            </a:r>
            <a:r>
              <a:rPr lang="en-GB" sz="2400" dirty="0" smtClean="0"/>
              <a:t>Problem worse at the Z. </a:t>
            </a:r>
            <a:r>
              <a:rPr lang="en-GB" sz="2400" dirty="0"/>
              <a:t>W</a:t>
            </a:r>
            <a:r>
              <a:rPr lang="en-GB" sz="2400" dirty="0" smtClean="0"/>
              <a:t>e aim </a:t>
            </a:r>
            <a:r>
              <a:rPr lang="en-GB" sz="2400" dirty="0"/>
              <a:t>at a fraction of the nominal vertical emittance </a:t>
            </a:r>
            <a:r>
              <a:rPr lang="en-GB" sz="2400" dirty="0">
                <a:solidFill>
                  <a:srgbClr val="FF0000"/>
                </a:solidFill>
              </a:rPr>
              <a:t>of 1 pm for two </a:t>
            </a:r>
            <a:r>
              <a:rPr lang="en-GB" sz="2400" dirty="0" smtClean="0">
                <a:solidFill>
                  <a:srgbClr val="FF0000"/>
                </a:solidFill>
              </a:rPr>
              <a:t>IPs.</a:t>
            </a:r>
            <a:endParaRPr lang="en-GB" sz="2400" dirty="0">
              <a:solidFill>
                <a:srgbClr val="FF0000"/>
              </a:solidFill>
            </a:endParaRPr>
          </a:p>
          <a:p>
            <a:pPr marL="385763" indent="-385763">
              <a:buFont typeface="+mj-lt"/>
              <a:buAutoNum type="arabicPeriod" startAt="3"/>
            </a:pPr>
            <a:r>
              <a:rPr lang="en-GB" sz="2400" dirty="0"/>
              <a:t>The </a:t>
            </a:r>
            <a:r>
              <a:rPr lang="en-GB" sz="2400" dirty="0">
                <a:solidFill>
                  <a:srgbClr val="FF0000"/>
                </a:solidFill>
              </a:rPr>
              <a:t>final focus quadrupoles </a:t>
            </a:r>
            <a:r>
              <a:rPr lang="en-GB" sz="2400" dirty="0"/>
              <a:t>should reside in a </a:t>
            </a:r>
            <a:r>
              <a:rPr lang="en-GB" sz="2400" dirty="0">
                <a:solidFill>
                  <a:srgbClr val="FF0000"/>
                </a:solidFill>
              </a:rPr>
              <a:t>zero-field region </a:t>
            </a:r>
            <a:r>
              <a:rPr lang="en-GB" sz="2400" dirty="0"/>
              <a:t>to avoid </a:t>
            </a:r>
            <a:r>
              <a:rPr lang="en-GB" sz="2400" dirty="0">
                <a:solidFill>
                  <a:srgbClr val="0070C0"/>
                </a:solidFill>
              </a:rPr>
              <a:t>transverse beam coupling</a:t>
            </a:r>
            <a:r>
              <a:rPr lang="en-GB" sz="2400" dirty="0"/>
              <a:t>; the maximum integrated solenoid field at the final focus quadrupoles should be less than </a:t>
            </a:r>
            <a:r>
              <a:rPr lang="en-GB" sz="2400" dirty="0" smtClean="0"/>
              <a:t>50 </a:t>
            </a:r>
            <a:r>
              <a:rPr lang="en-GB" sz="2400" dirty="0" err="1"/>
              <a:t>mTm</a:t>
            </a:r>
            <a:r>
              <a:rPr lang="en-GB" sz="2400" dirty="0"/>
              <a:t> at each side of the IP.</a:t>
            </a:r>
          </a:p>
          <a:p>
            <a:pPr marL="385763" indent="-385763">
              <a:buFont typeface="+mj-lt"/>
              <a:buAutoNum type="arabicPeriod" startAt="3"/>
            </a:pPr>
            <a:r>
              <a:rPr lang="en-GB" sz="2400" dirty="0"/>
              <a:t>The </a:t>
            </a:r>
            <a:r>
              <a:rPr lang="en-GB" sz="2400" dirty="0">
                <a:solidFill>
                  <a:srgbClr val="FF0000"/>
                </a:solidFill>
              </a:rPr>
              <a:t>field quality </a:t>
            </a:r>
            <a:r>
              <a:rPr lang="en-GB" sz="2400" dirty="0"/>
              <a:t>of the final focus quadrupoles should have errors smaller than </a:t>
            </a:r>
            <a:r>
              <a:rPr lang="en-GB" sz="2400" dirty="0">
                <a:solidFill>
                  <a:srgbClr val="FF0000"/>
                </a:solidFill>
              </a:rPr>
              <a:t>1 × 10</a:t>
            </a:r>
            <a:r>
              <a:rPr lang="en-GB" sz="2400" baseline="30000" dirty="0">
                <a:solidFill>
                  <a:srgbClr val="FF0000"/>
                </a:solidFill>
              </a:rPr>
              <a:t>−4</a:t>
            </a:r>
            <a:r>
              <a:rPr lang="en-GB" sz="2400" dirty="0"/>
              <a:t> for all multipoles.</a:t>
            </a:r>
          </a:p>
          <a:p>
            <a:pPr marL="385763" indent="-385763">
              <a:buFont typeface="+mj-lt"/>
              <a:buAutoNum type="arabicPeriod"/>
            </a:pPr>
            <a:endParaRPr lang="en-GB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57400" y="762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FCC-</a:t>
            </a:r>
            <a:r>
              <a:rPr lang="en-US" dirty="0" err="1" smtClean="0"/>
              <a:t>ee</a:t>
            </a:r>
            <a:r>
              <a:rPr lang="en-US" dirty="0" smtClean="0"/>
              <a:t>: five requirements at the IP related to magnet design 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064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263767"/>
            <a:ext cx="10972800" cy="5078976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Requirement 4</a:t>
            </a:r>
            <a:r>
              <a:rPr lang="en-GB" sz="2400" dirty="0"/>
              <a:t> (Zero field @ quads) means that </a:t>
            </a:r>
            <a:r>
              <a:rPr lang="en-GB" sz="2400" dirty="0">
                <a:solidFill>
                  <a:srgbClr val="0070C0"/>
                </a:solidFill>
              </a:rPr>
              <a:t>screening solenoids </a:t>
            </a:r>
            <a:r>
              <a:rPr lang="en-GB" sz="2400" dirty="0"/>
              <a:t>are needed. </a:t>
            </a:r>
          </a:p>
          <a:p>
            <a:r>
              <a:rPr lang="en-GB" sz="2400" dirty="0">
                <a:solidFill>
                  <a:srgbClr val="FF0000"/>
                </a:solidFill>
              </a:rPr>
              <a:t>Requirement 3</a:t>
            </a:r>
            <a:r>
              <a:rPr lang="en-GB" sz="2400" dirty="0"/>
              <a:t> (emittance blow up) necessitates the use of a </a:t>
            </a:r>
            <a:r>
              <a:rPr lang="en-GB" sz="2400" dirty="0">
                <a:solidFill>
                  <a:srgbClr val="0070C0"/>
                </a:solidFill>
              </a:rPr>
              <a:t>compensating solenoid</a:t>
            </a:r>
            <a:r>
              <a:rPr lang="en-GB" sz="2400" dirty="0"/>
              <a:t>. </a:t>
            </a:r>
          </a:p>
          <a:p>
            <a:r>
              <a:rPr lang="en-GB" sz="2400" dirty="0"/>
              <a:t>We have managed to fit the compensating solenoids in the region upstream of the screening solenoids, whereas the area of ±1.23 m from the IP is completely free of magnetic elements, and therefore the luminometer and other technical elements can reside.</a:t>
            </a:r>
          </a:p>
          <a:p>
            <a:r>
              <a:rPr lang="en-GB" sz="2400" dirty="0">
                <a:solidFill>
                  <a:srgbClr val="FF0000"/>
                </a:solidFill>
              </a:rPr>
              <a:t>Requirement 5</a:t>
            </a:r>
            <a:r>
              <a:rPr lang="en-GB" sz="2400" dirty="0"/>
              <a:t> (field quality) is demanding due to the close proximity of the two final focus quadrupoles for the two beams. </a:t>
            </a:r>
          </a:p>
          <a:p>
            <a:r>
              <a:rPr lang="en-GB" sz="2400" dirty="0"/>
              <a:t>Finally, </a:t>
            </a:r>
            <a:r>
              <a:rPr lang="en-GB" sz="2400" dirty="0">
                <a:solidFill>
                  <a:srgbClr val="FF0000"/>
                </a:solidFill>
              </a:rPr>
              <a:t>requirement 2 </a:t>
            </a:r>
            <a:r>
              <a:rPr lang="en-GB" sz="2400" dirty="0"/>
              <a:t>(integrated field zero) </a:t>
            </a:r>
            <a:r>
              <a:rPr lang="en-GB" sz="2400" dirty="0" smtClean="0"/>
              <a:t>can </a:t>
            </a:r>
            <a:r>
              <a:rPr lang="en-GB" sz="2400" dirty="0"/>
              <a:t>be satisfied by tuning the overall level of </a:t>
            </a:r>
            <a:r>
              <a:rPr lang="en-GB" sz="2400" dirty="0" smtClean="0"/>
              <a:t>compensation by adjusting the currents of the compensating and the screening solenoids</a:t>
            </a:r>
            <a:endParaRPr lang="en-GB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0977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Design considerations to satisfy all requirements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353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0"/>
            <a:ext cx="109728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The FCC-</a:t>
            </a:r>
            <a:r>
              <a:rPr lang="en-GB" dirty="0" err="1" smtClean="0"/>
              <a:t>ee</a:t>
            </a:r>
            <a:r>
              <a:rPr lang="en-GB" dirty="0" smtClean="0"/>
              <a:t> baseline solution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047" y="2819403"/>
            <a:ext cx="9017555" cy="3962399"/>
          </a:xfrm>
        </p:spPr>
      </p:pic>
      <p:sp>
        <p:nvSpPr>
          <p:cNvPr id="3" name="TextBox 2"/>
          <p:cNvSpPr txBox="1"/>
          <p:nvPr/>
        </p:nvSpPr>
        <p:spPr>
          <a:xfrm>
            <a:off x="152400" y="1023670"/>
            <a:ext cx="1158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L* = 2.2m; 30mrad opening angle between </a:t>
            </a:r>
            <a:r>
              <a:rPr lang="en-GB" dirty="0" smtClean="0"/>
              <a:t>beamlines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Luminometer needs to fit in front of magnetic elements and as far back as possible to have a decent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FF quads </a:t>
            </a:r>
            <a:r>
              <a:rPr lang="en-US" dirty="0" smtClean="0"/>
              <a:t>sit in a zero longitudinal field region (integral of solenoid field &lt;50mTm ) encompassed by a </a:t>
            </a:r>
            <a:r>
              <a:rPr lang="en-US" dirty="0" smtClean="0">
                <a:solidFill>
                  <a:srgbClr val="0070C0"/>
                </a:solidFill>
              </a:rPr>
              <a:t>screening solenoid </a:t>
            </a:r>
            <a:r>
              <a:rPr lang="en-US" dirty="0" smtClean="0"/>
              <a:t>which needs to extend to L* of 2.0m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 </a:t>
            </a:r>
            <a:r>
              <a:rPr lang="en-US" dirty="0" smtClean="0">
                <a:solidFill>
                  <a:srgbClr val="0070C0"/>
                </a:solidFill>
              </a:rPr>
              <a:t>compensating solenoid</a:t>
            </a:r>
            <a:r>
              <a:rPr lang="en-US" dirty="0" smtClean="0"/>
              <a:t> must sit between the screening solenoid and luminometer to ensure an integral field of zero             </a:t>
            </a:r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9601200" y="3962403"/>
            <a:ext cx="1905000" cy="1866778"/>
            <a:chOff x="9601200" y="3962403"/>
            <a:chExt cx="1905000" cy="1866778"/>
          </a:xfrm>
        </p:grpSpPr>
        <p:sp>
          <p:nvSpPr>
            <p:cNvPr id="5" name="TextBox 4"/>
            <p:cNvSpPr txBox="1"/>
            <p:nvPr/>
          </p:nvSpPr>
          <p:spPr>
            <a:xfrm flipH="1">
              <a:off x="10287000" y="5429071"/>
              <a:ext cx="1219200" cy="40011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2000" dirty="0"/>
                <a:t>FF </a:t>
              </a:r>
              <a:r>
                <a:rPr lang="en-GB" sz="2000" dirty="0" smtClean="0"/>
                <a:t>quads</a:t>
              </a:r>
              <a:endParaRPr lang="en-GB" sz="2000" dirty="0"/>
            </a:p>
          </p:txBody>
        </p:sp>
        <p:cxnSp>
          <p:nvCxnSpPr>
            <p:cNvPr id="6" name="Straight Arrow Connector 5"/>
            <p:cNvCxnSpPr>
              <a:stCxn id="5" idx="0"/>
            </p:cNvCxnSpPr>
            <p:nvPr/>
          </p:nvCxnSpPr>
          <p:spPr>
            <a:xfrm flipH="1" flipV="1">
              <a:off x="9601200" y="4191003"/>
              <a:ext cx="1295400" cy="1238068"/>
            </a:xfrm>
            <a:prstGeom prst="straightConnector1">
              <a:avLst/>
            </a:prstGeom>
            <a:ln w="762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>
              <a:stCxn id="5" idx="0"/>
            </p:cNvCxnSpPr>
            <p:nvPr/>
          </p:nvCxnSpPr>
          <p:spPr>
            <a:xfrm flipH="1" flipV="1">
              <a:off x="9901604" y="3962403"/>
              <a:ext cx="994996" cy="1466668"/>
            </a:xfrm>
            <a:prstGeom prst="straightConnector1">
              <a:avLst/>
            </a:prstGeom>
            <a:ln w="762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3429000" y="4495800"/>
            <a:ext cx="457200" cy="1066800"/>
            <a:chOff x="3429000" y="4495800"/>
            <a:chExt cx="457200" cy="1066800"/>
          </a:xfrm>
        </p:grpSpPr>
        <p:sp>
          <p:nvSpPr>
            <p:cNvPr id="12" name="TextBox 11"/>
            <p:cNvSpPr txBox="1"/>
            <p:nvPr/>
          </p:nvSpPr>
          <p:spPr>
            <a:xfrm flipH="1">
              <a:off x="3429000" y="4495800"/>
              <a:ext cx="381000" cy="400110"/>
            </a:xfrm>
            <a:prstGeom prst="rect">
              <a:avLst/>
            </a:prstGeom>
            <a:solidFill>
              <a:srgbClr val="F8DC0E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IP</a:t>
              </a:r>
              <a:endParaRPr lang="en-GB" sz="2000" dirty="0"/>
            </a:p>
          </p:txBody>
        </p:sp>
        <p:cxnSp>
          <p:nvCxnSpPr>
            <p:cNvPr id="14" name="Straight Arrow Connector 13"/>
            <p:cNvCxnSpPr>
              <a:stCxn id="12" idx="2"/>
            </p:cNvCxnSpPr>
            <p:nvPr/>
          </p:nvCxnSpPr>
          <p:spPr>
            <a:xfrm>
              <a:off x="3619500" y="4895910"/>
              <a:ext cx="266700" cy="666690"/>
            </a:xfrm>
            <a:prstGeom prst="straightConnector1">
              <a:avLst/>
            </a:prstGeom>
            <a:ln w="76200">
              <a:solidFill>
                <a:srgbClr val="F8DC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5334000" y="3486090"/>
            <a:ext cx="1676400" cy="1085913"/>
            <a:chOff x="5334000" y="3486090"/>
            <a:chExt cx="1676400" cy="1085913"/>
          </a:xfrm>
        </p:grpSpPr>
        <p:sp>
          <p:nvSpPr>
            <p:cNvPr id="16" name="TextBox 15"/>
            <p:cNvSpPr txBox="1"/>
            <p:nvPr/>
          </p:nvSpPr>
          <p:spPr>
            <a:xfrm flipH="1">
              <a:off x="5334000" y="3486090"/>
              <a:ext cx="1676400" cy="400110"/>
            </a:xfrm>
            <a:prstGeom prst="rect">
              <a:avLst/>
            </a:prstGeom>
            <a:solidFill>
              <a:srgbClr val="00B0F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Luminometer</a:t>
              </a:r>
              <a:endParaRPr lang="en-GB" sz="2000" dirty="0"/>
            </a:p>
          </p:txBody>
        </p:sp>
        <p:cxnSp>
          <p:nvCxnSpPr>
            <p:cNvPr id="17" name="Straight Arrow Connector 16"/>
            <p:cNvCxnSpPr>
              <a:stCxn id="16" idx="2"/>
            </p:cNvCxnSpPr>
            <p:nvPr/>
          </p:nvCxnSpPr>
          <p:spPr>
            <a:xfrm>
              <a:off x="6172200" y="3886200"/>
              <a:ext cx="137226" cy="685803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7543800" y="5105400"/>
            <a:ext cx="1676400" cy="1386483"/>
            <a:chOff x="7543800" y="5105400"/>
            <a:chExt cx="1676400" cy="1386483"/>
          </a:xfrm>
        </p:grpSpPr>
        <p:sp>
          <p:nvSpPr>
            <p:cNvPr id="20" name="TextBox 19"/>
            <p:cNvSpPr txBox="1"/>
            <p:nvPr/>
          </p:nvSpPr>
          <p:spPr>
            <a:xfrm flipH="1">
              <a:off x="7543800" y="5783997"/>
              <a:ext cx="1676400" cy="707886"/>
            </a:xfrm>
            <a:prstGeom prst="rect">
              <a:avLst/>
            </a:prstGeom>
            <a:solidFill>
              <a:srgbClr val="EF67E2"/>
            </a:solidFill>
            <a:ln>
              <a:solidFill>
                <a:srgbClr val="EF67E2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Compensating solenoid</a:t>
              </a:r>
              <a:endParaRPr lang="en-GB" sz="2000" dirty="0"/>
            </a:p>
          </p:txBody>
        </p:sp>
        <p:cxnSp>
          <p:nvCxnSpPr>
            <p:cNvPr id="21" name="Straight Arrow Connector 20"/>
            <p:cNvCxnSpPr>
              <a:stCxn id="20" idx="0"/>
            </p:cNvCxnSpPr>
            <p:nvPr/>
          </p:nvCxnSpPr>
          <p:spPr>
            <a:xfrm flipH="1" flipV="1">
              <a:off x="8026400" y="5105400"/>
              <a:ext cx="355600" cy="678597"/>
            </a:xfrm>
            <a:prstGeom prst="straightConnector1">
              <a:avLst/>
            </a:prstGeom>
            <a:ln w="76200">
              <a:solidFill>
                <a:srgbClr val="EF67E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7696200" y="2519570"/>
            <a:ext cx="1676400" cy="1093858"/>
            <a:chOff x="7696200" y="2519570"/>
            <a:chExt cx="1676400" cy="1093858"/>
          </a:xfrm>
        </p:grpSpPr>
        <p:sp>
          <p:nvSpPr>
            <p:cNvPr id="25" name="TextBox 24"/>
            <p:cNvSpPr txBox="1"/>
            <p:nvPr/>
          </p:nvSpPr>
          <p:spPr>
            <a:xfrm flipH="1">
              <a:off x="7696200" y="2519570"/>
              <a:ext cx="1676400" cy="707886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Screening solenoid</a:t>
              </a:r>
              <a:endParaRPr lang="en-GB" sz="2000" dirty="0"/>
            </a:p>
          </p:txBody>
        </p:sp>
        <p:cxnSp>
          <p:nvCxnSpPr>
            <p:cNvPr id="26" name="Straight Arrow Connector 25"/>
            <p:cNvCxnSpPr>
              <a:stCxn id="25" idx="2"/>
            </p:cNvCxnSpPr>
            <p:nvPr/>
          </p:nvCxnSpPr>
          <p:spPr>
            <a:xfrm>
              <a:off x="8534400" y="3227456"/>
              <a:ext cx="457200" cy="385972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223212" y="2786740"/>
            <a:ext cx="2646437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design with the minimum number of magnetic elements.</a:t>
            </a:r>
            <a:r>
              <a:rPr lang="en-US" dirty="0"/>
              <a:t> </a:t>
            </a:r>
            <a:endParaRPr lang="en-US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938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13355"/>
            <a:ext cx="10972800" cy="1143000"/>
          </a:xfrm>
        </p:spPr>
        <p:txBody>
          <a:bodyPr/>
          <a:lstStyle/>
          <a:p>
            <a:r>
              <a:rPr lang="en-GB" dirty="0" smtClean="0"/>
              <a:t>The compensation scheme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3112167" y="834559"/>
            <a:ext cx="5715002" cy="1414031"/>
            <a:chOff x="1094746" y="2058238"/>
            <a:chExt cx="5715002" cy="141403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06" t="18163" r="33199" b="46672"/>
            <a:stretch/>
          </p:blipFill>
          <p:spPr>
            <a:xfrm>
              <a:off x="3945656" y="2058238"/>
              <a:ext cx="2864092" cy="140676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2" t="18255" r="33249" b="46606"/>
            <a:stretch/>
          </p:blipFill>
          <p:spPr>
            <a:xfrm flipH="1">
              <a:off x="1094746" y="2066548"/>
              <a:ext cx="2850982" cy="1405721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 rot="16200000">
            <a:off x="1314642" y="3518172"/>
            <a:ext cx="2310063" cy="369332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Optics functions SAD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223720" y="779817"/>
            <a:ext cx="539616" cy="2923021"/>
            <a:chOff x="7699720" y="779816"/>
            <a:chExt cx="539616" cy="292302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52" t="64136" r="7143" b="22330"/>
            <a:stretch/>
          </p:blipFill>
          <p:spPr>
            <a:xfrm rot="5400000">
              <a:off x="6418890" y="2060646"/>
              <a:ext cx="2923021" cy="36136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5400000">
              <a:off x="7548602" y="1287381"/>
              <a:ext cx="113524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Magnetic field (T)</a:t>
              </a:r>
            </a:p>
          </p:txBody>
        </p:sp>
      </p:grpSp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8" t="12656" b="11409"/>
          <a:stretch/>
        </p:blipFill>
        <p:spPr bwMode="auto">
          <a:xfrm>
            <a:off x="5939583" y="2285990"/>
            <a:ext cx="2881184" cy="1828811"/>
          </a:xfrm>
          <a:prstGeom prst="rect">
            <a:avLst/>
          </a:prstGeom>
          <a:noFill/>
        </p:spPr>
      </p:pic>
      <p:pic>
        <p:nvPicPr>
          <p:cNvPr id="1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2" t="14633" r="18416" b="20506"/>
          <a:stretch/>
        </p:blipFill>
        <p:spPr bwMode="auto">
          <a:xfrm flipH="1">
            <a:off x="3705641" y="2338783"/>
            <a:ext cx="2257436" cy="156210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495487" y="3943935"/>
            <a:ext cx="53316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-3          -2          -1          0           1           2           3   (m)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98090" y="2269770"/>
            <a:ext cx="4026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/>
              <a:t>(T)</a:t>
            </a:r>
          </a:p>
          <a:p>
            <a:pPr algn="r"/>
            <a:r>
              <a:rPr lang="en-GB" sz="1200" dirty="0"/>
              <a:t>3</a:t>
            </a:r>
          </a:p>
          <a:p>
            <a:pPr algn="r"/>
            <a:r>
              <a:rPr lang="en-GB" sz="1200" dirty="0"/>
              <a:t>2</a:t>
            </a:r>
          </a:p>
          <a:p>
            <a:pPr algn="r"/>
            <a:r>
              <a:rPr lang="en-GB" sz="1200" dirty="0"/>
              <a:t>1</a:t>
            </a:r>
          </a:p>
          <a:p>
            <a:pPr algn="r"/>
            <a:r>
              <a:rPr lang="en-GB" sz="1200" dirty="0"/>
              <a:t>0</a:t>
            </a:r>
          </a:p>
          <a:p>
            <a:pPr algn="r"/>
            <a:r>
              <a:rPr lang="en-GB" sz="1200" dirty="0"/>
              <a:t>-1</a:t>
            </a:r>
          </a:p>
          <a:p>
            <a:pPr algn="r"/>
            <a:r>
              <a:rPr lang="en-GB" sz="1200" dirty="0"/>
              <a:t>-2</a:t>
            </a:r>
          </a:p>
          <a:p>
            <a:pPr algn="r"/>
            <a:r>
              <a:rPr lang="en-GB" sz="1200" dirty="0"/>
              <a:t>-3</a:t>
            </a:r>
          </a:p>
          <a:p>
            <a:pPr algn="r"/>
            <a:endParaRPr lang="en-GB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739371" y="2341964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Magnetic field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6"/>
          <a:stretch/>
        </p:blipFill>
        <p:spPr>
          <a:xfrm>
            <a:off x="2684082" y="2273862"/>
            <a:ext cx="6331507" cy="412693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848729" y="2039469"/>
            <a:ext cx="2195002" cy="1938992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Vertical emittance blow-up </a:t>
            </a:r>
            <a:r>
              <a:rPr lang="en-GB" sz="2000" dirty="0" smtClean="0"/>
              <a:t>0.24 pm </a:t>
            </a:r>
            <a:r>
              <a:rPr lang="en-GB" sz="2000" dirty="0"/>
              <a:t>for two </a:t>
            </a:r>
            <a:r>
              <a:rPr lang="en-GB" sz="2000" dirty="0" smtClean="0"/>
              <a:t>IPs @ the Z</a:t>
            </a:r>
          </a:p>
          <a:p>
            <a:r>
              <a:rPr lang="en-US" sz="2000" dirty="0" smtClean="0"/>
              <a:t>Dispersion closes completely locally (</a:t>
            </a:r>
            <a:r>
              <a:rPr lang="en-US" sz="2000" dirty="0" smtClean="0">
                <a:solidFill>
                  <a:srgbClr val="0070C0"/>
                </a:solidFill>
              </a:rPr>
              <a:t>requirement 3</a:t>
            </a:r>
            <a:r>
              <a:rPr lang="en-US" sz="2000" dirty="0" smtClean="0"/>
              <a:t>)</a:t>
            </a: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9517115" y="4313267"/>
            <a:ext cx="2467034" cy="2308324"/>
          </a:xfrm>
          <a:prstGeom prst="rect">
            <a:avLst/>
          </a:prstGeom>
          <a:solidFill>
            <a:srgbClr val="DCE6F2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Emittance blow-up results have been obtained using the full SAD optics analysis program using as input detailed field maps obtained by the magnetic design.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34731" y="1084064"/>
            <a:ext cx="905294" cy="923330"/>
          </a:xfrm>
          <a:prstGeom prst="rect">
            <a:avLst/>
          </a:prstGeom>
          <a:solidFill>
            <a:srgbClr val="4BD8EB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View from top</a:t>
            </a:r>
            <a:endParaRPr lang="en-GB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895600" y="1496061"/>
            <a:ext cx="6248400" cy="9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524149" y="1257193"/>
                <a:ext cx="4951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149" y="1257193"/>
                <a:ext cx="49513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/>
          <p:cNvCxnSpPr/>
          <p:nvPr/>
        </p:nvCxnSpPr>
        <p:spPr>
          <a:xfrm flipH="1">
            <a:off x="2895600" y="1492104"/>
            <a:ext cx="6248400" cy="9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514600" y="1409593"/>
                <a:ext cx="4951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1409593"/>
                <a:ext cx="49513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875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r>
                  <a:rPr lang="en-US" dirty="0" smtClean="0"/>
                  <a:t>Emittance blow-up is a strong function of beam energy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𝑏𝑒𝑎𝑚</m:t>
                              </m:r>
                            </m:sub>
                          </m:sSub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Going from 45GeV to 80 GeV the problem reduces by a factor 5.6 – becomes negligible</a:t>
                </a:r>
              </a:p>
              <a:p>
                <a:r>
                  <a:rPr lang="en-US" dirty="0"/>
                  <a:t>Emittance blow-up is a strong function of </a:t>
                </a:r>
                <a:r>
                  <a:rPr lang="en-US" dirty="0" smtClean="0"/>
                  <a:t>detector solenoid field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𝑑𝑒𝑡𝑒𝑐𝑡𝑜𝑟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Going from 2T to 3T this factor is 7.6</a:t>
                </a:r>
              </a:p>
              <a:p>
                <a:r>
                  <a:rPr lang="en-US" dirty="0" smtClean="0"/>
                  <a:t>If the emittance blow up from 2 IPs is 0.4pm at 2T, at 3T it is 3pm</a:t>
                </a:r>
              </a:p>
              <a:p>
                <a:r>
                  <a:rPr lang="en-US" dirty="0" smtClean="0"/>
                  <a:t>This emittance will completely dominate the total emittance (budget is 1pm)</a:t>
                </a:r>
              </a:p>
              <a:p>
                <a:r>
                  <a:rPr lang="en-US" dirty="0"/>
                  <a:t>L</a:t>
                </a:r>
                <a:r>
                  <a:rPr lang="en-US" dirty="0" smtClean="0"/>
                  <a:t>uminosity will be reduced by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 smtClean="0">
                    <a:solidFill>
                      <a:srgbClr val="0070C0"/>
                    </a:solidFill>
                  </a:rPr>
                  <a:t>  (=1.7) </a:t>
                </a:r>
                <a:r>
                  <a:rPr lang="en-US" dirty="0" smtClean="0"/>
                  <a:t>and for the same statistical accuracy one needs to run 1.7 times longer. This needs to be judged against the advantages that the higher detector field brings         </a:t>
                </a:r>
                <a:endParaRPr lang="en-GB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78" t="-2561" b="-33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Emittance blow up – 2T or 3T detector field?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Koratzinos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82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The stringent requirements of the final focus </a:t>
            </a:r>
            <a:r>
              <a:rPr lang="en-GB" dirty="0" smtClean="0"/>
              <a:t>quadrupoles </a:t>
            </a:r>
            <a:r>
              <a:rPr lang="en-GB" dirty="0"/>
              <a:t>are satisfied by using a </a:t>
            </a:r>
            <a:r>
              <a:rPr lang="en-GB" dirty="0" smtClean="0">
                <a:solidFill>
                  <a:srgbClr val="0070C0"/>
                </a:solidFill>
              </a:rPr>
              <a:t>canted-cosine theta </a:t>
            </a:r>
            <a:r>
              <a:rPr lang="en-GB" dirty="0" smtClean="0"/>
              <a:t>design. </a:t>
            </a:r>
            <a:r>
              <a:rPr lang="en-GB" dirty="0"/>
              <a:t>The proposed design features iron-free coils with crosstalk and edge effect compensation, with a field quality </a:t>
            </a:r>
            <a:r>
              <a:rPr lang="en-GB" dirty="0" smtClean="0"/>
              <a:t>(from simulation!) of around </a:t>
            </a:r>
            <a:r>
              <a:rPr lang="en-GB" dirty="0"/>
              <a:t>0.1 units for all multipoles (</a:t>
            </a:r>
            <a:r>
              <a:rPr lang="en-GB" dirty="0">
                <a:solidFill>
                  <a:srgbClr val="0070C0"/>
                </a:solidFill>
              </a:rPr>
              <a:t>requirement 5</a:t>
            </a:r>
            <a:r>
              <a:rPr lang="en-GB" dirty="0"/>
              <a:t>). </a:t>
            </a:r>
            <a:endParaRPr lang="en-GB" dirty="0" smtClean="0"/>
          </a:p>
          <a:p>
            <a:r>
              <a:rPr lang="en-GB" dirty="0" smtClean="0"/>
              <a:t>Dipole </a:t>
            </a:r>
            <a:r>
              <a:rPr lang="en-GB" dirty="0"/>
              <a:t>and skew quadrupole </a:t>
            </a:r>
            <a:r>
              <a:rPr lang="en-GB" dirty="0">
                <a:solidFill>
                  <a:srgbClr val="0070C0"/>
                </a:solidFill>
              </a:rPr>
              <a:t>correctors</a:t>
            </a:r>
            <a:r>
              <a:rPr lang="en-GB" dirty="0"/>
              <a:t> can be incorporated </a:t>
            </a:r>
            <a:r>
              <a:rPr lang="en-GB" dirty="0">
                <a:solidFill>
                  <a:srgbClr val="0070C0"/>
                </a:solidFill>
              </a:rPr>
              <a:t>without increasing the length </a:t>
            </a:r>
            <a:r>
              <a:rPr lang="en-GB" dirty="0"/>
              <a:t>of the magnetic </a:t>
            </a:r>
            <a:r>
              <a:rPr lang="en-GB" dirty="0" smtClean="0"/>
              <a:t>system</a:t>
            </a:r>
          </a:p>
          <a:p>
            <a:r>
              <a:rPr lang="en-GB" dirty="0"/>
              <a:t>A full magnetic analysis has been performed, including a misalignment analysis.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focus quadrupole design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627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6214"/>
            <a:ext cx="10972800" cy="996814"/>
          </a:xfrm>
        </p:spPr>
        <p:txBody>
          <a:bodyPr/>
          <a:lstStyle/>
          <a:p>
            <a:r>
              <a:rPr lang="en-GB" dirty="0" smtClean="0"/>
              <a:t>What is a CCT magnet (a.k.a. “double Helix”)?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581401"/>
            <a:ext cx="11125200" cy="3276599"/>
          </a:xfrm>
        </p:spPr>
        <p:txBody>
          <a:bodyPr/>
          <a:lstStyle/>
          <a:p>
            <a:r>
              <a:rPr lang="en-GB" dirty="0" smtClean="0"/>
              <a:t>Novel idea (discovered in the 70ies, but gained momentum recently with the advent of CNC manufacturing and 3D printing)</a:t>
            </a:r>
          </a:p>
          <a:p>
            <a:pPr lvl="1"/>
            <a:r>
              <a:rPr lang="en-GB" dirty="0" smtClean="0"/>
              <a:t>Excellent field quality</a:t>
            </a:r>
          </a:p>
          <a:p>
            <a:pPr lvl="1"/>
            <a:r>
              <a:rPr lang="en-GB" dirty="0" smtClean="0"/>
              <a:t>Engineering simplicity: no pre-stress; fast prototyping</a:t>
            </a:r>
          </a:p>
          <a:p>
            <a:pPr lvl="1"/>
            <a:r>
              <a:rPr lang="en-GB" dirty="0" smtClean="0"/>
              <a:t>Simpler and cheaper than conventional designs</a:t>
            </a:r>
          </a:p>
          <a:p>
            <a:pPr lvl="1"/>
            <a:r>
              <a:rPr lang="en-GB" dirty="0" smtClean="0"/>
              <a:t>But: more conductor for same field compared to conventional design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1" y="1549512"/>
            <a:ext cx="3204000" cy="1844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1" y="1511403"/>
            <a:ext cx="3204000" cy="19175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50008" y="1066800"/>
            <a:ext cx="1421992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Conventional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417254" y="1066800"/>
            <a:ext cx="1933093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CCT (Double Helix)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645276"/>
            <a:ext cx="3860800" cy="152398"/>
          </a:xfrm>
        </p:spPr>
        <p:txBody>
          <a:bodyPr/>
          <a:lstStyle/>
          <a:p>
            <a:r>
              <a:rPr lang="es-ES" smtClean="0"/>
              <a:t>M. Koratzinos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90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5213349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Disadvantages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Each layer produces a field of the chosen multipole plus an (unwanted) solenoid field</a:t>
            </a:r>
          </a:p>
          <a:p>
            <a:pPr lvl="1"/>
            <a:r>
              <a:rPr lang="en-US" dirty="0" smtClean="0"/>
              <a:t>The solenoid fields of the two layers exactly cancel out, but the multipole fields add up</a:t>
            </a:r>
          </a:p>
          <a:p>
            <a:pPr lvl="1"/>
            <a:r>
              <a:rPr lang="en-US" dirty="0" smtClean="0"/>
              <a:t>Due to this cancellation, more conductor (~30% more) is needed to deliver the same field as a conventional design </a:t>
            </a:r>
          </a:p>
          <a:p>
            <a:r>
              <a:rPr lang="en-US" b="1" dirty="0" smtClean="0"/>
              <a:t>Advantages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The field away from the edges has excellent homogeneity and purity, as it is produced by a perfect cosine(theta) current.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Also, and most importantly for our application, the multipole mix is a </a:t>
            </a:r>
            <a:r>
              <a:rPr lang="en-US" i="1" dirty="0">
                <a:solidFill>
                  <a:srgbClr val="0070C0"/>
                </a:solidFill>
              </a:rPr>
              <a:t>local</a:t>
            </a:r>
            <a:r>
              <a:rPr lang="en-US" dirty="0">
                <a:solidFill>
                  <a:srgbClr val="0070C0"/>
                </a:solidFill>
              </a:rPr>
              <a:t> property of the magnet, which can vary along its length</a:t>
            </a:r>
          </a:p>
          <a:p>
            <a:pPr lvl="1"/>
            <a:r>
              <a:rPr lang="en-US" dirty="0"/>
              <a:t>This is not possible with a traditional design. </a:t>
            </a:r>
          </a:p>
          <a:p>
            <a:pPr lvl="1"/>
            <a:r>
              <a:rPr lang="en-US" dirty="0"/>
              <a:t>Stress management: highest stress where material is strongest; no need to pre-stress</a:t>
            </a:r>
            <a:endParaRPr lang="en-GB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 smtClean="0"/>
              <a:t>The CCT advantages and disadvantages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976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64898"/>
            <a:ext cx="10972800" cy="840481"/>
          </a:xfrm>
        </p:spPr>
        <p:txBody>
          <a:bodyPr/>
          <a:lstStyle/>
          <a:p>
            <a:r>
              <a:rPr lang="en-GB" dirty="0" smtClean="0"/>
              <a:t>QC1L1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4661"/>
            <a:ext cx="7772400" cy="11430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 smtClean="0"/>
              <a:t>QC1L1 is the first and most demanding pair of quadrupoles of the final focus system of FCC-</a:t>
            </a:r>
            <a:r>
              <a:rPr lang="en-GB" dirty="0" err="1" smtClean="0"/>
              <a:t>ee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r="18284" b="8952"/>
          <a:stretch/>
        </p:blipFill>
        <p:spPr>
          <a:xfrm rot="16200000">
            <a:off x="8945827" y="502973"/>
            <a:ext cx="3032265" cy="30931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11482" y="3657600"/>
            <a:ext cx="3988981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Inner bore: 40mm (diameter)</a:t>
            </a:r>
          </a:p>
          <a:p>
            <a:r>
              <a:rPr lang="en-GB" dirty="0" smtClean="0"/>
              <a:t>Fits outside the warm water-cooled beam pipe of inner diameter 30mm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2821"/>
          <a:stretch/>
        </p:blipFill>
        <p:spPr>
          <a:xfrm>
            <a:off x="7441019" y="4774330"/>
            <a:ext cx="4159444" cy="199465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645276"/>
            <a:ext cx="3860800" cy="152398"/>
          </a:xfrm>
        </p:spPr>
        <p:txBody>
          <a:bodyPr/>
          <a:lstStyle/>
          <a:p>
            <a:r>
              <a:rPr lang="es-ES" smtClean="0"/>
              <a:t>M. Koratzinos</a:t>
            </a:r>
            <a:endParaRPr lang="en-US" dirty="0"/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1" y="2438400"/>
            <a:ext cx="7136219" cy="426815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829300" y="1984211"/>
            <a:ext cx="2667000" cy="465055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>
                <a:solidFill>
                  <a:schemeClr val="bg1"/>
                </a:solidFill>
              </a:rPr>
              <a:t>Iron-free design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52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2675"/>
            <a:ext cx="2906686" cy="38466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18" y="2590382"/>
            <a:ext cx="2906801" cy="384703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631235" y="2571116"/>
            <a:ext cx="2883231" cy="3891117"/>
          </a:xfrm>
          <a:prstGeom prst="rect">
            <a:avLst/>
          </a:prstGeom>
          <a:noFill/>
          <a:ln w="57150">
            <a:solidFill>
              <a:srgbClr val="FF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561719" y="2571116"/>
            <a:ext cx="2859869" cy="3891117"/>
          </a:xfrm>
          <a:prstGeom prst="rect">
            <a:avLst/>
          </a:prstGeom>
          <a:noFill/>
          <a:ln w="57150">
            <a:solidFill>
              <a:srgbClr val="00B0F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600200" y="2133600"/>
            <a:ext cx="2852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</a:rPr>
              <a:t>Before compensation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48278" y="2141010"/>
            <a:ext cx="296611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  <a:latin typeface="Calibri" panose="020F0502020204030204" pitchFamily="34" charset="0"/>
              </a:rPr>
              <a:t>After compensation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40700" y="908462"/>
            <a:ext cx="2984500" cy="2308324"/>
          </a:xfrm>
          <a:prstGeom prst="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QC1L1 </a:t>
            </a:r>
            <a:r>
              <a:rPr lang="en-GB" sz="2400" dirty="0" smtClean="0"/>
              <a:t>quadrupole: </a:t>
            </a:r>
          </a:p>
          <a:p>
            <a:r>
              <a:rPr lang="en-GB" sz="2400" dirty="0" smtClean="0"/>
              <a:t>length </a:t>
            </a:r>
            <a:r>
              <a:rPr lang="en-GB" sz="2400" dirty="0"/>
              <a:t>= </a:t>
            </a:r>
            <a:r>
              <a:rPr lang="en-GB" sz="2400" dirty="0" smtClean="0"/>
              <a:t>1200mm</a:t>
            </a:r>
          </a:p>
          <a:p>
            <a:r>
              <a:rPr lang="en-US" sz="2400" dirty="0" smtClean="0"/>
              <a:t>Aperture: 40mm</a:t>
            </a:r>
            <a:endParaRPr lang="en-GB" sz="2400" dirty="0" smtClean="0"/>
          </a:p>
          <a:p>
            <a:r>
              <a:rPr lang="en-GB" sz="2400" dirty="0" smtClean="0"/>
              <a:t>distance </a:t>
            </a:r>
            <a:r>
              <a:rPr lang="en-GB" sz="2400" dirty="0"/>
              <a:t>at tip: </a:t>
            </a:r>
            <a:r>
              <a:rPr lang="en-GB" sz="2400" dirty="0" smtClean="0"/>
              <a:t>66mm</a:t>
            </a:r>
          </a:p>
          <a:p>
            <a:r>
              <a:rPr lang="en-GB" sz="2400" dirty="0" smtClean="0"/>
              <a:t>angle 30mrad</a:t>
            </a:r>
            <a:endParaRPr lang="en-GB" sz="2400" dirty="0"/>
          </a:p>
          <a:p>
            <a:r>
              <a:rPr lang="en-GB" sz="2400" dirty="0" smtClean="0"/>
              <a:t>powered </a:t>
            </a:r>
            <a:r>
              <a:rPr lang="en-GB" sz="2400" dirty="0"/>
              <a:t>together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78800" y="3886200"/>
            <a:ext cx="2794000" cy="2308324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After compensation: all multipoles </a:t>
            </a:r>
            <a:r>
              <a:rPr lang="en-GB" sz="2400" dirty="0" smtClean="0"/>
              <a:t>are under </a:t>
            </a:r>
            <a:r>
              <a:rPr lang="en-GB" sz="2400" dirty="0"/>
              <a:t>0.1 units (limited by alignment errors, not included here)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06475" y="33832"/>
            <a:ext cx="10972800" cy="95676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Crosstalk compensation</a:t>
            </a:r>
            <a:endParaRPr lang="en-GB" dirty="0"/>
          </a:p>
        </p:txBody>
      </p:sp>
      <p:grpSp>
        <p:nvGrpSpPr>
          <p:cNvPr id="23" name="Group 22"/>
          <p:cNvGrpSpPr/>
          <p:nvPr/>
        </p:nvGrpSpPr>
        <p:grpSpPr>
          <a:xfrm>
            <a:off x="1519140" y="889389"/>
            <a:ext cx="5867400" cy="1096276"/>
            <a:chOff x="1519140" y="889389"/>
            <a:chExt cx="5867400" cy="109627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9" t="11727" b="13184"/>
            <a:stretch/>
          </p:blipFill>
          <p:spPr>
            <a:xfrm>
              <a:off x="1519140" y="914400"/>
              <a:ext cx="5867400" cy="1071265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3228679" y="889389"/>
              <a:ext cx="428921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2977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844463"/>
            <a:ext cx="6618514" cy="344867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4000" b="1" dirty="0" smtClean="0">
                <a:solidFill>
                  <a:schemeClr val="tx1"/>
                </a:solidFill>
              </a:rPr>
              <a:t>Acknowledgements</a:t>
            </a:r>
          </a:p>
          <a:p>
            <a:r>
              <a:rPr lang="en-US" sz="2800" dirty="0">
                <a:solidFill>
                  <a:srgbClr val="0070C0"/>
                </a:solidFill>
              </a:rPr>
              <a:t>Sergei Sinyatkin and the whole team at BINP for the original idea of the compensation scheme</a:t>
            </a:r>
          </a:p>
          <a:p>
            <a:r>
              <a:rPr lang="en-US" sz="2800" dirty="0">
                <a:solidFill>
                  <a:srgbClr val="0070C0"/>
                </a:solidFill>
              </a:rPr>
              <a:t>Eugenio Paoloni et al. from the </a:t>
            </a:r>
            <a:r>
              <a:rPr lang="en-US" sz="2800" dirty="0" err="1">
                <a:solidFill>
                  <a:srgbClr val="0070C0"/>
                </a:solidFill>
              </a:rPr>
              <a:t>SuperB</a:t>
            </a:r>
            <a:r>
              <a:rPr lang="en-US" sz="2800" dirty="0">
                <a:solidFill>
                  <a:srgbClr val="0070C0"/>
                </a:solidFill>
              </a:rPr>
              <a:t> project for the CCT idea for FF quads</a:t>
            </a:r>
            <a:endParaRPr lang="en-GB" sz="2800" dirty="0">
              <a:solidFill>
                <a:srgbClr val="0070C0"/>
              </a:solidFill>
            </a:endParaRPr>
          </a:p>
          <a:p>
            <a:r>
              <a:rPr lang="en-GB" sz="2800" dirty="0">
                <a:solidFill>
                  <a:srgbClr val="0070C0"/>
                </a:solidFill>
              </a:rPr>
              <a:t>Glyn Kirby and Jeroen Van Nugteren of CERN/TE-MSC for fruitful discussions, guidance and the use of very useful tools </a:t>
            </a:r>
            <a:r>
              <a:rPr lang="en-GB" sz="2800" dirty="0" smtClean="0">
                <a:solidFill>
                  <a:srgbClr val="0070C0"/>
                </a:solidFill>
              </a:rPr>
              <a:t>(the Field program)</a:t>
            </a:r>
            <a:endParaRPr lang="en-GB" sz="2800" dirty="0">
              <a:solidFill>
                <a:srgbClr val="0070C0"/>
              </a:solidFill>
            </a:endParaRPr>
          </a:p>
          <a:p>
            <a:r>
              <a:rPr lang="en-GB" sz="2800" dirty="0">
                <a:solidFill>
                  <a:srgbClr val="0070C0"/>
                </a:solidFill>
              </a:rPr>
              <a:t>Katsunobu Oide and Frank Zimmermann for helpful discussions</a:t>
            </a:r>
          </a:p>
          <a:p>
            <a:r>
              <a:rPr lang="en-US" sz="2800" dirty="0">
                <a:solidFill>
                  <a:srgbClr val="0070C0"/>
                </a:solidFill>
              </a:rPr>
              <a:t>The whole FFC collaboration for their support</a:t>
            </a:r>
          </a:p>
          <a:p>
            <a:r>
              <a:rPr lang="en-US" sz="2800" dirty="0">
                <a:solidFill>
                  <a:srgbClr val="0070C0"/>
                </a:solidFill>
              </a:rPr>
              <a:t>Rapid prototyping courtesy </a:t>
            </a:r>
            <a:r>
              <a:rPr lang="en-US" sz="2800" dirty="0" err="1">
                <a:solidFill>
                  <a:srgbClr val="0070C0"/>
                </a:solidFill>
              </a:rPr>
              <a:t>Idea</a:t>
            </a:r>
            <a:r>
              <a:rPr lang="en-US" sz="2800" i="1" dirty="0" err="1">
                <a:solidFill>
                  <a:srgbClr val="0070C0"/>
                </a:solidFill>
              </a:rPr>
              <a:t>squared</a:t>
            </a:r>
            <a:r>
              <a:rPr lang="en-US" sz="2800" dirty="0">
                <a:solidFill>
                  <a:srgbClr val="0070C0"/>
                </a:solidFill>
              </a:rPr>
              <a:t> at CERN (Markus Nordberg, Jani Kalasniemi, Hans Hagenes </a:t>
            </a:r>
            <a:r>
              <a:rPr lang="en-US" sz="2800" dirty="0" smtClean="0">
                <a:solidFill>
                  <a:srgbClr val="0070C0"/>
                </a:solidFill>
              </a:rPr>
              <a:t>Boe </a:t>
            </a:r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0070C0"/>
                </a:solidFill>
              </a:rPr>
              <a:t>FF quad </a:t>
            </a:r>
            <a:r>
              <a:rPr lang="en-US" sz="2800" dirty="0" smtClean="0">
                <a:solidFill>
                  <a:srgbClr val="0070C0"/>
                </a:solidFill>
              </a:rPr>
              <a:t>manufacturing: the </a:t>
            </a:r>
            <a:r>
              <a:rPr lang="en-US" sz="2800" dirty="0">
                <a:solidFill>
                  <a:srgbClr val="0070C0"/>
                </a:solidFill>
              </a:rPr>
              <a:t>CERN main workshop (K. </a:t>
            </a:r>
            <a:r>
              <a:rPr lang="en-US" sz="2800" dirty="0" err="1">
                <a:solidFill>
                  <a:srgbClr val="0070C0"/>
                </a:solidFill>
              </a:rPr>
              <a:t>Schibor</a:t>
            </a:r>
            <a:r>
              <a:rPr lang="en-US" sz="2800" dirty="0" smtClean="0">
                <a:solidFill>
                  <a:srgbClr val="0070C0"/>
                </a:solidFill>
              </a:rPr>
              <a:t>)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Tool manufacturing courtesy the CMS experiment (A. Ball and M. Alidra and his team at point 5)</a:t>
            </a:r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0070C0"/>
                </a:solidFill>
              </a:rPr>
              <a:t>FF quad winding curtesy Herman Ten Kate and Tim Mulder</a:t>
            </a:r>
          </a:p>
          <a:p>
            <a:r>
              <a:rPr lang="en-US" sz="2800" dirty="0">
                <a:solidFill>
                  <a:srgbClr val="0070C0"/>
                </a:solidFill>
              </a:rPr>
              <a:t>Quad prototype measurement campaign: Carlo Petrone</a:t>
            </a:r>
            <a:endParaRPr lang="en-GB" sz="2800" dirty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 smtClean="0"/>
              <a:t>Preface 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609850" y="914400"/>
            <a:ext cx="6972300" cy="1015663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What is presented is our baseline choice that is included in our FCC-</a:t>
            </a:r>
            <a:r>
              <a:rPr lang="en-GB" sz="2000" dirty="0" err="1"/>
              <a:t>ee</a:t>
            </a:r>
            <a:r>
              <a:rPr lang="en-GB" sz="2000" dirty="0"/>
              <a:t> CDR Volume 2 - The Lepton Collider (preprint submitted to Eur. Phys. J. ST 20 December 2018), plus any recent work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96150" y="2291595"/>
            <a:ext cx="4572000" cy="3970318"/>
          </a:xfrm>
          <a:prstGeom prst="rect">
            <a:avLst/>
          </a:prstGeom>
          <a:solidFill>
            <a:srgbClr val="B7EFF7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The FCC MDI team is </a:t>
            </a:r>
            <a:r>
              <a:rPr lang="en-GB" dirty="0" smtClean="0"/>
              <a:t>(authors of our recent paper from eeFACT18:</a:t>
            </a:r>
            <a:r>
              <a:rPr lang="en-GB" dirty="0"/>
              <a:t> </a:t>
            </a:r>
            <a:r>
              <a:rPr lang="en-GB" u="sng" dirty="0" smtClean="0">
                <a:hlinkClick r:id="rId2"/>
              </a:rPr>
              <a:t>http</a:t>
            </a:r>
            <a:r>
              <a:rPr lang="en-GB" u="sng" dirty="0">
                <a:hlinkClick r:id="rId2"/>
              </a:rPr>
              <a:t>://</a:t>
            </a:r>
            <a:r>
              <a:rPr lang="en-GB" u="sng" dirty="0" smtClean="0">
                <a:hlinkClick r:id="rId2"/>
              </a:rPr>
              <a:t>accelconf.web.cern.ch/AccelConf/eefact2018/papers/wexba02.pdf</a:t>
            </a:r>
            <a:r>
              <a:rPr lang="en-GB" u="sng" dirty="0" smtClean="0"/>
              <a:t>)</a:t>
            </a:r>
          </a:p>
          <a:p>
            <a:r>
              <a:rPr lang="en-GB" dirty="0"/>
              <a:t>M. </a:t>
            </a:r>
            <a:r>
              <a:rPr lang="en-GB" dirty="0" smtClean="0"/>
              <a:t>Boscolo, </a:t>
            </a:r>
            <a:r>
              <a:rPr lang="en-GB" dirty="0"/>
              <a:t>O.R. Blanco-Garcia, </a:t>
            </a:r>
            <a:r>
              <a:rPr lang="en-GB" dirty="0" smtClean="0"/>
              <a:t> </a:t>
            </a:r>
            <a:r>
              <a:rPr lang="en-GB" dirty="0"/>
              <a:t>N. </a:t>
            </a:r>
            <a:r>
              <a:rPr lang="en-GB" dirty="0" smtClean="0"/>
              <a:t>Bacchetta, </a:t>
            </a:r>
            <a:r>
              <a:rPr lang="en-GB" dirty="0"/>
              <a:t>E. </a:t>
            </a:r>
            <a:r>
              <a:rPr lang="en-GB" dirty="0" smtClean="0"/>
              <a:t>Belli, </a:t>
            </a:r>
            <a:r>
              <a:rPr lang="en-GB" dirty="0"/>
              <a:t>M. Benedikt, H. Burkhardt, M. Gil Costa, K. Elsener, E. </a:t>
            </a:r>
            <a:r>
              <a:rPr lang="en-GB" dirty="0" err="1"/>
              <a:t>Leogrande</a:t>
            </a:r>
            <a:r>
              <a:rPr lang="en-GB" dirty="0"/>
              <a:t>, P. </a:t>
            </a:r>
            <a:r>
              <a:rPr lang="en-GB" dirty="0" err="1"/>
              <a:t>Janot</a:t>
            </a:r>
            <a:r>
              <a:rPr lang="en-GB" dirty="0"/>
              <a:t>, H. Ten Kate, D. El Khechen, A. </a:t>
            </a:r>
            <a:r>
              <a:rPr lang="en-GB" dirty="0" err="1"/>
              <a:t>Kolano</a:t>
            </a:r>
            <a:r>
              <a:rPr lang="en-GB" dirty="0"/>
              <a:t>, R. </a:t>
            </a:r>
            <a:r>
              <a:rPr lang="en-GB" dirty="0" err="1"/>
              <a:t>Kersevan</a:t>
            </a:r>
            <a:r>
              <a:rPr lang="en-GB" dirty="0"/>
              <a:t>, M. </a:t>
            </a:r>
            <a:r>
              <a:rPr lang="en-GB" dirty="0" err="1"/>
              <a:t>Lueckhof</a:t>
            </a:r>
            <a:r>
              <a:rPr lang="en-GB" dirty="0"/>
              <a:t>, K. Oide, E. Perez, N.A. </a:t>
            </a:r>
            <a:r>
              <a:rPr lang="en-GB" dirty="0" err="1"/>
              <a:t>Teherani</a:t>
            </a:r>
            <a:r>
              <a:rPr lang="en-GB" dirty="0"/>
              <a:t>, O. </a:t>
            </a:r>
            <a:r>
              <a:rPr lang="en-GB" dirty="0" err="1"/>
              <a:t>Viazlo</a:t>
            </a:r>
            <a:r>
              <a:rPr lang="en-GB" dirty="0"/>
              <a:t>, Y. </a:t>
            </a:r>
            <a:r>
              <a:rPr lang="en-GB" dirty="0" smtClean="0"/>
              <a:t>Voutsinas, </a:t>
            </a:r>
            <a:r>
              <a:rPr lang="en-GB" dirty="0"/>
              <a:t>F. Zimmermann</a:t>
            </a:r>
            <a:r>
              <a:rPr lang="en-GB" dirty="0" smtClean="0"/>
              <a:t>, </a:t>
            </a:r>
            <a:r>
              <a:rPr lang="en-GB" dirty="0"/>
              <a:t>M. Dam</a:t>
            </a:r>
            <a:r>
              <a:rPr lang="en-GB" dirty="0" smtClean="0"/>
              <a:t>, </a:t>
            </a:r>
            <a:r>
              <a:rPr lang="en-GB" dirty="0"/>
              <a:t>A. </a:t>
            </a:r>
            <a:r>
              <a:rPr lang="en-GB" dirty="0" err="1"/>
              <a:t>Blondel</a:t>
            </a:r>
            <a:r>
              <a:rPr lang="en-GB" dirty="0"/>
              <a:t>, M. Koratzinos, </a:t>
            </a:r>
            <a:r>
              <a:rPr lang="en-GB" dirty="0" smtClean="0"/>
              <a:t>A</a:t>
            </a:r>
            <a:r>
              <a:rPr lang="en-GB" dirty="0"/>
              <a:t>. Novokhatski, M. Sullivan</a:t>
            </a:r>
            <a:r>
              <a:rPr lang="en-GB" dirty="0" smtClean="0"/>
              <a:t>, </a:t>
            </a:r>
            <a:r>
              <a:rPr lang="en-GB" dirty="0"/>
              <a:t>A. V. Bogomyagkov, E. B. Levichev, S. Sinyatkin, </a:t>
            </a:r>
            <a:r>
              <a:rPr lang="en-GB" dirty="0" smtClean="0"/>
              <a:t>F</a:t>
            </a:r>
            <a:r>
              <a:rPr lang="en-GB" dirty="0"/>
              <a:t>. </a:t>
            </a:r>
            <a:r>
              <a:rPr lang="en-GB" dirty="0" err="1" smtClean="0"/>
              <a:t>Collamati</a:t>
            </a:r>
            <a:r>
              <a:rPr lang="en-GB" smtClean="0"/>
              <a:t> </a:t>
            </a:r>
          </a:p>
          <a:p>
            <a:r>
              <a:rPr lang="en-US" b="1" smtClean="0">
                <a:solidFill>
                  <a:srgbClr val="000080"/>
                </a:solidFill>
              </a:rPr>
              <a:t>…</a:t>
            </a:r>
            <a:r>
              <a:rPr lang="en-US" b="1" dirty="0" smtClean="0">
                <a:solidFill>
                  <a:srgbClr val="000080"/>
                </a:solidFill>
              </a:rPr>
              <a:t>and growing!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11084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4114800" cy="365125"/>
          </a:xfrm>
        </p:spPr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66800" y="0"/>
            <a:ext cx="10363200" cy="69662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The FF quadrupole – local edge compensation</a:t>
            </a:r>
            <a:endParaRPr lang="en-GB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27840"/>
            <a:ext cx="5799516" cy="1326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00"/>
          <a:stretch/>
        </p:blipFill>
        <p:spPr>
          <a:xfrm>
            <a:off x="228601" y="3053892"/>
            <a:ext cx="4956057" cy="337660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42500" y="1910687"/>
            <a:ext cx="111455" cy="1179636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52183" y="1801505"/>
            <a:ext cx="3932475" cy="1288819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638800" y="5700131"/>
            <a:ext cx="3962400" cy="1077218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72000">
              <a:spcAft>
                <a:spcPts val="1200"/>
              </a:spcAft>
            </a:pPr>
            <a:r>
              <a:rPr lang="en-GB" sz="1600" dirty="0"/>
              <a:t>The first two turns of the quadrupole contain, apart from the B2 component, all the necessary components to nullify the edge effects.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5820375" y="811442"/>
            <a:ext cx="3657289" cy="4770492"/>
            <a:chOff x="228599" y="470439"/>
            <a:chExt cx="4658513" cy="607646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599" y="1041739"/>
              <a:ext cx="4584589" cy="275563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599" y="3797370"/>
              <a:ext cx="4584589" cy="274953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64463" y="950714"/>
              <a:ext cx="2286000" cy="5029200"/>
            </a:xfrm>
            <a:prstGeom prst="rect">
              <a:avLst/>
            </a:prstGeom>
            <a:noFill/>
            <a:ln w="57150">
              <a:solidFill>
                <a:srgbClr val="00B0F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601112" y="950714"/>
              <a:ext cx="2286000" cy="5029200"/>
            </a:xfrm>
            <a:prstGeom prst="rect">
              <a:avLst/>
            </a:prstGeom>
            <a:noFill/>
            <a:ln w="57150"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48996" y="470439"/>
              <a:ext cx="1422348" cy="470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B0F0"/>
                  </a:solidFill>
                </a:rPr>
                <a:t>corrected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887144" y="470439"/>
              <a:ext cx="1749044" cy="470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uncorrected</a:t>
              </a:r>
            </a:p>
          </p:txBody>
        </p:sp>
      </p:grpSp>
      <p:sp>
        <p:nvSpPr>
          <p:cNvPr id="17" name="Slide Number Placeholder 2"/>
          <p:cNvSpPr txBox="1">
            <a:spLocks/>
          </p:cNvSpPr>
          <p:nvPr/>
        </p:nvSpPr>
        <p:spPr>
          <a:xfrm>
            <a:off x="76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4C691D3-1268-BC46-A466-4FE7F8FFD0C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906000" y="1263500"/>
                <a:ext cx="2057400" cy="2419252"/>
              </a:xfrm>
              <a:prstGeom prst="rect">
                <a:avLst/>
              </a:prstGeom>
              <a:solidFill>
                <a:srgbClr val="99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Local edge correction important due to rapidly changing beta function: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  <m:sup/>
                    </m:sSubSup>
                  </m:oMath>
                </a14:m>
                <a:r>
                  <a:rPr lang="en-GB" dirty="0"/>
                  <a:t> @</a:t>
                </a:r>
                <a:r>
                  <a:rPr lang="en-GB" dirty="0" smtClean="0"/>
                  <a:t>2.2m  </a:t>
                </a:r>
                <a:r>
                  <a:rPr lang="en-GB" dirty="0"/>
                  <a:t>= 6km;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  <m:sup/>
                    </m:sSubSup>
                  </m:oMath>
                </a14:m>
                <a:r>
                  <a:rPr lang="en-GB" dirty="0"/>
                  <a:t> at 3.4m = 14km 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0" y="1263500"/>
                <a:ext cx="2057400" cy="2419252"/>
              </a:xfrm>
              <a:prstGeom prst="rect">
                <a:avLst/>
              </a:prstGeom>
              <a:blipFill>
                <a:blip r:embed="rId6"/>
                <a:stretch>
                  <a:fillRect l="-2367" t="-1259" r="-17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9753600" y="5410200"/>
            <a:ext cx="23622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Magnet field quality is excellent throughout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0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56" y="28696"/>
            <a:ext cx="10972800" cy="853469"/>
          </a:xfrm>
        </p:spPr>
        <p:txBody>
          <a:bodyPr/>
          <a:lstStyle/>
          <a:p>
            <a:r>
              <a:rPr lang="en-GB" dirty="0"/>
              <a:t>C</a:t>
            </a:r>
            <a:r>
              <a:rPr lang="en-GB" dirty="0" smtClean="0"/>
              <a:t>orrectors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0" y="980057"/>
            <a:ext cx="4433480" cy="105368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Correctors can be packaged very efficiently</a:t>
            </a:r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76200" y="990600"/>
            <a:ext cx="7020981" cy="3464168"/>
            <a:chOff x="5444586" y="4219027"/>
            <a:chExt cx="5348527" cy="2638974"/>
          </a:xfrm>
        </p:grpSpPr>
        <p:pic>
          <p:nvPicPr>
            <p:cNvPr id="4" name="Content Placeholder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4586" y="4219027"/>
              <a:ext cx="4130519" cy="2447628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H="1">
              <a:off x="5539909" y="4929938"/>
              <a:ext cx="874395" cy="36861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6414303" y="4710206"/>
              <a:ext cx="385042" cy="403957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pPr defTabSz="685800"/>
              <a:r>
                <a:rPr lang="en-GB" sz="2025" dirty="0">
                  <a:solidFill>
                    <a:prstClr val="black"/>
                  </a:solidFill>
                </a:rPr>
                <a:t>IP</a:t>
              </a:r>
            </a:p>
          </p:txBody>
        </p:sp>
        <p:cxnSp>
          <p:nvCxnSpPr>
            <p:cNvPr id="7" name="Straight Arrow Connector 6"/>
            <p:cNvCxnSpPr>
              <a:stCxn id="8" idx="0"/>
            </p:cNvCxnSpPr>
            <p:nvPr/>
          </p:nvCxnSpPr>
          <p:spPr>
            <a:xfrm flipH="1" flipV="1">
              <a:off x="7153392" y="5614955"/>
              <a:ext cx="806510" cy="48479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7278388" y="6099751"/>
              <a:ext cx="1363027" cy="39656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r>
                <a:rPr lang="en-GB" sz="1575" dirty="0">
                  <a:solidFill>
                    <a:prstClr val="black"/>
                  </a:solidFill>
                </a:rPr>
                <a:t>A2 corrector</a:t>
              </a:r>
            </a:p>
          </p:txBody>
        </p:sp>
        <p:cxnSp>
          <p:nvCxnSpPr>
            <p:cNvPr id="9" name="Straight Arrow Connector 8"/>
            <p:cNvCxnSpPr>
              <a:stCxn id="10" idx="0"/>
            </p:cNvCxnSpPr>
            <p:nvPr/>
          </p:nvCxnSpPr>
          <p:spPr>
            <a:xfrm flipH="1" flipV="1">
              <a:off x="8226342" y="5258533"/>
              <a:ext cx="745115" cy="4983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8289943" y="5756853"/>
              <a:ext cx="1363027" cy="39656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r>
                <a:rPr lang="en-GB" sz="1575" dirty="0">
                  <a:solidFill>
                    <a:prstClr val="black"/>
                  </a:solidFill>
                </a:rPr>
                <a:t>A1 corrector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9207201" y="4958497"/>
              <a:ext cx="1440179" cy="869171"/>
              <a:chOff x="6903720" y="4922520"/>
              <a:chExt cx="2560318" cy="1545193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 flipH="1" flipV="1">
                <a:off x="6903720" y="4922520"/>
                <a:ext cx="1348739" cy="84018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/>
              <p:cNvSpPr/>
              <p:nvPr/>
            </p:nvSpPr>
            <p:spPr>
              <a:xfrm>
                <a:off x="7040879" y="5762704"/>
                <a:ext cx="2423159" cy="70500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/>
                <a:r>
                  <a:rPr lang="en-GB" sz="1575" dirty="0">
                    <a:solidFill>
                      <a:prstClr val="black"/>
                    </a:solidFill>
                  </a:rPr>
                  <a:t>B1 corrector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9061468" y="6298040"/>
              <a:ext cx="1731645" cy="559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GB" sz="1013" dirty="0">
                  <a:solidFill>
                    <a:prstClr val="black"/>
                  </a:solidFill>
                </a:rPr>
                <a:t>0.5mm wire, critical current @3T is 300A, physical length ~20cm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20266199">
              <a:off x="9279618" y="4671515"/>
              <a:ext cx="1372492" cy="248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GB" sz="1013" dirty="0">
                  <a:solidFill>
                    <a:prstClr val="black"/>
                  </a:solidFill>
                </a:rPr>
                <a:t>Distance from IP (mm)</a:t>
              </a:r>
            </a:p>
          </p:txBody>
        </p: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6820925" y="3200400"/>
            <a:ext cx="5142475" cy="3580497"/>
            <a:chOff x="5509902" y="1880914"/>
            <a:chExt cx="7387332" cy="51435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1845" y="1880914"/>
              <a:ext cx="6855389" cy="51435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545019" y="4722568"/>
              <a:ext cx="2352215" cy="43107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350" dirty="0"/>
                <a:t>Main left </a:t>
              </a:r>
              <a:r>
                <a:rPr lang="en-GB" sz="1200" dirty="0"/>
                <a:t>corrector</a:t>
              </a:r>
              <a:endParaRPr lang="en-GB" sz="135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859848" y="3233462"/>
              <a:ext cx="2356705" cy="66319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200" dirty="0"/>
                <a:t>Compensation loop of left corrector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09902" y="4490448"/>
              <a:ext cx="2265281" cy="66319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200" dirty="0"/>
                <a:t>Main right </a:t>
              </a:r>
              <a:r>
                <a:rPr lang="en-GB" sz="1200" dirty="0" smtClean="0"/>
                <a:t>corrector, </a:t>
              </a:r>
              <a:r>
                <a:rPr lang="en-GB" sz="1200" dirty="0"/>
                <a:t>for reference</a:t>
              </a:r>
            </a:p>
          </p:txBody>
        </p:sp>
      </p:grp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4165600" y="6645276"/>
            <a:ext cx="3860800" cy="152398"/>
          </a:xfrm>
        </p:spPr>
        <p:txBody>
          <a:bodyPr/>
          <a:lstStyle/>
          <a:p>
            <a:r>
              <a:rPr lang="es-ES" smtClean="0"/>
              <a:t>M. Koratzinos</a:t>
            </a:r>
            <a:endParaRPr lang="en-US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0" y="4348661"/>
            <a:ext cx="6715050" cy="246887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/>
              <a:t>Optics requirements are that</a:t>
            </a:r>
            <a:r>
              <a:rPr lang="en-GB" sz="2000" dirty="0" smtClean="0">
                <a:solidFill>
                  <a:srgbClr val="0070C0"/>
                </a:solidFill>
              </a:rPr>
              <a:t> a number of correctors is needed</a:t>
            </a:r>
            <a:r>
              <a:rPr lang="en-GB" sz="2000" dirty="0" smtClean="0"/>
              <a:t> as close to the IP as possible</a:t>
            </a:r>
          </a:p>
          <a:p>
            <a:r>
              <a:rPr lang="en-GB" sz="2000" dirty="0" smtClean="0"/>
              <a:t>The absence of iron in this design makes it possible to include a number of correctors as </a:t>
            </a:r>
            <a:r>
              <a:rPr lang="en-GB" sz="2000" dirty="0" smtClean="0">
                <a:solidFill>
                  <a:srgbClr val="0070C0"/>
                </a:solidFill>
              </a:rPr>
              <a:t>extra rings </a:t>
            </a:r>
            <a:r>
              <a:rPr lang="en-GB" sz="2000" dirty="0" smtClean="0"/>
              <a:t>on top of the quadrupole</a:t>
            </a:r>
          </a:p>
          <a:p>
            <a:r>
              <a:rPr lang="en-GB" sz="2000" dirty="0" smtClean="0"/>
              <a:t>These correctors do not take </a:t>
            </a:r>
            <a:r>
              <a:rPr lang="en-GB" sz="2000" dirty="0" smtClean="0">
                <a:solidFill>
                  <a:srgbClr val="0070C0"/>
                </a:solidFill>
              </a:rPr>
              <a:t>extra (longitudinal) space </a:t>
            </a:r>
            <a:r>
              <a:rPr lang="en-GB" sz="2000" dirty="0" smtClean="0"/>
              <a:t>in the design.</a:t>
            </a:r>
          </a:p>
          <a:p>
            <a:r>
              <a:rPr lang="en-GB" sz="2000" dirty="0" smtClean="0"/>
              <a:t>Each corrector comes with its own compensating coil in the other aperture to compensate for the (small) crosstalk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7795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267" y="1186577"/>
            <a:ext cx="11199237" cy="535233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FCC-</a:t>
            </a:r>
            <a:r>
              <a:rPr lang="en-US" dirty="0" err="1" smtClean="0"/>
              <a:t>ee</a:t>
            </a:r>
            <a:r>
              <a:rPr lang="en-US" dirty="0" smtClean="0"/>
              <a:t> Final Focus magnets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240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794608"/>
            <a:ext cx="4419600" cy="3018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792162"/>
          </a:xfrm>
        </p:spPr>
        <p:txBody>
          <a:bodyPr/>
          <a:lstStyle/>
          <a:p>
            <a:r>
              <a:rPr lang="en-US" dirty="0" smtClean="0"/>
              <a:t>FF prototype news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Koratzinos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474393"/>
            <a:ext cx="4953000" cy="350163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691" y="3976874"/>
            <a:ext cx="5895272" cy="281318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11201400" cy="5486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CCT is a relatively </a:t>
            </a:r>
            <a:r>
              <a:rPr lang="en-US" dirty="0" smtClean="0">
                <a:solidFill>
                  <a:srgbClr val="0070C0"/>
                </a:solidFill>
              </a:rPr>
              <a:t>new idea </a:t>
            </a:r>
            <a:r>
              <a:rPr lang="en-US" dirty="0" smtClean="0"/>
              <a:t>in magnet design, and </a:t>
            </a:r>
            <a:r>
              <a:rPr lang="en-US" dirty="0" smtClean="0">
                <a:solidFill>
                  <a:srgbClr val="0070C0"/>
                </a:solidFill>
              </a:rPr>
              <a:t>never one has been built with compensation</a:t>
            </a:r>
            <a:r>
              <a:rPr lang="en-US" dirty="0" smtClean="0"/>
              <a:t>. It is therefore imperative that a prototype is build and tested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 the FCC FF quad prototype project was born</a:t>
            </a:r>
            <a:endParaRPr lang="en-US" dirty="0" smtClean="0"/>
          </a:p>
          <a:p>
            <a:r>
              <a:rPr lang="en-US" dirty="0" smtClean="0"/>
              <a:t>Steps completed:</a:t>
            </a:r>
          </a:p>
          <a:p>
            <a:pPr lvl="1"/>
            <a:r>
              <a:rPr lang="en-US" dirty="0" smtClean="0"/>
              <a:t>Full magnetic analysis</a:t>
            </a:r>
          </a:p>
          <a:p>
            <a:pPr lvl="1"/>
            <a:r>
              <a:rPr lang="en-US" dirty="0" smtClean="0"/>
              <a:t>Full mechanical design</a:t>
            </a:r>
          </a:p>
          <a:p>
            <a:pPr lvl="1"/>
            <a:r>
              <a:rPr lang="en-US" dirty="0" smtClean="0"/>
              <a:t>Manufacturing of all parts and tools</a:t>
            </a:r>
          </a:p>
          <a:p>
            <a:pPr lvl="1"/>
            <a:r>
              <a:rPr lang="en-US" dirty="0" smtClean="0"/>
              <a:t>winding table, with stepper motor</a:t>
            </a:r>
          </a:p>
          <a:p>
            <a:pPr lvl="1"/>
            <a:r>
              <a:rPr lang="en-US" dirty="0" smtClean="0"/>
              <a:t>Winding completed</a:t>
            </a:r>
          </a:p>
          <a:p>
            <a:pPr lvl="1"/>
            <a:r>
              <a:rPr lang="en-US" dirty="0" smtClean="0"/>
              <a:t>Outer sleeve and endplates installed.</a:t>
            </a:r>
          </a:p>
          <a:p>
            <a:pPr lvl="1"/>
            <a:r>
              <a:rPr lang="en-US" dirty="0" smtClean="0"/>
              <a:t>Mechanical assembly completed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Rotating probe (C. Petrone) </a:t>
            </a:r>
          </a:p>
          <a:p>
            <a:pPr lvl="1"/>
            <a:r>
              <a:rPr lang="en-US" dirty="0" smtClean="0"/>
              <a:t>Sensing coils (special to quadrupoles) completed</a:t>
            </a:r>
          </a:p>
          <a:p>
            <a:pPr lvl="1"/>
            <a:r>
              <a:rPr lang="en-US" dirty="0" smtClean="0"/>
              <a:t>Design of rotating shaft under way</a:t>
            </a:r>
          </a:p>
          <a:p>
            <a:pPr lvl="1"/>
            <a:r>
              <a:rPr lang="en-US" dirty="0" smtClean="0"/>
              <a:t>Warm testing: Q3 of 2020 (has been shifted)</a:t>
            </a:r>
          </a:p>
          <a:p>
            <a:pPr lvl="1"/>
            <a:r>
              <a:rPr lang="en-US" dirty="0" smtClean="0"/>
              <a:t>Cold testing: Q4 of 2020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649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0" y="1066801"/>
            <a:ext cx="3429000" cy="3581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en-US" dirty="0" smtClean="0"/>
              <a:t>Although </a:t>
            </a:r>
            <a:r>
              <a:rPr lang="en-US" dirty="0" err="1" smtClean="0"/>
              <a:t>NbTi</a:t>
            </a:r>
            <a:r>
              <a:rPr lang="en-US" dirty="0" smtClean="0"/>
              <a:t> conductor is adequate for the FF quads and correctors, we should consider HTS conductors because of the extra margin we will get against quenches.</a:t>
            </a:r>
          </a:p>
          <a:p>
            <a:r>
              <a:rPr lang="en-US" dirty="0" smtClean="0"/>
              <a:t>This is a technology that can be tested today</a:t>
            </a:r>
          </a:p>
          <a:p>
            <a:r>
              <a:rPr lang="en-US" dirty="0" smtClean="0"/>
              <a:t>We can be sure that in 20 years HTS conductors will be cheaper and better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868362"/>
          </a:xfrm>
        </p:spPr>
        <p:txBody>
          <a:bodyPr/>
          <a:lstStyle/>
          <a:p>
            <a:r>
              <a:rPr lang="en-US" dirty="0" smtClean="0"/>
              <a:t>A warning from </a:t>
            </a:r>
            <a:r>
              <a:rPr lang="en-US" dirty="0" err="1" smtClean="0"/>
              <a:t>SuperKEKb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4562"/>
            <a:ext cx="8214842" cy="46180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01744" y="5377934"/>
            <a:ext cx="201309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K. Oide, 26/6/2019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946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544638"/>
            <a:ext cx="10363200" cy="1362075"/>
          </a:xfrm>
        </p:spPr>
        <p:txBody>
          <a:bodyPr/>
          <a:lstStyle/>
          <a:p>
            <a:r>
              <a:rPr lang="en-GB" dirty="0" smtClean="0"/>
              <a:t>Luminosity counter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293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9250" y="788483"/>
            <a:ext cx="6214224" cy="1040317"/>
          </a:xfrm>
          <a:solidFill>
            <a:srgbClr val="B7EFF7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Goal: absolute luminosity measurement to 10</a:t>
            </a:r>
            <a:r>
              <a:rPr lang="en-US" sz="2000" b="1" baseline="30000" dirty="0"/>
              <a:t>-4 </a:t>
            </a:r>
            <a:r>
              <a:rPr lang="en-US" sz="2000" b="1" dirty="0"/>
              <a:t>at the Z </a:t>
            </a:r>
            <a:endParaRPr lang="en-US" sz="2000" b="1" baseline="30000" dirty="0"/>
          </a:p>
          <a:p>
            <a:r>
              <a:rPr lang="en-US" sz="1800" dirty="0"/>
              <a:t>The luminosity calorimeter is a key device in the MDI area:  </a:t>
            </a:r>
            <a:r>
              <a:rPr lang="en-US" sz="1800" dirty="0" smtClean="0"/>
              <a:t>tight space, alignment and background  requirements</a:t>
            </a:r>
            <a:r>
              <a:rPr lang="en-US" sz="1800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875" y="0"/>
            <a:ext cx="6172200" cy="857250"/>
          </a:xfrm>
        </p:spPr>
        <p:txBody>
          <a:bodyPr/>
          <a:lstStyle/>
          <a:p>
            <a:r>
              <a:rPr lang="en-US" dirty="0" err="1"/>
              <a:t>LumiCal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1414F5-1A27-FE46-9304-16FDC692B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23" y="1926144"/>
            <a:ext cx="4266813" cy="30779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39C80D-399A-2E43-A852-24443E86E122}"/>
              </a:ext>
            </a:extLst>
          </p:cNvPr>
          <p:cNvSpPr txBox="1"/>
          <p:nvPr/>
        </p:nvSpPr>
        <p:spPr>
          <a:xfrm>
            <a:off x="8382000" y="6204801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M. Dam</a:t>
            </a:r>
          </a:p>
        </p:txBody>
      </p:sp>
      <p:pic>
        <p:nvPicPr>
          <p:cNvPr id="12" name="Рисунок 2">
            <a:extLst>
              <a:ext uri="{FF2B5EF4-FFF2-40B4-BE49-F238E27FC236}">
                <a16:creationId xmlns:a16="http://schemas.microsoft.com/office/drawing/2014/main" id="{34CBCC72-18A4-3C4D-9CC1-B8EC37920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06" y="5196635"/>
            <a:ext cx="4154216" cy="1745972"/>
          </a:xfrm>
          <a:prstGeom prst="rect">
            <a:avLst/>
          </a:prstGeom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74B5E308-B442-704B-B159-92B0E6E20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48200" y="6540793"/>
            <a:ext cx="2895600" cy="365125"/>
          </a:xfrm>
        </p:spPr>
        <p:txBody>
          <a:bodyPr/>
          <a:lstStyle/>
          <a:p>
            <a:r>
              <a:rPr lang="de-DE" smtClean="0"/>
              <a:t>M. Koratzinos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293473" y="767218"/>
            <a:ext cx="5822327" cy="5078313"/>
          </a:xfrm>
          <a:prstGeom prst="rect">
            <a:avLst/>
          </a:prstGeom>
          <a:solidFill>
            <a:srgbClr val="FFC1FF"/>
          </a:solidFill>
        </p:spPr>
        <p:txBody>
          <a:bodyPr wrap="square">
            <a:spAutoFit/>
          </a:bodyPr>
          <a:lstStyle/>
          <a:p>
            <a:r>
              <a:rPr lang="en-GB" b="1" dirty="0" smtClean="0"/>
              <a:t>Vital statistics:</a:t>
            </a:r>
          </a:p>
          <a:p>
            <a:r>
              <a:rPr lang="en-GB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W+Si</a:t>
            </a:r>
            <a:r>
              <a:rPr lang="en-GB" dirty="0" smtClean="0"/>
              <a:t> sandwich</a:t>
            </a:r>
            <a:r>
              <a:rPr lang="en-GB" dirty="0"/>
              <a:t>: 3.5 mm W + Si sensors in 1 mm </a:t>
            </a:r>
            <a:r>
              <a:rPr lang="en-GB" dirty="0" smtClean="0"/>
              <a:t>gaps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25 layers total</a:t>
            </a:r>
            <a:r>
              <a:rPr lang="en-GB" dirty="0"/>
              <a:t>: 25 </a:t>
            </a:r>
            <a:r>
              <a:rPr lang="en-GB" dirty="0" smtClean="0"/>
              <a:t>X0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Cylindrical detector dimensions: 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Radius: </a:t>
            </a:r>
            <a:r>
              <a:rPr lang="en-GB" dirty="0"/>
              <a:t>54 &lt; r &lt; 145 mm  </a:t>
            </a:r>
            <a:endParaRPr lang="en-GB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Along outgoing beamline</a:t>
            </a:r>
            <a:r>
              <a:rPr lang="en-GB" dirty="0"/>
              <a:t>:  1074 </a:t>
            </a:r>
            <a:r>
              <a:rPr lang="en-GB" dirty="0" smtClean="0"/>
              <a:t>&lt; z </a:t>
            </a:r>
            <a:r>
              <a:rPr lang="en-GB" dirty="0"/>
              <a:t>&lt; 1190 mm 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 </a:t>
            </a:r>
            <a:r>
              <a:rPr lang="en-GB" dirty="0"/>
              <a:t>Sensitive region: </a:t>
            </a:r>
            <a:r>
              <a:rPr lang="en-GB" dirty="0" smtClean="0"/>
              <a:t>55 </a:t>
            </a:r>
            <a:r>
              <a:rPr lang="en-GB" dirty="0"/>
              <a:t>&lt; r &lt; 115 </a:t>
            </a:r>
            <a:r>
              <a:rPr lang="en-GB" dirty="0" smtClean="0"/>
              <a:t>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Detectors centred on </a:t>
            </a:r>
            <a:r>
              <a:rPr lang="en-GB" dirty="0"/>
              <a:t>and </a:t>
            </a:r>
            <a:r>
              <a:rPr lang="en-GB" dirty="0" smtClean="0"/>
              <a:t>perpendicular to outgoing beamline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 Angular coverage</a:t>
            </a:r>
            <a:r>
              <a:rPr lang="en-GB" dirty="0"/>
              <a:t>(&gt;1 </a:t>
            </a:r>
            <a:r>
              <a:rPr lang="en-GB" dirty="0" smtClean="0"/>
              <a:t>Moliere radius </a:t>
            </a:r>
            <a:r>
              <a:rPr lang="en-GB" dirty="0"/>
              <a:t>from </a:t>
            </a:r>
            <a:r>
              <a:rPr lang="en-GB" dirty="0" smtClean="0"/>
              <a:t>edge):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Wide </a:t>
            </a:r>
            <a:r>
              <a:rPr lang="en-GB" dirty="0"/>
              <a:t>acceptance:      62-88 </a:t>
            </a:r>
            <a:r>
              <a:rPr lang="en-GB" dirty="0" err="1"/>
              <a:t>mrad</a:t>
            </a:r>
            <a:r>
              <a:rPr lang="en-GB" dirty="0"/>
              <a:t> </a:t>
            </a:r>
            <a:endParaRPr lang="en-GB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Narrow acceptance</a:t>
            </a:r>
            <a:r>
              <a:rPr lang="en-GB" dirty="0"/>
              <a:t>: 64-86 </a:t>
            </a:r>
            <a:r>
              <a:rPr lang="en-GB" dirty="0" err="1" smtClean="0"/>
              <a:t>mrad</a:t>
            </a:r>
            <a:endParaRPr lang="en-GB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Bhabha</a:t>
            </a:r>
            <a:r>
              <a:rPr lang="en-GB" dirty="0" smtClean="0"/>
              <a:t> </a:t>
            </a:r>
            <a:r>
              <a:rPr lang="en-GB" dirty="0" err="1" smtClean="0"/>
              <a:t>crosssection</a:t>
            </a:r>
            <a:r>
              <a:rPr lang="en-GB" dirty="0"/>
              <a:t>@ 91.2 GeV:  14 </a:t>
            </a:r>
            <a:r>
              <a:rPr lang="en-GB" dirty="0" err="1"/>
              <a:t>nb</a:t>
            </a:r>
            <a:r>
              <a:rPr lang="en-GB" dirty="0"/>
              <a:t> 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Region </a:t>
            </a:r>
            <a:r>
              <a:rPr lang="en-GB" dirty="0"/>
              <a:t>115 &lt; r &lt; 145 mm </a:t>
            </a:r>
            <a:r>
              <a:rPr lang="en-GB" dirty="0" smtClean="0"/>
              <a:t>reserved for services: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Red</a:t>
            </a:r>
            <a:r>
              <a:rPr lang="en-GB" dirty="0"/>
              <a:t>: </a:t>
            </a:r>
            <a:r>
              <a:rPr lang="en-GB" dirty="0" smtClean="0"/>
              <a:t>Mechanical assembly</a:t>
            </a:r>
            <a:r>
              <a:rPr lang="en-GB" dirty="0"/>
              <a:t>, read-out electronics, cooling, </a:t>
            </a:r>
            <a:r>
              <a:rPr lang="en-GB" dirty="0" smtClean="0"/>
              <a:t>equipment for alignment; Blue</a:t>
            </a:r>
            <a:r>
              <a:rPr lang="en-GB" dirty="0"/>
              <a:t>: </a:t>
            </a:r>
            <a:r>
              <a:rPr lang="en-GB" dirty="0" smtClean="0"/>
              <a:t>Cabling of </a:t>
            </a:r>
            <a:r>
              <a:rPr lang="en-GB" dirty="0"/>
              <a:t>signals from front-end </a:t>
            </a:r>
            <a:r>
              <a:rPr lang="en-GB" dirty="0" smtClean="0"/>
              <a:t>electronics to digitizers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105400" y="5867400"/>
            <a:ext cx="6858000" cy="83099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/>
              <a:t>Accuracy:</a:t>
            </a:r>
          </a:p>
          <a:p>
            <a:r>
              <a:rPr lang="en-GB" sz="2400" dirty="0" smtClean="0"/>
              <a:t>Aim for construction and metrology precision of </a:t>
            </a:r>
            <a:r>
              <a:rPr lang="en-GB" sz="2400" dirty="0"/>
              <a:t>1 </a:t>
            </a:r>
            <a:r>
              <a:rPr lang="en-GB" sz="2400" dirty="0" err="1"/>
              <a:t>μm</a:t>
            </a:r>
            <a:r>
              <a:rPr lang="en-GB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980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50951"/>
            <a:ext cx="10363200" cy="1362075"/>
          </a:xfrm>
        </p:spPr>
        <p:txBody>
          <a:bodyPr/>
          <a:lstStyle/>
          <a:p>
            <a:r>
              <a:rPr lang="en-GB" dirty="0" smtClean="0"/>
              <a:t>Mechanical design and integration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975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Mechanical design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Going towards a TDR, we need a mechanical design study, at least at the conceptual level</a:t>
            </a:r>
          </a:p>
          <a:p>
            <a:pPr lvl="1"/>
            <a:r>
              <a:rPr lang="en-GB" dirty="0"/>
              <a:t> </a:t>
            </a:r>
            <a:r>
              <a:rPr lang="en-GB" dirty="0" smtClean="0"/>
              <a:t>can the system be built?</a:t>
            </a:r>
          </a:p>
          <a:p>
            <a:pPr lvl="1"/>
            <a:r>
              <a:rPr lang="en-GB" dirty="0" smtClean="0"/>
              <a:t>Can it be assembled?</a:t>
            </a:r>
          </a:p>
          <a:p>
            <a:pPr lvl="1"/>
            <a:r>
              <a:rPr lang="en-GB" dirty="0" smtClean="0"/>
              <a:t>Can it be cooled?</a:t>
            </a:r>
          </a:p>
          <a:p>
            <a:pPr lvl="1"/>
            <a:r>
              <a:rPr lang="en-GB" dirty="0" smtClean="0"/>
              <a:t>Can we stay within the 100mrad cone?</a:t>
            </a:r>
          </a:p>
          <a:p>
            <a:pPr lvl="1"/>
            <a:r>
              <a:rPr lang="en-GB" dirty="0" smtClean="0"/>
              <a:t>How about vibrations? Will they kill luminosity?</a:t>
            </a:r>
          </a:p>
          <a:p>
            <a:r>
              <a:rPr lang="en-GB" dirty="0" smtClean="0"/>
              <a:t>An effort for a conceptual mechanical design has just started</a:t>
            </a:r>
          </a:p>
          <a:p>
            <a:pPr lvl="1"/>
            <a:r>
              <a:rPr lang="en-GB" dirty="0" smtClean="0"/>
              <a:t>We are still not at the level of a real, detailed, mechanical design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Koratzinos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7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914400"/>
          </a:xfrm>
        </p:spPr>
        <p:txBody>
          <a:bodyPr/>
          <a:lstStyle/>
          <a:p>
            <a:r>
              <a:rPr lang="en-GB" dirty="0" smtClean="0"/>
              <a:t>Mechanical design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2169132"/>
            <a:ext cx="9067800" cy="46126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72986" y="4648200"/>
            <a:ext cx="158864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100 </a:t>
            </a:r>
            <a:r>
              <a:rPr lang="en-GB" dirty="0" err="1"/>
              <a:t>mrad</a:t>
            </a:r>
            <a:r>
              <a:rPr lang="en-GB" dirty="0"/>
              <a:t> cone</a:t>
            </a: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>
            <a:off x="3161626" y="4832866"/>
            <a:ext cx="876974" cy="577334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Koratzinos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901783" y="981604"/>
            <a:ext cx="6192263" cy="830997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We are opting for a thin cryostat design with all load bearing structures inside the magnet coils</a:t>
            </a:r>
            <a:endParaRPr lang="en-GB" sz="2400" dirty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800" r="36237" b="50031"/>
          <a:stretch/>
        </p:blipFill>
        <p:spPr>
          <a:xfrm>
            <a:off x="265211" y="1264983"/>
            <a:ext cx="2460160" cy="163022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611942" y="1293825"/>
            <a:ext cx="2145132" cy="386067"/>
            <a:chOff x="3785302" y="2209800"/>
            <a:chExt cx="2145132" cy="386067"/>
          </a:xfrm>
        </p:grpSpPr>
        <p:sp>
          <p:nvSpPr>
            <p:cNvPr id="10" name="TextBox 9"/>
            <p:cNvSpPr txBox="1"/>
            <p:nvPr/>
          </p:nvSpPr>
          <p:spPr>
            <a:xfrm>
              <a:off x="4399117" y="2209800"/>
              <a:ext cx="1531317" cy="33855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sz="1600" b="1" dirty="0"/>
                <a:t>1mm outer wall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3785302" y="2395812"/>
              <a:ext cx="613815" cy="200055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2802129" y="1610667"/>
            <a:ext cx="2580160" cy="338554"/>
            <a:chOff x="3733800" y="2743200"/>
            <a:chExt cx="2580160" cy="338554"/>
          </a:xfrm>
        </p:grpSpPr>
        <p:sp>
          <p:nvSpPr>
            <p:cNvPr id="11" name="TextBox 10"/>
            <p:cNvSpPr txBox="1"/>
            <p:nvPr/>
          </p:nvSpPr>
          <p:spPr>
            <a:xfrm>
              <a:off x="4143879" y="2743200"/>
              <a:ext cx="2170081" cy="33855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sz="1600" b="1" dirty="0"/>
                <a:t>2mm vacuum + spacers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3733800" y="2929212"/>
              <a:ext cx="410079" cy="8128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2672510" y="1869292"/>
            <a:ext cx="2122579" cy="338554"/>
            <a:chOff x="3735907" y="3382724"/>
            <a:chExt cx="2122579" cy="338554"/>
          </a:xfrm>
        </p:grpSpPr>
        <p:sp>
          <p:nvSpPr>
            <p:cNvPr id="12" name="TextBox 11"/>
            <p:cNvSpPr txBox="1"/>
            <p:nvPr/>
          </p:nvSpPr>
          <p:spPr>
            <a:xfrm>
              <a:off x="4345508" y="3382724"/>
              <a:ext cx="1512978" cy="33855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sz="1600" b="1" dirty="0"/>
                <a:t>2mm inner wall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3735907" y="3568585"/>
              <a:ext cx="609601" cy="6749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444524" y="1263047"/>
            <a:ext cx="139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Thin cryostat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72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3410" y="1143000"/>
            <a:ext cx="10972800" cy="1219199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CEPC and FCC-</a:t>
            </a:r>
            <a:r>
              <a:rPr lang="en-GB" dirty="0" err="1" smtClean="0"/>
              <a:t>ee</a:t>
            </a:r>
            <a:r>
              <a:rPr lang="en-GB" dirty="0" smtClean="0"/>
              <a:t> are the two circular collider future flagship projects with a lot in common and very few differences!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143000"/>
          </a:xfrm>
        </p:spPr>
        <p:txBody>
          <a:bodyPr/>
          <a:lstStyle/>
          <a:p>
            <a:r>
              <a:rPr lang="en-GB" dirty="0" smtClean="0"/>
              <a:t>A tale of two projects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10" y="2880678"/>
            <a:ext cx="5835930" cy="3856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190" y="2880677"/>
            <a:ext cx="5109210" cy="3839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6019500"/>
            <a:ext cx="4038600" cy="598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6155372"/>
            <a:ext cx="4171950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1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353"/>
            <a:ext cx="10972800" cy="976537"/>
          </a:xfrm>
        </p:spPr>
        <p:txBody>
          <a:bodyPr/>
          <a:lstStyle/>
          <a:p>
            <a:r>
              <a:rPr lang="en-GB" dirty="0"/>
              <a:t>Zoom on front </a:t>
            </a:r>
            <a:r>
              <a:rPr lang="en-GB" dirty="0" smtClean="0"/>
              <a:t>face of </a:t>
            </a:r>
            <a:r>
              <a:rPr lang="en-GB" dirty="0"/>
              <a:t>cryostat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Koratzinos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984637"/>
            <a:ext cx="8382000" cy="575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5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914400"/>
            <a:ext cx="10972800" cy="4525963"/>
          </a:xfrm>
        </p:spPr>
        <p:txBody>
          <a:bodyPr/>
          <a:lstStyle/>
          <a:p>
            <a:r>
              <a:rPr lang="en-GB" dirty="0" smtClean="0"/>
              <a:t>We have two options for suspending the various MDI elements inside the detector</a:t>
            </a:r>
          </a:p>
          <a:p>
            <a:pPr lvl="1"/>
            <a:r>
              <a:rPr lang="en-GB" dirty="0" smtClean="0"/>
              <a:t>Cantilever design a-la </a:t>
            </a:r>
            <a:r>
              <a:rPr lang="en-GB" dirty="0" err="1" smtClean="0"/>
              <a:t>SuperKEKb</a:t>
            </a:r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One piece insert like DAFNE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"/>
            <a:ext cx="10972800" cy="1143000"/>
          </a:xfrm>
        </p:spPr>
        <p:txBody>
          <a:bodyPr/>
          <a:lstStyle/>
          <a:p>
            <a:r>
              <a:rPr lang="en-GB" dirty="0" smtClean="0"/>
              <a:t>Integration and assembly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7DAFB7-EDD1-F14F-AC78-004C2BB48C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3" t="60308" r="52080" b="21827"/>
          <a:stretch/>
        </p:blipFill>
        <p:spPr>
          <a:xfrm>
            <a:off x="838200" y="4618039"/>
            <a:ext cx="5442859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1749" t="34736" r="50058" b="43289"/>
          <a:stretch/>
        </p:blipFill>
        <p:spPr>
          <a:xfrm>
            <a:off x="1219200" y="2520937"/>
            <a:ext cx="2526792" cy="15160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67600" y="2362200"/>
            <a:ext cx="4114800" cy="2585323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A cantilever design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needs a remotely operated flange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two sides are decoupled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 smtClean="0"/>
              <a:t>A one piece insert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Needs a lot of space on one side of the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detector hole is defined by the largest cross section</a:t>
            </a:r>
          </a:p>
        </p:txBody>
      </p:sp>
    </p:spTree>
    <p:extLst>
      <p:ext uri="{BB962C8B-B14F-4D97-AF65-F5344CB8AC3E}">
        <p14:creationId xmlns:p14="http://schemas.microsoft.com/office/powerpoint/2010/main" val="286579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Cantilever assembly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2033581"/>
            <a:ext cx="8229600" cy="3659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029200" y="6248400"/>
            <a:ext cx="4648200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58001" y="6308724"/>
            <a:ext cx="137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4370 mm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62200" y="5999069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From support to tip of compensating solenoid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Koratzinos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90600" y="1417638"/>
            <a:ext cx="2057400" cy="369332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Conceptual design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681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Forces calculation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Such a large magnet system is usually associated with substantial forces.</a:t>
            </a:r>
          </a:p>
          <a:p>
            <a:r>
              <a:rPr lang="en-US" dirty="0" smtClean="0"/>
              <a:t>I have made an initial calculation of the forces on each element (screening solenoid, compensating solenoid) for the benefit of the mechanics integration team</a:t>
            </a:r>
          </a:p>
          <a:p>
            <a:r>
              <a:rPr lang="en-US" dirty="0" smtClean="0"/>
              <a:t>The FF quads are sitting in zero field, so there is no force on them (but there is a force between them)</a:t>
            </a:r>
          </a:p>
          <a:p>
            <a:r>
              <a:rPr lang="en-US" dirty="0" smtClean="0"/>
              <a:t>A misalignment study is also performed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720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128" r="9851" b="2064"/>
          <a:stretch/>
        </p:blipFill>
        <p:spPr>
          <a:xfrm rot="16200000">
            <a:off x="3533776" y="700087"/>
            <a:ext cx="4619625" cy="6781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3615" t="2094" r="7320" b="2593"/>
          <a:stretch/>
        </p:blipFill>
        <p:spPr>
          <a:xfrm rot="16200000">
            <a:off x="3549502" y="681368"/>
            <a:ext cx="4572000" cy="678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197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dirty="0"/>
              <a:t>Perfect alignment: force on the solenoids, left side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090737" y="5473005"/>
            <a:ext cx="7505702" cy="1384995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For both sides: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Screening solenoid: -80kN towards the 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Comp. solenoid: +300kN, towards the endcap</a:t>
            </a:r>
            <a:endParaRPr lang="en-GB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9829800" y="4114800"/>
            <a:ext cx="2286000" cy="1200329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Forces and torques with misalignment have also been computed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166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544638"/>
            <a:ext cx="10363200" cy="1362075"/>
          </a:xfrm>
        </p:spPr>
        <p:txBody>
          <a:bodyPr/>
          <a:lstStyle/>
          <a:p>
            <a:r>
              <a:rPr lang="en-GB" dirty="0" smtClean="0"/>
              <a:t>beam pipe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46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75171" y="1160508"/>
            <a:ext cx="3810000" cy="3097907"/>
          </a:xfrm>
          <a:solidFill>
            <a:srgbClr val="FFC1FF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 smtClean="0"/>
              <a:t>What defines the beam pipe dimensions is:</a:t>
            </a:r>
          </a:p>
          <a:p>
            <a:r>
              <a:rPr lang="en-GB" sz="2000" dirty="0" smtClean="0"/>
              <a:t>SR hitting the detector area</a:t>
            </a:r>
          </a:p>
          <a:p>
            <a:r>
              <a:rPr lang="en-GB" sz="2000" dirty="0" smtClean="0"/>
              <a:t>Beam sizes</a:t>
            </a:r>
          </a:p>
          <a:p>
            <a:r>
              <a:rPr lang="en-GB" sz="2000" dirty="0" smtClean="0"/>
              <a:t>Heating due to impedance</a:t>
            </a:r>
          </a:p>
          <a:p>
            <a:r>
              <a:rPr lang="en-GB" sz="2000" dirty="0" smtClean="0"/>
              <a:t>For physics, we want this as small as possible</a:t>
            </a:r>
          </a:p>
          <a:p>
            <a:r>
              <a:rPr lang="en-GB" sz="2000" dirty="0" smtClean="0"/>
              <a:t>A series of masks and shielding protect from SR</a:t>
            </a:r>
            <a:endParaRPr lang="en-GB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75916"/>
            <a:ext cx="10972800" cy="762284"/>
          </a:xfrm>
        </p:spPr>
        <p:txBody>
          <a:bodyPr/>
          <a:lstStyle/>
          <a:p>
            <a:r>
              <a:rPr lang="en-GB" dirty="0" smtClean="0"/>
              <a:t>Beam pipe design around the IP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A2BC18-F0AB-F249-BF32-37428AEF689F}"/>
              </a:ext>
            </a:extLst>
          </p:cNvPr>
          <p:cNvGrpSpPr>
            <a:grpSpLocks noChangeAspect="1"/>
          </p:cNvGrpSpPr>
          <p:nvPr/>
        </p:nvGrpSpPr>
        <p:grpSpPr>
          <a:xfrm>
            <a:off x="228600" y="990600"/>
            <a:ext cx="8352435" cy="4648200"/>
            <a:chOff x="4923406" y="2515892"/>
            <a:chExt cx="4296789" cy="2391199"/>
          </a:xfrm>
        </p:grpSpPr>
        <p:pic>
          <p:nvPicPr>
            <p:cNvPr id="9" name="Immagine 12">
              <a:extLst>
                <a:ext uri="{FF2B5EF4-FFF2-40B4-BE49-F238E27FC236}">
                  <a16:creationId xmlns:a16="http://schemas.microsoft.com/office/drawing/2014/main" id="{B0F8A11D-3DE7-EF4F-8546-90A3AD0A8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23406" y="4317978"/>
              <a:ext cx="4296789" cy="58911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DE939E-F44A-C447-936D-5CC0F3F3A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35" y="2515892"/>
              <a:ext cx="2478096" cy="1834434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609600" y="5697816"/>
            <a:ext cx="1005840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We have opted for a 30mm dimeter beam pipe close to the IP.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Central region +-12.5cm is water cooled beryllium (5um of gold, 1.5mm beryllium, 1mm of </a:t>
            </a:r>
            <a:r>
              <a:rPr lang="en-GB" dirty="0" smtClean="0">
                <a:solidFill>
                  <a:srgbClr val="0070C0"/>
                </a:solidFill>
              </a:rPr>
              <a:t>water</a:t>
            </a:r>
            <a:r>
              <a:rPr lang="en-GB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Beam pipe around the FF quadrupoles (QC1L1, QC1L2, QC1L3) is 30mm diameter 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9448800" y="4876800"/>
            <a:ext cx="251460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Can it be made smaller?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4279462"/>
            <a:ext cx="122148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M. Boscolo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758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5522592" y="1398674"/>
            <a:ext cx="6375043" cy="4005276"/>
            <a:chOff x="2903730" y="829429"/>
            <a:chExt cx="9002520" cy="565605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5ADEC44-36B4-4C2F-8FAD-7DBF0885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3730" y="829429"/>
              <a:ext cx="9002520" cy="5571371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DA76CB4-94F0-4A53-B078-D98CB85E4B65}"/>
                </a:ext>
              </a:extLst>
            </p:cNvPr>
            <p:cNvCxnSpPr/>
            <p:nvPr/>
          </p:nvCxnSpPr>
          <p:spPr>
            <a:xfrm flipV="1">
              <a:off x="2903730" y="2819400"/>
              <a:ext cx="8495134" cy="1371600"/>
            </a:xfrm>
            <a:prstGeom prst="straightConnector1">
              <a:avLst/>
            </a:prstGeom>
            <a:ln w="28575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A86DF69-E279-4C79-B795-CD9D4F2D483F}"/>
                </a:ext>
              </a:extLst>
            </p:cNvPr>
            <p:cNvSpPr txBox="1"/>
            <p:nvPr/>
          </p:nvSpPr>
          <p:spPr>
            <a:xfrm>
              <a:off x="7086601" y="4300250"/>
              <a:ext cx="16001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33CC"/>
                  </a:solidFill>
                </a:rPr>
                <a:t>Soft bend radiation fan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6CAE3A4-26A3-4BEE-9762-362EDAF6D6E6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flipH="1" flipV="1">
              <a:off x="7391403" y="3456574"/>
              <a:ext cx="495298" cy="843676"/>
            </a:xfrm>
            <a:prstGeom prst="straightConnector1">
              <a:avLst/>
            </a:prstGeom>
            <a:ln w="38100">
              <a:solidFill>
                <a:srgbClr val="99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421FF44-EF6A-4575-9D9D-2848AAB1546B}"/>
                </a:ext>
              </a:extLst>
            </p:cNvPr>
            <p:cNvSpPr txBox="1"/>
            <p:nvPr/>
          </p:nvSpPr>
          <p:spPr>
            <a:xfrm>
              <a:off x="9131032" y="3905397"/>
              <a:ext cx="27752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33CC"/>
                  </a:solidFill>
                </a:rPr>
                <a:t>Closest distance from beam line to central chamber is 11.25 mm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8AD5410-2EE8-46B0-80B2-FAD0F720A3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06773" y="3244350"/>
              <a:ext cx="1004027" cy="760973"/>
            </a:xfrm>
            <a:prstGeom prst="straightConnector1">
              <a:avLst/>
            </a:prstGeom>
            <a:ln w="38100">
              <a:solidFill>
                <a:srgbClr val="99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9BFA48F-790A-405A-8A15-8391D9E645F5}"/>
                </a:ext>
              </a:extLst>
            </p:cNvPr>
            <p:cNvSpPr txBox="1"/>
            <p:nvPr/>
          </p:nvSpPr>
          <p:spPr>
            <a:xfrm>
              <a:off x="3778772" y="5181600"/>
              <a:ext cx="2622194" cy="1303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33CC"/>
                  </a:solidFill>
                </a:rPr>
                <a:t>Mask tip is 10 mm from the beam line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FB7F537-535D-4F68-864C-131B922CC6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33800" y="4258429"/>
              <a:ext cx="807065" cy="952309"/>
            </a:xfrm>
            <a:prstGeom prst="straightConnector1">
              <a:avLst/>
            </a:prstGeom>
            <a:ln w="38100">
              <a:solidFill>
                <a:srgbClr val="99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0" y="1600201"/>
            <a:ext cx="3962400" cy="4525963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67785"/>
            <a:ext cx="10972800" cy="866904"/>
          </a:xfrm>
        </p:spPr>
        <p:txBody>
          <a:bodyPr/>
          <a:lstStyle/>
          <a:p>
            <a:r>
              <a:rPr lang="en-GB" dirty="0" smtClean="0"/>
              <a:t>Moving from 15 to 10mm radius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209749" y="967060"/>
            <a:ext cx="4264139" cy="3737681"/>
            <a:chOff x="202108" y="1033676"/>
            <a:chExt cx="4264139" cy="373768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10FDD13-1738-1045-B8F1-78030793AF21}"/>
                </a:ext>
              </a:extLst>
            </p:cNvPr>
            <p:cNvSpPr txBox="1"/>
            <p:nvPr/>
          </p:nvSpPr>
          <p:spPr>
            <a:xfrm>
              <a:off x="1137343" y="4517441"/>
              <a:ext cx="1063112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154">
                <a:defRPr/>
              </a:pPr>
              <a:r>
                <a:rPr lang="it-IT" sz="1050" b="1">
                  <a:solidFill>
                    <a:schemeClr val="accent6">
                      <a:lumMod val="50000"/>
                    </a:schemeClr>
                  </a:solidFill>
                  <a:latin typeface="Calibri"/>
                </a:rPr>
                <a:t>HOM </a:t>
              </a:r>
              <a:r>
                <a:rPr lang="it-IT" sz="1050" b="1" err="1">
                  <a:solidFill>
                    <a:schemeClr val="accent6">
                      <a:lumMod val="50000"/>
                    </a:schemeClr>
                  </a:solidFill>
                  <a:latin typeface="Calibri"/>
                </a:rPr>
                <a:t>absorbers</a:t>
              </a:r>
              <a:endParaRPr lang="it-IT" sz="1050" b="1">
                <a:solidFill>
                  <a:schemeClr val="accent6">
                    <a:lumMod val="50000"/>
                  </a:schemeClr>
                </a:solidFill>
                <a:latin typeface="Calibri"/>
              </a:endParaRPr>
            </a:p>
          </p:txBody>
        </p:sp>
        <p:grpSp>
          <p:nvGrpSpPr>
            <p:cNvPr id="7" name="Group 6"/>
            <p:cNvGrpSpPr>
              <a:grpSpLocks noChangeAspect="1"/>
            </p:cNvGrpSpPr>
            <p:nvPr/>
          </p:nvGrpSpPr>
          <p:grpSpPr>
            <a:xfrm>
              <a:off x="202108" y="1303379"/>
              <a:ext cx="4264139" cy="3240107"/>
              <a:chOff x="4526634" y="1117625"/>
              <a:chExt cx="3711711" cy="2855739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6634" y="1117625"/>
                <a:ext cx="3711711" cy="2855739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4D95AF4-36EA-5943-8F76-E05DF98E716D}"/>
                  </a:ext>
                </a:extLst>
              </p:cNvPr>
              <p:cNvSpPr txBox="1"/>
              <p:nvPr/>
            </p:nvSpPr>
            <p:spPr>
              <a:xfrm>
                <a:off x="6069483" y="2905555"/>
                <a:ext cx="871743" cy="406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54">
                  <a:defRPr/>
                </a:pPr>
                <a:r>
                  <a:rPr lang="it-IT" sz="1200">
                    <a:solidFill>
                      <a:prstClr val="black"/>
                    </a:solidFill>
                    <a:latin typeface="Calibri"/>
                  </a:rPr>
                  <a:t>Central detector</a:t>
                </a: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962D0CCF-3BE0-2F4A-9454-10B7C8FB63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0427" y="3130000"/>
                <a:ext cx="789856" cy="0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29CF2C-7D1D-BA41-888C-ABAAB8D1990C}"/>
                </a:ext>
              </a:extLst>
            </p:cNvPr>
            <p:cNvSpPr txBox="1"/>
            <p:nvPr/>
          </p:nvSpPr>
          <p:spPr>
            <a:xfrm>
              <a:off x="2787870" y="4292999"/>
              <a:ext cx="995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>
                  <a:solidFill>
                    <a:srgbClr val="FF0000"/>
                  </a:solidFill>
                </a:rPr>
                <a:t>L*=2.2m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AF5ADB0-9CA1-CE44-B709-0D71CEA7F425}"/>
                </a:ext>
              </a:extLst>
            </p:cNvPr>
            <p:cNvCxnSpPr>
              <a:cxnSpLocks/>
            </p:cNvCxnSpPr>
            <p:nvPr/>
          </p:nvCxnSpPr>
          <p:spPr>
            <a:xfrm>
              <a:off x="2470586" y="4573045"/>
              <a:ext cx="1415052" cy="0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3D0D7A-93BE-C847-B2CC-3E5C1B411159}"/>
                </a:ext>
              </a:extLst>
            </p:cNvPr>
            <p:cNvSpPr txBox="1"/>
            <p:nvPr/>
          </p:nvSpPr>
          <p:spPr>
            <a:xfrm>
              <a:off x="3905735" y="1599768"/>
              <a:ext cx="4940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QC1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A57E8D-80F1-F648-9B64-445CD76C020A}"/>
                </a:ext>
              </a:extLst>
            </p:cNvPr>
            <p:cNvSpPr txBox="1"/>
            <p:nvPr/>
          </p:nvSpPr>
          <p:spPr>
            <a:xfrm>
              <a:off x="521115" y="1599768"/>
              <a:ext cx="4940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QC1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2356F7-DC87-D14A-92BB-778C980C9F3F}"/>
                </a:ext>
              </a:extLst>
            </p:cNvPr>
            <p:cNvSpPr txBox="1"/>
            <p:nvPr/>
          </p:nvSpPr>
          <p:spPr>
            <a:xfrm>
              <a:off x="762510" y="1033676"/>
              <a:ext cx="31912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2D-top view with expanded x-coordinate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8BDCCE8-63A6-C848-98A1-1D5C5D94B29B}"/>
                </a:ext>
              </a:extLst>
            </p:cNvPr>
            <p:cNvSpPr/>
            <p:nvPr/>
          </p:nvSpPr>
          <p:spPr>
            <a:xfrm rot="2793476">
              <a:off x="844370" y="1642652"/>
              <a:ext cx="119958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154">
                <a:defRPr/>
              </a:pPr>
              <a:r>
                <a:rPr lang="it-IT" sz="1100" b="1" err="1">
                  <a:solidFill>
                    <a:schemeClr val="accent3">
                      <a:lumMod val="50000"/>
                    </a:schemeClr>
                  </a:solidFill>
                </a:rPr>
                <a:t>Compensating</a:t>
              </a:r>
              <a:r>
                <a:rPr lang="it-IT" sz="1100" b="1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it-IT" sz="1100" b="1" err="1">
                  <a:solidFill>
                    <a:schemeClr val="accent3">
                      <a:lumMod val="50000"/>
                    </a:schemeClr>
                  </a:solidFill>
                </a:rPr>
                <a:t>solenoid</a:t>
              </a:r>
              <a:endParaRPr lang="it-IT" sz="1100" b="1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A136971-7EED-F14E-934F-C4224310ED49}"/>
                </a:ext>
              </a:extLst>
            </p:cNvPr>
            <p:cNvSpPr/>
            <p:nvPr/>
          </p:nvSpPr>
          <p:spPr>
            <a:xfrm>
              <a:off x="3109358" y="2677846"/>
              <a:ext cx="1079623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154">
                <a:defRPr/>
              </a:pPr>
              <a:r>
                <a:rPr lang="it-IT" sz="1050" b="1" dirty="0" err="1">
                  <a:solidFill>
                    <a:srgbClr val="0432FF"/>
                  </a:solidFill>
                </a:rPr>
                <a:t>shielding</a:t>
              </a:r>
              <a:endParaRPr lang="it-IT" sz="1050" b="1" dirty="0">
                <a:solidFill>
                  <a:srgbClr val="0432FF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04D8F70-4859-234B-91CD-9F81BA52C05F}"/>
                </a:ext>
              </a:extLst>
            </p:cNvPr>
            <p:cNvSpPr/>
            <p:nvPr/>
          </p:nvSpPr>
          <p:spPr>
            <a:xfrm>
              <a:off x="3161467" y="3241375"/>
              <a:ext cx="67428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154">
                <a:defRPr/>
              </a:pPr>
              <a:r>
                <a:rPr lang="it-IT" sz="1200" b="1" dirty="0" err="1">
                  <a:solidFill>
                    <a:srgbClr val="FF40FF"/>
                  </a:solidFill>
                </a:rPr>
                <a:t>Lumical</a:t>
              </a:r>
              <a:endParaRPr lang="it-IT" sz="1200" b="1" dirty="0">
                <a:solidFill>
                  <a:srgbClr val="FF40FF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D309D8C-8F8E-6B46-96A8-1845E3570688}"/>
                </a:ext>
              </a:extLst>
            </p:cNvPr>
            <p:cNvCxnSpPr/>
            <p:nvPr/>
          </p:nvCxnSpPr>
          <p:spPr>
            <a:xfrm>
              <a:off x="1668899" y="3057312"/>
              <a:ext cx="0" cy="1512527"/>
            </a:xfrm>
            <a:prstGeom prst="straightConnector1">
              <a:avLst/>
            </a:prstGeom>
            <a:ln w="952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C7A2976-81D2-6240-9C46-DEECF3A20AFA}"/>
                </a:ext>
              </a:extLst>
            </p:cNvPr>
            <p:cNvSpPr/>
            <p:nvPr/>
          </p:nvSpPr>
          <p:spPr>
            <a:xfrm rot="487309">
              <a:off x="1751227" y="2403968"/>
              <a:ext cx="34496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>
                  <a:solidFill>
                    <a:schemeClr val="accent6">
                      <a:lumMod val="75000"/>
                    </a:schemeClr>
                  </a:solidFill>
                </a:rPr>
                <a:t>Be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28406CF-A5E8-484C-B570-3F6EC406ABFA}"/>
              </a:ext>
            </a:extLst>
          </p:cNvPr>
          <p:cNvSpPr txBox="1"/>
          <p:nvPr/>
        </p:nvSpPr>
        <p:spPr>
          <a:xfrm>
            <a:off x="882947" y="4877288"/>
            <a:ext cx="3855318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33CC"/>
                </a:solidFill>
              </a:rPr>
              <a:t>The SR fan from the last bend magnet misses the central </a:t>
            </a:r>
            <a:r>
              <a:rPr lang="en-US" b="1" dirty="0" smtClean="0">
                <a:solidFill>
                  <a:srgbClr val="0033CC"/>
                </a:solidFill>
              </a:rPr>
              <a:t>chamber</a:t>
            </a:r>
            <a:endParaRPr lang="en-US" b="1" dirty="0">
              <a:solidFill>
                <a:srgbClr val="0033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33CC"/>
                </a:solidFill>
              </a:rPr>
              <a:t>The mask at -2.1 m shadows the central </a:t>
            </a:r>
            <a:r>
              <a:rPr lang="en-US" b="1" dirty="0" smtClean="0">
                <a:solidFill>
                  <a:srgbClr val="0033CC"/>
                </a:solidFill>
              </a:rPr>
              <a:t>chamber</a:t>
            </a:r>
            <a:endParaRPr lang="en-US" b="1" dirty="0">
              <a:solidFill>
                <a:srgbClr val="0033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33CC"/>
                </a:solidFill>
              </a:rPr>
              <a:t>No SR direct hits in the central region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03944" y="688887"/>
            <a:ext cx="1779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chemeClr val="accent2"/>
                </a:solidFill>
              </a:rPr>
              <a:t>Close up</a:t>
            </a:r>
            <a:endParaRPr lang="en-GB" sz="3600" dirty="0">
              <a:solidFill>
                <a:schemeClr val="accent2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933083" y="967060"/>
            <a:ext cx="7182717" cy="5640941"/>
            <a:chOff x="4933083" y="967060"/>
            <a:chExt cx="7182717" cy="5640941"/>
          </a:xfrm>
        </p:grpSpPr>
        <p:grpSp>
          <p:nvGrpSpPr>
            <p:cNvPr id="36" name="Group 35"/>
            <p:cNvGrpSpPr>
              <a:grpSpLocks noChangeAspect="1"/>
            </p:cNvGrpSpPr>
            <p:nvPr/>
          </p:nvGrpSpPr>
          <p:grpSpPr>
            <a:xfrm>
              <a:off x="5522592" y="967060"/>
              <a:ext cx="6593208" cy="4376924"/>
              <a:chOff x="3024618" y="344384"/>
              <a:chExt cx="9167382" cy="6056416"/>
            </a:xfrm>
          </p:grpSpPr>
          <p:pic>
            <p:nvPicPr>
              <p:cNvPr id="37" name="Picture 36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6C138EF-066C-4557-A9D2-A63DCFB79A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4618" y="910856"/>
                <a:ext cx="8870946" cy="5489944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A6CBA57-B29A-42A7-98B5-A0E7DFF61D2E}"/>
                  </a:ext>
                </a:extLst>
              </p:cNvPr>
              <p:cNvSpPr txBox="1"/>
              <p:nvPr/>
            </p:nvSpPr>
            <p:spPr>
              <a:xfrm>
                <a:off x="8458201" y="344384"/>
                <a:ext cx="373379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33CC"/>
                    </a:solidFill>
                  </a:rPr>
                  <a:t>FF SR strikes here  with 903 photons &gt; 10 keV.</a:t>
                </a:r>
              </a:p>
              <a:p>
                <a:r>
                  <a:rPr lang="en-US" b="1" dirty="0">
                    <a:solidFill>
                      <a:srgbClr val="0033CC"/>
                    </a:solidFill>
                  </a:rPr>
                  <a:t>With the 7 mm mask tip this number becomes 18 &gt;10 keV.</a:t>
                </a: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1BD63D3A-1842-4CDE-BA63-144F9A9A15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81190" y="1524000"/>
                <a:ext cx="405810" cy="914400"/>
              </a:xfrm>
              <a:prstGeom prst="straightConnector1">
                <a:avLst/>
              </a:prstGeom>
              <a:ln w="38100">
                <a:solidFill>
                  <a:srgbClr val="99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A5FC236-3A88-4204-8200-F9FF8BF4297E}"/>
                  </a:ext>
                </a:extLst>
              </p:cNvPr>
              <p:cNvSpPr txBox="1"/>
              <p:nvPr/>
            </p:nvSpPr>
            <p:spPr>
              <a:xfrm>
                <a:off x="7772400" y="4407679"/>
                <a:ext cx="42672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33CC"/>
                    </a:solidFill>
                  </a:rPr>
                  <a:t>Without changing the mask tip, this surface gets 8.9 W of SR power and 3.64e5 incident photons &gt; 10 keV.</a:t>
                </a:r>
              </a:p>
              <a:p>
                <a:endParaRPr lang="en-US" b="1" dirty="0">
                  <a:solidFill>
                    <a:srgbClr val="0033CC"/>
                  </a:solidFill>
                </a:endParaRPr>
              </a:p>
              <a:p>
                <a:r>
                  <a:rPr lang="en-US" b="1" dirty="0">
                    <a:solidFill>
                      <a:srgbClr val="0033CC"/>
                    </a:solidFill>
                  </a:rPr>
                  <a:t>With the mask tip at 7 mm this number goes to 0.2 photons &gt;10 keV.</a:t>
                </a:r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12863C14-06F9-4F0D-9E50-F804D3C9C9BD}"/>
                  </a:ext>
                </a:extLst>
              </p:cNvPr>
              <p:cNvCxnSpPr>
                <a:cxnSpLocks/>
                <a:stCxn id="40" idx="0"/>
              </p:cNvCxnSpPr>
              <p:nvPr/>
            </p:nvCxnSpPr>
            <p:spPr>
              <a:xfrm flipH="1" flipV="1">
                <a:off x="9167384" y="3200401"/>
                <a:ext cx="738616" cy="1207278"/>
              </a:xfrm>
              <a:prstGeom prst="straightConnector1">
                <a:avLst/>
              </a:prstGeom>
              <a:ln w="38100">
                <a:solidFill>
                  <a:srgbClr val="99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4B27A63-BCAB-46CA-A675-9D00CE600BBA}"/>
                  </a:ext>
                </a:extLst>
              </p:cNvPr>
              <p:cNvSpPr txBox="1"/>
              <p:nvPr/>
            </p:nvSpPr>
            <p:spPr>
              <a:xfrm>
                <a:off x="3661144" y="5257800"/>
                <a:ext cx="24383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33CC"/>
                    </a:solidFill>
                  </a:rPr>
                  <a:t>Mask tip increased to shield the tapered section</a:t>
                </a:r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780BD40E-790C-43C1-B544-54DD20E1E0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886200" y="4105941"/>
                <a:ext cx="713808" cy="1207278"/>
              </a:xfrm>
              <a:prstGeom prst="straightConnector1">
                <a:avLst/>
              </a:prstGeom>
              <a:ln w="38100">
                <a:solidFill>
                  <a:srgbClr val="99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/>
            <p:cNvSpPr txBox="1"/>
            <p:nvPr/>
          </p:nvSpPr>
          <p:spPr>
            <a:xfrm>
              <a:off x="4933083" y="5684671"/>
              <a:ext cx="3829918" cy="9233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b="1" dirty="0" smtClean="0"/>
                <a:t>Now central beam pipe is +-9cm with diameter 20mm, then a taper of 31cm on each side</a:t>
              </a:r>
              <a:endParaRPr lang="en-GB" b="1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9940487" y="6310903"/>
            <a:ext cx="121199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M. Sullivan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219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909636"/>
            <a:ext cx="10972800" cy="1142999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Work in progress!</a:t>
            </a:r>
          </a:p>
          <a:p>
            <a:r>
              <a:rPr lang="en-GB" dirty="0" smtClean="0"/>
              <a:t>Two aspects: SR background and resistive heating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80736"/>
            <a:ext cx="10972800" cy="766534"/>
          </a:xfrm>
        </p:spPr>
        <p:txBody>
          <a:bodyPr/>
          <a:lstStyle/>
          <a:p>
            <a:r>
              <a:rPr lang="en-GB" dirty="0" smtClean="0"/>
              <a:t>Central beam pipe: 30mm vs 20mm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81C378-E9F9-4397-93BD-5A0B925C75B2}"/>
              </a:ext>
            </a:extLst>
          </p:cNvPr>
          <p:cNvSpPr txBox="1"/>
          <p:nvPr/>
        </p:nvSpPr>
        <p:spPr>
          <a:xfrm>
            <a:off x="304800" y="2209728"/>
            <a:ext cx="9753600" cy="2031325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33CC"/>
                </a:solidFill>
              </a:rPr>
              <a:t>The 10mm radius beam pipe needs a deeper mask (standard design: 10mm from the central beam line, new design: 7mm or even 5mm mask)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33CC"/>
                </a:solidFill>
              </a:rPr>
              <a:t>The 10mm radius beam </a:t>
            </a:r>
            <a:r>
              <a:rPr lang="en-US" b="1" dirty="0">
                <a:solidFill>
                  <a:srgbClr val="0033CC"/>
                </a:solidFill>
              </a:rPr>
              <a:t>pipe (even though shorter) intercepts FF quadrupole radiation even with a 5 mm radius </a:t>
            </a:r>
            <a:r>
              <a:rPr lang="en-US" b="1" dirty="0" smtClean="0">
                <a:solidFill>
                  <a:srgbClr val="0033CC"/>
                </a:solidFill>
              </a:rPr>
              <a:t>mask</a:t>
            </a:r>
            <a:endParaRPr lang="en-US" b="1" dirty="0">
              <a:solidFill>
                <a:srgbClr val="0033C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33CC"/>
                </a:solidFill>
              </a:rPr>
              <a:t>For the </a:t>
            </a:r>
            <a:r>
              <a:rPr lang="en-US" b="1" dirty="0" smtClean="0">
                <a:solidFill>
                  <a:srgbClr val="0033CC"/>
                </a:solidFill>
              </a:rPr>
              <a:t>45GeV </a:t>
            </a:r>
            <a:r>
              <a:rPr lang="en-US" b="1" dirty="0">
                <a:solidFill>
                  <a:srgbClr val="0033CC"/>
                </a:solidFill>
              </a:rPr>
              <a:t>case a 7mm mask is fine (even 10 mm mask is OK</a:t>
            </a:r>
            <a:r>
              <a:rPr lang="en-US" b="1" dirty="0" smtClean="0">
                <a:solidFill>
                  <a:srgbClr val="0033CC"/>
                </a:solidFill>
              </a:rPr>
              <a:t>?)</a:t>
            </a:r>
            <a:endParaRPr lang="en-US" b="1" dirty="0">
              <a:solidFill>
                <a:srgbClr val="0033C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33CC"/>
                </a:solidFill>
              </a:rPr>
              <a:t>For the </a:t>
            </a:r>
            <a:r>
              <a:rPr lang="en-US" b="1" dirty="0" smtClean="0">
                <a:solidFill>
                  <a:srgbClr val="0033CC"/>
                </a:solidFill>
              </a:rPr>
              <a:t>120GeV </a:t>
            </a:r>
            <a:r>
              <a:rPr lang="en-US" b="1" dirty="0">
                <a:solidFill>
                  <a:srgbClr val="0033CC"/>
                </a:solidFill>
              </a:rPr>
              <a:t>case a 5 mm mask is </a:t>
            </a:r>
            <a:r>
              <a:rPr lang="en-US" b="1" dirty="0" smtClean="0">
                <a:solidFill>
                  <a:srgbClr val="0033CC"/>
                </a:solidFill>
              </a:rPr>
              <a:t>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33CC"/>
                </a:solidFill>
              </a:rPr>
              <a:t>(SR from the quads is difficult to estimate since it depends on beam tails)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42F1E5-E460-E14C-BDE4-1299620419EB}"/>
              </a:ext>
            </a:extLst>
          </p:cNvPr>
          <p:cNvSpPr/>
          <p:nvPr/>
        </p:nvSpPr>
        <p:spPr>
          <a:xfrm>
            <a:off x="32657" y="5658676"/>
            <a:ext cx="8229603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lvl="0" indent="-342900" defTabSz="34289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The heat load critically depends on the bunch length – here assumed to be 12mm – non-colliding beams heat more</a:t>
            </a:r>
          </a:p>
          <a:p>
            <a:pPr lvl="0" defTabSz="342892">
              <a:spcBef>
                <a:spcPct val="20000"/>
              </a:spcBef>
            </a:pPr>
            <a:r>
              <a:rPr lang="en-US" sz="2000" dirty="0" smtClean="0">
                <a:solidFill>
                  <a:srgbClr val="FF0000"/>
                </a:solidFill>
              </a:rPr>
              <a:t>Work </a:t>
            </a:r>
            <a:r>
              <a:rPr lang="en-US" sz="2000" dirty="0">
                <a:solidFill>
                  <a:srgbClr val="FF0000"/>
                </a:solidFill>
              </a:rPr>
              <a:t>in progress to study trapped modes with an improved beam pipe model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2859305"/>
              </p:ext>
            </p:extLst>
          </p:nvPr>
        </p:nvGraphicFramePr>
        <p:xfrm>
          <a:off x="304800" y="4453980"/>
          <a:ext cx="8229597" cy="1127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3199">
                  <a:extLst>
                    <a:ext uri="{9D8B030D-6E8A-4147-A177-3AD203B41FA5}">
                      <a16:colId xmlns:a16="http://schemas.microsoft.com/office/drawing/2014/main" val="2261628888"/>
                    </a:ext>
                  </a:extLst>
                </a:gridCol>
                <a:gridCol w="2743199">
                  <a:extLst>
                    <a:ext uri="{9D8B030D-6E8A-4147-A177-3AD203B41FA5}">
                      <a16:colId xmlns:a16="http://schemas.microsoft.com/office/drawing/2014/main" val="3502298068"/>
                    </a:ext>
                  </a:extLst>
                </a:gridCol>
                <a:gridCol w="2743199">
                  <a:extLst>
                    <a:ext uri="{9D8B030D-6E8A-4147-A177-3AD203B41FA5}">
                      <a16:colId xmlns:a16="http://schemas.microsoft.com/office/drawing/2014/main" val="3559907783"/>
                    </a:ext>
                  </a:extLst>
                </a:gridCol>
              </a:tblGrid>
              <a:tr h="2069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Beam pipe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32" marR="13132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Heat </a:t>
                      </a:r>
                      <a:r>
                        <a:rPr lang="en-US" sz="1800" b="1" u="none" strike="noStrike" dirty="0" smtClean="0">
                          <a:effectLst/>
                        </a:rPr>
                        <a:t>load @45GeV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32" marR="13132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Max Temp. [K]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32" marR="13132" marT="7620" marB="0" anchor="b"/>
                </a:tc>
                <a:extLst>
                  <a:ext uri="{0D108BD9-81ED-4DB2-BD59-A6C34878D82A}">
                    <a16:rowId xmlns:a16="http://schemas.microsoft.com/office/drawing/2014/main" val="421086578"/>
                  </a:ext>
                </a:extLst>
              </a:tr>
              <a:tr h="2069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diameter [mm]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32" marR="13132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[W/m]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32" marR="13132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without cooling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32" marR="13132" marT="7620" marB="0" anchor="b"/>
                </a:tc>
                <a:extLst>
                  <a:ext uri="{0D108BD9-81ED-4DB2-BD59-A6C34878D82A}">
                    <a16:rowId xmlns:a16="http://schemas.microsoft.com/office/drawing/2014/main" val="2483686924"/>
                  </a:ext>
                </a:extLst>
              </a:tr>
              <a:tr h="2069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30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32" marR="13132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32" marR="13132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32" marR="13132" marT="7620" marB="0" anchor="b"/>
                </a:tc>
                <a:extLst>
                  <a:ext uri="{0D108BD9-81ED-4DB2-BD59-A6C34878D82A}">
                    <a16:rowId xmlns:a16="http://schemas.microsoft.com/office/drawing/2014/main" val="787717301"/>
                  </a:ext>
                </a:extLst>
              </a:tr>
              <a:tr h="2069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20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32" marR="13132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145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32" marR="13132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198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32" marR="13132" marT="7620" marB="0" anchor="b"/>
                </a:tc>
                <a:extLst>
                  <a:ext uri="{0D108BD9-81ED-4DB2-BD59-A6C34878D82A}">
                    <a16:rowId xmlns:a16="http://schemas.microsoft.com/office/drawing/2014/main" val="1438460966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839200" y="4735354"/>
            <a:ext cx="3200400" cy="193899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Going to a 10mm radius central beam pipe does not seem to be out of the question!</a:t>
            </a:r>
          </a:p>
          <a:p>
            <a:r>
              <a:rPr lang="en-GB" sz="2400" b="1" dirty="0" smtClean="0">
                <a:solidFill>
                  <a:schemeClr val="bg1"/>
                </a:solidFill>
              </a:rPr>
              <a:t>Work is continuing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51E8334-3D05-774B-8D33-ABA35DE88FEE}"/>
              </a:ext>
            </a:extLst>
          </p:cNvPr>
          <p:cNvSpPr txBox="1">
            <a:spLocks/>
          </p:cNvSpPr>
          <p:nvPr/>
        </p:nvSpPr>
        <p:spPr>
          <a:xfrm>
            <a:off x="7053940" y="5999608"/>
            <a:ext cx="1676400" cy="39535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chemeClr val="tx1"/>
                </a:solidFill>
              </a:rPr>
              <a:t>A. </a:t>
            </a:r>
            <a:r>
              <a:rPr lang="en-US" sz="1800" dirty="0" err="1">
                <a:solidFill>
                  <a:schemeClr val="tx1"/>
                </a:solidFill>
              </a:rPr>
              <a:t>Novokhatski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157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670" y="1066799"/>
            <a:ext cx="11708130" cy="5654675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If we can afford a cold beam pipe depends on the heat load</a:t>
            </a:r>
          </a:p>
          <a:p>
            <a:r>
              <a:rPr lang="en-GB" dirty="0" smtClean="0"/>
              <a:t>In the vicinity of the final focus quads (2.2 to 5.6 m from the IP)</a:t>
            </a:r>
          </a:p>
          <a:p>
            <a:pPr lvl="1"/>
            <a:r>
              <a:rPr lang="en-GB" dirty="0" smtClean="0"/>
              <a:t>Resistive wall heat load @ </a:t>
            </a:r>
            <a:r>
              <a:rPr lang="en-GB" dirty="0" err="1" smtClean="0"/>
              <a:t>beampipe</a:t>
            </a:r>
            <a:r>
              <a:rPr lang="en-GB" dirty="0" smtClean="0"/>
              <a:t> radius </a:t>
            </a:r>
          </a:p>
          <a:p>
            <a:pPr marL="457200" lvl="1" indent="0">
              <a:buNone/>
            </a:pPr>
            <a:r>
              <a:rPr lang="en-GB" dirty="0" smtClean="0"/>
              <a:t>of 15mm WITH </a:t>
            </a:r>
            <a:r>
              <a:rPr lang="en-GB" dirty="0"/>
              <a:t>COLLISIONS</a:t>
            </a:r>
            <a:r>
              <a:rPr lang="en-GB" dirty="0" smtClean="0"/>
              <a:t>: ~100W/m</a:t>
            </a:r>
          </a:p>
          <a:p>
            <a:pPr lvl="1"/>
            <a:r>
              <a:rPr lang="en-GB" dirty="0" smtClean="0"/>
              <a:t>Radiative </a:t>
            </a:r>
            <a:r>
              <a:rPr lang="en-GB" dirty="0" err="1" smtClean="0"/>
              <a:t>bhabha</a:t>
            </a:r>
            <a:r>
              <a:rPr lang="en-GB" dirty="0" smtClean="0"/>
              <a:t> heat load: ~40W/m</a:t>
            </a:r>
          </a:p>
          <a:p>
            <a:r>
              <a:rPr lang="en-GB" dirty="0" smtClean="0"/>
              <a:t>If the beam pipe is cold, the only way to remove the heat is if we have liquid helium below the </a:t>
            </a:r>
            <a:r>
              <a:rPr lang="en-GB" dirty="0" err="1" smtClean="0"/>
              <a:t>lamda</a:t>
            </a:r>
            <a:r>
              <a:rPr lang="en-GB" dirty="0" smtClean="0"/>
              <a:t> point (Helium II)</a:t>
            </a:r>
          </a:p>
          <a:p>
            <a:r>
              <a:rPr lang="en-GB" dirty="0" smtClean="0"/>
              <a:t>This comes at a cost! The LHC manages 900W per 1W of heat removed at 1.9 K</a:t>
            </a:r>
          </a:p>
          <a:p>
            <a:r>
              <a:rPr lang="en-GB" dirty="0" smtClean="0"/>
              <a:t>In the vicinity of QC1 (length 3.4m, two beam pipes) the heat power is ~1000W per side. This needs a cryogenic system of 1MW per side</a:t>
            </a:r>
          </a:p>
          <a:p>
            <a:r>
              <a:rPr lang="en-GB" dirty="0" smtClean="0"/>
              <a:t>(</a:t>
            </a:r>
            <a:r>
              <a:rPr lang="en-GB" dirty="0" err="1" smtClean="0"/>
              <a:t>cf</a:t>
            </a:r>
            <a:r>
              <a:rPr lang="en-GB" dirty="0" smtClean="0"/>
              <a:t>: the whole of the LHC cryogenic installation is 150kW at 4.5K and 20kW @1.9K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 beam pipe should be warm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GB" dirty="0" smtClean="0"/>
              <a:t>Cold vs warm beam pipe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064" t="15273" r="6028" b="-1"/>
          <a:stretch/>
        </p:blipFill>
        <p:spPr>
          <a:xfrm>
            <a:off x="7239000" y="1905000"/>
            <a:ext cx="40005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4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76400" y="1428524"/>
            <a:ext cx="8839200" cy="4275046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The requirements</a:t>
            </a:r>
          </a:p>
          <a:p>
            <a:r>
              <a:rPr lang="en-GB" dirty="0" smtClean="0"/>
              <a:t>The </a:t>
            </a:r>
            <a:r>
              <a:rPr lang="en-GB" dirty="0"/>
              <a:t>IR magnets</a:t>
            </a:r>
          </a:p>
          <a:p>
            <a:pPr lvl="1"/>
            <a:r>
              <a:rPr lang="en-GB" dirty="0"/>
              <a:t>The compensation scheme</a:t>
            </a:r>
          </a:p>
          <a:p>
            <a:pPr lvl="1"/>
            <a:r>
              <a:rPr lang="en-GB" dirty="0"/>
              <a:t>FF </a:t>
            </a:r>
            <a:r>
              <a:rPr lang="en-GB" dirty="0" smtClean="0"/>
              <a:t>quadrupoles</a:t>
            </a:r>
          </a:p>
          <a:p>
            <a:pPr lvl="1"/>
            <a:r>
              <a:rPr lang="en-GB" dirty="0" smtClean="0"/>
              <a:t>Crab waist </a:t>
            </a:r>
            <a:r>
              <a:rPr lang="en-GB" dirty="0" err="1" smtClean="0"/>
              <a:t>sextupoles</a:t>
            </a:r>
            <a:endParaRPr lang="en-GB" dirty="0" smtClean="0"/>
          </a:p>
          <a:p>
            <a:r>
              <a:rPr lang="en-GB" dirty="0" smtClean="0"/>
              <a:t>The luminometer</a:t>
            </a:r>
          </a:p>
          <a:p>
            <a:r>
              <a:rPr lang="en-GB" dirty="0" smtClean="0"/>
              <a:t>Beam pipe considerations</a:t>
            </a:r>
          </a:p>
          <a:p>
            <a:r>
              <a:rPr lang="en-GB" dirty="0" smtClean="0"/>
              <a:t>Mechanical design considerations</a:t>
            </a:r>
          </a:p>
          <a:p>
            <a:r>
              <a:rPr lang="en-GB" dirty="0"/>
              <a:t>(</a:t>
            </a:r>
            <a:r>
              <a:rPr lang="en-GB" dirty="0" smtClean="0"/>
              <a:t>Backgrounds </a:t>
            </a:r>
            <a:r>
              <a:rPr lang="en-GB" dirty="0"/>
              <a:t>and </a:t>
            </a:r>
            <a:r>
              <a:rPr lang="en-GB" dirty="0" smtClean="0"/>
              <a:t>collimation – as extra slides)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13847"/>
            <a:ext cx="10972800" cy="1143000"/>
          </a:xfrm>
        </p:spPr>
        <p:txBody>
          <a:bodyPr/>
          <a:lstStyle/>
          <a:p>
            <a:r>
              <a:rPr lang="en-GB" dirty="0" smtClean="0"/>
              <a:t>Contents 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759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560" y="1513746"/>
            <a:ext cx="10363200" cy="1362075"/>
          </a:xfrm>
        </p:spPr>
        <p:txBody>
          <a:bodyPr/>
          <a:lstStyle/>
          <a:p>
            <a:r>
              <a:rPr lang="en-GB" dirty="0" smtClean="0"/>
              <a:t>Vibration management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432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78177"/>
            <a:ext cx="7543800" cy="4399984"/>
          </a:xfrm>
        </p:spPr>
        <p:txBody>
          <a:bodyPr>
            <a:noAutofit/>
          </a:bodyPr>
          <a:lstStyle/>
          <a:p>
            <a:r>
              <a:rPr lang="en-GB" sz="1800" dirty="0" smtClean="0"/>
              <a:t>Here the situation is considerably </a:t>
            </a:r>
            <a:r>
              <a:rPr lang="en-GB" sz="1800" dirty="0" smtClean="0">
                <a:solidFill>
                  <a:srgbClr val="0070C0"/>
                </a:solidFill>
              </a:rPr>
              <a:t>simpler</a:t>
            </a:r>
            <a:r>
              <a:rPr lang="en-GB" sz="1800" dirty="0" smtClean="0"/>
              <a:t> than (single pass) linear colliders</a:t>
            </a:r>
          </a:p>
          <a:p>
            <a:r>
              <a:rPr lang="en-GB" sz="1800" dirty="0" smtClean="0"/>
              <a:t>The FF quads for the e+ and e- beams sit is close proximity (</a:t>
            </a:r>
            <a:r>
              <a:rPr lang="en-GB" sz="1800" dirty="0" smtClean="0">
                <a:solidFill>
                  <a:srgbClr val="0070C0"/>
                </a:solidFill>
              </a:rPr>
              <a:t>O(10cm)</a:t>
            </a:r>
            <a:r>
              <a:rPr lang="en-GB" sz="1800" dirty="0" smtClean="0"/>
              <a:t>) </a:t>
            </a:r>
          </a:p>
          <a:p>
            <a:r>
              <a:rPr lang="en-GB" sz="1800" dirty="0" smtClean="0"/>
              <a:t>Any </a:t>
            </a:r>
            <a:r>
              <a:rPr lang="en-GB" sz="1800" dirty="0" smtClean="0">
                <a:solidFill>
                  <a:srgbClr val="0070C0"/>
                </a:solidFill>
              </a:rPr>
              <a:t>coherent motion </a:t>
            </a:r>
            <a:r>
              <a:rPr lang="en-GB" sz="1800" dirty="0" smtClean="0"/>
              <a:t>of the e+ and e- FF quads per side </a:t>
            </a:r>
            <a:r>
              <a:rPr lang="en-GB" sz="1800" dirty="0"/>
              <a:t>creates the same orbit deviation for both </a:t>
            </a:r>
            <a:r>
              <a:rPr lang="en-GB" sz="1800" dirty="0" smtClean="0"/>
              <a:t>beams (i.e. no effect) up to the revolution frequency of the machine (3000Hz)</a:t>
            </a:r>
          </a:p>
          <a:p>
            <a:r>
              <a:rPr lang="en-GB" sz="1800" dirty="0" smtClean="0"/>
              <a:t>The above is not true for the </a:t>
            </a:r>
            <a:r>
              <a:rPr lang="en-GB" sz="1800" dirty="0" smtClean="0">
                <a:solidFill>
                  <a:srgbClr val="0070C0"/>
                </a:solidFill>
              </a:rPr>
              <a:t>main arc quadrupoles </a:t>
            </a:r>
            <a:r>
              <a:rPr lang="en-GB" sz="1800" dirty="0"/>
              <a:t>as </a:t>
            </a:r>
            <a:r>
              <a:rPr lang="en-GB" sz="1800" dirty="0" smtClean="0"/>
              <a:t>the beta functions for a </a:t>
            </a:r>
            <a:r>
              <a:rPr lang="en-GB" sz="1800" dirty="0"/>
              <a:t>twin quad </a:t>
            </a:r>
            <a:r>
              <a:rPr lang="en-GB" sz="1800" dirty="0" smtClean="0"/>
              <a:t>are not the same for e+ and e-. To be studied</a:t>
            </a:r>
          </a:p>
          <a:p>
            <a:r>
              <a:rPr lang="en-GB" sz="1800" dirty="0" smtClean="0"/>
              <a:t>Any </a:t>
            </a:r>
            <a:r>
              <a:rPr lang="en-GB" sz="1800" dirty="0" smtClean="0">
                <a:solidFill>
                  <a:srgbClr val="0070C0"/>
                </a:solidFill>
              </a:rPr>
              <a:t>incoherent motion </a:t>
            </a:r>
            <a:r>
              <a:rPr lang="en-GB" sz="1800" dirty="0" smtClean="0"/>
              <a:t>(that will have a much smaller amplitude than coherent motion) needs to be looked at.</a:t>
            </a:r>
          </a:p>
          <a:p>
            <a:r>
              <a:rPr lang="en-GB" sz="1800" dirty="0" smtClean="0"/>
              <a:t>Based on the above, </a:t>
            </a:r>
            <a:r>
              <a:rPr lang="en-GB" sz="1800" dirty="0"/>
              <a:t>an </a:t>
            </a:r>
            <a:r>
              <a:rPr lang="en-GB" sz="1800" dirty="0">
                <a:solidFill>
                  <a:srgbClr val="0070C0"/>
                </a:solidFill>
              </a:rPr>
              <a:t>orbit feedback </a:t>
            </a:r>
            <a:r>
              <a:rPr lang="en-GB" sz="1800" dirty="0"/>
              <a:t>looking at </a:t>
            </a:r>
            <a:r>
              <a:rPr lang="en-GB" sz="1800" dirty="0">
                <a:solidFill>
                  <a:srgbClr val="0070C0"/>
                </a:solidFill>
              </a:rPr>
              <a:t>the beam-beam deflection</a:t>
            </a:r>
            <a:r>
              <a:rPr lang="en-GB" sz="1800" dirty="0"/>
              <a:t> will </a:t>
            </a:r>
            <a:r>
              <a:rPr lang="en-GB" sz="1800" dirty="0" smtClean="0"/>
              <a:t>probably be sufficient. The </a:t>
            </a:r>
            <a:r>
              <a:rPr lang="en-GB" sz="1800" dirty="0"/>
              <a:t>response time will be very fast if we apply something similar to the ILC's intra-train feedback, </a:t>
            </a:r>
            <a:r>
              <a:rPr lang="en-GB" sz="1800" dirty="0" smtClean="0"/>
              <a:t>which </a:t>
            </a:r>
            <a:r>
              <a:rPr lang="en-GB" sz="1800" dirty="0"/>
              <a:t>is below microsecond. A more usual system can handle up to 1/10 of revolution freq., thus 300 Hz, where external vibration is already very small. The beam-beam deflection method </a:t>
            </a:r>
            <a:r>
              <a:rPr lang="en-GB" sz="1800" dirty="0">
                <a:solidFill>
                  <a:srgbClr val="0070C0"/>
                </a:solidFill>
              </a:rPr>
              <a:t>has been well established</a:t>
            </a:r>
            <a:r>
              <a:rPr lang="en-GB" sz="1800" dirty="0"/>
              <a:t> with beam at B-factories and SLC </a:t>
            </a:r>
            <a:r>
              <a:rPr lang="en-GB" sz="1800" dirty="0" smtClean="0"/>
              <a:t>for many years</a:t>
            </a:r>
            <a:endParaRPr lang="en-GB" sz="1800" dirty="0"/>
          </a:p>
          <a:p>
            <a:endParaRPr lang="en-GB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2657"/>
            <a:ext cx="10972800" cy="1034143"/>
          </a:xfrm>
        </p:spPr>
        <p:txBody>
          <a:bodyPr/>
          <a:lstStyle/>
          <a:p>
            <a:r>
              <a:rPr lang="en-GB" dirty="0" smtClean="0"/>
              <a:t>Vibration management and feedback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495800" y="6019753"/>
            <a:ext cx="85792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K. Oide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936475"/>
            <a:ext cx="2148986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000" b="1" dirty="0" smtClean="0"/>
              <a:t>Work only starting</a:t>
            </a:r>
            <a:endParaRPr lang="en-GB" sz="2000" b="1" dirty="0"/>
          </a:p>
        </p:txBody>
      </p:sp>
      <p:pic>
        <p:nvPicPr>
          <p:cNvPr id="7" name="F9_305Hz_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531" y="4810038"/>
            <a:ext cx="4225469" cy="20002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39200" y="415426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Example of twist mode in our cantilevered design (F9, 306Hz)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34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uiExpand="1" build="p"/>
      <p:bldP spid="5" grpId="0" animBg="1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560" y="1513746"/>
            <a:ext cx="10363200" cy="1362075"/>
          </a:xfrm>
        </p:spPr>
        <p:txBody>
          <a:bodyPr/>
          <a:lstStyle/>
          <a:p>
            <a:r>
              <a:rPr lang="en-GB" dirty="0" smtClean="0"/>
              <a:t>Crab waist sextuples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081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950922"/>
            <a:ext cx="6501995" cy="469435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741486"/>
            <a:ext cx="5254625" cy="3124199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Unique to FCC-</a:t>
            </a:r>
            <a:r>
              <a:rPr lang="en-US" dirty="0" err="1" smtClean="0"/>
              <a:t>ee</a:t>
            </a:r>
            <a:r>
              <a:rPr lang="en-US" dirty="0" smtClean="0"/>
              <a:t>, is a set of four strong </a:t>
            </a:r>
            <a:r>
              <a:rPr lang="en-US" dirty="0" err="1" smtClean="0"/>
              <a:t>sextupoles</a:t>
            </a:r>
            <a:r>
              <a:rPr lang="en-US" dirty="0" smtClean="0"/>
              <a:t> in the vicinity of the IP (a, b, c, d below, strength is </a:t>
            </a:r>
            <a:r>
              <a:rPr lang="en-GB" dirty="0"/>
              <a:t>B'' : 7350 </a:t>
            </a:r>
            <a:r>
              <a:rPr lang="en-GB" dirty="0" smtClean="0"/>
              <a:t>T/m^2</a:t>
            </a:r>
            <a:r>
              <a:rPr lang="en-GB" dirty="0"/>
              <a:t>)</a:t>
            </a:r>
            <a:endParaRPr lang="en-US" dirty="0" smtClean="0"/>
          </a:p>
          <a:p>
            <a:r>
              <a:rPr lang="en-US" dirty="0" smtClean="0"/>
              <a:t>78mm aperture, single </a:t>
            </a:r>
            <a:r>
              <a:rPr lang="en-US" dirty="0"/>
              <a:t>aperture</a:t>
            </a:r>
            <a:endParaRPr lang="en-US" dirty="0" smtClean="0"/>
          </a:p>
          <a:p>
            <a:r>
              <a:rPr lang="en-US" dirty="0" smtClean="0"/>
              <a:t>Very short (30cm)</a:t>
            </a:r>
          </a:p>
          <a:p>
            <a:r>
              <a:rPr lang="en-US" dirty="0" smtClean="0"/>
              <a:t>Very high field (10-11T on the conductor)</a:t>
            </a:r>
          </a:p>
          <a:p>
            <a:r>
              <a:rPr lang="en-US" dirty="0" smtClean="0"/>
              <a:t>CCT is ideally suited – correctors can go on top as extra rings saving space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-30220"/>
            <a:ext cx="10972800" cy="944620"/>
          </a:xfrm>
        </p:spPr>
        <p:txBody>
          <a:bodyPr/>
          <a:lstStyle/>
          <a:p>
            <a:r>
              <a:rPr lang="en-US" dirty="0" smtClean="0"/>
              <a:t>Grab waist </a:t>
            </a:r>
            <a:r>
              <a:rPr lang="en-US" dirty="0" err="1" smtClean="0"/>
              <a:t>sextupoles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Koratzinos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91200" y="1279526"/>
            <a:ext cx="192046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Preliminary design</a:t>
            </a:r>
            <a:endParaRPr lang="en-GB" dirty="0"/>
          </a:p>
        </p:txBody>
      </p:sp>
      <p:pic>
        <p:nvPicPr>
          <p:cNvPr id="1026" name="108B44DB-7F9F-4E18-91AF-8D0DBFE27EC5" descr="413E31FD-8B0B-4167-AC04-DA2040898B5B@hom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2" r="16974" b="25739"/>
          <a:stretch/>
        </p:blipFill>
        <p:spPr bwMode="auto">
          <a:xfrm>
            <a:off x="598446" y="4011667"/>
            <a:ext cx="3961060" cy="280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893175" y="120396"/>
            <a:ext cx="3149600" cy="1754326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NbTi</a:t>
            </a:r>
            <a:r>
              <a:rPr lang="en-US" dirty="0" smtClean="0"/>
              <a:t> conductor is not suitable for this project. We should use HTS tape for it. Readily available from industry, although currently more expensive than </a:t>
            </a:r>
            <a:r>
              <a:rPr lang="en-US" dirty="0" err="1" smtClean="0"/>
              <a:t>NbTi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81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/>
          <a:lstStyle/>
          <a:p>
            <a:r>
              <a:rPr lang="en-GB" dirty="0" smtClean="0"/>
              <a:t>Conclusions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10972800" cy="5029199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The IR magnets</a:t>
            </a:r>
          </a:p>
          <a:p>
            <a:pPr lvl="1"/>
            <a:r>
              <a:rPr lang="en-GB" dirty="0"/>
              <a:t>The compensation </a:t>
            </a:r>
            <a:r>
              <a:rPr lang="en-GB" dirty="0" smtClean="0"/>
              <a:t>scheme is the simplest possible and fulfils all our requirements</a:t>
            </a:r>
            <a:endParaRPr lang="en-GB" dirty="0"/>
          </a:p>
          <a:p>
            <a:pPr lvl="1"/>
            <a:r>
              <a:rPr lang="en-GB" dirty="0" smtClean="0"/>
              <a:t>FF quadrupoles are challenging but CCT design ideally suited for our application</a:t>
            </a:r>
          </a:p>
          <a:p>
            <a:pPr lvl="1"/>
            <a:r>
              <a:rPr lang="en-GB" dirty="0" smtClean="0"/>
              <a:t>FF quadrupole prototype built and awaits testing</a:t>
            </a:r>
          </a:p>
          <a:p>
            <a:r>
              <a:rPr lang="en-GB" dirty="0" smtClean="0"/>
              <a:t>Smaller beam pipe for the area around the vertex detector considered</a:t>
            </a:r>
          </a:p>
          <a:p>
            <a:pPr lvl="1"/>
            <a:r>
              <a:rPr lang="en-GB" dirty="0" smtClean="0"/>
              <a:t>Not out of the question</a:t>
            </a:r>
          </a:p>
          <a:p>
            <a:r>
              <a:rPr lang="en-GB" dirty="0" smtClean="0"/>
              <a:t>Mechanical integration work has started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Koratzinos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2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98" y="1600200"/>
            <a:ext cx="9474204" cy="45259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GO, FCC!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493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Extra slides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884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544638"/>
            <a:ext cx="10363200" cy="1362075"/>
          </a:xfrm>
        </p:spPr>
        <p:txBody>
          <a:bodyPr/>
          <a:lstStyle/>
          <a:p>
            <a:r>
              <a:rPr lang="en-GB" dirty="0" smtClean="0"/>
              <a:t>Background studies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365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7220" y="1166018"/>
            <a:ext cx="10972800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An essential part of the study and very resource demanding</a:t>
            </a:r>
          </a:p>
          <a:p>
            <a:r>
              <a:rPr lang="en-GB" dirty="0" smtClean="0"/>
              <a:t>We need to </a:t>
            </a:r>
          </a:p>
          <a:p>
            <a:pPr lvl="1"/>
            <a:r>
              <a:rPr lang="en-GB" dirty="0" smtClean="0"/>
              <a:t>generate this background, </a:t>
            </a:r>
          </a:p>
          <a:p>
            <a:pPr lvl="1"/>
            <a:r>
              <a:rPr lang="en-GB" dirty="0" smtClean="0"/>
              <a:t>track it to the detector and </a:t>
            </a:r>
          </a:p>
          <a:p>
            <a:pPr lvl="1"/>
            <a:r>
              <a:rPr lang="en-GB" dirty="0" smtClean="0"/>
              <a:t>estimate its effect </a:t>
            </a:r>
          </a:p>
          <a:p>
            <a:r>
              <a:rPr lang="en-GB" dirty="0" smtClean="0"/>
              <a:t>A variety of generation, tracking and physics codes need to work together</a:t>
            </a:r>
          </a:p>
          <a:p>
            <a:r>
              <a:rPr lang="en-GB" dirty="0" smtClean="0"/>
              <a:t>Two broad categories</a:t>
            </a:r>
          </a:p>
          <a:p>
            <a:pPr lvl="1"/>
            <a:r>
              <a:rPr lang="en-GB" b="1" dirty="0" smtClean="0">
                <a:solidFill>
                  <a:srgbClr val="FF0000"/>
                </a:solidFill>
              </a:rPr>
              <a:t>IP backgrounds</a:t>
            </a:r>
            <a:r>
              <a:rPr lang="en-GB" dirty="0" smtClean="0"/>
              <a:t>: due to colliding beams</a:t>
            </a:r>
          </a:p>
          <a:p>
            <a:pPr lvl="1"/>
            <a:r>
              <a:rPr lang="en-GB" b="1" dirty="0" smtClean="0">
                <a:solidFill>
                  <a:srgbClr val="0070C0"/>
                </a:solidFill>
              </a:rPr>
              <a:t>Single beam backgrounds</a:t>
            </a:r>
            <a:r>
              <a:rPr lang="en-GB" dirty="0" smtClean="0"/>
              <a:t>: present even in the absence of collisions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792162"/>
          </a:xfrm>
        </p:spPr>
        <p:txBody>
          <a:bodyPr/>
          <a:lstStyle/>
          <a:p>
            <a:r>
              <a:rPr lang="en-GB" dirty="0"/>
              <a:t>B</a:t>
            </a:r>
            <a:r>
              <a:rPr lang="en-GB" dirty="0" smtClean="0"/>
              <a:t>ackgrounds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256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43896"/>
            <a:ext cx="10972800" cy="72258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Generators and tools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1D812D2-1C3D-5F42-9539-3B3625EC56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4671420"/>
              </p:ext>
            </p:extLst>
          </p:nvPr>
        </p:nvGraphicFramePr>
        <p:xfrm>
          <a:off x="1253691" y="926222"/>
          <a:ext cx="7204509" cy="2786542"/>
        </p:xfrm>
        <a:graphic>
          <a:graphicData uri="http://schemas.openxmlformats.org/drawingml/2006/table">
            <a:tbl>
              <a:tblPr firstRow="1">
                <a:tableStyleId>{284E427A-3D55-4303-BF80-6455036E1DE7}</a:tableStyleId>
              </a:tblPr>
              <a:tblGrid>
                <a:gridCol w="2853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55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25053">
                  <a:extLst>
                    <a:ext uri="{9D8B030D-6E8A-4147-A177-3AD203B41FA5}">
                      <a16:colId xmlns:a16="http://schemas.microsoft.com/office/drawing/2014/main" val="3246547779"/>
                    </a:ext>
                  </a:extLst>
                </a:gridCol>
              </a:tblGrid>
              <a:tr h="261943">
                <a:tc>
                  <a:txBody>
                    <a:bodyPr/>
                    <a:lstStyle/>
                    <a:p>
                      <a:pPr algn="l"/>
                      <a:r>
                        <a:rPr lang="it-IT" sz="2000" strike="noStrike" spc="-1" dirty="0"/>
                        <a:t>Background source</a:t>
                      </a:r>
                      <a:endParaRPr lang="it-IT" sz="2000" b="1" strike="noStrike" spc="-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0000" marR="90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strike="noStrike" spc="-1" dirty="0"/>
                        <a:t>G</a:t>
                      </a:r>
                      <a:r>
                        <a:rPr lang="it-IT" sz="1800" strike="noStrike" spc="-1" dirty="0" smtClean="0"/>
                        <a:t>enerator</a:t>
                      </a:r>
                      <a:endParaRPr lang="it-IT" sz="1800" b="1" strike="noStrike" spc="-1" dirty="0">
                        <a:latin typeface="+mn-lt"/>
                      </a:endParaRPr>
                    </a:p>
                  </a:txBody>
                  <a:tcPr marL="90000" marR="90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strike="noStrike" spc="-1" dirty="0"/>
                        <a:t>T</a:t>
                      </a:r>
                      <a:r>
                        <a:rPr lang="it-IT" sz="1800" strike="noStrike" spc="-1" dirty="0" smtClean="0"/>
                        <a:t>racking </a:t>
                      </a:r>
                      <a:r>
                        <a:rPr lang="it-IT" sz="1800" strike="noStrike" spc="-1" dirty="0"/>
                        <a:t>code </a:t>
                      </a:r>
                    </a:p>
                    <a:p>
                      <a:pPr algn="l"/>
                      <a:r>
                        <a:rPr lang="it-IT" sz="1800" strike="noStrike" spc="-1" dirty="0"/>
                        <a:t>for </a:t>
                      </a:r>
                      <a:r>
                        <a:rPr lang="it-IT" sz="1800" strike="noStrike" spc="-1" dirty="0" err="1"/>
                        <a:t>loss</a:t>
                      </a:r>
                      <a:r>
                        <a:rPr lang="it-IT" sz="1800" strike="noStrike" spc="-1" dirty="0"/>
                        <a:t> </a:t>
                      </a:r>
                      <a:r>
                        <a:rPr lang="it-IT" sz="1800" strike="noStrike" spc="-1" dirty="0" err="1"/>
                        <a:t>map</a:t>
                      </a:r>
                      <a:endParaRPr lang="it-IT" sz="1800" b="1" strike="noStrike" spc="-1" dirty="0">
                        <a:latin typeface="+mn-lt"/>
                      </a:endParaRPr>
                    </a:p>
                  </a:txBody>
                  <a:tcPr marL="90000" marR="90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391">
                <a:tc>
                  <a:txBody>
                    <a:bodyPr/>
                    <a:lstStyle/>
                    <a:p>
                      <a:pPr algn="l"/>
                      <a:r>
                        <a:rPr lang="it-IT" sz="1800" b="1" strike="noStrike" spc="-1" dirty="0" err="1"/>
                        <a:t>Beamstrahlung</a:t>
                      </a:r>
                      <a:endParaRPr lang="it-IT" sz="1800" b="1" strike="noStrike" spc="-1" dirty="0">
                        <a:solidFill>
                          <a:srgbClr val="000090"/>
                        </a:solidFill>
                        <a:latin typeface="+mn-lt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dirty="0" err="1"/>
                        <a:t>GuineaPig</a:t>
                      </a:r>
                      <a:r>
                        <a:rPr lang="en-GB" sz="1800" dirty="0"/>
                        <a:t> , BBWS</a:t>
                      </a:r>
                      <a:endParaRPr lang="it-IT" sz="1800" b="1" strike="noStrike" spc="-1" dirty="0">
                        <a:latin typeface="+mn-lt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marL="0" marR="0" lvl="0" indent="0" algn="l" defTabSz="3428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SAD, MADX </a:t>
                      </a:r>
                      <a:endParaRPr lang="it-IT" sz="1800" b="1" strike="noStrike" spc="-1" dirty="0">
                        <a:latin typeface="+mn-lt"/>
                      </a:endParaRP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1729629371"/>
                  </a:ext>
                </a:extLst>
              </a:tr>
              <a:tr h="448391">
                <a:tc>
                  <a:txBody>
                    <a:bodyPr/>
                    <a:lstStyle/>
                    <a:p>
                      <a:pPr algn="l"/>
                      <a:r>
                        <a:rPr lang="it-IT" sz="1800" b="1" strike="noStrike" spc="-1" dirty="0"/>
                        <a:t>Radiative </a:t>
                      </a:r>
                      <a:r>
                        <a:rPr lang="it-IT" sz="1800" b="1" strike="noStrike" spc="-1" dirty="0" err="1"/>
                        <a:t>Bhabha</a:t>
                      </a:r>
                      <a:endParaRPr lang="it-IT" sz="1800" b="1" strike="noStrike" spc="-1" dirty="0">
                        <a:solidFill>
                          <a:srgbClr val="000090"/>
                        </a:solidFill>
                        <a:latin typeface="+mn-lt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dirty="0" err="1"/>
                        <a:t>GuineaPig</a:t>
                      </a:r>
                      <a:r>
                        <a:rPr lang="en-GB" sz="1800" dirty="0"/>
                        <a:t>, </a:t>
                      </a:r>
                      <a:r>
                        <a:rPr lang="en-GB" sz="1800" dirty="0" err="1"/>
                        <a:t>BBBrem</a:t>
                      </a:r>
                      <a:endParaRPr lang="it-IT" sz="1800" b="1" strike="noStrike" spc="-1" dirty="0">
                        <a:latin typeface="+mn-lt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marL="0" marR="0" lvl="0" indent="0" algn="l" defTabSz="3428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SAD, MADX </a:t>
                      </a:r>
                      <a:endParaRPr lang="it-IT" sz="1800" b="1" strike="noStrike" spc="-1" dirty="0">
                        <a:latin typeface="+mn-lt"/>
                      </a:endParaRP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49413533"/>
                  </a:ext>
                </a:extLst>
              </a:tr>
              <a:tr h="448391">
                <a:tc>
                  <a:txBody>
                    <a:bodyPr/>
                    <a:lstStyle/>
                    <a:p>
                      <a:pPr algn="l"/>
                      <a:r>
                        <a:rPr lang="it-IT" sz="1800" b="1" strike="noStrike" spc="-1" dirty="0" err="1"/>
                        <a:t>Pair</a:t>
                      </a:r>
                      <a:r>
                        <a:rPr lang="it-IT" sz="1800" b="1" strike="noStrike" spc="-1" dirty="0"/>
                        <a:t> production </a:t>
                      </a:r>
                    </a:p>
                    <a:p>
                      <a:pPr algn="l"/>
                      <a:r>
                        <a:rPr lang="it-IT" sz="1600" b="1" strike="noStrike" spc="-1" dirty="0"/>
                        <a:t>(</a:t>
                      </a:r>
                      <a:r>
                        <a:rPr lang="it-IT" sz="1600" b="1" strike="noStrike" spc="-1" dirty="0" err="1"/>
                        <a:t>incoherent</a:t>
                      </a:r>
                      <a:r>
                        <a:rPr lang="it-IT" sz="1600" b="1" strike="noStrike" spc="-1" dirty="0"/>
                        <a:t> </a:t>
                      </a:r>
                      <a:r>
                        <a:rPr lang="it-IT" sz="1600" b="1" strike="noStrike" spc="-1" dirty="0" err="1"/>
                        <a:t>dominant</a:t>
                      </a:r>
                      <a:r>
                        <a:rPr lang="it-IT" sz="1600" b="1" strike="noStrike" spc="-1" dirty="0"/>
                        <a:t>)</a:t>
                      </a:r>
                      <a:endParaRPr lang="it-IT" sz="1600" b="1" strike="noStrike" spc="-1" dirty="0">
                        <a:latin typeface="+mn-lt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/>
                        <a:t>GuineaPig</a:t>
                      </a:r>
                      <a:endParaRPr lang="it-IT" sz="1800" b="1" strike="noStrike" spc="-1" dirty="0">
                        <a:latin typeface="+mn-lt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strike="noStrike" spc="-1" dirty="0"/>
                        <a:t>Geant4</a:t>
                      </a:r>
                      <a:endParaRPr lang="it-IT" sz="1800" b="0" i="1" strike="noStrike" spc="-1" dirty="0">
                        <a:latin typeface="+mn-lt"/>
                      </a:endParaRP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1433234362"/>
                  </a:ext>
                </a:extLst>
              </a:tr>
              <a:tr h="454859">
                <a:tc>
                  <a:txBody>
                    <a:bodyPr/>
                    <a:lstStyle/>
                    <a:p>
                      <a:pPr algn="l"/>
                      <a:r>
                        <a:rPr lang="el-GR" sz="1800" b="1" strike="noStrike" spc="-1" dirty="0" err="1" smtClean="0"/>
                        <a:t>γγ</a:t>
                      </a:r>
                      <a:r>
                        <a:rPr lang="it-IT" sz="1800" b="1" strike="noStrike" spc="-1" dirty="0" smtClean="0"/>
                        <a:t> </a:t>
                      </a:r>
                      <a:r>
                        <a:rPr lang="it-IT" sz="1800" b="1" strike="noStrike" spc="-1" dirty="0"/>
                        <a:t>to </a:t>
                      </a:r>
                      <a:r>
                        <a:rPr lang="it-IT" sz="1800" b="1" strike="noStrike" spc="-1" dirty="0" smtClean="0"/>
                        <a:t>hadrons</a:t>
                      </a:r>
                      <a:endParaRPr lang="it-IT" sz="1800" b="1" strike="noStrike" spc="-1" dirty="0"/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combination of </a:t>
                      </a:r>
                      <a:r>
                        <a:rPr lang="en-US" sz="1800" dirty="0" err="1"/>
                        <a:t>GuineaPig</a:t>
                      </a:r>
                      <a:r>
                        <a:rPr lang="en-US" sz="1800" dirty="0"/>
                        <a:t> and </a:t>
                      </a:r>
                      <a:r>
                        <a:rPr lang="en-US" sz="1800" dirty="0" err="1"/>
                        <a:t>Phythia</a:t>
                      </a:r>
                      <a:endParaRPr lang="it-IT" sz="1800" b="1" strike="noStrike" spc="-1" dirty="0">
                        <a:latin typeface="+mn-lt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marL="0" marR="0" lvl="0" indent="0" algn="l" defTabSz="3428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strike="noStrike" spc="-1" dirty="0"/>
                        <a:t>Geant4</a:t>
                      </a:r>
                      <a:endParaRPr lang="it-IT" sz="1800" b="0" i="1" strike="noStrike" spc="-1" dirty="0">
                        <a:latin typeface="+mn-lt"/>
                      </a:endParaRP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243060916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BC3CC17-EF61-AB46-AB17-F4AE909BB1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987226"/>
              </p:ext>
            </p:extLst>
          </p:nvPr>
        </p:nvGraphicFramePr>
        <p:xfrm>
          <a:off x="1263316" y="3712764"/>
          <a:ext cx="7185258" cy="300871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808858">
                  <a:extLst>
                    <a:ext uri="{9D8B030D-6E8A-4147-A177-3AD203B41FA5}">
                      <a16:colId xmlns:a16="http://schemas.microsoft.com/office/drawing/2014/main" val="4254194187"/>
                    </a:ext>
                  </a:extLst>
                </a:gridCol>
                <a:gridCol w="2470599">
                  <a:extLst>
                    <a:ext uri="{9D8B030D-6E8A-4147-A177-3AD203B41FA5}">
                      <a16:colId xmlns:a16="http://schemas.microsoft.com/office/drawing/2014/main" val="548266535"/>
                    </a:ext>
                  </a:extLst>
                </a:gridCol>
                <a:gridCol w="1905801">
                  <a:extLst>
                    <a:ext uri="{9D8B030D-6E8A-4147-A177-3AD203B41FA5}">
                      <a16:colId xmlns:a16="http://schemas.microsoft.com/office/drawing/2014/main" val="3677853154"/>
                    </a:ext>
                  </a:extLst>
                </a:gridCol>
              </a:tblGrid>
              <a:tr h="448391">
                <a:tc>
                  <a:txBody>
                    <a:bodyPr/>
                    <a:lstStyle/>
                    <a:p>
                      <a:pPr algn="l"/>
                      <a:r>
                        <a:rPr lang="en-GB" sz="1800" b="1" dirty="0">
                          <a:latin typeface="+mn-lt"/>
                        </a:rPr>
                        <a:t>Synchrotron Radiation </a:t>
                      </a:r>
                      <a:endParaRPr lang="it-IT" sz="1800" b="1" strike="noStrike" spc="-1" dirty="0">
                        <a:latin typeface="+mn-lt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b="0" i="1" strike="noStrike" spc="-1" dirty="0">
                          <a:latin typeface="+mn-lt"/>
                        </a:rPr>
                        <a:t>Geant4, SYNRAD+, BKG_SYNC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b="0" i="1" strike="noStrike" spc="-1" dirty="0" err="1">
                          <a:latin typeface="+mn-lt"/>
                        </a:rPr>
                        <a:t>MDISim</a:t>
                      </a:r>
                      <a:r>
                        <a:rPr lang="it-IT" sz="1800" b="0" i="1" strike="noStrike" spc="-1" dirty="0">
                          <a:latin typeface="+mn-lt"/>
                        </a:rPr>
                        <a:t> / G4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1930591923"/>
                  </a:ext>
                </a:extLst>
              </a:tr>
              <a:tr h="448391">
                <a:tc>
                  <a:txBody>
                    <a:bodyPr/>
                    <a:lstStyle/>
                    <a:p>
                      <a:pPr algn="l"/>
                      <a:r>
                        <a:rPr lang="it-IT" sz="1800" b="1" strike="noStrike" spc="-1" dirty="0">
                          <a:latin typeface="+mn-lt"/>
                        </a:rPr>
                        <a:t>Thermal </a:t>
                      </a:r>
                      <a:r>
                        <a:rPr lang="it-IT" sz="1800" b="1" strike="noStrike" spc="-1" dirty="0" err="1">
                          <a:latin typeface="+mn-lt"/>
                        </a:rPr>
                        <a:t>photons</a:t>
                      </a:r>
                      <a:r>
                        <a:rPr lang="it-IT" sz="1800" b="1" strike="noStrike" spc="-1" dirty="0">
                          <a:latin typeface="+mn-lt"/>
                        </a:rPr>
                        <a:t> 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b="0" i="1" strike="noStrike" spc="-1" dirty="0">
                          <a:latin typeface="+mn-lt"/>
                        </a:rPr>
                        <a:t>MC by H. </a:t>
                      </a:r>
                      <a:r>
                        <a:rPr lang="it-IT" sz="1800" b="0" i="1" strike="noStrike" spc="-1" dirty="0" err="1">
                          <a:latin typeface="+mn-lt"/>
                        </a:rPr>
                        <a:t>Burkhardt</a:t>
                      </a:r>
                      <a:endParaRPr lang="it-IT" sz="1800" b="0" i="1" strike="noStrike" spc="-1" dirty="0">
                        <a:latin typeface="+mn-lt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b="0" i="1" strike="noStrike" spc="-1" dirty="0">
                          <a:latin typeface="+mn-lt"/>
                        </a:rPr>
                        <a:t>MADX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2013346465"/>
                  </a:ext>
                </a:extLst>
              </a:tr>
              <a:tr h="448391">
                <a:tc>
                  <a:txBody>
                    <a:bodyPr/>
                    <a:lstStyle/>
                    <a:p>
                      <a:pPr algn="l"/>
                      <a:r>
                        <a:rPr lang="it-IT" sz="1800" b="1" strike="noStrike" spc="-1" dirty="0" err="1">
                          <a:latin typeface="+mn-lt"/>
                        </a:rPr>
                        <a:t>Beam</a:t>
                      </a:r>
                      <a:r>
                        <a:rPr lang="it-IT" sz="1800" b="1" strike="noStrike" spc="-1" dirty="0">
                          <a:latin typeface="+mn-lt"/>
                        </a:rPr>
                        <a:t>-Gas </a:t>
                      </a:r>
                      <a:r>
                        <a:rPr lang="it-IT" sz="1800" b="1" strike="noStrike" spc="-1" dirty="0" err="1">
                          <a:latin typeface="+mn-lt"/>
                        </a:rPr>
                        <a:t>Bremstrahlung</a:t>
                      </a:r>
                      <a:r>
                        <a:rPr lang="it-IT" sz="1800" b="1" strike="noStrike" spc="-1" dirty="0">
                          <a:latin typeface="+mn-lt"/>
                        </a:rPr>
                        <a:t> </a:t>
                      </a:r>
                    </a:p>
                    <a:p>
                      <a:pPr algn="l"/>
                      <a:r>
                        <a:rPr lang="it-IT" sz="1800" b="1" strike="noStrike" spc="-1" dirty="0">
                          <a:latin typeface="+mn-lt"/>
                        </a:rPr>
                        <a:t>(</a:t>
                      </a:r>
                      <a:r>
                        <a:rPr lang="it-IT" sz="1800" b="1" strike="noStrike" spc="-1" dirty="0" err="1">
                          <a:latin typeface="+mn-lt"/>
                        </a:rPr>
                        <a:t>BGBrem</a:t>
                      </a:r>
                      <a:r>
                        <a:rPr lang="it-IT" sz="1800" b="1" strike="noStrike" spc="-1" dirty="0">
                          <a:latin typeface="+mn-lt"/>
                        </a:rPr>
                        <a:t>)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b="0" i="1" strike="noStrike" spc="-1" dirty="0">
                          <a:latin typeface="+mn-lt"/>
                        </a:rPr>
                        <a:t>Geant4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b="0" i="1" strike="noStrike" spc="-1" dirty="0" err="1">
                          <a:latin typeface="+mn-lt"/>
                        </a:rPr>
                        <a:t>MDISim</a:t>
                      </a:r>
                      <a:r>
                        <a:rPr lang="it-IT" sz="1800" b="0" i="1" strike="noStrike" spc="-1" dirty="0">
                          <a:latin typeface="+mn-lt"/>
                        </a:rPr>
                        <a:t> </a:t>
                      </a:r>
                    </a:p>
                    <a:p>
                      <a:pPr algn="l"/>
                      <a:r>
                        <a:rPr lang="it-IT" sz="1800" b="0" i="1" strike="noStrike" spc="-1" dirty="0">
                          <a:latin typeface="+mn-lt"/>
                        </a:rPr>
                        <a:t>(G4/ROOT/MADX)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3488134201"/>
                  </a:ext>
                </a:extLst>
              </a:tr>
              <a:tr h="448391">
                <a:tc>
                  <a:txBody>
                    <a:bodyPr/>
                    <a:lstStyle/>
                    <a:p>
                      <a:pPr algn="l"/>
                      <a:r>
                        <a:rPr lang="it-IT" sz="1800" b="1" strike="noStrike" spc="-1" dirty="0" err="1">
                          <a:latin typeface="+mn-lt"/>
                        </a:rPr>
                        <a:t>Beam</a:t>
                      </a:r>
                      <a:r>
                        <a:rPr lang="it-IT" sz="1800" b="1" strike="noStrike" spc="-1" dirty="0">
                          <a:latin typeface="+mn-lt"/>
                        </a:rPr>
                        <a:t>-Gas Coulomb </a:t>
                      </a:r>
                    </a:p>
                    <a:p>
                      <a:pPr algn="l"/>
                      <a:r>
                        <a:rPr lang="it-IT" sz="1800" b="1" strike="noStrike" spc="-1" dirty="0">
                          <a:latin typeface="+mn-lt"/>
                        </a:rPr>
                        <a:t>(</a:t>
                      </a:r>
                      <a:r>
                        <a:rPr lang="it-IT" sz="1800" b="1" strike="noStrike" spc="-1" dirty="0" err="1">
                          <a:latin typeface="+mn-lt"/>
                        </a:rPr>
                        <a:t>BGCoul</a:t>
                      </a:r>
                      <a:r>
                        <a:rPr lang="it-IT" sz="1800" b="1" strike="noStrike" spc="-1" dirty="0">
                          <a:latin typeface="+mn-lt"/>
                        </a:rPr>
                        <a:t>)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b="0" i="1" strike="noStrike" spc="-1" dirty="0">
                          <a:latin typeface="+mn-lt"/>
                        </a:rPr>
                        <a:t>MC by A. </a:t>
                      </a:r>
                      <a:r>
                        <a:rPr lang="it-IT" sz="1800" b="0" i="1" strike="noStrike" spc="-1" dirty="0" err="1">
                          <a:latin typeface="+mn-lt"/>
                        </a:rPr>
                        <a:t>Ciarma</a:t>
                      </a:r>
                      <a:r>
                        <a:rPr lang="it-IT" sz="1800" b="0" i="1" strike="noStrike" spc="-1" dirty="0">
                          <a:latin typeface="+mn-lt"/>
                        </a:rPr>
                        <a:t> &amp; M.B. (in progress)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b="0" i="1" strike="noStrike" spc="-1" dirty="0" err="1">
                          <a:latin typeface="+mn-lt"/>
                        </a:rPr>
                        <a:t>interface</a:t>
                      </a:r>
                      <a:r>
                        <a:rPr lang="it-IT" sz="1800" b="0" i="1" strike="noStrike" spc="-1" dirty="0">
                          <a:latin typeface="+mn-lt"/>
                        </a:rPr>
                        <a:t> with PTC_MADX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838353916"/>
                  </a:ext>
                </a:extLst>
              </a:tr>
              <a:tr h="448391">
                <a:tc>
                  <a:txBody>
                    <a:bodyPr/>
                    <a:lstStyle/>
                    <a:p>
                      <a:pPr algn="l"/>
                      <a:r>
                        <a:rPr lang="it-IT" sz="1800" b="1" strike="noStrike" spc="-1" dirty="0" err="1">
                          <a:latin typeface="+mn-lt"/>
                        </a:rPr>
                        <a:t>Touschek</a:t>
                      </a:r>
                      <a:endParaRPr lang="it-IT" sz="1800" b="1" strike="noStrike" spc="-1" dirty="0">
                        <a:latin typeface="+mn-lt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b="0" i="1" strike="noStrike" spc="-1" dirty="0">
                          <a:latin typeface="+mn-lt"/>
                        </a:rPr>
                        <a:t>MC by A. </a:t>
                      </a:r>
                      <a:r>
                        <a:rPr lang="it-IT" sz="1800" b="0" i="1" strike="noStrike" spc="-1" dirty="0" err="1">
                          <a:latin typeface="+mn-lt"/>
                        </a:rPr>
                        <a:t>Ciarma</a:t>
                      </a:r>
                      <a:r>
                        <a:rPr lang="it-IT" sz="1800" b="0" i="1" strike="noStrike" spc="-1" dirty="0">
                          <a:latin typeface="+mn-lt"/>
                        </a:rPr>
                        <a:t> &amp; M.B. (</a:t>
                      </a:r>
                      <a:r>
                        <a:rPr lang="it-IT" sz="1800" b="0" i="1" strike="noStrike" spc="-1" dirty="0" err="1">
                          <a:latin typeface="+mn-lt"/>
                        </a:rPr>
                        <a:t>planned</a:t>
                      </a:r>
                      <a:r>
                        <a:rPr lang="it-IT" sz="1800" b="0" i="1" strike="noStrike" spc="-1" dirty="0">
                          <a:latin typeface="+mn-lt"/>
                        </a:rPr>
                        <a:t>)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b="0" i="1" strike="noStrike" spc="-1" dirty="0" err="1">
                          <a:latin typeface="+mn-lt"/>
                        </a:rPr>
                        <a:t>interface</a:t>
                      </a:r>
                      <a:r>
                        <a:rPr lang="it-IT" sz="1800" b="0" i="1" strike="noStrike" spc="-1" dirty="0">
                          <a:latin typeface="+mn-lt"/>
                        </a:rPr>
                        <a:t> with PTC_MADX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327937661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CBE2867-FE0C-3A4F-86C9-27513767CCC6}"/>
              </a:ext>
            </a:extLst>
          </p:cNvPr>
          <p:cNvSpPr txBox="1"/>
          <p:nvPr/>
        </p:nvSpPr>
        <p:spPr>
          <a:xfrm>
            <a:off x="148356" y="3886200"/>
            <a:ext cx="922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Single beam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2C6258-EAEF-7642-A4E6-E6CBCA63B864}"/>
              </a:ext>
            </a:extLst>
          </p:cNvPr>
          <p:cNvSpPr txBox="1"/>
          <p:nvPr/>
        </p:nvSpPr>
        <p:spPr>
          <a:xfrm>
            <a:off x="425093" y="1143000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86800" y="3244334"/>
            <a:ext cx="233804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Studied, small effect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566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219200"/>
            <a:ext cx="10972800" cy="52577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MDI (Machine-Detector Interface) is a very loose term covering </a:t>
            </a:r>
            <a:r>
              <a:rPr lang="en-US" dirty="0" smtClean="0">
                <a:solidFill>
                  <a:srgbClr val="0070C0"/>
                </a:solidFill>
              </a:rPr>
              <a:t>many different systems</a:t>
            </a:r>
            <a:r>
              <a:rPr lang="en-US" dirty="0" smtClean="0"/>
              <a:t>, all having in common that can be considered either a part of the machine or a part of the detector</a:t>
            </a:r>
          </a:p>
          <a:p>
            <a:r>
              <a:rPr lang="en-US" dirty="0" smtClean="0"/>
              <a:t>MDI covers the area close to the beam pipe and around the interaction point of each experiment. It includes</a:t>
            </a:r>
          </a:p>
          <a:p>
            <a:pPr lvl="1"/>
            <a:r>
              <a:rPr lang="en-US" dirty="0" smtClean="0"/>
              <a:t>The </a:t>
            </a:r>
            <a:r>
              <a:rPr lang="en-US" dirty="0" smtClean="0">
                <a:solidFill>
                  <a:srgbClr val="0070C0"/>
                </a:solidFill>
              </a:rPr>
              <a:t>beam pipe </a:t>
            </a:r>
            <a:r>
              <a:rPr lang="en-US" dirty="0" smtClean="0"/>
              <a:t>around the IP</a:t>
            </a:r>
          </a:p>
          <a:p>
            <a:pPr lvl="1"/>
            <a:r>
              <a:rPr lang="en-US" dirty="0" smtClean="0"/>
              <a:t>Any </a:t>
            </a:r>
            <a:r>
              <a:rPr lang="en-US" dirty="0" smtClean="0">
                <a:solidFill>
                  <a:srgbClr val="0070C0"/>
                </a:solidFill>
              </a:rPr>
              <a:t>final focus elements</a:t>
            </a:r>
            <a:r>
              <a:rPr lang="en-US" dirty="0" smtClean="0"/>
              <a:t>, if inside the detector</a:t>
            </a:r>
          </a:p>
          <a:p>
            <a:pPr lvl="1"/>
            <a:r>
              <a:rPr lang="en-US" dirty="0" smtClean="0"/>
              <a:t>The detector </a:t>
            </a:r>
            <a:r>
              <a:rPr lang="en-US" dirty="0" smtClean="0">
                <a:solidFill>
                  <a:srgbClr val="0070C0"/>
                </a:solidFill>
              </a:rPr>
              <a:t>solenoid compensation </a:t>
            </a:r>
            <a:r>
              <a:rPr lang="en-US" dirty="0" smtClean="0"/>
              <a:t>scheme</a:t>
            </a:r>
          </a:p>
          <a:p>
            <a:r>
              <a:rPr lang="en-US" dirty="0" smtClean="0"/>
              <a:t>Also has to deal with</a:t>
            </a:r>
          </a:p>
          <a:p>
            <a:pPr lvl="1"/>
            <a:r>
              <a:rPr lang="en-US" dirty="0" smtClean="0"/>
              <a:t>The effects of passing and colliding beam (all types of </a:t>
            </a:r>
            <a:r>
              <a:rPr lang="en-US" dirty="0" smtClean="0">
                <a:solidFill>
                  <a:srgbClr val="0070C0"/>
                </a:solidFill>
              </a:rPr>
              <a:t>backgrounds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70C0"/>
                </a:solidFill>
              </a:rPr>
              <a:t>SR radiation</a:t>
            </a:r>
            <a:r>
              <a:rPr lang="en-US" dirty="0" smtClean="0"/>
              <a:t>, impedance </a:t>
            </a:r>
            <a:r>
              <a:rPr lang="en-US" dirty="0" smtClean="0">
                <a:solidFill>
                  <a:srgbClr val="0070C0"/>
                </a:solidFill>
              </a:rPr>
              <a:t>heating</a:t>
            </a:r>
            <a:r>
              <a:rPr lang="en-US" dirty="0" smtClean="0"/>
              <a:t>)</a:t>
            </a:r>
          </a:p>
          <a:p>
            <a:r>
              <a:rPr lang="en-US" dirty="0" smtClean="0"/>
              <a:t>…Without forgetting important </a:t>
            </a:r>
            <a:r>
              <a:rPr lang="en-US" dirty="0" smtClean="0">
                <a:solidFill>
                  <a:srgbClr val="0070C0"/>
                </a:solidFill>
              </a:rPr>
              <a:t>engineering aspects</a:t>
            </a:r>
          </a:p>
          <a:p>
            <a:pPr lvl="1"/>
            <a:r>
              <a:rPr lang="en-US" dirty="0" smtClean="0"/>
              <a:t>tolerances, mechanical vibration, force management, cryogenics</a:t>
            </a:r>
          </a:p>
          <a:p>
            <a:r>
              <a:rPr lang="en-US" dirty="0" smtClean="0"/>
              <a:t>At the same time, MDI elements should not impede detector quality</a:t>
            </a:r>
          </a:p>
          <a:p>
            <a:pPr lvl="1"/>
            <a:r>
              <a:rPr lang="en-US" dirty="0" err="1" smtClean="0"/>
              <a:t>Hermeticity</a:t>
            </a:r>
            <a:r>
              <a:rPr lang="en-US" dirty="0" smtClean="0"/>
              <a:t>, adequate coverage for the luminometer, etc.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Space is at a premium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/>
          <a:lstStyle/>
          <a:p>
            <a:r>
              <a:rPr lang="en-US" dirty="0" smtClean="0"/>
              <a:t>What is MDI?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645276"/>
            <a:ext cx="3860800" cy="152398"/>
          </a:xfrm>
        </p:spPr>
        <p:txBody>
          <a:bodyPr/>
          <a:lstStyle/>
          <a:p>
            <a:r>
              <a:rPr lang="en-GB" smtClean="0"/>
              <a:t>M. Koratzinos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78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66A42-739A-1148-A7E8-2018765DE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642"/>
            <a:ext cx="10972800" cy="887607"/>
          </a:xfrm>
        </p:spPr>
        <p:txBody>
          <a:bodyPr/>
          <a:lstStyle/>
          <a:p>
            <a:r>
              <a:rPr lang="it-IT" dirty="0"/>
              <a:t>Beamstrahlung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C2767-866C-2C4A-87F6-B05949C9A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1174" y="1013259"/>
            <a:ext cx="8582026" cy="1267804"/>
          </a:xfrm>
        </p:spPr>
        <p:txBody>
          <a:bodyPr>
            <a:normAutofit fontScale="70000" lnSpcReduction="20000"/>
          </a:bodyPr>
          <a:lstStyle/>
          <a:p>
            <a:r>
              <a:rPr lang="it-IT" dirty="0" smtClean="0"/>
              <a:t>Beamstrahlung is Synchrotron Radiation </a:t>
            </a:r>
            <a:r>
              <a:rPr lang="it-IT" dirty="0"/>
              <a:t>in field of opposing beam, estimated at the Z with </a:t>
            </a:r>
            <a:r>
              <a:rPr lang="it-IT" b="1" dirty="0"/>
              <a:t>Guinea-Pig</a:t>
            </a:r>
          </a:p>
          <a:p>
            <a:pPr marL="285750" indent="-285750"/>
            <a:r>
              <a:rPr lang="it-IT" dirty="0"/>
              <a:t>The IR will generate </a:t>
            </a:r>
            <a:r>
              <a:rPr lang="it-IT" b="1" dirty="0">
                <a:solidFill>
                  <a:srgbClr val="0000FF"/>
                </a:solidFill>
              </a:rPr>
              <a:t>a very significant flux and power of hard </a:t>
            </a:r>
            <a:r>
              <a:rPr lang="it-IT" b="1" dirty="0" smtClean="0">
                <a:solidFill>
                  <a:srgbClr val="0000FF"/>
                </a:solidFill>
              </a:rPr>
              <a:t>X-rays, </a:t>
            </a:r>
            <a:r>
              <a:rPr lang="it-IT" b="1" dirty="0">
                <a:solidFill>
                  <a:srgbClr val="0000FF"/>
                </a:solidFill>
              </a:rPr>
              <a:t>lost mostly in the first downstream bend </a:t>
            </a:r>
            <a:r>
              <a:rPr lang="it-IT" dirty="0"/>
              <a:t>(49-55 m from IP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9A36B7-1E7D-D84D-92AE-E70713BF326A}"/>
              </a:ext>
            </a:extLst>
          </p:cNvPr>
          <p:cNvSpPr txBox="1"/>
          <p:nvPr/>
        </p:nvSpPr>
        <p:spPr>
          <a:xfrm>
            <a:off x="10058400" y="4976607"/>
            <a:ext cx="1378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98989"/>
                </a:solidFill>
              </a:rPr>
              <a:t>H. Burkhardt</a:t>
            </a:r>
            <a:endParaRPr lang="en-GB" dirty="0">
              <a:solidFill>
                <a:srgbClr val="898989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A38BBBC-314C-F045-849B-448B24BAD5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903750"/>
              </p:ext>
            </p:extLst>
          </p:nvPr>
        </p:nvGraphicFramePr>
        <p:xfrm>
          <a:off x="609600" y="2411977"/>
          <a:ext cx="6944714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1414">
                  <a:extLst>
                    <a:ext uri="{9D8B030D-6E8A-4147-A177-3AD203B41FA5}">
                      <a16:colId xmlns:a16="http://schemas.microsoft.com/office/drawing/2014/main" val="1750325425"/>
                    </a:ext>
                  </a:extLst>
                </a:gridCol>
                <a:gridCol w="1214438">
                  <a:extLst>
                    <a:ext uri="{9D8B030D-6E8A-4147-A177-3AD203B41FA5}">
                      <a16:colId xmlns:a16="http://schemas.microsoft.com/office/drawing/2014/main" val="3110648963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197326193"/>
                    </a:ext>
                  </a:extLst>
                </a:gridCol>
                <a:gridCol w="1128712">
                  <a:extLst>
                    <a:ext uri="{9D8B030D-6E8A-4147-A177-3AD203B41FA5}">
                      <a16:colId xmlns:a16="http://schemas.microsoft.com/office/drawing/2014/main" val="15772250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sz="2000"/>
                        <a:t>Classical SR and Guinea-Pig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/>
                        <a:t>&lt;N</a:t>
                      </a:r>
                      <a:r>
                        <a:rPr lang="it-IT" sz="2000">
                          <a:latin typeface="Symbol" pitchFamily="2" charset="2"/>
                        </a:rPr>
                        <a:t>g</a:t>
                      </a:r>
                      <a:r>
                        <a:rPr lang="it-IT" sz="2000"/>
                        <a:t>&gt;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8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/>
                        <a:t>&lt;E</a:t>
                      </a:r>
                      <a:r>
                        <a:rPr lang="it-IT" sz="2000">
                          <a:latin typeface="Symbol" pitchFamily="2" charset="2"/>
                        </a:rPr>
                        <a:t>g</a:t>
                      </a:r>
                      <a:r>
                        <a:rPr lang="it-IT" sz="2000"/>
                        <a:t>&gt; </a:t>
                      </a:r>
                    </a:p>
                    <a:p>
                      <a:pPr marL="0" marR="0" lvl="0" indent="0" algn="ctr" defTabSz="3428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/>
                        <a:t>keV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/>
                        <a:t>Power </a:t>
                      </a:r>
                    </a:p>
                    <a:p>
                      <a:pPr algn="ctr"/>
                      <a:r>
                        <a:rPr lang="it-IT" sz="2000"/>
                        <a:t>KW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5240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000"/>
                        <a:t>IP magnets (quad, solenoid)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/>
                        <a:t>43 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232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000"/>
                        <a:t>Beamstrahlung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/>
                        <a:t>417 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3152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6ADD270-0177-274A-ABA5-118F7C651995}"/>
              </a:ext>
            </a:extLst>
          </p:cNvPr>
          <p:cNvSpPr txBox="1"/>
          <p:nvPr/>
        </p:nvSpPr>
        <p:spPr>
          <a:xfrm>
            <a:off x="7692680" y="3094376"/>
            <a:ext cx="2594319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(also without collisions)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DC3FBA-7E71-FE46-A666-6069AF26CE23}"/>
              </a:ext>
            </a:extLst>
          </p:cNvPr>
          <p:cNvSpPr txBox="1"/>
          <p:nvPr/>
        </p:nvSpPr>
        <p:spPr>
          <a:xfrm>
            <a:off x="7692680" y="3513549"/>
            <a:ext cx="434692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photon energies extend into the GDR region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AEEF0C-197E-D34A-B9D8-4C8C5412CBB0}"/>
              </a:ext>
            </a:extLst>
          </p:cNvPr>
          <p:cNvSpPr/>
          <p:nvPr/>
        </p:nvSpPr>
        <p:spPr>
          <a:xfrm>
            <a:off x="1943100" y="4184560"/>
            <a:ext cx="97917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b="1" dirty="0">
                <a:solidFill>
                  <a:srgbClr val="FF0000"/>
                </a:solidFill>
              </a:rPr>
              <a:t>~460 kW hitting in a narrow ~5 m wide </a:t>
            </a:r>
            <a:r>
              <a:rPr lang="it-IT" sz="2200" b="1" dirty="0" smtClean="0">
                <a:solidFill>
                  <a:srgbClr val="FF0000"/>
                </a:solidFill>
              </a:rPr>
              <a:t>region</a:t>
            </a:r>
            <a:r>
              <a:rPr lang="it-IT" sz="2200" b="1" dirty="0" smtClean="0">
                <a:solidFill>
                  <a:srgbClr val="0000FF"/>
                </a:solidFill>
              </a:rPr>
              <a:t> </a:t>
            </a:r>
            <a:r>
              <a:rPr lang="it-IT" sz="2400" dirty="0"/>
              <a:t>49-55 m </a:t>
            </a:r>
            <a:r>
              <a:rPr lang="it-IT" sz="2400" dirty="0" smtClean="0"/>
              <a:t>downstream from </a:t>
            </a:r>
            <a:r>
              <a:rPr lang="it-IT" sz="2400" dirty="0"/>
              <a:t>IP</a:t>
            </a:r>
            <a:endParaRPr lang="it-IT" sz="2200" b="1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 smtClean="0"/>
              <a:t>We need to dissipate </a:t>
            </a:r>
            <a:r>
              <a:rPr lang="it-IT" sz="2200" dirty="0"/>
              <a:t>order 100 kW/m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91072A-09A5-9646-A1BE-FAE26B40EAD6}"/>
              </a:ext>
            </a:extLst>
          </p:cNvPr>
          <p:cNvSpPr/>
          <p:nvPr/>
        </p:nvSpPr>
        <p:spPr>
          <a:xfrm>
            <a:off x="1873541" y="5263311"/>
            <a:ext cx="87256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2200" b="1" dirty="0" smtClean="0">
                <a:solidFill>
                  <a:srgbClr val="0000FF"/>
                </a:solidFill>
              </a:rPr>
              <a:t>As well as a few MW </a:t>
            </a:r>
            <a:r>
              <a:rPr lang="it-IT" sz="2200" b="1" dirty="0">
                <a:solidFill>
                  <a:srgbClr val="0000FF"/>
                </a:solidFill>
              </a:rPr>
              <a:t>/ IP with spectrum extending into tenths of </a:t>
            </a:r>
            <a:r>
              <a:rPr lang="it-IT" sz="2200" b="1" dirty="0" smtClean="0">
                <a:solidFill>
                  <a:srgbClr val="0000FF"/>
                </a:solidFill>
              </a:rPr>
              <a:t>MeV </a:t>
            </a:r>
            <a:r>
              <a:rPr lang="it-IT" sz="2200" dirty="0" smtClean="0">
                <a:solidFill>
                  <a:prstClr val="black"/>
                </a:solidFill>
              </a:rPr>
              <a:t>(strongly </a:t>
            </a:r>
            <a:r>
              <a:rPr lang="it-IT" sz="2200" dirty="0">
                <a:solidFill>
                  <a:prstClr val="black"/>
                </a:solidFill>
              </a:rPr>
              <a:t>varying with bb-parameters and residual </a:t>
            </a:r>
            <a:r>
              <a:rPr lang="it-IT" sz="2200" dirty="0" smtClean="0">
                <a:solidFill>
                  <a:prstClr val="black"/>
                </a:solidFill>
              </a:rPr>
              <a:t>separation)</a:t>
            </a:r>
            <a:endParaRPr lang="it-IT" sz="2200" dirty="0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37DA94-3111-0F43-B98D-203BAB27D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M. Koratzinos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2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CA0C1-D61A-FF42-9112-816A571A0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019"/>
            <a:ext cx="10972800" cy="1143000"/>
          </a:xfrm>
        </p:spPr>
        <p:txBody>
          <a:bodyPr/>
          <a:lstStyle/>
          <a:p>
            <a:r>
              <a:rPr lang="en-GB" dirty="0"/>
              <a:t>Radiative Bhabha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C8C871E-D1B6-FD40-B966-C51DC0B9F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166019"/>
            <a:ext cx="10058400" cy="5190331"/>
          </a:xfrm>
        </p:spPr>
        <p:txBody>
          <a:bodyPr>
            <a:normAutofit lnSpcReduction="10000"/>
          </a:bodyPr>
          <a:lstStyle/>
          <a:p>
            <a:r>
              <a:rPr lang="en-GB" sz="2400" dirty="0" err="1"/>
              <a:t>BBBrem</a:t>
            </a:r>
            <a:r>
              <a:rPr lang="en-GB" sz="2400" dirty="0"/>
              <a:t> has been implemented in </a:t>
            </a:r>
            <a:r>
              <a:rPr lang="en-GB" sz="2400" b="1" dirty="0"/>
              <a:t>SAD</a:t>
            </a:r>
            <a:r>
              <a:rPr lang="en-GB" sz="2400" dirty="0"/>
              <a:t> </a:t>
            </a:r>
          </a:p>
          <a:p>
            <a:r>
              <a:rPr lang="en-GB" sz="2400" dirty="0"/>
              <a:t>Beam loss due to radiative Bhabha for FCC-</a:t>
            </a:r>
            <a:r>
              <a:rPr lang="en-GB" sz="2400" dirty="0" err="1"/>
              <a:t>ee</a:t>
            </a:r>
            <a:r>
              <a:rPr lang="en-GB" sz="2400" dirty="0"/>
              <a:t> at the Z: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250" b="1" dirty="0">
                <a:solidFill>
                  <a:srgbClr val="0000FF"/>
                </a:solidFill>
              </a:rPr>
              <a:t>4 kW  </a:t>
            </a:r>
            <a:r>
              <a:rPr lang="en-GB" sz="2250" dirty="0" smtClean="0">
                <a:solidFill>
                  <a:srgbClr val="0000FF"/>
                </a:solidFill>
              </a:rPr>
              <a:t>in the region up to </a:t>
            </a:r>
            <a:r>
              <a:rPr lang="en-GB" sz="2250" b="1" dirty="0">
                <a:solidFill>
                  <a:srgbClr val="0000FF"/>
                </a:solidFill>
              </a:rPr>
              <a:t>400 m downstream </a:t>
            </a:r>
            <a:r>
              <a:rPr lang="en-GB" sz="2250" dirty="0">
                <a:solidFill>
                  <a:srgbClr val="0000FF"/>
                </a:solidFill>
              </a:rPr>
              <a:t>the </a:t>
            </a:r>
            <a:r>
              <a:rPr lang="en-GB" sz="2250" b="1" dirty="0">
                <a:solidFill>
                  <a:srgbClr val="0000FF"/>
                </a:solidFill>
              </a:rPr>
              <a:t>IP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250" b="1" dirty="0">
                <a:solidFill>
                  <a:srgbClr val="FF0000"/>
                </a:solidFill>
              </a:rPr>
              <a:t>150 W</a:t>
            </a:r>
            <a:r>
              <a:rPr lang="en-GB" sz="2250" dirty="0">
                <a:solidFill>
                  <a:srgbClr val="FF0000"/>
                </a:solidFill>
              </a:rPr>
              <a:t> within the first quad </a:t>
            </a:r>
            <a:r>
              <a:rPr lang="en-GB" sz="2250" b="1" dirty="0">
                <a:solidFill>
                  <a:srgbClr val="FF0000"/>
                </a:solidFill>
              </a:rPr>
              <a:t>QC1</a:t>
            </a:r>
          </a:p>
          <a:p>
            <a:r>
              <a:rPr lang="en-GB" sz="2400" dirty="0"/>
              <a:t>The effect of </a:t>
            </a:r>
            <a:r>
              <a:rPr lang="en-GB" sz="2400" dirty="0">
                <a:solidFill>
                  <a:srgbClr val="0070C0"/>
                </a:solidFill>
              </a:rPr>
              <a:t>beam-beam </a:t>
            </a:r>
            <a:r>
              <a:rPr lang="en-GB" sz="2400" dirty="0" smtClean="0">
                <a:solidFill>
                  <a:srgbClr val="0070C0"/>
                </a:solidFill>
              </a:rPr>
              <a:t>adds another 20</a:t>
            </a:r>
            <a:r>
              <a:rPr lang="en-GB" sz="2400" dirty="0">
                <a:solidFill>
                  <a:srgbClr val="0070C0"/>
                </a:solidFill>
              </a:rPr>
              <a:t>% </a:t>
            </a:r>
            <a:r>
              <a:rPr lang="en-GB" sz="2400" dirty="0"/>
              <a:t>on the loss at QC1.</a:t>
            </a:r>
          </a:p>
          <a:p>
            <a:r>
              <a:rPr lang="en-GB" sz="2400" dirty="0"/>
              <a:t>The result is neither sensitive to the misalignment of aperture at QC1, nor to the IP solenoid field</a:t>
            </a:r>
            <a:r>
              <a:rPr lang="en-GB" sz="2400" dirty="0" smtClean="0"/>
              <a:t>.</a:t>
            </a:r>
            <a:endParaRPr lang="en-GB" sz="2400" dirty="0"/>
          </a:p>
          <a:p>
            <a:r>
              <a:rPr lang="en-GB" sz="2400" dirty="0"/>
              <a:t>The </a:t>
            </a:r>
            <a:r>
              <a:rPr lang="en-GB" sz="2400" dirty="0">
                <a:solidFill>
                  <a:srgbClr val="0070C0"/>
                </a:solidFill>
              </a:rPr>
              <a:t>tolerance of the final </a:t>
            </a:r>
            <a:r>
              <a:rPr lang="en-GB" sz="2400" dirty="0" smtClean="0">
                <a:solidFill>
                  <a:srgbClr val="0070C0"/>
                </a:solidFill>
              </a:rPr>
              <a:t>focus quadrupole</a:t>
            </a:r>
            <a:r>
              <a:rPr lang="en-GB" sz="2400" dirty="0" smtClean="0"/>
              <a:t> </a:t>
            </a:r>
            <a:r>
              <a:rPr lang="en-GB" sz="2400" dirty="0"/>
              <a:t>for such amount of beam loss must be examined.</a:t>
            </a:r>
          </a:p>
          <a:p>
            <a:r>
              <a:rPr lang="en-GB" sz="2400" dirty="0"/>
              <a:t>Cross check with other </a:t>
            </a:r>
            <a:r>
              <a:rPr lang="en-GB" sz="2400" dirty="0" smtClean="0"/>
              <a:t>methods </a:t>
            </a:r>
            <a:r>
              <a:rPr lang="en-GB" sz="2400" dirty="0"/>
              <a:t>is necessary and in progress</a:t>
            </a:r>
            <a:r>
              <a:rPr lang="en-GB" sz="2400" dirty="0" smtClean="0"/>
              <a:t>.</a:t>
            </a:r>
          </a:p>
          <a:p>
            <a:r>
              <a:rPr lang="en-GB" sz="2400" dirty="0" smtClean="0"/>
              <a:t>Z </a:t>
            </a:r>
            <a:r>
              <a:rPr lang="en-GB" sz="2400" dirty="0"/>
              <a:t>peak : losses all happen well before reaching the second IP </a:t>
            </a:r>
          </a:p>
          <a:p>
            <a:r>
              <a:rPr lang="en-GB" sz="2400" dirty="0" smtClean="0"/>
              <a:t>182.5 GeV: </a:t>
            </a:r>
            <a:r>
              <a:rPr lang="en-GB" sz="2400" dirty="0"/>
              <a:t>a few losses in the vicinity of the second IR. Tracking into the detector (CLD) was done and checked that this </a:t>
            </a:r>
            <a:r>
              <a:rPr lang="en-GB" sz="2400" dirty="0" smtClean="0"/>
              <a:t>background </a:t>
            </a:r>
            <a:r>
              <a:rPr lang="en-GB" sz="2400" dirty="0"/>
              <a:t>is negligible.</a:t>
            </a:r>
          </a:p>
          <a:p>
            <a:endParaRPr lang="en-GB" sz="2400" dirty="0" smtClean="0"/>
          </a:p>
          <a:p>
            <a:endParaRPr lang="en-GB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D1E544-11BB-9748-B434-EE193230EAF6}"/>
              </a:ext>
            </a:extLst>
          </p:cNvPr>
          <p:cNvSpPr/>
          <p:nvPr/>
        </p:nvSpPr>
        <p:spPr>
          <a:xfrm>
            <a:off x="1981201" y="6135835"/>
            <a:ext cx="857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K.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Oide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B9842-20AD-1040-BBAE-5207828EE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M. Koratzinos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0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3019"/>
            <a:ext cx="10972800" cy="1143000"/>
          </a:xfrm>
        </p:spPr>
        <p:txBody>
          <a:bodyPr/>
          <a:lstStyle/>
          <a:p>
            <a:r>
              <a:rPr lang="en-GB" dirty="0" smtClean="0"/>
              <a:t>Pair production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743200"/>
            <a:ext cx="9840943" cy="30589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342901"/>
            <a:ext cx="2628422" cy="274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674914" y="1176019"/>
                <a:ext cx="6629400" cy="1447006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GB" dirty="0" smtClean="0"/>
                  <a:t>At FCC </a:t>
                </a:r>
                <a:r>
                  <a:rPr lang="en-GB" dirty="0"/>
                  <a:t>: about 80% of the pairs created (and of the energy they carry) come from the LL process. </a:t>
                </a:r>
                <a:r>
                  <a:rPr lang="en-GB" dirty="0" err="1"/>
                  <a:t>Beamstrahlung</a:t>
                </a:r>
                <a:r>
                  <a:rPr lang="en-GB" dirty="0"/>
                  <a:t> photons contribute to the remaining 20%. </a:t>
                </a:r>
                <a:endParaRPr lang="en-GB" dirty="0" smtClean="0"/>
              </a:p>
              <a:p>
                <a:r>
                  <a:rPr lang="en-GB" dirty="0" smtClean="0"/>
                  <a:t>FCC dominated </a:t>
                </a:r>
                <a:r>
                  <a:rPr lang="en-GB" dirty="0"/>
                  <a:t>by </a:t>
                </a:r>
                <a:r>
                  <a:rPr lang="en-GB" dirty="0">
                    <a:solidFill>
                      <a:srgbClr val="0070C0"/>
                    </a:solidFill>
                  </a:rPr>
                  <a:t>incoherent pair production </a:t>
                </a:r>
                <a:r>
                  <a:rPr lang="en-GB" dirty="0"/>
                  <a:t>(IPC) :</a:t>
                </a:r>
                <a:r>
                  <a:rPr lang="en-GB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γγ</m:t>
                    </m:r>
                    <m:r>
                      <a:rPr lang="el-GR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4914" y="1176019"/>
                <a:ext cx="6629400" cy="1447006"/>
              </a:xfrm>
              <a:blipFill>
                <a:blip r:embed="rId4"/>
                <a:stretch>
                  <a:fillRect l="-828" t="-63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0686811" y="3962400"/>
            <a:ext cx="9185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E. Perez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864063" y="5756093"/>
            <a:ext cx="7300223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/>
              <a:t>Large # of particles </a:t>
            </a:r>
            <a:r>
              <a:rPr lang="en-GB" b="1" dirty="0" smtClean="0"/>
              <a:t>is created</a:t>
            </a:r>
            <a:r>
              <a:rPr lang="en-GB" b="1" dirty="0"/>
              <a:t>, that carry </a:t>
            </a:r>
            <a:r>
              <a:rPr lang="en-GB" b="1" dirty="0" smtClean="0"/>
              <a:t>(collectively) up </a:t>
            </a:r>
            <a:r>
              <a:rPr lang="en-GB" b="1" dirty="0"/>
              <a:t>to 9 </a:t>
            </a:r>
            <a:r>
              <a:rPr lang="en-GB" b="1" dirty="0" err="1"/>
              <a:t>TeV</a:t>
            </a:r>
            <a:r>
              <a:rPr lang="en-GB" b="1" dirty="0"/>
              <a:t>. But few particles reach the </a:t>
            </a:r>
            <a:r>
              <a:rPr lang="en-GB" b="1" dirty="0" smtClean="0"/>
              <a:t>detector</a:t>
            </a:r>
            <a:r>
              <a:rPr lang="en-GB" b="1" dirty="0"/>
              <a:t>, even at the highest energy.</a:t>
            </a:r>
          </a:p>
        </p:txBody>
      </p:sp>
    </p:spTree>
    <p:extLst>
      <p:ext uri="{BB962C8B-B14F-4D97-AF65-F5344CB8AC3E}">
        <p14:creationId xmlns:p14="http://schemas.microsoft.com/office/powerpoint/2010/main" val="258043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392F60-4A5C-B047-ACB6-EB8DBF7AB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-22725"/>
            <a:ext cx="9296400" cy="852488"/>
          </a:xfrm>
        </p:spPr>
        <p:txBody>
          <a:bodyPr>
            <a:normAutofit/>
          </a:bodyPr>
          <a:lstStyle/>
          <a:p>
            <a:r>
              <a:rPr lang="en-GB" dirty="0" smtClean="0"/>
              <a:t>Synchrotron Radiation</a:t>
            </a:r>
            <a:endParaRPr lang="en-GB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B156385-56B7-FD48-AFB0-F56DA073C242}"/>
              </a:ext>
            </a:extLst>
          </p:cNvPr>
          <p:cNvSpPr txBox="1">
            <a:spLocks/>
          </p:cNvSpPr>
          <p:nvPr/>
        </p:nvSpPr>
        <p:spPr>
          <a:xfrm>
            <a:off x="1524000" y="6162215"/>
            <a:ext cx="2141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898989"/>
                </a:solidFill>
              </a:rPr>
              <a:t>M. </a:t>
            </a:r>
            <a:r>
              <a:rPr lang="en-US" sz="1800" dirty="0" err="1">
                <a:solidFill>
                  <a:srgbClr val="898989"/>
                </a:solidFill>
              </a:rPr>
              <a:t>Luckhof</a:t>
            </a:r>
            <a:endParaRPr lang="en-US" sz="1800" dirty="0">
              <a:solidFill>
                <a:srgbClr val="898989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724400" y="807992"/>
            <a:ext cx="7094600" cy="5103626"/>
            <a:chOff x="2311017" y="740781"/>
            <a:chExt cx="7094600" cy="51036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3EEE50F-D9F1-D64A-B2B4-36D01811E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5263" b="24442"/>
            <a:stretch/>
          </p:blipFill>
          <p:spPr>
            <a:xfrm>
              <a:off x="2380469" y="3367926"/>
              <a:ext cx="7025148" cy="2476481"/>
            </a:xfrm>
            <a:prstGeom prst="rect">
              <a:avLst/>
            </a:prstGeom>
          </p:spPr>
        </p:pic>
        <p:pic>
          <p:nvPicPr>
            <p:cNvPr id="8" name="Content Placeholder 11">
              <a:extLst>
                <a:ext uri="{FF2B5EF4-FFF2-40B4-BE49-F238E27FC236}">
                  <a16:creationId xmlns:a16="http://schemas.microsoft.com/office/drawing/2014/main" id="{9791BCB1-EA1E-E443-B0E3-7A6710B71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3602" r="765" b="25157"/>
            <a:stretch/>
          </p:blipFill>
          <p:spPr>
            <a:xfrm>
              <a:off x="2311017" y="740781"/>
              <a:ext cx="7025148" cy="258165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33242C5-8A93-6144-B8D8-66AB8CD25F45}"/>
                </a:ext>
              </a:extLst>
            </p:cNvPr>
            <p:cNvSpPr txBox="1"/>
            <p:nvPr/>
          </p:nvSpPr>
          <p:spPr>
            <a:xfrm>
              <a:off x="2756704" y="1170954"/>
              <a:ext cx="24133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/>
                <a:t>Origin of SR photons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BF40657-97E2-F044-97F6-AA0637BCAEC7}"/>
                </a:ext>
              </a:extLst>
            </p:cNvPr>
            <p:cNvSpPr txBox="1"/>
            <p:nvPr/>
          </p:nvSpPr>
          <p:spPr>
            <a:xfrm>
              <a:off x="6337139" y="1058501"/>
              <a:ext cx="24133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/>
                <a:t>SR photons hitting the beampipe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0C934F-866C-1942-B8A9-3A308BD01857}"/>
                </a:ext>
              </a:extLst>
            </p:cNvPr>
            <p:cNvSpPr txBox="1"/>
            <p:nvPr/>
          </p:nvSpPr>
          <p:spPr>
            <a:xfrm>
              <a:off x="2675681" y="3531942"/>
              <a:ext cx="24133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/>
                <a:t>photon interaction with the beampipe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5230F9-F532-ED45-B828-9BBEB5C53524}"/>
                </a:ext>
              </a:extLst>
            </p:cNvPr>
            <p:cNvSpPr txBox="1"/>
            <p:nvPr/>
          </p:nvSpPr>
          <p:spPr>
            <a:xfrm>
              <a:off x="6702924" y="3685830"/>
              <a:ext cx="24133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/>
                <a:t>energy distribution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5D9C8B-B59A-7F42-8E2E-C0B939EA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M. Koratzinos</a:t>
            </a:r>
            <a:endParaRPr lang="en-US" dirty="0"/>
          </a:p>
        </p:txBody>
      </p:sp>
      <p:pic>
        <p:nvPicPr>
          <p:cNvPr id="16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22683" r="14060" b="26961"/>
          <a:stretch/>
        </p:blipFill>
        <p:spPr>
          <a:xfrm>
            <a:off x="197009" y="1350500"/>
            <a:ext cx="4420031" cy="23027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228F2D5-8DF9-ED46-B5DA-0DE1056971AF}"/>
              </a:ext>
            </a:extLst>
          </p:cNvPr>
          <p:cNvSpPr/>
          <p:nvPr/>
        </p:nvSpPr>
        <p:spPr>
          <a:xfrm>
            <a:off x="1034605" y="970282"/>
            <a:ext cx="29683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IR collimators and SR cones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95DC2B-F700-C34A-AA94-DDBA8F27F282}"/>
              </a:ext>
            </a:extLst>
          </p:cNvPr>
          <p:cNvSpPr txBox="1"/>
          <p:nvPr/>
        </p:nvSpPr>
        <p:spPr>
          <a:xfrm>
            <a:off x="535407" y="4073212"/>
            <a:ext cx="3119023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hlinkClick r:id="rId5"/>
              </a:rPr>
              <a:t>MDISim</a:t>
            </a:r>
            <a:r>
              <a:rPr lang="en-GB" dirty="0"/>
              <a:t>: Powerful simulation tool for very detailed analysis</a:t>
            </a:r>
          </a:p>
          <a:p>
            <a:r>
              <a:rPr lang="en-GB" dirty="0"/>
              <a:t>Interfaces MADX/ROOT/GEANT4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2838" y="5331218"/>
            <a:ext cx="289243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Collimator strategy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2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809CC-95B4-8445-8E98-FB0295211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772"/>
            <a:ext cx="8229600" cy="854439"/>
          </a:xfrm>
        </p:spPr>
        <p:txBody>
          <a:bodyPr/>
          <a:lstStyle/>
          <a:p>
            <a:r>
              <a:rPr lang="it-IT"/>
              <a:t>Thermal photon scattering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72C4FC-81BC-FF4D-8DEE-68EE725324EB}"/>
              </a:ext>
            </a:extLst>
          </p:cNvPr>
          <p:cNvSpPr txBox="1"/>
          <p:nvPr/>
        </p:nvSpPr>
        <p:spPr>
          <a:xfrm>
            <a:off x="2013347" y="6281644"/>
            <a:ext cx="1378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98989"/>
                </a:solidFill>
              </a:rPr>
              <a:t>H. Burkhardt</a:t>
            </a:r>
            <a:endParaRPr lang="en-GB" dirty="0">
              <a:solidFill>
                <a:srgbClr val="898989"/>
              </a:solidFill>
            </a:endParaRPr>
          </a:p>
        </p:txBody>
      </p:sp>
      <p:pic>
        <p:nvPicPr>
          <p:cNvPr id="9" name="ThermalScat.pdf" descr="ThermalScat.pdf">
            <a:extLst>
              <a:ext uri="{FF2B5EF4-FFF2-40B4-BE49-F238E27FC236}">
                <a16:creationId xmlns:a16="http://schemas.microsoft.com/office/drawing/2014/main" id="{888A56CA-FC7C-3E4D-B5AF-832A9A2BE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489" y="2923136"/>
            <a:ext cx="2178286" cy="107103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very roughly…">
            <a:extLst>
              <a:ext uri="{FF2B5EF4-FFF2-40B4-BE49-F238E27FC236}">
                <a16:creationId xmlns:a16="http://schemas.microsoft.com/office/drawing/2014/main" id="{5BAF2CB6-6BAF-5A4C-A2EC-2B2CCC28A1B4}"/>
              </a:ext>
            </a:extLst>
          </p:cNvPr>
          <p:cNvSpPr txBox="1"/>
          <p:nvPr/>
        </p:nvSpPr>
        <p:spPr>
          <a:xfrm>
            <a:off x="9235489" y="4022214"/>
            <a:ext cx="1868460" cy="121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20" tIns="45720" rIns="45720" bIns="45720">
            <a:spAutoFit/>
          </a:bodyPr>
          <a:lstStyle/>
          <a:p>
            <a:pPr algn="ctr" defTabSz="411480" hangingPunct="0">
              <a:lnSpc>
                <a:spcPct val="130000"/>
              </a:lnSpc>
            </a:pPr>
            <a:r>
              <a:rPr sz="1400" kern="0">
                <a:solidFill>
                  <a:srgbClr val="000000"/>
                </a:solidFill>
                <a:latin typeface="Times"/>
                <a:sym typeface="Times"/>
              </a:rPr>
              <a:t>very roughly </a:t>
            </a:r>
          </a:p>
          <a:p>
            <a:pPr algn="ctr" defTabSz="411480" hangingPunct="0">
              <a:lnSpc>
                <a:spcPct val="130000"/>
              </a:lnSpc>
            </a:pPr>
            <a:r>
              <a:rPr sz="1400" kern="0">
                <a:solidFill>
                  <a:srgbClr val="000000"/>
                </a:solidFill>
                <a:latin typeface="Times"/>
                <a:sym typeface="Times"/>
              </a:rPr>
              <a:t>0.07 eV thermal photons</a:t>
            </a:r>
          </a:p>
          <a:p>
            <a:pPr algn="ctr" defTabSz="411480" hangingPunct="0">
              <a:lnSpc>
                <a:spcPct val="130000"/>
              </a:lnSpc>
            </a:pPr>
            <a:r>
              <a:rPr sz="1400" kern="0">
                <a:solidFill>
                  <a:srgbClr val="000000"/>
                </a:solidFill>
                <a:latin typeface="Times"/>
                <a:sym typeface="Times"/>
              </a:rPr>
              <a:t>boosted by γ</a:t>
            </a:r>
            <a:r>
              <a:rPr sz="1400" kern="0" baseline="31999">
                <a:solidFill>
                  <a:srgbClr val="000000"/>
                </a:solidFill>
                <a:latin typeface="Times"/>
                <a:sym typeface="Times"/>
              </a:rPr>
              <a:t>2  </a:t>
            </a:r>
            <a:r>
              <a:rPr sz="1400" kern="0">
                <a:solidFill>
                  <a:srgbClr val="000000"/>
                </a:solidFill>
                <a:latin typeface="Times"/>
                <a:sym typeface="Times"/>
              </a:rPr>
              <a:t>to GeV</a:t>
            </a:r>
          </a:p>
          <a:p>
            <a:pPr algn="ctr" defTabSz="411480" hangingPunct="0">
              <a:lnSpc>
                <a:spcPct val="130000"/>
              </a:lnSpc>
            </a:pPr>
            <a:r>
              <a:rPr sz="1400" kern="0">
                <a:solidFill>
                  <a:srgbClr val="000000"/>
                </a:solidFill>
                <a:latin typeface="Times"/>
                <a:sym typeface="Times"/>
              </a:rPr>
              <a:t>energy loss from beam</a:t>
            </a:r>
          </a:p>
        </p:txBody>
      </p:sp>
      <p:sp>
        <p:nvSpPr>
          <p:cNvPr id="15" name="photon density…">
            <a:extLst>
              <a:ext uri="{FF2B5EF4-FFF2-40B4-BE49-F238E27FC236}">
                <a16:creationId xmlns:a16="http://schemas.microsoft.com/office/drawing/2014/main" id="{C869D70F-CE3F-114D-912E-85D35675973F}"/>
              </a:ext>
            </a:extLst>
          </p:cNvPr>
          <p:cNvSpPr txBox="1"/>
          <p:nvPr/>
        </p:nvSpPr>
        <p:spPr>
          <a:xfrm>
            <a:off x="9491969" y="2248618"/>
            <a:ext cx="1349087" cy="652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20" tIns="45720" rIns="45720" bIns="45720" anchor="ctr">
            <a:spAutoFit/>
          </a:bodyPr>
          <a:lstStyle/>
          <a:p>
            <a:pPr defTabSz="411480" hangingPunct="0">
              <a:lnSpc>
                <a:spcPct val="130000"/>
              </a:lnSpc>
            </a:pPr>
            <a:r>
              <a:rPr sz="1400" kern="0">
                <a:solidFill>
                  <a:srgbClr val="000000"/>
                </a:solidFill>
                <a:latin typeface="Times"/>
                <a:sym typeface="Times"/>
              </a:rPr>
              <a:t>photon density</a:t>
            </a:r>
          </a:p>
          <a:p>
            <a:pPr defTabSz="411480" hangingPunct="0">
              <a:lnSpc>
                <a:spcPct val="130000"/>
              </a:lnSpc>
            </a:pPr>
            <a:r>
              <a:rPr sz="1400" kern="0">
                <a:solidFill>
                  <a:srgbClr val="000000"/>
                </a:solidFill>
                <a:latin typeface="Times"/>
                <a:sym typeface="Times"/>
              </a:rPr>
              <a:t>𝛒</a:t>
            </a:r>
            <a:r>
              <a:rPr sz="1400" kern="0" baseline="-5999">
                <a:solidFill>
                  <a:srgbClr val="000000"/>
                </a:solidFill>
                <a:latin typeface="Times"/>
                <a:sym typeface="Times"/>
              </a:rPr>
              <a:t>γ</a:t>
            </a:r>
            <a:r>
              <a:rPr sz="1400" kern="0">
                <a:solidFill>
                  <a:srgbClr val="000000"/>
                </a:solidFill>
                <a:latin typeface="Times"/>
                <a:sym typeface="Times"/>
              </a:rPr>
              <a:t> = 5.3×10</a:t>
            </a:r>
            <a:r>
              <a:rPr sz="1400" kern="0" baseline="31999">
                <a:solidFill>
                  <a:srgbClr val="000000"/>
                </a:solidFill>
                <a:latin typeface="Times"/>
                <a:sym typeface="Times"/>
              </a:rPr>
              <a:t>14</a:t>
            </a:r>
            <a:r>
              <a:rPr sz="1400" kern="0">
                <a:solidFill>
                  <a:srgbClr val="000000"/>
                </a:solidFill>
                <a:latin typeface="Times"/>
                <a:sym typeface="Times"/>
              </a:rPr>
              <a:t> m</a:t>
            </a:r>
            <a:r>
              <a:rPr sz="1400" kern="0" baseline="31999">
                <a:solidFill>
                  <a:srgbClr val="000000"/>
                </a:solidFill>
                <a:latin typeface="Times"/>
                <a:sym typeface="Times"/>
              </a:rPr>
              <a:t>-3</a:t>
            </a:r>
          </a:p>
        </p:txBody>
      </p:sp>
      <p:sp>
        <p:nvSpPr>
          <p:cNvPr id="10" name="now done using C++ with multithreading, 109 events in few min">
            <a:extLst>
              <a:ext uri="{FF2B5EF4-FFF2-40B4-BE49-F238E27FC236}">
                <a16:creationId xmlns:a16="http://schemas.microsoft.com/office/drawing/2014/main" id="{4D3EF506-304C-7843-B8DF-E7E92AB42A0F}"/>
              </a:ext>
            </a:extLst>
          </p:cNvPr>
          <p:cNvSpPr txBox="1"/>
          <p:nvPr/>
        </p:nvSpPr>
        <p:spPr>
          <a:xfrm>
            <a:off x="1908458" y="1777169"/>
            <a:ext cx="92398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20" tIns="45720" rIns="45720" bIns="45720" anchor="ctr">
            <a:spAutoFit/>
          </a:bodyPr>
          <a:lstStyle/>
          <a:p>
            <a:pPr defTabSz="411480" hangingPunct="0">
              <a:lnSpc>
                <a:spcPct val="130000"/>
              </a:lnSpc>
              <a:defRPr sz="1200"/>
            </a:pPr>
            <a:endParaRPr sz="1200" kern="0">
              <a:solidFill>
                <a:srgbClr val="000000"/>
              </a:solidFill>
              <a:sym typeface="Time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6EB7AA-1190-B143-9452-EF30196FBF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9"/>
          <a:stretch/>
        </p:blipFill>
        <p:spPr>
          <a:xfrm>
            <a:off x="1770934" y="2498538"/>
            <a:ext cx="3158104" cy="37054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94C783-67A8-734C-BC62-74D89C4D7083}"/>
              </a:ext>
            </a:extLst>
          </p:cNvPr>
          <p:cNvSpPr txBox="1"/>
          <p:nvPr/>
        </p:nvSpPr>
        <p:spPr>
          <a:xfrm>
            <a:off x="494852" y="1665990"/>
            <a:ext cx="6856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kern="0" dirty="0" smtClean="0">
                <a:solidFill>
                  <a:srgbClr val="000000"/>
                </a:solidFill>
                <a:sym typeface="Times"/>
              </a:rPr>
              <a:t>Today simulation is </a:t>
            </a:r>
            <a:r>
              <a:rPr lang="it-IT" sz="1600" b="1" kern="0" dirty="0">
                <a:solidFill>
                  <a:srgbClr val="000000"/>
                </a:solidFill>
                <a:sym typeface="Times"/>
              </a:rPr>
              <a:t>done using C++ with multithreading, 10</a:t>
            </a:r>
            <a:r>
              <a:rPr lang="it-IT" sz="1600" b="1" kern="0" baseline="31999" dirty="0">
                <a:solidFill>
                  <a:srgbClr val="000000"/>
                </a:solidFill>
                <a:sym typeface="Times"/>
              </a:rPr>
              <a:t>9</a:t>
            </a:r>
            <a:r>
              <a:rPr lang="it-IT" sz="1600" b="1" kern="0" dirty="0">
                <a:solidFill>
                  <a:srgbClr val="000000"/>
                </a:solidFill>
                <a:sym typeface="Times"/>
              </a:rPr>
              <a:t> events in few min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1644FB-C09A-F24F-9D15-D36CA9EDEBBC}"/>
              </a:ext>
            </a:extLst>
          </p:cNvPr>
          <p:cNvSpPr txBox="1"/>
          <p:nvPr/>
        </p:nvSpPr>
        <p:spPr>
          <a:xfrm>
            <a:off x="1792002" y="2093580"/>
            <a:ext cx="42620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600" dirty="0"/>
              <a:t>Normalized loss distribution +/- 1.5 km around IP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B472C82-341C-C448-897D-849C30CFA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81" y="3710057"/>
            <a:ext cx="3230245" cy="233971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700B590-7778-D94A-A0A7-17ADA5F750CB}"/>
              </a:ext>
            </a:extLst>
          </p:cNvPr>
          <p:cNvSpPr txBox="1"/>
          <p:nvPr/>
        </p:nvSpPr>
        <p:spPr>
          <a:xfrm>
            <a:off x="4648200" y="2497139"/>
            <a:ext cx="3525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Thermal </a:t>
            </a:r>
            <a:r>
              <a:rPr lang="it-IT" sz="1600">
                <a:latin typeface="Symbol" pitchFamily="2" charset="2"/>
              </a:rPr>
              <a:t>g 31.2 ± 0.5  |</a:t>
            </a:r>
            <a:r>
              <a:rPr lang="it-IT" sz="1600"/>
              <a:t>s|&lt;1.5 km from IP</a:t>
            </a:r>
            <a:endParaRPr lang="it-IT" sz="1600">
              <a:latin typeface="Symbol" pitchFamily="2" charset="2"/>
            </a:endParaRPr>
          </a:p>
          <a:p>
            <a:r>
              <a:rPr lang="it-IT" sz="1600"/>
              <a:t>lost/beam/crossing</a:t>
            </a:r>
          </a:p>
          <a:p>
            <a:r>
              <a:rPr lang="it-IT" sz="1600"/>
              <a:t>of which 11.1</a:t>
            </a:r>
            <a:r>
              <a:rPr lang="it-IT" sz="1600">
                <a:latin typeface="Symbol" pitchFamily="2" charset="2"/>
              </a:rPr>
              <a:t> ± 0.3 </a:t>
            </a:r>
            <a:r>
              <a:rPr lang="it-IT" sz="1600"/>
              <a:t>|s|&lt; 300 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26D15A-8516-B44F-86BC-6D69CD66DD01}"/>
              </a:ext>
            </a:extLst>
          </p:cNvPr>
          <p:cNvSpPr/>
          <p:nvPr/>
        </p:nvSpPr>
        <p:spPr>
          <a:xfrm>
            <a:off x="2098337" y="2497138"/>
            <a:ext cx="1208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182.5 GeV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BA5348-A5ED-254E-977E-5A451644ECBE}"/>
              </a:ext>
            </a:extLst>
          </p:cNvPr>
          <p:cNvSpPr txBox="1"/>
          <p:nvPr/>
        </p:nvSpPr>
        <p:spPr>
          <a:xfrm>
            <a:off x="8418006" y="5771575"/>
            <a:ext cx="2668072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mitigation by off-momentum collimators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1C334B1-D64D-9749-B4B9-F673A974EFE0}"/>
              </a:ext>
            </a:extLst>
          </p:cNvPr>
          <p:cNvSpPr/>
          <p:nvPr/>
        </p:nvSpPr>
        <p:spPr>
          <a:xfrm>
            <a:off x="8921338" y="2257435"/>
            <a:ext cx="2280062" cy="300036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82175E-A247-A54A-B84D-883CE2B55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M. Koratzinos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0622" y="845403"/>
            <a:ext cx="10921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First described in 1987 by V. </a:t>
            </a:r>
            <a:r>
              <a:rPr lang="en-GB" sz="2400" dirty="0" err="1"/>
              <a:t>Telnov</a:t>
            </a:r>
            <a:r>
              <a:rPr lang="en-GB" sz="2400" dirty="0"/>
              <a:t>, it was the main single beam lifetime limitation in LEP. Well measured and simulated using the algorithm described in SL/Note 93-73 </a:t>
            </a:r>
          </a:p>
        </p:txBody>
      </p:sp>
    </p:spTree>
    <p:extLst>
      <p:ext uri="{BB962C8B-B14F-4D97-AF65-F5344CB8AC3E}">
        <p14:creationId xmlns:p14="http://schemas.microsoft.com/office/powerpoint/2010/main" val="353638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753422"/>
            <a:ext cx="4038600" cy="5327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Inelastic 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1771"/>
            <a:ext cx="10972800" cy="792162"/>
          </a:xfrm>
        </p:spPr>
        <p:txBody>
          <a:bodyPr/>
          <a:lstStyle/>
          <a:p>
            <a:r>
              <a:rPr lang="en-GB" dirty="0" smtClean="0"/>
              <a:t>Beam – gas scattering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841741" y="1189505"/>
            <a:ext cx="3672789" cy="2802777"/>
            <a:chOff x="4390490" y="1006671"/>
            <a:chExt cx="4732245" cy="3611268"/>
          </a:xfrm>
        </p:grpSpPr>
        <p:pic>
          <p:nvPicPr>
            <p:cNvPr id="6" name="Immagine 7">
              <a:extLst>
                <a:ext uri="{FF2B5EF4-FFF2-40B4-BE49-F238E27FC236}">
                  <a16:creationId xmlns:a16="http://schemas.microsoft.com/office/drawing/2014/main" id="{32447BD8-175C-6E46-8302-DDB1D434D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90490" y="1271913"/>
              <a:ext cx="4699278" cy="2170458"/>
            </a:xfrm>
            <a:prstGeom prst="rect">
              <a:avLst/>
            </a:prstGeom>
          </p:spPr>
        </p:pic>
        <p:sp>
          <p:nvSpPr>
            <p:cNvPr id="7" name="CasellaDiTesto 10">
              <a:extLst>
                <a:ext uri="{FF2B5EF4-FFF2-40B4-BE49-F238E27FC236}">
                  <a16:creationId xmlns:a16="http://schemas.microsoft.com/office/drawing/2014/main" id="{FD387079-5AF9-FB41-90A4-D4383F97E249}"/>
                </a:ext>
              </a:extLst>
            </p:cNvPr>
            <p:cNvSpPr txBox="1"/>
            <p:nvPr/>
          </p:nvSpPr>
          <p:spPr>
            <a:xfrm>
              <a:off x="6631144" y="1539412"/>
              <a:ext cx="2092786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 position where a primary electron is lost after a BG interaction</a:t>
              </a:r>
            </a:p>
          </p:txBody>
        </p:sp>
        <p:pic>
          <p:nvPicPr>
            <p:cNvPr id="8" name="Immagine 11">
              <a:extLst>
                <a:ext uri="{FF2B5EF4-FFF2-40B4-BE49-F238E27FC236}">
                  <a16:creationId xmlns:a16="http://schemas.microsoft.com/office/drawing/2014/main" id="{00444D33-6BA7-544E-9AD5-A3F3AAC76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4907" y="3494374"/>
              <a:ext cx="4369982" cy="495300"/>
            </a:xfrm>
            <a:prstGeom prst="rect">
              <a:avLst/>
            </a:prstGeom>
          </p:spPr>
        </p:pic>
        <p:pic>
          <p:nvPicPr>
            <p:cNvPr id="9" name="Immagine 12">
              <a:extLst>
                <a:ext uri="{FF2B5EF4-FFF2-40B4-BE49-F238E27FC236}">
                  <a16:creationId xmlns:a16="http://schemas.microsoft.com/office/drawing/2014/main" id="{C6A601EF-ED9D-A64C-B1C8-3B039F3E4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3883" y="4055964"/>
              <a:ext cx="4098852" cy="56197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2CC1D86-1D93-0548-AC86-2FBFFE39D4E3}"/>
                </a:ext>
              </a:extLst>
            </p:cNvPr>
            <p:cNvSpPr txBox="1"/>
            <p:nvPr/>
          </p:nvSpPr>
          <p:spPr>
            <a:xfrm>
              <a:off x="4916479" y="1006671"/>
              <a:ext cx="13099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 </a:t>
              </a:r>
              <a:r>
                <a:rPr kumimoji="0" lang="it-IT" sz="1800" b="1" i="0" u="none" strike="noStrike" kern="120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Loss</a:t>
              </a:r>
              <a:r>
                <a: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it-IT" sz="1800" b="1" i="0" u="none" strike="noStrike" kern="120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map</a:t>
              </a:r>
              <a:endPara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11" name="Tabella 13">
            <a:extLst>
              <a:ext uri="{FF2B5EF4-FFF2-40B4-BE49-F238E27FC236}">
                <a16:creationId xmlns:a16="http://schemas.microsoft.com/office/drawing/2014/main" id="{069CA984-73C2-0042-AA3A-2AE1AD229E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906950"/>
              </p:ext>
            </p:extLst>
          </p:nvPr>
        </p:nvGraphicFramePr>
        <p:xfrm>
          <a:off x="6074229" y="1544683"/>
          <a:ext cx="3220999" cy="18516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04225">
                  <a:extLst>
                    <a:ext uri="{9D8B030D-6E8A-4147-A177-3AD203B41FA5}">
                      <a16:colId xmlns:a16="http://schemas.microsoft.com/office/drawing/2014/main" val="1685379571"/>
                    </a:ext>
                  </a:extLst>
                </a:gridCol>
                <a:gridCol w="1209766">
                  <a:extLst>
                    <a:ext uri="{9D8B030D-6E8A-4147-A177-3AD203B41FA5}">
                      <a16:colId xmlns:a16="http://schemas.microsoft.com/office/drawing/2014/main" val="2737408358"/>
                    </a:ext>
                  </a:extLst>
                </a:gridCol>
                <a:gridCol w="1207008">
                  <a:extLst>
                    <a:ext uri="{9D8B030D-6E8A-4147-A177-3AD203B41FA5}">
                      <a16:colId xmlns:a16="http://schemas.microsoft.com/office/drawing/2014/main" val="2238577124"/>
                    </a:ext>
                  </a:extLst>
                </a:gridCol>
              </a:tblGrid>
              <a:tr h="367884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FCC-</a:t>
                      </a:r>
                      <a:r>
                        <a:rPr lang="it-IT" sz="1400" dirty="0" err="1"/>
                        <a:t>ee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energy</a:t>
                      </a:r>
                      <a:endParaRPr lang="it-IT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/>
                        <a:t>Loss</a:t>
                      </a:r>
                      <a:r>
                        <a:rPr lang="it-IT" sz="1400" dirty="0"/>
                        <a:t> rate</a:t>
                      </a:r>
                    </a:p>
                    <a:p>
                      <a:pPr algn="ctr"/>
                      <a:r>
                        <a:rPr lang="it-IT" sz="1400" dirty="0"/>
                        <a:t>[-800;+200] m</a:t>
                      </a:r>
                    </a:p>
                    <a:p>
                      <a:pPr marL="0" marR="0" lvl="0" indent="0" algn="ctr" defTabSz="3428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/>
                        <a:t>from IP [MHz]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/>
                        <a:t>Loss</a:t>
                      </a:r>
                      <a:r>
                        <a:rPr lang="it-IT" sz="1400" dirty="0"/>
                        <a:t> Rate </a:t>
                      </a:r>
                    </a:p>
                    <a:p>
                      <a:pPr algn="ctr"/>
                      <a:r>
                        <a:rPr lang="it-IT" sz="1400" dirty="0"/>
                        <a:t>[-20;+20] m </a:t>
                      </a:r>
                    </a:p>
                    <a:p>
                      <a:pPr algn="ctr"/>
                      <a:r>
                        <a:rPr lang="it-IT" sz="1400" dirty="0"/>
                        <a:t>from IP [MHz]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794130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it-IT" sz="1400" err="1"/>
                        <a:t>Z</a:t>
                      </a:r>
                      <a:endParaRPr lang="it-IT" sz="1400" b="1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147</a:t>
                      </a:r>
                      <a:endParaRPr lang="it-IT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/>
                        <a:t>29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2241819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it-IT" sz="1400" err="1"/>
                        <a:t>W</a:t>
                      </a:r>
                      <a:endParaRPr lang="it-IT" sz="1400" b="1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16</a:t>
                      </a:r>
                      <a:endParaRPr lang="it-IT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/>
                        <a:t>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0642886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H</a:t>
                      </a:r>
                      <a:endParaRPr lang="it-IT" sz="1400" b="1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3</a:t>
                      </a:r>
                      <a:endParaRPr lang="it-IT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/>
                        <a:t>0.5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175229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t</a:t>
                      </a:r>
                      <a:endParaRPr lang="it-IT" sz="1400" b="1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0.5</a:t>
                      </a:r>
                      <a:endParaRPr lang="it-IT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/>
                        <a:t>0.1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0608874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3FBC65D-A59C-FF46-A8A8-F5AEE905BD5A}"/>
              </a:ext>
            </a:extLst>
          </p:cNvPr>
          <p:cNvSpPr txBox="1"/>
          <p:nvPr/>
        </p:nvSpPr>
        <p:spPr>
          <a:xfrm>
            <a:off x="9389968" y="1544683"/>
            <a:ext cx="2286000" cy="83099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GB" sz="1600" dirty="0" smtClean="0">
                <a:solidFill>
                  <a:prstClr val="black"/>
                </a:solidFill>
                <a:latin typeface="Calibri" panose="020F0502020204030204"/>
              </a:rPr>
              <a:t>tracked only into </a:t>
            </a:r>
            <a:r>
              <a:rPr lang="en-GB" sz="1600" dirty="0" err="1" smtClean="0">
                <a:solidFill>
                  <a:prstClr val="black"/>
                </a:solidFill>
                <a:latin typeface="Calibri" panose="020F0502020204030204"/>
              </a:rPr>
              <a:t>lumical</a:t>
            </a:r>
            <a:r>
              <a:rPr lang="en-GB" sz="1600" dirty="0" smtClean="0">
                <a:solidFill>
                  <a:prstClr val="black"/>
                </a:solidFill>
                <a:latin typeface="Calibri" panose="020F0502020204030204"/>
              </a:rPr>
              <a:t> showing negligible backgrounds rates</a:t>
            </a:r>
            <a:endParaRPr lang="en-GB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DB50EDC-90E0-9E48-B395-E17B7B81A3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84" b="29918"/>
          <a:stretch/>
        </p:blipFill>
        <p:spPr>
          <a:xfrm>
            <a:off x="357543" y="4872484"/>
            <a:ext cx="8928133" cy="1794748"/>
          </a:xfrm>
          <a:prstGeom prst="rect">
            <a:avLst/>
          </a:prstGeom>
        </p:spPr>
      </p:pic>
      <p:sp>
        <p:nvSpPr>
          <p:cNvPr id="14" name="Content Placeholder 1"/>
          <p:cNvSpPr txBox="1">
            <a:spLocks/>
          </p:cNvSpPr>
          <p:nvPr/>
        </p:nvSpPr>
        <p:spPr>
          <a:xfrm>
            <a:off x="609600" y="4184846"/>
            <a:ext cx="4038600" cy="5327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dirty="0"/>
              <a:t>E</a:t>
            </a:r>
            <a:r>
              <a:rPr lang="en-GB" dirty="0" smtClean="0"/>
              <a:t>lastic 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F250F1-6E03-3E4B-B658-BFDF17C65401}"/>
              </a:ext>
            </a:extLst>
          </p:cNvPr>
          <p:cNvSpPr txBox="1"/>
          <p:nvPr/>
        </p:nvSpPr>
        <p:spPr>
          <a:xfrm>
            <a:off x="9368197" y="4717587"/>
            <a:ext cx="2743200" cy="18158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Most of the </a:t>
            </a:r>
            <a:r>
              <a:rPr lang="it-IT" sz="1600" b="1" dirty="0"/>
              <a:t>particles are lost close to the IR final focus quadrupoles</a:t>
            </a:r>
            <a:r>
              <a:rPr lang="it-IT" sz="1600" dirty="0"/>
              <a:t>, where the physical aperture gets smaller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Most of particles are lost at the first turn</a:t>
            </a:r>
          </a:p>
        </p:txBody>
      </p:sp>
    </p:spTree>
    <p:extLst>
      <p:ext uri="{BB962C8B-B14F-4D97-AF65-F5344CB8AC3E}">
        <p14:creationId xmlns:p14="http://schemas.microsoft.com/office/powerpoint/2010/main" val="358134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6708"/>
            <a:ext cx="8229600" cy="781493"/>
          </a:xfrm>
        </p:spPr>
        <p:txBody>
          <a:bodyPr/>
          <a:lstStyle/>
          <a:p>
            <a:r>
              <a:rPr lang="en-US" dirty="0" smtClean="0"/>
              <a:t>Misalignment analysis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9787184"/>
              </p:ext>
            </p:extLst>
          </p:nvPr>
        </p:nvGraphicFramePr>
        <p:xfrm>
          <a:off x="876300" y="1066800"/>
          <a:ext cx="10439400" cy="54377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37014">
                  <a:extLst>
                    <a:ext uri="{9D8B030D-6E8A-4147-A177-3AD203B41FA5}">
                      <a16:colId xmlns:a16="http://schemas.microsoft.com/office/drawing/2014/main" val="2880460765"/>
                    </a:ext>
                  </a:extLst>
                </a:gridCol>
                <a:gridCol w="1088279">
                  <a:extLst>
                    <a:ext uri="{9D8B030D-6E8A-4147-A177-3AD203B41FA5}">
                      <a16:colId xmlns:a16="http://schemas.microsoft.com/office/drawing/2014/main" val="315223931"/>
                    </a:ext>
                  </a:extLst>
                </a:gridCol>
                <a:gridCol w="967358">
                  <a:extLst>
                    <a:ext uri="{9D8B030D-6E8A-4147-A177-3AD203B41FA5}">
                      <a16:colId xmlns:a16="http://schemas.microsoft.com/office/drawing/2014/main" val="3776259022"/>
                    </a:ext>
                  </a:extLst>
                </a:gridCol>
                <a:gridCol w="1108431">
                  <a:extLst>
                    <a:ext uri="{9D8B030D-6E8A-4147-A177-3AD203B41FA5}">
                      <a16:colId xmlns:a16="http://schemas.microsoft.com/office/drawing/2014/main" val="3070143701"/>
                    </a:ext>
                  </a:extLst>
                </a:gridCol>
                <a:gridCol w="967358">
                  <a:extLst>
                    <a:ext uri="{9D8B030D-6E8A-4147-A177-3AD203B41FA5}">
                      <a16:colId xmlns:a16="http://schemas.microsoft.com/office/drawing/2014/main" val="541296884"/>
                    </a:ext>
                  </a:extLst>
                </a:gridCol>
                <a:gridCol w="1068122">
                  <a:extLst>
                    <a:ext uri="{9D8B030D-6E8A-4147-A177-3AD203B41FA5}">
                      <a16:colId xmlns:a16="http://schemas.microsoft.com/office/drawing/2014/main" val="1315182033"/>
                    </a:ext>
                  </a:extLst>
                </a:gridCol>
                <a:gridCol w="1007664">
                  <a:extLst>
                    <a:ext uri="{9D8B030D-6E8A-4147-A177-3AD203B41FA5}">
                      <a16:colId xmlns:a16="http://schemas.microsoft.com/office/drawing/2014/main" val="3652851011"/>
                    </a:ext>
                  </a:extLst>
                </a:gridCol>
                <a:gridCol w="1027816">
                  <a:extLst>
                    <a:ext uri="{9D8B030D-6E8A-4147-A177-3AD203B41FA5}">
                      <a16:colId xmlns:a16="http://schemas.microsoft.com/office/drawing/2014/main" val="1117433332"/>
                    </a:ext>
                  </a:extLst>
                </a:gridCol>
                <a:gridCol w="967358">
                  <a:extLst>
                    <a:ext uri="{9D8B030D-6E8A-4147-A177-3AD203B41FA5}">
                      <a16:colId xmlns:a16="http://schemas.microsoft.com/office/drawing/2014/main" val="807276605"/>
                    </a:ext>
                  </a:extLst>
                </a:gridCol>
              </a:tblGrid>
              <a:tr h="179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Perfect alignment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extLst>
                  <a:ext uri="{0D108BD9-81ED-4DB2-BD59-A6C34878D82A}">
                    <a16:rowId xmlns:a16="http://schemas.microsoft.com/office/drawing/2014/main" val="1191571873"/>
                  </a:ext>
                </a:extLst>
              </a:tr>
              <a:tr h="24050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Name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err="1">
                          <a:effectLst/>
                        </a:rPr>
                        <a:t>Fx</a:t>
                      </a:r>
                      <a:r>
                        <a:rPr lang="en-GB" sz="1600" u="none" strike="noStrike" dirty="0">
                          <a:effectLst/>
                        </a:rPr>
                        <a:t> [N]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Fy [N]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Fz [N]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Fmag [N]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Tx [N.m]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Ty [N.m]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Tz [N.m]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Tmag [N.m]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extLst>
                  <a:ext uri="{0D108BD9-81ED-4DB2-BD59-A6C34878D82A}">
                    <a16:rowId xmlns:a16="http://schemas.microsoft.com/office/drawing/2014/main" val="112447469"/>
                  </a:ext>
                </a:extLst>
              </a:tr>
              <a:tr h="9659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main detector solenoid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7.2E+05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7.2E+05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2.4E+03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1.0E+06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-2.3E+03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2.3E+03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5.3E-02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3.2E+03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extLst>
                  <a:ext uri="{0D108BD9-81ED-4DB2-BD59-A6C34878D82A}">
                    <a16:rowId xmlns:a16="http://schemas.microsoft.com/office/drawing/2014/main" val="475154657"/>
                  </a:ext>
                </a:extLst>
              </a:tr>
              <a:tr h="9659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smtClean="0">
                          <a:effectLst/>
                        </a:rPr>
                        <a:t>Screening</a:t>
                      </a:r>
                      <a:r>
                        <a:rPr lang="en-GB" sz="1600" u="none" strike="noStrike" baseline="0" dirty="0" smtClean="0">
                          <a:effectLst/>
                        </a:rPr>
                        <a:t> </a:t>
                      </a:r>
                      <a:r>
                        <a:rPr lang="en-GB" sz="1600" u="none" strike="noStrike" dirty="0" smtClean="0">
                          <a:effectLst/>
                        </a:rPr>
                        <a:t>solenoid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1.5E+03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1.5E+03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-8.4E+04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8.4E+04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5.5E+02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-5.4E+02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-1.1E+04</a:t>
                      </a:r>
                      <a:endParaRPr lang="en-GB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1.1E+04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extLst>
                  <a:ext uri="{0D108BD9-81ED-4DB2-BD59-A6C34878D82A}">
                    <a16:rowId xmlns:a16="http://schemas.microsoft.com/office/drawing/2014/main" val="3886042987"/>
                  </a:ext>
                </a:extLst>
              </a:tr>
              <a:tr h="9659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smtClean="0">
                          <a:effectLst/>
                        </a:rPr>
                        <a:t>Comp. solenoid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8.9E+02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9.1E+02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3.0E+05</a:t>
                      </a:r>
                      <a:endParaRPr lang="en-GB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3.0E+05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6.5E+01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-6.5E+01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2.6E+03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2.6E+03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extLst>
                  <a:ext uri="{0D108BD9-81ED-4DB2-BD59-A6C34878D82A}">
                    <a16:rowId xmlns:a16="http://schemas.microsoft.com/office/drawing/2014/main" val="3067523944"/>
                  </a:ext>
                </a:extLst>
              </a:tr>
              <a:tr h="9659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strike="noStrike" dirty="0" smtClean="0">
                          <a:effectLst/>
                        </a:rPr>
                        <a:t>Screening</a:t>
                      </a:r>
                      <a:r>
                        <a:rPr lang="en-GB" sz="1600" u="none" strike="noStrike" baseline="0" dirty="0" smtClean="0">
                          <a:effectLst/>
                        </a:rPr>
                        <a:t> </a:t>
                      </a:r>
                      <a:r>
                        <a:rPr lang="en-GB" sz="1600" u="none" strike="noStrike" dirty="0" smtClean="0">
                          <a:effectLst/>
                        </a:rPr>
                        <a:t>sol.</a:t>
                      </a:r>
                      <a:r>
                        <a:rPr lang="en-GB" sz="1600" u="none" strike="noStrike" baseline="0" dirty="0" smtClean="0">
                          <a:effectLst/>
                        </a:rPr>
                        <a:t> </a:t>
                      </a:r>
                      <a:r>
                        <a:rPr lang="en-GB" sz="1600" u="none" strike="noStrike" dirty="0" smtClean="0">
                          <a:effectLst/>
                        </a:rPr>
                        <a:t>right</a:t>
                      </a:r>
                      <a:endParaRPr lang="en-GB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1.5E+03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1.5E+03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8.4E+04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8.4E+04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-5.5E+02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5.4E+02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-1.1E+04</a:t>
                      </a:r>
                      <a:endParaRPr lang="en-GB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1.1E+04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extLst>
                  <a:ext uri="{0D108BD9-81ED-4DB2-BD59-A6C34878D82A}">
                    <a16:rowId xmlns:a16="http://schemas.microsoft.com/office/drawing/2014/main" val="1732178264"/>
                  </a:ext>
                </a:extLst>
              </a:tr>
              <a:tr h="9659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strike="noStrike" dirty="0" smtClean="0">
                          <a:effectLst/>
                        </a:rPr>
                        <a:t>Comp. solenoid right</a:t>
                      </a:r>
                      <a:endParaRPr lang="en-GB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8.9E+02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9.1E+02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-</a:t>
                      </a:r>
                      <a:r>
                        <a:rPr lang="en-GB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3.0E+05</a:t>
                      </a:r>
                      <a:endParaRPr lang="en-GB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3.0E+05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-6.6E+01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6.6E+01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2.6E+03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2.6E+03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extLst>
                  <a:ext uri="{0D108BD9-81ED-4DB2-BD59-A6C34878D82A}">
                    <a16:rowId xmlns:a16="http://schemas.microsoft.com/office/drawing/2014/main" val="1069380636"/>
                  </a:ext>
                </a:extLst>
              </a:tr>
              <a:tr h="96595">
                <a:tc gridSpan="9">
                  <a:txBody>
                    <a:bodyPr/>
                    <a:lstStyle/>
                    <a:p>
                      <a:pPr algn="l" fontAlgn="b"/>
                      <a:r>
                        <a:rPr lang="en-GB" sz="1600" b="1" u="none" strike="noStrike" dirty="0">
                          <a:effectLst/>
                        </a:rPr>
                        <a:t>M</a:t>
                      </a:r>
                      <a:r>
                        <a:rPr lang="en-GB" sz="1600" b="1" u="none" strike="noStrike" dirty="0" smtClean="0">
                          <a:effectLst/>
                        </a:rPr>
                        <a:t>isalignment </a:t>
                      </a:r>
                      <a:r>
                        <a:rPr lang="en-GB" sz="1600" b="1" u="none" strike="noStrike" dirty="0">
                          <a:effectLst/>
                        </a:rPr>
                        <a:t>in x of screening solenoid </a:t>
                      </a:r>
                      <a:r>
                        <a:rPr lang="en-GB" sz="1600" b="1" u="none" strike="noStrike" dirty="0" smtClean="0">
                          <a:effectLst/>
                        </a:rPr>
                        <a:t>only by 10mm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15724"/>
                  </a:ext>
                </a:extLst>
              </a:tr>
              <a:tr h="9659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smtClean="0">
                          <a:effectLst/>
                        </a:rPr>
                        <a:t>Screening</a:t>
                      </a:r>
                      <a:r>
                        <a:rPr lang="en-GB" sz="1600" u="none" strike="noStrike" baseline="0" dirty="0" smtClean="0">
                          <a:effectLst/>
                        </a:rPr>
                        <a:t> </a:t>
                      </a:r>
                      <a:r>
                        <a:rPr lang="en-GB" sz="1600" u="none" strike="noStrike" dirty="0" smtClean="0">
                          <a:effectLst/>
                        </a:rPr>
                        <a:t>solenoid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-8.2E+03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1.3E+03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-8.3E+04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8.3E+04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3.0E+02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1.3E+04</a:t>
                      </a:r>
                      <a:endParaRPr lang="en-GB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-</a:t>
                      </a:r>
                      <a:r>
                        <a:rPr lang="en-GB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1.1E+04</a:t>
                      </a:r>
                      <a:endParaRPr lang="en-GB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1.7E+04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75919"/>
                  </a:ext>
                </a:extLst>
              </a:tr>
              <a:tr h="9659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smtClean="0">
                          <a:effectLst/>
                        </a:rPr>
                        <a:t>Comp. solenoid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1.0E+04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1.1E+03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3.0E+05</a:t>
                      </a:r>
                      <a:endParaRPr lang="en-GB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3.0E+05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2.8E+01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2.5E+03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2.5E+03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3.6E+03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053278"/>
                  </a:ext>
                </a:extLst>
              </a:tr>
              <a:tr h="9659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strike="noStrike" dirty="0" smtClean="0">
                          <a:effectLst/>
                        </a:rPr>
                        <a:t>Screening</a:t>
                      </a:r>
                      <a:r>
                        <a:rPr lang="en-GB" sz="1600" u="none" strike="noStrike" baseline="0" dirty="0" smtClean="0">
                          <a:effectLst/>
                        </a:rPr>
                        <a:t> </a:t>
                      </a:r>
                      <a:r>
                        <a:rPr lang="en-GB" sz="1600" u="none" strike="noStrike" dirty="0" smtClean="0">
                          <a:effectLst/>
                        </a:rPr>
                        <a:t>sol.</a:t>
                      </a:r>
                      <a:r>
                        <a:rPr lang="en-GB" sz="1600" u="none" strike="noStrike" baseline="0" dirty="0" smtClean="0">
                          <a:effectLst/>
                        </a:rPr>
                        <a:t> </a:t>
                      </a:r>
                      <a:r>
                        <a:rPr lang="en-GB" sz="1600" u="none" strike="noStrike" dirty="0" smtClean="0">
                          <a:effectLst/>
                        </a:rPr>
                        <a:t>right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1.5E+03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1.5E+03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8.4E+04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8.4E+04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-5.5E+02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5.4E+02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-1.1E+04</a:t>
                      </a:r>
                      <a:endParaRPr lang="en-GB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1.1E+04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660018"/>
                  </a:ext>
                </a:extLst>
              </a:tr>
              <a:tr h="9659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smtClean="0">
                          <a:effectLst/>
                        </a:rPr>
                        <a:t>Comp. solenoid right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8.9E+02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9.1E+02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-3.0E+05</a:t>
                      </a:r>
                      <a:endParaRPr lang="en-GB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3.0E+05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-6.6E+01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6.7E+01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2.6E+03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2.6E+03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878266"/>
                  </a:ext>
                </a:extLst>
              </a:tr>
              <a:tr h="96595">
                <a:tc gridSpan="9">
                  <a:txBody>
                    <a:bodyPr/>
                    <a:lstStyle/>
                    <a:p>
                      <a:pPr algn="l" fontAlgn="b"/>
                      <a:r>
                        <a:rPr lang="en-GB" sz="1600" b="1" u="none" strike="noStrike" dirty="0">
                          <a:effectLst/>
                        </a:rPr>
                        <a:t>M</a:t>
                      </a:r>
                      <a:r>
                        <a:rPr lang="en-GB" sz="1600" b="1" u="none" strike="noStrike" dirty="0" smtClean="0">
                          <a:effectLst/>
                        </a:rPr>
                        <a:t>isalignment </a:t>
                      </a:r>
                      <a:r>
                        <a:rPr lang="en-GB" sz="1600" b="1" u="none" strike="noStrike" dirty="0">
                          <a:effectLst/>
                        </a:rPr>
                        <a:t>in x of screening solenoid </a:t>
                      </a:r>
                      <a:r>
                        <a:rPr lang="en-GB" sz="1600" b="1" u="none" strike="noStrike" dirty="0" smtClean="0">
                          <a:effectLst/>
                        </a:rPr>
                        <a:t>by 10mm and </a:t>
                      </a:r>
                      <a:r>
                        <a:rPr lang="en-GB" sz="1600" b="1" u="none" strike="noStrike" dirty="0">
                          <a:effectLst/>
                        </a:rPr>
                        <a:t>comp. </a:t>
                      </a:r>
                      <a:r>
                        <a:rPr lang="en-GB" sz="1600" b="1" u="none" strike="noStrike" dirty="0" smtClean="0">
                          <a:effectLst/>
                        </a:rPr>
                        <a:t>solenoid by 10mm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540160"/>
                  </a:ext>
                </a:extLst>
              </a:tr>
              <a:tr h="9659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strike="noStrike" dirty="0" smtClean="0">
                          <a:effectLst/>
                        </a:rPr>
                        <a:t>Screening</a:t>
                      </a:r>
                      <a:r>
                        <a:rPr lang="en-GB" sz="1600" u="none" strike="noStrike" baseline="0" dirty="0" smtClean="0">
                          <a:effectLst/>
                        </a:rPr>
                        <a:t> </a:t>
                      </a:r>
                      <a:r>
                        <a:rPr lang="en-GB" sz="1600" u="none" strike="noStrike" dirty="0" smtClean="0">
                          <a:effectLst/>
                        </a:rPr>
                        <a:t>solenoid</a:t>
                      </a:r>
                      <a:endParaRPr lang="en-GB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 dirty="0">
                          <a:effectLst/>
                        </a:rPr>
                        <a:t>1.4E+03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 dirty="0">
                          <a:effectLst/>
                        </a:rPr>
                        <a:t>1.5E+03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 dirty="0">
                          <a:effectLst/>
                        </a:rPr>
                        <a:t>-8.4E+04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 dirty="0">
                          <a:effectLst/>
                        </a:rPr>
                        <a:t>8.4E+04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>
                          <a:effectLst/>
                        </a:rPr>
                        <a:t>5.2E+02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>
                          <a:effectLst/>
                        </a:rPr>
                        <a:t>-1.2E+03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-1.1E+04</a:t>
                      </a:r>
                      <a:endParaRPr lang="en-GB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>
                          <a:effectLst/>
                        </a:rPr>
                        <a:t>1.1E+04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285431"/>
                  </a:ext>
                </a:extLst>
              </a:tr>
              <a:tr h="9659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smtClean="0">
                          <a:effectLst/>
                        </a:rPr>
                        <a:t>Comp. solenoid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>
                          <a:effectLst/>
                        </a:rPr>
                        <a:t>7.1E+02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 dirty="0">
                          <a:effectLst/>
                        </a:rPr>
                        <a:t>8.7E+02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3.0E+05</a:t>
                      </a:r>
                      <a:endParaRPr lang="en-GB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 dirty="0">
                          <a:effectLst/>
                        </a:rPr>
                        <a:t>3.0E+05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 dirty="0">
                          <a:effectLst/>
                        </a:rPr>
                        <a:t>6.0E+01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>
                          <a:effectLst/>
                        </a:rPr>
                        <a:t>-3.4E+02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>
                          <a:effectLst/>
                        </a:rPr>
                        <a:t>2.6E+03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>
                          <a:effectLst/>
                        </a:rPr>
                        <a:t>2.6E+03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596692"/>
                  </a:ext>
                </a:extLst>
              </a:tr>
              <a:tr h="9659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strike="noStrike" dirty="0" smtClean="0">
                          <a:effectLst/>
                        </a:rPr>
                        <a:t>Screening</a:t>
                      </a:r>
                      <a:r>
                        <a:rPr lang="en-GB" sz="1600" u="none" strike="noStrike" baseline="0" dirty="0" smtClean="0">
                          <a:effectLst/>
                        </a:rPr>
                        <a:t> </a:t>
                      </a:r>
                      <a:r>
                        <a:rPr lang="en-GB" sz="1600" u="none" strike="noStrike" dirty="0" smtClean="0">
                          <a:effectLst/>
                        </a:rPr>
                        <a:t>sol.</a:t>
                      </a:r>
                      <a:r>
                        <a:rPr lang="en-GB" sz="1600" u="none" strike="noStrike" baseline="0" dirty="0" smtClean="0">
                          <a:effectLst/>
                        </a:rPr>
                        <a:t> </a:t>
                      </a:r>
                      <a:r>
                        <a:rPr lang="en-GB" sz="1600" u="none" strike="noStrike" dirty="0" smtClean="0">
                          <a:effectLst/>
                        </a:rPr>
                        <a:t>right</a:t>
                      </a:r>
                      <a:endParaRPr lang="en-GB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>
                          <a:effectLst/>
                        </a:rPr>
                        <a:t>1.5E+03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>
                          <a:effectLst/>
                        </a:rPr>
                        <a:t>1.5E+03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 dirty="0">
                          <a:effectLst/>
                        </a:rPr>
                        <a:t>8.4E+04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>
                          <a:effectLst/>
                        </a:rPr>
                        <a:t>8.4E+04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 dirty="0">
                          <a:effectLst/>
                        </a:rPr>
                        <a:t>-5.5E+02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 dirty="0">
                          <a:effectLst/>
                        </a:rPr>
                        <a:t>5.4E+02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-1.1E+04</a:t>
                      </a:r>
                      <a:endParaRPr lang="en-GB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>
                          <a:effectLst/>
                        </a:rPr>
                        <a:t>1.1E+04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104239"/>
                  </a:ext>
                </a:extLst>
              </a:tr>
              <a:tr h="9659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strike="noStrike" dirty="0" smtClean="0">
                          <a:effectLst/>
                        </a:rPr>
                        <a:t>Comp. solenoid right</a:t>
                      </a:r>
                      <a:endParaRPr lang="en-GB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>
                          <a:effectLst/>
                        </a:rPr>
                        <a:t>8.9E+02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>
                          <a:effectLst/>
                        </a:rPr>
                        <a:t>9.1E+02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-3.0E+05</a:t>
                      </a:r>
                      <a:endParaRPr lang="en-GB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>
                          <a:effectLst/>
                        </a:rPr>
                        <a:t>3.0E+05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>
                          <a:effectLst/>
                        </a:rPr>
                        <a:t>-6.6E+01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 dirty="0">
                          <a:effectLst/>
                        </a:rPr>
                        <a:t>7.0E+01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 dirty="0">
                          <a:effectLst/>
                        </a:rPr>
                        <a:t>2.6E+03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 dirty="0">
                          <a:effectLst/>
                        </a:rPr>
                        <a:t>2.6E+03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471552"/>
                  </a:ext>
                </a:extLst>
              </a:tr>
              <a:tr h="96595"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GB" sz="1600" b="1" u="none" strike="noStrike" dirty="0">
                          <a:effectLst/>
                        </a:rPr>
                        <a:t>A</a:t>
                      </a:r>
                      <a:r>
                        <a:rPr lang="en-GB" sz="1600" b="1" u="none" strike="noStrike" dirty="0" smtClean="0">
                          <a:effectLst/>
                        </a:rPr>
                        <a:t>s </a:t>
                      </a:r>
                      <a:r>
                        <a:rPr lang="en-GB" sz="1600" b="1" u="none" strike="noStrike" dirty="0">
                          <a:effectLst/>
                        </a:rPr>
                        <a:t>above</a:t>
                      </a:r>
                      <a:r>
                        <a:rPr lang="en-GB" sz="1600" b="1" u="none" strike="noStrike" dirty="0" smtClean="0">
                          <a:effectLst/>
                        </a:rPr>
                        <a:t>, plus </a:t>
                      </a:r>
                      <a:r>
                        <a:rPr lang="en-GB" sz="1600" b="1" u="none" strike="noStrike" dirty="0">
                          <a:effectLst/>
                        </a:rPr>
                        <a:t>100mrad twist of </a:t>
                      </a:r>
                      <a:r>
                        <a:rPr lang="en-GB" sz="1600" b="1" u="none" strike="noStrike" dirty="0" smtClean="0">
                          <a:effectLst/>
                        </a:rPr>
                        <a:t>comp. solenoid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384924"/>
                  </a:ext>
                </a:extLst>
              </a:tr>
              <a:tr h="9659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strike="noStrike" dirty="0" smtClean="0">
                          <a:effectLst/>
                        </a:rPr>
                        <a:t>Screening</a:t>
                      </a:r>
                      <a:r>
                        <a:rPr lang="en-GB" sz="1600" u="none" strike="noStrike" baseline="0" dirty="0" smtClean="0">
                          <a:effectLst/>
                        </a:rPr>
                        <a:t> </a:t>
                      </a:r>
                      <a:r>
                        <a:rPr lang="en-GB" sz="1600" u="none" strike="noStrike" dirty="0" smtClean="0">
                          <a:effectLst/>
                        </a:rPr>
                        <a:t>solenoid</a:t>
                      </a:r>
                      <a:endParaRPr lang="en-GB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>
                          <a:effectLst/>
                        </a:rPr>
                        <a:t>2.7E+04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 dirty="0">
                          <a:effectLst/>
                        </a:rPr>
                        <a:t>2.1E+03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 dirty="0">
                          <a:effectLst/>
                        </a:rPr>
                        <a:t>-7.8E+04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 dirty="0">
                          <a:effectLst/>
                        </a:rPr>
                        <a:t>8.3E+04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>
                          <a:effectLst/>
                        </a:rPr>
                        <a:t>1.5E+03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-4.0E+04</a:t>
                      </a:r>
                      <a:endParaRPr lang="en-GB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-1.1E+04</a:t>
                      </a:r>
                      <a:endParaRPr lang="en-GB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>
                          <a:effectLst/>
                        </a:rPr>
                        <a:t>4.1E+04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072760"/>
                  </a:ext>
                </a:extLst>
              </a:tr>
              <a:tr h="9659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smtClean="0">
                          <a:effectLst/>
                        </a:rPr>
                        <a:t>Comp. solenoid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>
                          <a:effectLst/>
                        </a:rPr>
                        <a:t>-2.7E+04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 dirty="0">
                          <a:effectLst/>
                        </a:rPr>
                        <a:t>2.7E+02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2.9E+05</a:t>
                      </a:r>
                      <a:endParaRPr lang="en-GB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 dirty="0">
                          <a:effectLst/>
                        </a:rPr>
                        <a:t>2.9E+05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 dirty="0">
                          <a:effectLst/>
                        </a:rPr>
                        <a:t>1.5E+03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5.1E+04</a:t>
                      </a:r>
                      <a:endParaRPr lang="en-GB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 dirty="0">
                          <a:effectLst/>
                        </a:rPr>
                        <a:t>2.5E+03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 dirty="0">
                          <a:effectLst/>
                        </a:rPr>
                        <a:t>5.1E+04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246477"/>
                  </a:ext>
                </a:extLst>
              </a:tr>
              <a:tr h="9659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strike="noStrike" dirty="0" smtClean="0">
                          <a:effectLst/>
                        </a:rPr>
                        <a:t>Screening</a:t>
                      </a:r>
                      <a:r>
                        <a:rPr lang="en-GB" sz="1600" u="none" strike="noStrike" baseline="0" dirty="0" smtClean="0">
                          <a:effectLst/>
                        </a:rPr>
                        <a:t> </a:t>
                      </a:r>
                      <a:r>
                        <a:rPr lang="en-GB" sz="1600" u="none" strike="noStrike" dirty="0" smtClean="0">
                          <a:effectLst/>
                        </a:rPr>
                        <a:t>sol.</a:t>
                      </a:r>
                      <a:r>
                        <a:rPr lang="en-GB" sz="1600" u="none" strike="noStrike" baseline="0" dirty="0" smtClean="0">
                          <a:effectLst/>
                        </a:rPr>
                        <a:t> </a:t>
                      </a:r>
                      <a:r>
                        <a:rPr lang="en-GB" sz="1600" u="none" strike="noStrike" dirty="0" smtClean="0">
                          <a:effectLst/>
                        </a:rPr>
                        <a:t>right</a:t>
                      </a:r>
                      <a:endParaRPr lang="en-GB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>
                          <a:effectLst/>
                        </a:rPr>
                        <a:t>1.5E+03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>
                          <a:effectLst/>
                        </a:rPr>
                        <a:t>1.5E+03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 dirty="0">
                          <a:effectLst/>
                        </a:rPr>
                        <a:t>8.4E+04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 dirty="0">
                          <a:effectLst/>
                        </a:rPr>
                        <a:t>8.4E+04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 dirty="0">
                          <a:effectLst/>
                        </a:rPr>
                        <a:t>-5.5E+02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>
                          <a:effectLst/>
                        </a:rPr>
                        <a:t>5.2E+02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-1.1E+04</a:t>
                      </a:r>
                      <a:endParaRPr lang="en-GB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>
                          <a:effectLst/>
                        </a:rPr>
                        <a:t>1.1E+04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45918"/>
                  </a:ext>
                </a:extLst>
              </a:tr>
              <a:tr h="9659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strike="noStrike" dirty="0" smtClean="0">
                          <a:effectLst/>
                        </a:rPr>
                        <a:t>Comp. solenoid right</a:t>
                      </a:r>
                      <a:endParaRPr lang="en-GB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>
                          <a:effectLst/>
                        </a:rPr>
                        <a:t>8.6E+02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>
                          <a:effectLst/>
                        </a:rPr>
                        <a:t>9.1E+02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-3.0E+05</a:t>
                      </a:r>
                      <a:endParaRPr lang="en-GB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 dirty="0">
                          <a:effectLst/>
                        </a:rPr>
                        <a:t>3.0E+05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 dirty="0">
                          <a:effectLst/>
                        </a:rPr>
                        <a:t>-6.5E+01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 dirty="0">
                          <a:effectLst/>
                        </a:rPr>
                        <a:t>3.3E+01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 dirty="0">
                          <a:effectLst/>
                        </a:rPr>
                        <a:t>2.6E+03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600" u="none" strike="noStrike" dirty="0">
                          <a:effectLst/>
                        </a:rPr>
                        <a:t>2.6E+03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31" marR="3331" marT="3331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569721"/>
                  </a:ext>
                </a:extLst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381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0"/>
            <a:ext cx="4419600" cy="301859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7195" y="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FCC-</a:t>
            </a:r>
            <a:r>
              <a:rPr lang="en-GB" dirty="0" err="1" smtClean="0"/>
              <a:t>ee</a:t>
            </a:r>
            <a:r>
              <a:rPr lang="en-GB" dirty="0" smtClean="0"/>
              <a:t> FF quadrupole prototype – magnetic design, mechanical design, manufacturing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295400"/>
            <a:ext cx="4953000" cy="3501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1518665"/>
            <a:ext cx="7653443" cy="3820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5" t="2663" r="16270" b="5909"/>
          <a:stretch/>
        </p:blipFill>
        <p:spPr>
          <a:xfrm>
            <a:off x="8305800" y="1638299"/>
            <a:ext cx="3886200" cy="3924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4366299"/>
            <a:ext cx="2594758" cy="1946069"/>
          </a:xfrm>
          <a:prstGeom prst="rect">
            <a:avLst/>
          </a:prstGeom>
        </p:spPr>
      </p:pic>
      <p:pic>
        <p:nvPicPr>
          <p:cNvPr id="10" name="J3051637_InnerCylinderFCCFCC-ee F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53200" y="1976332"/>
            <a:ext cx="2667000" cy="474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1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7206"/>
            <a:ext cx="8229600" cy="89719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Assembly and winding of prototype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1"/>
            <a:ext cx="2244109" cy="3352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219200"/>
            <a:ext cx="2233373" cy="327659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Koratzinos</a:t>
            </a:r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1578531"/>
            <a:ext cx="5899008" cy="3069669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070" y="1066801"/>
            <a:ext cx="4010338" cy="3047999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6482" y="914400"/>
            <a:ext cx="5453836" cy="3035469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848950" y="350556"/>
            <a:ext cx="3009532" cy="5280954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970" y="1920960"/>
            <a:ext cx="4386620" cy="4057818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490" y="2416175"/>
            <a:ext cx="5263522" cy="396239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58" y="2696075"/>
            <a:ext cx="8229600" cy="392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4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In a modern </a:t>
                </a:r>
                <a:r>
                  <a:rPr lang="en-US" dirty="0" err="1" smtClean="0"/>
                  <a:t>e+e</a:t>
                </a:r>
                <a:r>
                  <a:rPr lang="en-US" dirty="0" smtClean="0"/>
                  <a:t>- collider the MDI is arguably one of the most difficult aspects to design and operate</a:t>
                </a:r>
              </a:p>
              <a:p>
                <a:r>
                  <a:rPr lang="en-US" dirty="0" smtClean="0"/>
                  <a:t>MDI elements should only occupy a very small cone along the beam pipe – we are trying to fit everything to within 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100mrad</a:t>
                </a:r>
              </a:p>
              <a:p>
                <a:r>
                  <a:rPr lang="en-US" dirty="0" smtClean="0">
                    <a:solidFill>
                      <a:srgbClr val="0070C0"/>
                    </a:solidFill>
                  </a:rPr>
                  <a:t>Small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  <m:sup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 smtClean="0"/>
                  <a:t> (from 0.8 to 1.6mm) requires the Final Focus quadrupoles to be inside the detector</a:t>
                </a:r>
              </a:p>
              <a:p>
                <a:r>
                  <a:rPr lang="en-US" dirty="0" smtClean="0"/>
                  <a:t>Very stringent optics requirements necessitate the use of a solenoid compensation scheme</a:t>
                </a:r>
              </a:p>
              <a:p>
                <a:pPr lvl="1"/>
                <a:r>
                  <a:rPr lang="en-US" dirty="0" smtClean="0"/>
                  <a:t>Integral longitudinal field seen by the electrons needs to be zero</a:t>
                </a:r>
              </a:p>
              <a:p>
                <a:pPr lvl="1"/>
                <a:r>
                  <a:rPr lang="en-US" dirty="0" smtClean="0"/>
                  <a:t>Vertical emittance blow up needs to be within budget (&lt;0.5pm)</a:t>
                </a:r>
              </a:p>
              <a:p>
                <a:pPr lvl="1"/>
                <a:r>
                  <a:rPr lang="en-US" dirty="0" smtClean="0"/>
                  <a:t>Any dispersion bumps need to close locally</a:t>
                </a:r>
              </a:p>
              <a:p>
                <a:pPr lvl="1"/>
                <a:r>
                  <a:rPr lang="en-US" dirty="0" smtClean="0"/>
                  <a:t>The FF elements need to be at very low longitudinal field (total integral &lt;50mTm)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56" t="-2830" r="-278" b="-20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/>
          <a:lstStyle/>
          <a:p>
            <a:r>
              <a:rPr lang="en-US" dirty="0" smtClean="0"/>
              <a:t>Why is MDI important?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Koratzinos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97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ABC250D-B979-5349-ADA0-5A52E6789905}"/>
              </a:ext>
            </a:extLst>
          </p:cNvPr>
          <p:cNvSpPr/>
          <p:nvPr/>
        </p:nvSpPr>
        <p:spPr>
          <a:xfrm>
            <a:off x="228719" y="3074094"/>
            <a:ext cx="907305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56" indent="-257156" defTabSz="342875">
              <a:spcBef>
                <a:spcPct val="20000"/>
              </a:spcBef>
              <a:buFont typeface="Arial"/>
              <a:buChar char="•"/>
            </a:pPr>
            <a:r>
              <a:rPr lang="en-US" sz="2000" b="1" dirty="0">
                <a:solidFill>
                  <a:prstClr val="black"/>
                </a:solidFill>
              </a:rPr>
              <a:t>Synchrotron radiation</a:t>
            </a:r>
            <a:r>
              <a:rPr lang="en-US" sz="2000" dirty="0">
                <a:solidFill>
                  <a:prstClr val="black"/>
                </a:solidFill>
              </a:rPr>
              <a:t> at FCC-ee  is one of the main drivers for the MDI </a:t>
            </a:r>
            <a:r>
              <a:rPr lang="en-US" sz="2000" dirty="0" smtClean="0">
                <a:solidFill>
                  <a:prstClr val="black"/>
                </a:solidFill>
              </a:rPr>
              <a:t>design</a:t>
            </a:r>
          </a:p>
          <a:p>
            <a:pPr marL="257156" indent="-257156" defTabSz="342875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Self-imposed limit: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cs typeface="Calibri"/>
              </a:rPr>
              <a:t>E</a:t>
            </a:r>
            <a:r>
              <a:rPr lang="en-US" sz="2000" b="1" baseline="-25000" dirty="0" err="1" smtClean="0">
                <a:solidFill>
                  <a:srgbClr val="FF0000"/>
                </a:solidFill>
                <a:cs typeface="Calibri"/>
              </a:rPr>
              <a:t>critical</a:t>
            </a:r>
            <a:r>
              <a:rPr lang="en-US" sz="2000" b="1" dirty="0" smtClean="0">
                <a:solidFill>
                  <a:srgbClr val="FF0000"/>
                </a:solidFill>
                <a:cs typeface="Calibri"/>
              </a:rPr>
              <a:t> </a:t>
            </a:r>
            <a:r>
              <a:rPr lang="en-US" sz="2000" b="1" dirty="0">
                <a:solidFill>
                  <a:srgbClr val="FF0000"/>
                </a:solidFill>
                <a:cs typeface="Calibri"/>
              </a:rPr>
              <a:t>&lt; 100 </a:t>
            </a:r>
            <a:r>
              <a:rPr lang="en-US" sz="2000" b="1" dirty="0" err="1">
                <a:solidFill>
                  <a:srgbClr val="FF0000"/>
                </a:solidFill>
                <a:cs typeface="Calibri"/>
              </a:rPr>
              <a:t>keV</a:t>
            </a:r>
            <a:r>
              <a:rPr lang="en-US" sz="2000" b="1" dirty="0">
                <a:solidFill>
                  <a:srgbClr val="FF0000"/>
                </a:solidFill>
                <a:cs typeface="Calibri"/>
              </a:rPr>
              <a:t> </a:t>
            </a:r>
            <a:r>
              <a:rPr lang="en-US" sz="2000" dirty="0">
                <a:solidFill>
                  <a:srgbClr val="FF0000"/>
                </a:solidFill>
                <a:cs typeface="Calibri"/>
              </a:rPr>
              <a:t>for incoming beam to IP from 500 m  </a:t>
            </a:r>
            <a:endParaRPr lang="en-US" sz="2000" dirty="0">
              <a:cs typeface="Calibri"/>
            </a:endParaRPr>
          </a:p>
          <a:p>
            <a:pPr marL="714356" lvl="1" indent="-257156" defTabSz="342875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cs typeface="Calibri"/>
              </a:rPr>
              <a:t>Very soft bends 500m upstream the IP</a:t>
            </a:r>
          </a:p>
          <a:p>
            <a:pPr marL="714356" lvl="1" indent="-257156" defTabSz="342875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cs typeface="Calibri"/>
              </a:rPr>
              <a:t>Last dipole is ~100m upstream from the IP and is very long (~200m) and very weak (~30Gauss @Z)</a:t>
            </a:r>
            <a:endParaRPr lang="en-US" sz="2000" dirty="0">
              <a:cs typeface="Calibri"/>
            </a:endParaRPr>
          </a:p>
          <a:p>
            <a:pPr defTabSz="342875">
              <a:spcBef>
                <a:spcPct val="20000"/>
              </a:spcBef>
            </a:pPr>
            <a:r>
              <a:rPr lang="en-US" sz="2000" dirty="0" smtClean="0">
                <a:solidFill>
                  <a:prstClr val="black"/>
                </a:solidFill>
                <a:cs typeface="Calibri"/>
              </a:rPr>
              <a:t>countermeasures</a:t>
            </a:r>
            <a:r>
              <a:rPr lang="en-US" sz="2000" dirty="0">
                <a:solidFill>
                  <a:prstClr val="black"/>
                </a:solidFill>
                <a:cs typeface="Calibri"/>
              </a:rPr>
              <a:t>:</a:t>
            </a:r>
            <a:endParaRPr lang="en-US" sz="1600" dirty="0">
              <a:solidFill>
                <a:prstClr val="black"/>
              </a:solidFill>
            </a:endParaRPr>
          </a:p>
          <a:p>
            <a:pPr marL="513765" lvl="1" indent="-285750" defTabSz="342875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0432FF"/>
                </a:solidFill>
              </a:rPr>
              <a:t>SR </a:t>
            </a:r>
            <a:r>
              <a:rPr lang="en-US" sz="2000" dirty="0">
                <a:solidFill>
                  <a:srgbClr val="0432FF"/>
                </a:solidFill>
              </a:rPr>
              <a:t>mask tips to intercept SR photon fans</a:t>
            </a:r>
          </a:p>
          <a:p>
            <a:pPr marL="513765" lvl="1" indent="-285750" defTabSz="342875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2000" dirty="0">
                <a:solidFill>
                  <a:srgbClr val="0432FF"/>
                </a:solidFill>
              </a:rPr>
              <a:t>high-Z shielding (W) outside vacuum chamber</a:t>
            </a:r>
          </a:p>
          <a:p>
            <a:pPr marL="513765" lvl="1" indent="-285750" defTabSz="342875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2000" dirty="0">
                <a:solidFill>
                  <a:srgbClr val="0432FF"/>
                </a:solidFill>
              </a:rPr>
              <a:t>sawtooth ridged chamber inside FF quad being considered</a:t>
            </a:r>
          </a:p>
          <a:p>
            <a:pPr marL="513765" lvl="1" indent="-285750" defTabSz="342875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2000" dirty="0">
                <a:solidFill>
                  <a:srgbClr val="0432FF"/>
                </a:solidFill>
              </a:rPr>
              <a:t>absorbers and/or SR collimators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122915-A6AF-EC40-A78A-C47B6116700C}"/>
              </a:ext>
            </a:extLst>
          </p:cNvPr>
          <p:cNvGrpSpPr/>
          <p:nvPr/>
        </p:nvGrpSpPr>
        <p:grpSpPr>
          <a:xfrm>
            <a:off x="7025002" y="4661154"/>
            <a:ext cx="3500494" cy="1775746"/>
            <a:chOff x="5374658" y="3367754"/>
            <a:chExt cx="3500494" cy="177574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DCC603-BBD6-944F-A4D6-AB6B15064035}"/>
                </a:ext>
              </a:extLst>
            </p:cNvPr>
            <p:cNvGrpSpPr/>
            <p:nvPr/>
          </p:nvGrpSpPr>
          <p:grpSpPr>
            <a:xfrm>
              <a:off x="5374658" y="3367754"/>
              <a:ext cx="3500494" cy="1775746"/>
              <a:chOff x="5374658" y="3367754"/>
              <a:chExt cx="3500494" cy="177574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44228F2-0E4B-5E4A-8EAF-B0778B8359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098" b="33641"/>
              <a:stretch/>
            </p:blipFill>
            <p:spPr>
              <a:xfrm>
                <a:off x="5374658" y="3845881"/>
                <a:ext cx="3456878" cy="954177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EC0D994-AFE6-DE4B-B14D-404E28B3DE60}"/>
                  </a:ext>
                </a:extLst>
              </p:cNvPr>
              <p:cNvSpPr/>
              <p:nvPr/>
            </p:nvSpPr>
            <p:spPr>
              <a:xfrm>
                <a:off x="5642517" y="3845881"/>
                <a:ext cx="3142800" cy="95417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178A2E-6EA6-DE42-BF6E-AEF91000173B}"/>
                  </a:ext>
                </a:extLst>
              </p:cNvPr>
              <p:cNvSpPr txBox="1"/>
              <p:nvPr/>
            </p:nvSpPr>
            <p:spPr>
              <a:xfrm>
                <a:off x="5416993" y="4036412"/>
                <a:ext cx="30008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20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815B2B-4352-3941-A2FC-7E99A700EC08}"/>
                  </a:ext>
                </a:extLst>
              </p:cNvPr>
              <p:cNvSpPr txBox="1"/>
              <p:nvPr/>
            </p:nvSpPr>
            <p:spPr>
              <a:xfrm>
                <a:off x="8219044" y="4762141"/>
                <a:ext cx="32893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2.2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CDE5493-C723-7C4D-AC06-184385F4F516}"/>
                  </a:ext>
                </a:extLst>
              </p:cNvPr>
              <p:cNvSpPr txBox="1"/>
              <p:nvPr/>
            </p:nvSpPr>
            <p:spPr>
              <a:xfrm>
                <a:off x="8620849" y="4762141"/>
                <a:ext cx="2423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3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0A6737ED-F944-244A-B621-29C614BC08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15493" y="4613285"/>
                <a:ext cx="0" cy="379985"/>
              </a:xfrm>
              <a:prstGeom prst="straightConnector1">
                <a:avLst/>
              </a:prstGeom>
              <a:ln>
                <a:solidFill>
                  <a:schemeClr val="accent6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0626B16-05F8-C14F-B0DC-1BCD7C4D5760}"/>
                  </a:ext>
                </a:extLst>
              </p:cNvPr>
              <p:cNvSpPr txBox="1"/>
              <p:nvPr/>
            </p:nvSpPr>
            <p:spPr>
              <a:xfrm>
                <a:off x="6071338" y="4835723"/>
                <a:ext cx="1023037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6">
                        <a:lumMod val="75000"/>
                      </a:schemeClr>
                    </a:solidFill>
                  </a:rPr>
                  <a:t>SR mask tip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3D17D62F-EB1B-4846-84A0-938FAEBA64BD}"/>
                  </a:ext>
                </a:extLst>
              </p:cNvPr>
              <p:cNvCxnSpPr/>
              <p:nvPr/>
            </p:nvCxnSpPr>
            <p:spPr>
              <a:xfrm>
                <a:off x="8349389" y="3611965"/>
                <a:ext cx="0" cy="305239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CEE0EEF-80FB-FA43-A128-8CE57FF8FD0D}"/>
                  </a:ext>
                </a:extLst>
              </p:cNvPr>
              <p:cNvSpPr txBox="1"/>
              <p:nvPr/>
            </p:nvSpPr>
            <p:spPr>
              <a:xfrm>
                <a:off x="8036461" y="3367754"/>
                <a:ext cx="83869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B0F0"/>
                    </a:solidFill>
                  </a:rPr>
                  <a:t>shielding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75725EE-13EA-7D42-BD0A-93095E39BE0B}"/>
                </a:ext>
              </a:extLst>
            </p:cNvPr>
            <p:cNvSpPr txBox="1"/>
            <p:nvPr/>
          </p:nvSpPr>
          <p:spPr>
            <a:xfrm>
              <a:off x="7997318" y="4769490"/>
              <a:ext cx="2776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1466828-276D-2144-BC1C-29522FA08D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3"/>
          <a:stretch/>
        </p:blipFill>
        <p:spPr>
          <a:xfrm>
            <a:off x="8742666" y="602730"/>
            <a:ext cx="3299427" cy="28804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80201"/>
            <a:ext cx="8153399" cy="2347754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Asymmetric IR optics</a:t>
            </a:r>
            <a:endParaRPr lang="en-US" sz="2000" dirty="0"/>
          </a:p>
          <a:p>
            <a:r>
              <a:rPr lang="en-US" sz="2000" b="1" dirty="0" smtClean="0">
                <a:solidFill>
                  <a:srgbClr val="FF0000"/>
                </a:solidFill>
              </a:rPr>
              <a:t>crab-waist </a:t>
            </a:r>
            <a:r>
              <a:rPr lang="en-US" sz="2000" b="1" dirty="0">
                <a:solidFill>
                  <a:srgbClr val="FF0000"/>
                </a:solidFill>
              </a:rPr>
              <a:t>scheme </a:t>
            </a:r>
            <a:r>
              <a:rPr 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dirty="0"/>
              <a:t>large </a:t>
            </a:r>
            <a:r>
              <a:rPr lang="en-US" sz="2000" dirty="0" smtClean="0"/>
              <a:t>horizontal </a:t>
            </a:r>
            <a:r>
              <a:rPr lang="en-US" sz="2000" dirty="0"/>
              <a:t>crossing angle: </a:t>
            </a:r>
            <a:r>
              <a:rPr lang="en-US" sz="2000" b="1" dirty="0">
                <a:solidFill>
                  <a:srgbClr val="FF0000"/>
                </a:solidFill>
              </a:rPr>
              <a:t>30 </a:t>
            </a:r>
            <a:r>
              <a:rPr lang="en-US" sz="2000" b="1" dirty="0" err="1">
                <a:solidFill>
                  <a:srgbClr val="FF0000"/>
                </a:solidFill>
              </a:rPr>
              <a:t>mrad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Flexible </a:t>
            </a:r>
            <a:r>
              <a:rPr lang="en-US" sz="2000" b="1" dirty="0">
                <a:solidFill>
                  <a:srgbClr val="FF0000"/>
                </a:solidFill>
              </a:rPr>
              <a:t>optics design</a:t>
            </a:r>
            <a:r>
              <a:rPr lang="en-US" sz="2000" b="1" dirty="0"/>
              <a:t>: common lattice for all energies, </a:t>
            </a:r>
            <a:r>
              <a:rPr lang="en-US" sz="2000" dirty="0"/>
              <a:t>except for a </a:t>
            </a:r>
            <a:r>
              <a:rPr lang="en-US" sz="2000" dirty="0" smtClean="0"/>
              <a:t> </a:t>
            </a:r>
            <a:r>
              <a:rPr lang="en-US" sz="2000" dirty="0"/>
              <a:t>small rearrangement in the RF </a:t>
            </a:r>
            <a:r>
              <a:rPr lang="en-US" sz="2000" dirty="0" smtClean="0"/>
              <a:t>section</a:t>
            </a:r>
          </a:p>
          <a:p>
            <a:r>
              <a:rPr lang="en-US" sz="2000" b="1" dirty="0">
                <a:solidFill>
                  <a:srgbClr val="FF0000"/>
                </a:solidFill>
                <a:cs typeface="Calibri"/>
              </a:rPr>
              <a:t>Large energy acceptance  </a:t>
            </a:r>
            <a:r>
              <a:rPr lang="en-US" sz="2000" b="1" dirty="0">
                <a:solidFill>
                  <a:srgbClr val="000000"/>
                </a:solidFill>
                <a:cs typeface="Calibri"/>
              </a:rPr>
              <a:t>( &gt;2.8 % )</a:t>
            </a:r>
            <a:r>
              <a:rPr lang="en-US" sz="2000" b="1" dirty="0">
                <a:solidFill>
                  <a:srgbClr val="0000FF"/>
                </a:solidFill>
                <a:cs typeface="Calibri"/>
              </a:rPr>
              <a:t> </a:t>
            </a:r>
            <a:r>
              <a:rPr lang="en-US" sz="2000" dirty="0">
                <a:cs typeface="Calibri"/>
              </a:rPr>
              <a:t>at high energy, due to strong </a:t>
            </a:r>
            <a:r>
              <a:rPr lang="en-US" sz="2000" dirty="0" err="1" smtClean="0">
                <a:cs typeface="Calibri"/>
              </a:rPr>
              <a:t>beamstrahlung</a:t>
            </a:r>
            <a:r>
              <a:rPr lang="en-US" sz="2000" dirty="0" smtClean="0">
                <a:cs typeface="Calibri"/>
              </a:rPr>
              <a:t> that limits beam lifetimes</a:t>
            </a:r>
            <a:endParaRPr lang="en-US" sz="2000" b="1" dirty="0">
              <a:cs typeface="Calibri"/>
            </a:endParaRP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5620" y="-26018"/>
            <a:ext cx="8229600" cy="857250"/>
          </a:xfrm>
        </p:spPr>
        <p:txBody>
          <a:bodyPr/>
          <a:lstStyle/>
          <a:p>
            <a:r>
              <a:rPr lang="en-US" dirty="0"/>
              <a:t>Key parameters for MDI design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012D1-4A4C-AE43-BA80-8416EEA63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M. Koratzinos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0777813" y="5870875"/>
            <a:ext cx="122148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M. Boscolo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63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828800"/>
            <a:ext cx="10363200" cy="1362075"/>
          </a:xfrm>
        </p:spPr>
        <p:txBody>
          <a:bodyPr/>
          <a:lstStyle/>
          <a:p>
            <a:r>
              <a:rPr lang="en-GB" dirty="0" smtClean="0"/>
              <a:t>Magnetic element design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500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76199"/>
            <a:ext cx="10972800" cy="1143000"/>
          </a:xfrm>
        </p:spPr>
        <p:txBody>
          <a:bodyPr/>
          <a:lstStyle/>
          <a:p>
            <a:r>
              <a:rPr lang="en-US" dirty="0" smtClean="0"/>
              <a:t>Prior art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M. Koratzinos</a:t>
            </a:r>
            <a:endParaRPr lang="en-GB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2"/>
          <a:srcRect l="3851" t="8925"/>
          <a:stretch/>
        </p:blipFill>
        <p:spPr>
          <a:xfrm>
            <a:off x="0" y="926434"/>
            <a:ext cx="7609983" cy="554897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784" t="61155" r="8126" b="6439"/>
          <a:stretch/>
        </p:blipFill>
        <p:spPr>
          <a:xfrm>
            <a:off x="6705600" y="4694748"/>
            <a:ext cx="5257800" cy="14155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94183" y="6215746"/>
            <a:ext cx="27432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Note that first FF quad sits in  high magnetic field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609983" y="1676400"/>
            <a:ext cx="4429617" cy="2677656"/>
          </a:xfrm>
          <a:prstGeom prst="rect">
            <a:avLst/>
          </a:prstGeom>
          <a:solidFill>
            <a:srgbClr val="4BD8EB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55 individually powered magnetic elements!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4 FF quadrupoles per beam 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35 corrector coils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8 cancel coils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4 compensation solenoids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Detector solenoid 1.5T</a:t>
            </a:r>
            <a:endParaRPr lang="en-GB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590800" y="5710019"/>
            <a:ext cx="42672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We do not want to re-invent the wheel, but can we simplify / improve?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78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68445</TotalTime>
  <Words>5155</Words>
  <Application>Microsoft Office PowerPoint</Application>
  <PresentationFormat>Widescreen</PresentationFormat>
  <Paragraphs>769</Paragraphs>
  <Slides>58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Arial</vt:lpstr>
      <vt:lpstr>Calibri</vt:lpstr>
      <vt:lpstr>Cambria Math</vt:lpstr>
      <vt:lpstr>Courier New</vt:lpstr>
      <vt:lpstr>Symbol</vt:lpstr>
      <vt:lpstr>Times</vt:lpstr>
      <vt:lpstr>Wingdings</vt:lpstr>
      <vt:lpstr>Office Theme</vt:lpstr>
      <vt:lpstr>Overview of MDI at FCC-ee</vt:lpstr>
      <vt:lpstr>Preface </vt:lpstr>
      <vt:lpstr>A tale of two projects</vt:lpstr>
      <vt:lpstr>Contents </vt:lpstr>
      <vt:lpstr>What is MDI?</vt:lpstr>
      <vt:lpstr>Why is MDI important?</vt:lpstr>
      <vt:lpstr>Key parameters for MDI design</vt:lpstr>
      <vt:lpstr>Magnetic element design</vt:lpstr>
      <vt:lpstr>Prior art</vt:lpstr>
      <vt:lpstr>FCC-ee: five requirements at the IP related to magnet design </vt:lpstr>
      <vt:lpstr>Design considerations to satisfy all requirements</vt:lpstr>
      <vt:lpstr>The FCC-ee baseline solution </vt:lpstr>
      <vt:lpstr>The compensation scheme</vt:lpstr>
      <vt:lpstr>Emittance blow up – 2T or 3T detector field?</vt:lpstr>
      <vt:lpstr>Final focus quadrupole design</vt:lpstr>
      <vt:lpstr>What is a CCT magnet (a.k.a. “double Helix”)?</vt:lpstr>
      <vt:lpstr>The CCT advantages and disadvantages</vt:lpstr>
      <vt:lpstr>QC1L1</vt:lpstr>
      <vt:lpstr>PowerPoint Presentation</vt:lpstr>
      <vt:lpstr>PowerPoint Presentation</vt:lpstr>
      <vt:lpstr>Correctors</vt:lpstr>
      <vt:lpstr>The FCC-ee Final Focus magnets</vt:lpstr>
      <vt:lpstr>FF prototype news</vt:lpstr>
      <vt:lpstr>A warning from SuperKEKb</vt:lpstr>
      <vt:lpstr>Luminosity counter</vt:lpstr>
      <vt:lpstr>LumiCal</vt:lpstr>
      <vt:lpstr>Mechanical design and integration</vt:lpstr>
      <vt:lpstr>Mechanical design</vt:lpstr>
      <vt:lpstr>Mechanical design</vt:lpstr>
      <vt:lpstr>Zoom on front face of cryostat</vt:lpstr>
      <vt:lpstr>Integration and assembly</vt:lpstr>
      <vt:lpstr>Cantilever assembly</vt:lpstr>
      <vt:lpstr>Forces calculation</vt:lpstr>
      <vt:lpstr>Perfect alignment: force on the solenoids, left side</vt:lpstr>
      <vt:lpstr>beam pipe</vt:lpstr>
      <vt:lpstr>Beam pipe design around the IP</vt:lpstr>
      <vt:lpstr>Moving from 15 to 10mm radius</vt:lpstr>
      <vt:lpstr>Central beam pipe: 30mm vs 20mm</vt:lpstr>
      <vt:lpstr>Cold vs warm beam pipe</vt:lpstr>
      <vt:lpstr>Vibration management</vt:lpstr>
      <vt:lpstr>Vibration management and feedback</vt:lpstr>
      <vt:lpstr>Crab waist sextuples</vt:lpstr>
      <vt:lpstr>Grab waist sextupoles</vt:lpstr>
      <vt:lpstr>Conclusions  </vt:lpstr>
      <vt:lpstr>GO, FCC!</vt:lpstr>
      <vt:lpstr>Extra slides</vt:lpstr>
      <vt:lpstr>Background studies</vt:lpstr>
      <vt:lpstr>Backgrounds</vt:lpstr>
      <vt:lpstr>Generators and tools</vt:lpstr>
      <vt:lpstr>Beamstrahlung</vt:lpstr>
      <vt:lpstr>Radiative Bhabha</vt:lpstr>
      <vt:lpstr>Pair production</vt:lpstr>
      <vt:lpstr>Synchrotron Radiation</vt:lpstr>
      <vt:lpstr>Thermal photon scattering</vt:lpstr>
      <vt:lpstr>Beam – gas scattering</vt:lpstr>
      <vt:lpstr>Misalignment analysis</vt:lpstr>
      <vt:lpstr>The FCC-ee FF quadrupole prototype – magnetic design, mechanical design, manufacturing</vt:lpstr>
      <vt:lpstr>Assembly and winding of prototype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Bunch length/emittances</dc:title>
  <dc:creator>m Koratzinos</dc:creator>
  <cp:lastModifiedBy>m Koratzinos</cp:lastModifiedBy>
  <cp:revision>505</cp:revision>
  <dcterms:created xsi:type="dcterms:W3CDTF">2006-08-16T00:00:00Z</dcterms:created>
  <dcterms:modified xsi:type="dcterms:W3CDTF">2020-06-04T11:28:42Z</dcterms:modified>
</cp:coreProperties>
</file>