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3" r:id="rId16"/>
    <p:sldId id="279" r:id="rId17"/>
    <p:sldId id="271" r:id="rId18"/>
    <p:sldId id="272" r:id="rId19"/>
    <p:sldId id="269" r:id="rId20"/>
    <p:sldId id="274" r:id="rId21"/>
    <p:sldId id="275" r:id="rId22"/>
    <p:sldId id="276" r:id="rId23"/>
    <p:sldId id="277" r:id="rId24"/>
    <p:sldId id="27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365174-BBD1-47B6-B8CB-511124AC01D5}" type="datetimeFigureOut">
              <a:rPr lang="en-US" smtClean="0"/>
              <a:t>5/27/20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77C7A4-9F67-45F4-8EAF-2ACF6EA75E2A}" type="slidenum">
              <a:rPr lang="en-US" smtClean="0"/>
              <a:t>‹#›</a:t>
            </a:fld>
            <a:endParaRPr lang="en-US"/>
          </a:p>
        </p:txBody>
      </p:sp>
    </p:spTree>
    <p:extLst>
      <p:ext uri="{BB962C8B-B14F-4D97-AF65-F5344CB8AC3E}">
        <p14:creationId xmlns:p14="http://schemas.microsoft.com/office/powerpoint/2010/main" val="4208446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0ED4-3ADF-4D20-8BA6-3B60DBAD41CB}"/>
              </a:ext>
            </a:extLst>
          </p:cNvPr>
          <p:cNvSpPr>
            <a:spLocks noGrp="1"/>
          </p:cNvSpPr>
          <p:nvPr>
            <p:ph type="ctrTitle"/>
          </p:nvPr>
        </p:nvSpPr>
        <p:spPr>
          <a:xfrm>
            <a:off x="1524000" y="1122363"/>
            <a:ext cx="9144000" cy="2387600"/>
          </a:xfrm>
        </p:spPr>
        <p:txBody>
          <a:bodyPr anchor="b"/>
          <a:lstStyle>
            <a:lvl1pPr algn="ctr">
              <a:defRPr sz="6000" b="1">
                <a:solidFill>
                  <a:srgbClr val="0070C0"/>
                </a:solidFill>
              </a:defRPr>
            </a:lvl1pPr>
          </a:lstStyle>
          <a:p>
            <a:r>
              <a:rPr lang="en-US" dirty="0"/>
              <a:t>Click to edit Master title style</a:t>
            </a:r>
          </a:p>
        </p:txBody>
      </p:sp>
      <p:sp>
        <p:nvSpPr>
          <p:cNvPr id="3" name="Subtitle 2">
            <a:extLst>
              <a:ext uri="{FF2B5EF4-FFF2-40B4-BE49-F238E27FC236}">
                <a16:creationId xmlns:a16="http://schemas.microsoft.com/office/drawing/2014/main" id="{3AF03D17-AA35-4F0D-875C-842789874D97}"/>
              </a:ext>
            </a:extLst>
          </p:cNvPr>
          <p:cNvSpPr>
            <a:spLocks noGrp="1"/>
          </p:cNvSpPr>
          <p:nvPr>
            <p:ph type="subTitle" idx="1"/>
          </p:nvPr>
        </p:nvSpPr>
        <p:spPr>
          <a:xfrm>
            <a:off x="1524000" y="3602038"/>
            <a:ext cx="9144000" cy="1655762"/>
          </a:xfrm>
        </p:spPr>
        <p:txBody>
          <a:bodyPr/>
          <a:lstStyle>
            <a:lvl1pPr marL="0" indent="0" algn="ctr">
              <a:buNone/>
              <a:defRPr sz="2400" b="1">
                <a:solidFill>
                  <a:srgbClr val="00B05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F6DA95B-9117-48AF-9E12-72A6E7CE1239}"/>
              </a:ext>
            </a:extLst>
          </p:cNvPr>
          <p:cNvSpPr>
            <a:spLocks noGrp="1"/>
          </p:cNvSpPr>
          <p:nvPr>
            <p:ph type="dt" sz="half" idx="10"/>
          </p:nvPr>
        </p:nvSpPr>
        <p:spPr/>
        <p:txBody>
          <a:bodyPr/>
          <a:lstStyle/>
          <a:p>
            <a:r>
              <a:rPr lang="en-US"/>
              <a:t>5/28/2020</a:t>
            </a:r>
            <a:endParaRPr lang="en-US" dirty="0"/>
          </a:p>
        </p:txBody>
      </p:sp>
      <p:sp>
        <p:nvSpPr>
          <p:cNvPr id="5" name="Footer Placeholder 4">
            <a:extLst>
              <a:ext uri="{FF2B5EF4-FFF2-40B4-BE49-F238E27FC236}">
                <a16:creationId xmlns:a16="http://schemas.microsoft.com/office/drawing/2014/main" id="{7962D9C4-2FBC-42D5-8357-5B56C95B48F0}"/>
              </a:ext>
            </a:extLst>
          </p:cNvPr>
          <p:cNvSpPr>
            <a:spLocks noGrp="1"/>
          </p:cNvSpPr>
          <p:nvPr>
            <p:ph type="ftr" sz="quarter" idx="11"/>
          </p:nvPr>
        </p:nvSpPr>
        <p:spPr/>
        <p:txBody>
          <a:bodyPr/>
          <a:lstStyle/>
          <a:p>
            <a:r>
              <a:rPr lang="en-US" dirty="0"/>
              <a:t>MDI  Issues </a:t>
            </a:r>
          </a:p>
        </p:txBody>
      </p:sp>
      <p:sp>
        <p:nvSpPr>
          <p:cNvPr id="6" name="Slide Number Placeholder 5">
            <a:extLst>
              <a:ext uri="{FF2B5EF4-FFF2-40B4-BE49-F238E27FC236}">
                <a16:creationId xmlns:a16="http://schemas.microsoft.com/office/drawing/2014/main" id="{E8691847-858E-47BF-A0C4-D5E5B39A0383}"/>
              </a:ext>
            </a:extLst>
          </p:cNvPr>
          <p:cNvSpPr>
            <a:spLocks noGrp="1"/>
          </p:cNvSpPr>
          <p:nvPr>
            <p:ph type="sldNum" sz="quarter" idx="12"/>
          </p:nvPr>
        </p:nvSpPr>
        <p:spPr/>
        <p:txBody>
          <a:bodyPr/>
          <a:lstStyle/>
          <a:p>
            <a:fld id="{D0FCBB49-F9FC-422A-B8D5-AB65B8FF17B9}" type="slidenum">
              <a:rPr lang="en-US" smtClean="0"/>
              <a:pPr/>
              <a:t>‹#›</a:t>
            </a:fld>
            <a:endParaRPr lang="en-US" dirty="0"/>
          </a:p>
        </p:txBody>
      </p:sp>
    </p:spTree>
    <p:extLst>
      <p:ext uri="{BB962C8B-B14F-4D97-AF65-F5344CB8AC3E}">
        <p14:creationId xmlns:p14="http://schemas.microsoft.com/office/powerpoint/2010/main" val="4126282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2AA40-F0A9-40BE-9728-96ED2AF4FC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A9FAAF-949F-4F91-BD10-1DDAFD5FA0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F7E06C-F652-418B-9556-9A82EF183EA6}"/>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EA3E85E3-6647-44E0-B13C-51CE5D6EC7E4}"/>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6464649B-A6F0-45A9-99F4-40D820331452}"/>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990240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380DCB-87D8-4381-B31B-A70BBC6E85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EE0777-A7A9-42A5-BC34-CDEB88E4F0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8AF91B-53CF-4CBF-8540-1D18262E5F71}"/>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9ADD79DF-7526-4757-8ACF-01E783F1CA30}"/>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E30C4C72-4FEA-4BEB-85E6-D7026899AC0A}"/>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2356616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87A9C-2848-4551-AAA6-E996B5979DB3}"/>
              </a:ext>
            </a:extLst>
          </p:cNvPr>
          <p:cNvSpPr>
            <a:spLocks noGrp="1"/>
          </p:cNvSpPr>
          <p:nvPr>
            <p:ph type="title"/>
          </p:nvPr>
        </p:nvSpPr>
        <p:spPr/>
        <p:txBody>
          <a:bodyPr/>
          <a:lstStyle>
            <a:lvl1pPr>
              <a:defRPr b="1">
                <a:solidFill>
                  <a:srgbClr val="0070C0"/>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0F37FB1D-865C-409F-A612-B6F030857AD3}"/>
              </a:ext>
            </a:extLst>
          </p:cNvPr>
          <p:cNvSpPr>
            <a:spLocks noGrp="1"/>
          </p:cNvSpPr>
          <p:nvPr>
            <p:ph idx="1"/>
          </p:nvPr>
        </p:nvSpPr>
        <p:spPr/>
        <p:txBody>
          <a:bodyPr/>
          <a:lstStyle>
            <a:lvl1pPr>
              <a:defRPr>
                <a:solidFill>
                  <a:srgbClr val="00B050"/>
                </a:solidFill>
              </a:defRPr>
            </a:lvl1pPr>
            <a:lvl2pPr>
              <a:defRPr>
                <a:solidFill>
                  <a:srgbClr val="FF0000"/>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FEB787C-138B-40BB-BE8F-338D375EF3A9}"/>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AD00E613-6F58-46E4-887D-17B77C043A3E}"/>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5B09014A-CA87-4D82-8ED6-9F6DF77465EF}"/>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1837376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AC7CE-646A-42BC-8B4B-84A6983708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1B9E9D-3944-4C51-8E8A-D98B2F7A0F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588B17-C80E-4B10-AD34-EDA06395C7A1}"/>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B2FEEE37-5AB3-42E3-8A91-3F62224F29B3}"/>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02A0BB9E-4F7A-4C3A-9178-62B839581C56}"/>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308003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925C0-E13F-44E4-9188-BF58634F90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A3F386-6EC1-4BA7-89F0-7311B76E63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EC8556-F80C-4B9A-94CE-13C81E9EAD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163C42-A37B-4DB6-8498-07617BBADCFE}"/>
              </a:ext>
            </a:extLst>
          </p:cNvPr>
          <p:cNvSpPr>
            <a:spLocks noGrp="1"/>
          </p:cNvSpPr>
          <p:nvPr>
            <p:ph type="dt" sz="half" idx="10"/>
          </p:nvPr>
        </p:nvSpPr>
        <p:spPr/>
        <p:txBody>
          <a:bodyPr/>
          <a:lstStyle/>
          <a:p>
            <a:r>
              <a:rPr lang="en-US"/>
              <a:t>5/28/2020</a:t>
            </a:r>
          </a:p>
        </p:txBody>
      </p:sp>
      <p:sp>
        <p:nvSpPr>
          <p:cNvPr id="6" name="Footer Placeholder 5">
            <a:extLst>
              <a:ext uri="{FF2B5EF4-FFF2-40B4-BE49-F238E27FC236}">
                <a16:creationId xmlns:a16="http://schemas.microsoft.com/office/drawing/2014/main" id="{9D463E12-DE75-4F87-9CD5-8428BE337982}"/>
              </a:ext>
            </a:extLst>
          </p:cNvPr>
          <p:cNvSpPr>
            <a:spLocks noGrp="1"/>
          </p:cNvSpPr>
          <p:nvPr>
            <p:ph type="ftr" sz="quarter" idx="11"/>
          </p:nvPr>
        </p:nvSpPr>
        <p:spPr/>
        <p:txBody>
          <a:bodyPr/>
          <a:lstStyle/>
          <a:p>
            <a:r>
              <a:rPr lang="en-US"/>
              <a:t>MDI  Issues </a:t>
            </a:r>
          </a:p>
        </p:txBody>
      </p:sp>
      <p:sp>
        <p:nvSpPr>
          <p:cNvPr id="7" name="Slide Number Placeholder 6">
            <a:extLst>
              <a:ext uri="{FF2B5EF4-FFF2-40B4-BE49-F238E27FC236}">
                <a16:creationId xmlns:a16="http://schemas.microsoft.com/office/drawing/2014/main" id="{372599D7-5AD7-44EC-BAF4-03AB3F06E600}"/>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3319486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DBB44-9520-400A-BCD3-E379B9B6C2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360513-6C63-4D3E-A410-EE0BA28D05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DD2B87-D49E-4310-B851-5D2D46603C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44F7AB-7BAA-432F-A35B-F4CE31049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EFEE47-7732-43D3-9691-4FE5C870F8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2DBCC-6975-44F1-89D7-C4E9574CAE73}"/>
              </a:ext>
            </a:extLst>
          </p:cNvPr>
          <p:cNvSpPr>
            <a:spLocks noGrp="1"/>
          </p:cNvSpPr>
          <p:nvPr>
            <p:ph type="dt" sz="half" idx="10"/>
          </p:nvPr>
        </p:nvSpPr>
        <p:spPr/>
        <p:txBody>
          <a:bodyPr/>
          <a:lstStyle/>
          <a:p>
            <a:r>
              <a:rPr lang="en-US"/>
              <a:t>5/28/2020</a:t>
            </a:r>
          </a:p>
        </p:txBody>
      </p:sp>
      <p:sp>
        <p:nvSpPr>
          <p:cNvPr id="8" name="Footer Placeholder 7">
            <a:extLst>
              <a:ext uri="{FF2B5EF4-FFF2-40B4-BE49-F238E27FC236}">
                <a16:creationId xmlns:a16="http://schemas.microsoft.com/office/drawing/2014/main" id="{96F893FC-5BF4-4C6E-AD6D-D7E5839677FE}"/>
              </a:ext>
            </a:extLst>
          </p:cNvPr>
          <p:cNvSpPr>
            <a:spLocks noGrp="1"/>
          </p:cNvSpPr>
          <p:nvPr>
            <p:ph type="ftr" sz="quarter" idx="11"/>
          </p:nvPr>
        </p:nvSpPr>
        <p:spPr/>
        <p:txBody>
          <a:bodyPr/>
          <a:lstStyle/>
          <a:p>
            <a:r>
              <a:rPr lang="en-US"/>
              <a:t>MDI  Issues </a:t>
            </a:r>
          </a:p>
        </p:txBody>
      </p:sp>
      <p:sp>
        <p:nvSpPr>
          <p:cNvPr id="9" name="Slide Number Placeholder 8">
            <a:extLst>
              <a:ext uri="{FF2B5EF4-FFF2-40B4-BE49-F238E27FC236}">
                <a16:creationId xmlns:a16="http://schemas.microsoft.com/office/drawing/2014/main" id="{C40F5239-36F7-4295-B6FB-3FDDC56B9103}"/>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977668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B7D35-F93F-4FDC-B804-D689B2479C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59B9F2-F792-4B8B-9391-199163BE6FE2}"/>
              </a:ext>
            </a:extLst>
          </p:cNvPr>
          <p:cNvSpPr>
            <a:spLocks noGrp="1"/>
          </p:cNvSpPr>
          <p:nvPr>
            <p:ph type="dt" sz="half" idx="10"/>
          </p:nvPr>
        </p:nvSpPr>
        <p:spPr/>
        <p:txBody>
          <a:bodyPr/>
          <a:lstStyle/>
          <a:p>
            <a:r>
              <a:rPr lang="en-US"/>
              <a:t>5/28/2020</a:t>
            </a:r>
          </a:p>
        </p:txBody>
      </p:sp>
      <p:sp>
        <p:nvSpPr>
          <p:cNvPr id="4" name="Footer Placeholder 3">
            <a:extLst>
              <a:ext uri="{FF2B5EF4-FFF2-40B4-BE49-F238E27FC236}">
                <a16:creationId xmlns:a16="http://schemas.microsoft.com/office/drawing/2014/main" id="{FD8AB0FC-A4C1-48D2-9425-FAB37BC86201}"/>
              </a:ext>
            </a:extLst>
          </p:cNvPr>
          <p:cNvSpPr>
            <a:spLocks noGrp="1"/>
          </p:cNvSpPr>
          <p:nvPr>
            <p:ph type="ftr" sz="quarter" idx="11"/>
          </p:nvPr>
        </p:nvSpPr>
        <p:spPr/>
        <p:txBody>
          <a:bodyPr/>
          <a:lstStyle/>
          <a:p>
            <a:r>
              <a:rPr lang="en-US"/>
              <a:t>MDI  Issues </a:t>
            </a:r>
          </a:p>
        </p:txBody>
      </p:sp>
      <p:sp>
        <p:nvSpPr>
          <p:cNvPr id="5" name="Slide Number Placeholder 4">
            <a:extLst>
              <a:ext uri="{FF2B5EF4-FFF2-40B4-BE49-F238E27FC236}">
                <a16:creationId xmlns:a16="http://schemas.microsoft.com/office/drawing/2014/main" id="{4F9FA01C-2D15-4706-BBDF-6B965AB9B334}"/>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179386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45FA29-C204-4778-B5AC-85825D7589A3}"/>
              </a:ext>
            </a:extLst>
          </p:cNvPr>
          <p:cNvSpPr>
            <a:spLocks noGrp="1"/>
          </p:cNvSpPr>
          <p:nvPr>
            <p:ph type="dt" sz="half" idx="10"/>
          </p:nvPr>
        </p:nvSpPr>
        <p:spPr/>
        <p:txBody>
          <a:bodyPr/>
          <a:lstStyle/>
          <a:p>
            <a:r>
              <a:rPr lang="en-US"/>
              <a:t>5/28/2020</a:t>
            </a:r>
          </a:p>
        </p:txBody>
      </p:sp>
      <p:sp>
        <p:nvSpPr>
          <p:cNvPr id="3" name="Footer Placeholder 2">
            <a:extLst>
              <a:ext uri="{FF2B5EF4-FFF2-40B4-BE49-F238E27FC236}">
                <a16:creationId xmlns:a16="http://schemas.microsoft.com/office/drawing/2014/main" id="{FFE3EE0A-8D3A-47F8-A9A1-376B98D1F803}"/>
              </a:ext>
            </a:extLst>
          </p:cNvPr>
          <p:cNvSpPr>
            <a:spLocks noGrp="1"/>
          </p:cNvSpPr>
          <p:nvPr>
            <p:ph type="ftr" sz="quarter" idx="11"/>
          </p:nvPr>
        </p:nvSpPr>
        <p:spPr/>
        <p:txBody>
          <a:bodyPr/>
          <a:lstStyle/>
          <a:p>
            <a:r>
              <a:rPr lang="en-US"/>
              <a:t>MDI  Issues </a:t>
            </a:r>
          </a:p>
        </p:txBody>
      </p:sp>
      <p:sp>
        <p:nvSpPr>
          <p:cNvPr id="4" name="Slide Number Placeholder 3">
            <a:extLst>
              <a:ext uri="{FF2B5EF4-FFF2-40B4-BE49-F238E27FC236}">
                <a16:creationId xmlns:a16="http://schemas.microsoft.com/office/drawing/2014/main" id="{9B05B3BA-7CB3-409D-BA7D-0C4E5454808B}"/>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325582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8ED39-4007-4ABB-AFBC-379FE608FB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4DF62-6942-4AFD-BC9B-E3B79B9A3E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13A4FC-17F3-40C6-B6B1-E54C0CD194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3BBE6C-7044-49AE-BA20-6207AD757D5A}"/>
              </a:ext>
            </a:extLst>
          </p:cNvPr>
          <p:cNvSpPr>
            <a:spLocks noGrp="1"/>
          </p:cNvSpPr>
          <p:nvPr>
            <p:ph type="dt" sz="half" idx="10"/>
          </p:nvPr>
        </p:nvSpPr>
        <p:spPr/>
        <p:txBody>
          <a:bodyPr/>
          <a:lstStyle/>
          <a:p>
            <a:r>
              <a:rPr lang="en-US"/>
              <a:t>5/28/2020</a:t>
            </a:r>
          </a:p>
        </p:txBody>
      </p:sp>
      <p:sp>
        <p:nvSpPr>
          <p:cNvPr id="6" name="Footer Placeholder 5">
            <a:extLst>
              <a:ext uri="{FF2B5EF4-FFF2-40B4-BE49-F238E27FC236}">
                <a16:creationId xmlns:a16="http://schemas.microsoft.com/office/drawing/2014/main" id="{66B284B2-78E7-4D86-B58C-9F4356878F3F}"/>
              </a:ext>
            </a:extLst>
          </p:cNvPr>
          <p:cNvSpPr>
            <a:spLocks noGrp="1"/>
          </p:cNvSpPr>
          <p:nvPr>
            <p:ph type="ftr" sz="quarter" idx="11"/>
          </p:nvPr>
        </p:nvSpPr>
        <p:spPr/>
        <p:txBody>
          <a:bodyPr/>
          <a:lstStyle/>
          <a:p>
            <a:r>
              <a:rPr lang="en-US"/>
              <a:t>MDI  Issues </a:t>
            </a:r>
          </a:p>
        </p:txBody>
      </p:sp>
      <p:sp>
        <p:nvSpPr>
          <p:cNvPr id="7" name="Slide Number Placeholder 6">
            <a:extLst>
              <a:ext uri="{FF2B5EF4-FFF2-40B4-BE49-F238E27FC236}">
                <a16:creationId xmlns:a16="http://schemas.microsoft.com/office/drawing/2014/main" id="{0D6AA4A0-006F-4B98-A42C-2976C4446158}"/>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1674067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73399-2459-4147-B2E8-0A31E70732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E8317C-A6CC-4791-81CD-C303803868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C44F9A-D9A7-40D9-AC12-0AF8E2932C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9BEFBF-469D-4713-B95D-FB9509789CCF}"/>
              </a:ext>
            </a:extLst>
          </p:cNvPr>
          <p:cNvSpPr>
            <a:spLocks noGrp="1"/>
          </p:cNvSpPr>
          <p:nvPr>
            <p:ph type="dt" sz="half" idx="10"/>
          </p:nvPr>
        </p:nvSpPr>
        <p:spPr/>
        <p:txBody>
          <a:bodyPr/>
          <a:lstStyle/>
          <a:p>
            <a:r>
              <a:rPr lang="en-US"/>
              <a:t>5/28/2020</a:t>
            </a:r>
          </a:p>
        </p:txBody>
      </p:sp>
      <p:sp>
        <p:nvSpPr>
          <p:cNvPr id="6" name="Footer Placeholder 5">
            <a:extLst>
              <a:ext uri="{FF2B5EF4-FFF2-40B4-BE49-F238E27FC236}">
                <a16:creationId xmlns:a16="http://schemas.microsoft.com/office/drawing/2014/main" id="{871C9CFD-0D18-4894-B1DC-34BBFECED706}"/>
              </a:ext>
            </a:extLst>
          </p:cNvPr>
          <p:cNvSpPr>
            <a:spLocks noGrp="1"/>
          </p:cNvSpPr>
          <p:nvPr>
            <p:ph type="ftr" sz="quarter" idx="11"/>
          </p:nvPr>
        </p:nvSpPr>
        <p:spPr/>
        <p:txBody>
          <a:bodyPr/>
          <a:lstStyle/>
          <a:p>
            <a:r>
              <a:rPr lang="en-US"/>
              <a:t>MDI  Issues </a:t>
            </a:r>
          </a:p>
        </p:txBody>
      </p:sp>
      <p:sp>
        <p:nvSpPr>
          <p:cNvPr id="7" name="Slide Number Placeholder 6">
            <a:extLst>
              <a:ext uri="{FF2B5EF4-FFF2-40B4-BE49-F238E27FC236}">
                <a16:creationId xmlns:a16="http://schemas.microsoft.com/office/drawing/2014/main" id="{1DA2538E-F9A4-41CE-919A-EE7EC5934502}"/>
              </a:ext>
            </a:extLst>
          </p:cNvPr>
          <p:cNvSpPr>
            <a:spLocks noGrp="1"/>
          </p:cNvSpPr>
          <p:nvPr>
            <p:ph type="sldNum" sz="quarter" idx="12"/>
          </p:nvPr>
        </p:nvSpPr>
        <p:spPr/>
        <p:txBody>
          <a:bodyPr/>
          <a:lstStyle/>
          <a:p>
            <a:fld id="{196606FA-694B-4EF9-9ACB-919802752DEC}" type="slidenum">
              <a:rPr lang="en-US" smtClean="0"/>
              <a:t>‹#›</a:t>
            </a:fld>
            <a:endParaRPr lang="en-US"/>
          </a:p>
        </p:txBody>
      </p:sp>
    </p:spTree>
    <p:extLst>
      <p:ext uri="{BB962C8B-B14F-4D97-AF65-F5344CB8AC3E}">
        <p14:creationId xmlns:p14="http://schemas.microsoft.com/office/powerpoint/2010/main" val="2819596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41E87C-90B1-416E-ADDD-3D1E4D1381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ED68C8-E924-4216-86C1-C0DD534B2F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5A0632-726F-424F-BB34-69EDC2089F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5/28/2020</a:t>
            </a:r>
          </a:p>
        </p:txBody>
      </p:sp>
      <p:sp>
        <p:nvSpPr>
          <p:cNvPr id="5" name="Footer Placeholder 4">
            <a:extLst>
              <a:ext uri="{FF2B5EF4-FFF2-40B4-BE49-F238E27FC236}">
                <a16:creationId xmlns:a16="http://schemas.microsoft.com/office/drawing/2014/main" id="{3F0F68FB-963D-4131-AEB2-C63B08698B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MDI  Issues </a:t>
            </a:r>
          </a:p>
        </p:txBody>
      </p:sp>
      <p:sp>
        <p:nvSpPr>
          <p:cNvPr id="6" name="Slide Number Placeholder 5">
            <a:extLst>
              <a:ext uri="{FF2B5EF4-FFF2-40B4-BE49-F238E27FC236}">
                <a16:creationId xmlns:a16="http://schemas.microsoft.com/office/drawing/2014/main" id="{EC9E8871-062B-46E6-B6AB-435BC02445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6606FA-694B-4EF9-9ACB-919802752DEC}" type="slidenum">
              <a:rPr lang="en-US" smtClean="0"/>
              <a:t>‹#›</a:t>
            </a:fld>
            <a:endParaRPr lang="en-US"/>
          </a:p>
        </p:txBody>
      </p:sp>
    </p:spTree>
    <p:extLst>
      <p:ext uri="{BB962C8B-B14F-4D97-AF65-F5344CB8AC3E}">
        <p14:creationId xmlns:p14="http://schemas.microsoft.com/office/powerpoint/2010/main" val="3142643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inspirehep.net/literature/1736105" TargetMode="External"/><Relationship Id="rId2" Type="http://schemas.openxmlformats.org/officeDocument/2006/relationships/hyperlink" Target="https://www.slac.stanford.edu/grp/ad/op/mcc_talks/2007_0620_alan_fisher_fast_dither.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2E178-7DCF-49D8-B604-3916A8FCB7BE}"/>
              </a:ext>
            </a:extLst>
          </p:cNvPr>
          <p:cNvSpPr>
            <a:spLocks noGrp="1"/>
          </p:cNvSpPr>
          <p:nvPr>
            <p:ph type="ctrTitle"/>
          </p:nvPr>
        </p:nvSpPr>
        <p:spPr/>
        <p:txBody>
          <a:bodyPr/>
          <a:lstStyle/>
          <a:p>
            <a:r>
              <a:rPr lang="en-US" dirty="0"/>
              <a:t>MDI Issues During Commissioning and Beyond</a:t>
            </a:r>
          </a:p>
        </p:txBody>
      </p:sp>
      <p:sp>
        <p:nvSpPr>
          <p:cNvPr id="3" name="Subtitle 2">
            <a:extLst>
              <a:ext uri="{FF2B5EF4-FFF2-40B4-BE49-F238E27FC236}">
                <a16:creationId xmlns:a16="http://schemas.microsoft.com/office/drawing/2014/main" id="{28131CB4-2C2A-4099-AF73-79EFDE199656}"/>
              </a:ext>
            </a:extLst>
          </p:cNvPr>
          <p:cNvSpPr>
            <a:spLocks noGrp="1"/>
          </p:cNvSpPr>
          <p:nvPr>
            <p:ph type="subTitle" idx="1"/>
          </p:nvPr>
        </p:nvSpPr>
        <p:spPr/>
        <p:txBody>
          <a:bodyPr/>
          <a:lstStyle/>
          <a:p>
            <a:r>
              <a:rPr lang="en-US" dirty="0"/>
              <a:t>M. Sullivan</a:t>
            </a:r>
          </a:p>
          <a:p>
            <a:r>
              <a:rPr lang="en-US" dirty="0"/>
              <a:t>for the </a:t>
            </a:r>
          </a:p>
          <a:p>
            <a:r>
              <a:rPr lang="en-US" dirty="0"/>
              <a:t>CEPC MDI Workshop May 28-29, 2020</a:t>
            </a:r>
          </a:p>
        </p:txBody>
      </p:sp>
    </p:spTree>
    <p:extLst>
      <p:ext uri="{BB962C8B-B14F-4D97-AF65-F5344CB8AC3E}">
        <p14:creationId xmlns:p14="http://schemas.microsoft.com/office/powerpoint/2010/main" val="686155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7F3DB-3FA3-4A88-8B8C-8CC0B4D2C6BC}"/>
              </a:ext>
            </a:extLst>
          </p:cNvPr>
          <p:cNvSpPr>
            <a:spLocks noGrp="1"/>
          </p:cNvSpPr>
          <p:nvPr>
            <p:ph type="title"/>
          </p:nvPr>
        </p:nvSpPr>
        <p:spPr>
          <a:xfrm>
            <a:off x="838200" y="187148"/>
            <a:ext cx="10515600" cy="1325563"/>
          </a:xfrm>
        </p:spPr>
        <p:txBody>
          <a:bodyPr/>
          <a:lstStyle/>
          <a:p>
            <a:r>
              <a:rPr lang="en-US" dirty="0"/>
              <a:t>Commissioning Stage 2 (cont.)</a:t>
            </a:r>
          </a:p>
        </p:txBody>
      </p:sp>
      <p:sp>
        <p:nvSpPr>
          <p:cNvPr id="3" name="Content Placeholder 2">
            <a:extLst>
              <a:ext uri="{FF2B5EF4-FFF2-40B4-BE49-F238E27FC236}">
                <a16:creationId xmlns:a16="http://schemas.microsoft.com/office/drawing/2014/main" id="{31868FAB-8262-4179-B676-664C452678B1}"/>
              </a:ext>
            </a:extLst>
          </p:cNvPr>
          <p:cNvSpPr>
            <a:spLocks noGrp="1"/>
          </p:cNvSpPr>
          <p:nvPr>
            <p:ph idx="1"/>
          </p:nvPr>
        </p:nvSpPr>
        <p:spPr>
          <a:xfrm>
            <a:off x="838200" y="1512711"/>
            <a:ext cx="10515600" cy="4664252"/>
          </a:xfrm>
        </p:spPr>
        <p:txBody>
          <a:bodyPr>
            <a:normAutofit fontScale="92500" lnSpcReduction="10000"/>
          </a:bodyPr>
          <a:lstStyle/>
          <a:p>
            <a:r>
              <a:rPr lang="en-US" dirty="0"/>
              <a:t>This is a difficult time for all groups</a:t>
            </a:r>
          </a:p>
          <a:p>
            <a:pPr lvl="1"/>
            <a:r>
              <a:rPr lang="en-US" dirty="0"/>
              <a:t>The detector team wants to collect data as soon as possible</a:t>
            </a:r>
          </a:p>
          <a:p>
            <a:pPr lvl="1"/>
            <a:r>
              <a:rPr lang="en-US" dirty="0"/>
              <a:t>The accelerator team wants to improve the machine performance as quickly as they can</a:t>
            </a:r>
          </a:p>
          <a:p>
            <a:pPr lvl="1"/>
            <a:r>
              <a:rPr lang="en-US" dirty="0"/>
              <a:t>Both efforts tend to be hampered by high backgrounds in the detector and short beam lifetimes</a:t>
            </a:r>
          </a:p>
          <a:p>
            <a:pPr lvl="1"/>
            <a:r>
              <a:rPr lang="en-US" dirty="0"/>
              <a:t>Opening collimators will improve the beam lifetime but then the detector backgrounds may become too high and the detector may have to turn off</a:t>
            </a:r>
          </a:p>
          <a:p>
            <a:pPr lvl="2"/>
            <a:r>
              <a:rPr lang="en-US" dirty="0"/>
              <a:t>Even when the detector is off the radiation doses from the high backgrounds may still be a problem</a:t>
            </a:r>
          </a:p>
          <a:p>
            <a:pPr lvl="1"/>
            <a:r>
              <a:rPr lang="en-US" dirty="0"/>
              <a:t>Increasing the beam currents also tends to increase the detector backgrounds</a:t>
            </a:r>
          </a:p>
          <a:p>
            <a:pPr lvl="1"/>
            <a:r>
              <a:rPr lang="en-US" dirty="0"/>
              <a:t>The background sources at this point tend to be BGB, Coulomb and perhaps SR from the beam particles out at very high sigmas</a:t>
            </a:r>
          </a:p>
          <a:p>
            <a:pPr lvl="2"/>
            <a:r>
              <a:rPr lang="en-US" dirty="0"/>
              <a:t>The beam tails tend to be high at this point</a:t>
            </a:r>
          </a:p>
          <a:p>
            <a:pPr lvl="2"/>
            <a:r>
              <a:rPr lang="en-US" dirty="0"/>
              <a:t>The beams are still “scrubbing” the beam pipes all around the ring</a:t>
            </a:r>
          </a:p>
        </p:txBody>
      </p:sp>
      <p:sp>
        <p:nvSpPr>
          <p:cNvPr id="4" name="Date Placeholder 3">
            <a:extLst>
              <a:ext uri="{FF2B5EF4-FFF2-40B4-BE49-F238E27FC236}">
                <a16:creationId xmlns:a16="http://schemas.microsoft.com/office/drawing/2014/main" id="{474BADE2-9159-4AD4-9DF7-93A044D6F143}"/>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BBEAF10C-B3E2-4A67-806D-2542D7FA4F14}"/>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56177EC9-8725-4EE2-A0EE-0DC48CAB3F3E}"/>
              </a:ext>
            </a:extLst>
          </p:cNvPr>
          <p:cNvSpPr>
            <a:spLocks noGrp="1"/>
          </p:cNvSpPr>
          <p:nvPr>
            <p:ph type="sldNum" sz="quarter" idx="12"/>
          </p:nvPr>
        </p:nvSpPr>
        <p:spPr/>
        <p:txBody>
          <a:bodyPr/>
          <a:lstStyle/>
          <a:p>
            <a:fld id="{196606FA-694B-4EF9-9ACB-919802752DEC}" type="slidenum">
              <a:rPr lang="en-US" smtClean="0"/>
              <a:t>10</a:t>
            </a:fld>
            <a:endParaRPr lang="en-US"/>
          </a:p>
        </p:txBody>
      </p:sp>
    </p:spTree>
    <p:extLst>
      <p:ext uri="{BB962C8B-B14F-4D97-AF65-F5344CB8AC3E}">
        <p14:creationId xmlns:p14="http://schemas.microsoft.com/office/powerpoint/2010/main" val="2884401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17A1A-9B24-4E81-AD13-6A5A56DFCAB7}"/>
              </a:ext>
            </a:extLst>
          </p:cNvPr>
          <p:cNvSpPr>
            <a:spLocks noGrp="1"/>
          </p:cNvSpPr>
          <p:nvPr>
            <p:ph type="title"/>
          </p:nvPr>
        </p:nvSpPr>
        <p:spPr/>
        <p:txBody>
          <a:bodyPr/>
          <a:lstStyle/>
          <a:p>
            <a:r>
              <a:rPr lang="en-US" dirty="0"/>
              <a:t>Evolving from the Commissioning phase </a:t>
            </a:r>
          </a:p>
        </p:txBody>
      </p:sp>
      <p:sp>
        <p:nvSpPr>
          <p:cNvPr id="3" name="Content Placeholder 2">
            <a:extLst>
              <a:ext uri="{FF2B5EF4-FFF2-40B4-BE49-F238E27FC236}">
                <a16:creationId xmlns:a16="http://schemas.microsoft.com/office/drawing/2014/main" id="{0A317878-4CE6-4D73-A6AB-D785E370658D}"/>
              </a:ext>
            </a:extLst>
          </p:cNvPr>
          <p:cNvSpPr>
            <a:spLocks noGrp="1"/>
          </p:cNvSpPr>
          <p:nvPr>
            <p:ph idx="1"/>
          </p:nvPr>
        </p:nvSpPr>
        <p:spPr/>
        <p:txBody>
          <a:bodyPr/>
          <a:lstStyle/>
          <a:p>
            <a:r>
              <a:rPr lang="en-US" dirty="0"/>
              <a:t>As the accelerator continues to run, the backgrounds will slowly improve, and beam currents can be increased</a:t>
            </a:r>
          </a:p>
          <a:p>
            <a:r>
              <a:rPr lang="en-US" dirty="0"/>
              <a:t>Also as the machine becomes better understood by the accelerator team the luminosity should improve </a:t>
            </a:r>
          </a:p>
          <a:p>
            <a:pPr lvl="1"/>
            <a:r>
              <a:rPr lang="en-US" dirty="0"/>
              <a:t>Sometimes even without increasing beam currents</a:t>
            </a:r>
          </a:p>
          <a:p>
            <a:r>
              <a:rPr lang="en-US" dirty="0"/>
              <a:t>At this point, the backgrounds are tolerable but probably still higher than originally calculated for the final design parameters</a:t>
            </a:r>
          </a:p>
          <a:p>
            <a:r>
              <a:rPr lang="en-US" dirty="0"/>
              <a:t>The backgrounds will tend to be high until the beam currents begin to approach the design values </a:t>
            </a:r>
          </a:p>
          <a:p>
            <a:pPr lvl="1"/>
            <a:r>
              <a:rPr lang="en-US" dirty="0"/>
              <a:t>They need to be at least within a factor of two of the final beam currents</a:t>
            </a:r>
          </a:p>
          <a:p>
            <a:endParaRPr lang="en-US" dirty="0"/>
          </a:p>
        </p:txBody>
      </p:sp>
      <p:sp>
        <p:nvSpPr>
          <p:cNvPr id="4" name="Date Placeholder 3">
            <a:extLst>
              <a:ext uri="{FF2B5EF4-FFF2-40B4-BE49-F238E27FC236}">
                <a16:creationId xmlns:a16="http://schemas.microsoft.com/office/drawing/2014/main" id="{8C6738DD-9E0D-4393-8FEC-5ED7C6CA9BF7}"/>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5E72BE8A-3B51-496D-95A3-F125F177ECA8}"/>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85335ABB-6C2D-4DF2-A073-01921FAA3B54}"/>
              </a:ext>
            </a:extLst>
          </p:cNvPr>
          <p:cNvSpPr>
            <a:spLocks noGrp="1"/>
          </p:cNvSpPr>
          <p:nvPr>
            <p:ph type="sldNum" sz="quarter" idx="12"/>
          </p:nvPr>
        </p:nvSpPr>
        <p:spPr/>
        <p:txBody>
          <a:bodyPr/>
          <a:lstStyle/>
          <a:p>
            <a:fld id="{196606FA-694B-4EF9-9ACB-919802752DEC}" type="slidenum">
              <a:rPr lang="en-US" smtClean="0"/>
              <a:t>11</a:t>
            </a:fld>
            <a:endParaRPr lang="en-US"/>
          </a:p>
        </p:txBody>
      </p:sp>
    </p:spTree>
    <p:extLst>
      <p:ext uri="{BB962C8B-B14F-4D97-AF65-F5344CB8AC3E}">
        <p14:creationId xmlns:p14="http://schemas.microsoft.com/office/powerpoint/2010/main" val="1853659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830C3-626B-48D1-9493-AFEA7C9AAFFA}"/>
              </a:ext>
            </a:extLst>
          </p:cNvPr>
          <p:cNvSpPr>
            <a:spLocks noGrp="1"/>
          </p:cNvSpPr>
          <p:nvPr>
            <p:ph type="title"/>
          </p:nvPr>
        </p:nvSpPr>
        <p:spPr>
          <a:xfrm>
            <a:off x="838200" y="136525"/>
            <a:ext cx="10515600" cy="1325563"/>
          </a:xfrm>
        </p:spPr>
        <p:txBody>
          <a:bodyPr/>
          <a:lstStyle/>
          <a:p>
            <a:r>
              <a:rPr lang="en-US" dirty="0"/>
              <a:t>Evolving stage (cont.)</a:t>
            </a:r>
          </a:p>
        </p:txBody>
      </p:sp>
      <p:sp>
        <p:nvSpPr>
          <p:cNvPr id="3" name="Content Placeholder 2">
            <a:extLst>
              <a:ext uri="{FF2B5EF4-FFF2-40B4-BE49-F238E27FC236}">
                <a16:creationId xmlns:a16="http://schemas.microsoft.com/office/drawing/2014/main" id="{AF2F462C-E56C-491A-9F93-F33AB4B9511E}"/>
              </a:ext>
            </a:extLst>
          </p:cNvPr>
          <p:cNvSpPr>
            <a:spLocks noGrp="1"/>
          </p:cNvSpPr>
          <p:nvPr>
            <p:ph idx="1"/>
          </p:nvPr>
        </p:nvSpPr>
        <p:spPr>
          <a:xfrm>
            <a:off x="838200" y="1462088"/>
            <a:ext cx="10515600" cy="4714875"/>
          </a:xfrm>
        </p:spPr>
        <p:txBody>
          <a:bodyPr>
            <a:normAutofit lnSpcReduction="10000"/>
          </a:bodyPr>
          <a:lstStyle/>
          <a:p>
            <a:r>
              <a:rPr lang="en-US" dirty="0"/>
              <a:t>This stage will take probably 1-2 </a:t>
            </a:r>
            <a:r>
              <a:rPr lang="en-US" dirty="0" err="1"/>
              <a:t>yrs</a:t>
            </a:r>
            <a:endParaRPr lang="en-US" dirty="0"/>
          </a:p>
          <a:p>
            <a:r>
              <a:rPr lang="en-US" dirty="0"/>
              <a:t>Things will improve and the beam tails will go down allowing for tighter collimator settings without reducing the beam lifetime too much</a:t>
            </a:r>
          </a:p>
          <a:p>
            <a:r>
              <a:rPr lang="en-US" dirty="0"/>
              <a:t>This will also allow for more beam current</a:t>
            </a:r>
          </a:p>
          <a:p>
            <a:r>
              <a:rPr lang="en-US" dirty="0"/>
              <a:t>The luminosity should be improving allowing the detector to collect more data</a:t>
            </a:r>
          </a:p>
          <a:p>
            <a:r>
              <a:rPr lang="en-US" dirty="0"/>
              <a:t>Only near the end of this stage will the backgrounds begin to approach the design background rates</a:t>
            </a:r>
          </a:p>
          <a:p>
            <a:pPr lvl="1"/>
            <a:r>
              <a:rPr lang="en-US" dirty="0"/>
              <a:t>Assuming ALL sources of backgrounds have been thought of and have been accounted for in simulation</a:t>
            </a:r>
          </a:p>
        </p:txBody>
      </p:sp>
      <p:sp>
        <p:nvSpPr>
          <p:cNvPr id="4" name="Date Placeholder 3">
            <a:extLst>
              <a:ext uri="{FF2B5EF4-FFF2-40B4-BE49-F238E27FC236}">
                <a16:creationId xmlns:a16="http://schemas.microsoft.com/office/drawing/2014/main" id="{E0ACA3D1-FCA2-4332-9464-7CDDD74D8AF3}"/>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051B5A9B-DAA6-4DCA-BC56-72138A369371}"/>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7D7364C5-51BE-4FD3-B0BA-20D6A16998F7}"/>
              </a:ext>
            </a:extLst>
          </p:cNvPr>
          <p:cNvSpPr>
            <a:spLocks noGrp="1"/>
          </p:cNvSpPr>
          <p:nvPr>
            <p:ph type="sldNum" sz="quarter" idx="12"/>
          </p:nvPr>
        </p:nvSpPr>
        <p:spPr/>
        <p:txBody>
          <a:bodyPr/>
          <a:lstStyle/>
          <a:p>
            <a:fld id="{196606FA-694B-4EF9-9ACB-919802752DEC}" type="slidenum">
              <a:rPr lang="en-US" smtClean="0"/>
              <a:t>12</a:t>
            </a:fld>
            <a:endParaRPr lang="en-US"/>
          </a:p>
        </p:txBody>
      </p:sp>
    </p:spTree>
    <p:extLst>
      <p:ext uri="{BB962C8B-B14F-4D97-AF65-F5344CB8AC3E}">
        <p14:creationId xmlns:p14="http://schemas.microsoft.com/office/powerpoint/2010/main" val="1675356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39E3-AAB8-4F80-8D88-EB5D7EB8F04A}"/>
              </a:ext>
            </a:extLst>
          </p:cNvPr>
          <p:cNvSpPr>
            <a:spLocks noGrp="1"/>
          </p:cNvSpPr>
          <p:nvPr>
            <p:ph type="title"/>
          </p:nvPr>
        </p:nvSpPr>
        <p:spPr/>
        <p:txBody>
          <a:bodyPr/>
          <a:lstStyle/>
          <a:p>
            <a:r>
              <a:rPr lang="en-US" dirty="0"/>
              <a:t>Approaching the final design running point</a:t>
            </a:r>
          </a:p>
        </p:txBody>
      </p:sp>
      <p:sp>
        <p:nvSpPr>
          <p:cNvPr id="3" name="Content Placeholder 2">
            <a:extLst>
              <a:ext uri="{FF2B5EF4-FFF2-40B4-BE49-F238E27FC236}">
                <a16:creationId xmlns:a16="http://schemas.microsoft.com/office/drawing/2014/main" id="{35A090E5-2901-487D-9767-1B7867C97207}"/>
              </a:ext>
            </a:extLst>
          </p:cNvPr>
          <p:cNvSpPr>
            <a:spLocks noGrp="1"/>
          </p:cNvSpPr>
          <p:nvPr>
            <p:ph idx="1"/>
          </p:nvPr>
        </p:nvSpPr>
        <p:spPr/>
        <p:txBody>
          <a:bodyPr/>
          <a:lstStyle/>
          <a:p>
            <a:r>
              <a:rPr lang="en-US" dirty="0"/>
              <a:t>If all goes well, and nothing has been missed, then the machine and detector are humming along nicely with the detector collecting data while the accelerator is approaching design luminosity</a:t>
            </a:r>
          </a:p>
          <a:p>
            <a:pPr lvl="1"/>
            <a:endParaRPr lang="en-US" dirty="0"/>
          </a:p>
          <a:p>
            <a:r>
              <a:rPr lang="en-US" dirty="0"/>
              <a:t>Perhaps, at this time, the accelerator team is collecting ideas to try to improve the performance beyond the design values</a:t>
            </a:r>
          </a:p>
          <a:p>
            <a:pPr lvl="1"/>
            <a:r>
              <a:rPr lang="en-US" dirty="0"/>
              <a:t>One possibility is to further reduce beta* values</a:t>
            </a:r>
          </a:p>
          <a:p>
            <a:pPr lvl="1"/>
            <a:r>
              <a:rPr lang="en-US" dirty="0"/>
              <a:t>Or perhaps alter the ring lattices to reduce emittances</a:t>
            </a:r>
          </a:p>
          <a:p>
            <a:pPr lvl="1"/>
            <a:r>
              <a:rPr lang="en-US" dirty="0"/>
              <a:t>Perhaps new beam-beam simulations suggest alternative running schemes</a:t>
            </a:r>
          </a:p>
          <a:p>
            <a:pPr lvl="1"/>
            <a:r>
              <a:rPr lang="en-US" dirty="0"/>
              <a:t>…</a:t>
            </a:r>
          </a:p>
        </p:txBody>
      </p:sp>
      <p:sp>
        <p:nvSpPr>
          <p:cNvPr id="4" name="Date Placeholder 3">
            <a:extLst>
              <a:ext uri="{FF2B5EF4-FFF2-40B4-BE49-F238E27FC236}">
                <a16:creationId xmlns:a16="http://schemas.microsoft.com/office/drawing/2014/main" id="{7D575773-4905-462B-8558-572B0A9D77F9}"/>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D1901A21-3124-4486-A91E-C14588DAA77C}"/>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C307E03A-9FD7-44BA-BCCD-78394C7F2312}"/>
              </a:ext>
            </a:extLst>
          </p:cNvPr>
          <p:cNvSpPr>
            <a:spLocks noGrp="1"/>
          </p:cNvSpPr>
          <p:nvPr>
            <p:ph type="sldNum" sz="quarter" idx="12"/>
          </p:nvPr>
        </p:nvSpPr>
        <p:spPr/>
        <p:txBody>
          <a:bodyPr/>
          <a:lstStyle/>
          <a:p>
            <a:fld id="{196606FA-694B-4EF9-9ACB-919802752DEC}" type="slidenum">
              <a:rPr lang="en-US" smtClean="0"/>
              <a:t>13</a:t>
            </a:fld>
            <a:endParaRPr lang="en-US"/>
          </a:p>
        </p:txBody>
      </p:sp>
    </p:spTree>
    <p:extLst>
      <p:ext uri="{BB962C8B-B14F-4D97-AF65-F5344CB8AC3E}">
        <p14:creationId xmlns:p14="http://schemas.microsoft.com/office/powerpoint/2010/main" val="807916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72ABE-4E1E-486F-A57F-9A5C02C6F908}"/>
              </a:ext>
            </a:extLst>
          </p:cNvPr>
          <p:cNvSpPr>
            <a:spLocks noGrp="1"/>
          </p:cNvSpPr>
          <p:nvPr>
            <p:ph type="title"/>
          </p:nvPr>
        </p:nvSpPr>
        <p:spPr>
          <a:xfrm>
            <a:off x="838200" y="136525"/>
            <a:ext cx="10515600" cy="1060097"/>
          </a:xfrm>
        </p:spPr>
        <p:txBody>
          <a:bodyPr/>
          <a:lstStyle/>
          <a:p>
            <a:r>
              <a:rPr lang="en-US" dirty="0"/>
              <a:t>Beam tail generators</a:t>
            </a:r>
          </a:p>
        </p:txBody>
      </p:sp>
      <p:sp>
        <p:nvSpPr>
          <p:cNvPr id="3" name="Content Placeholder 2">
            <a:extLst>
              <a:ext uri="{FF2B5EF4-FFF2-40B4-BE49-F238E27FC236}">
                <a16:creationId xmlns:a16="http://schemas.microsoft.com/office/drawing/2014/main" id="{9082E1B3-F851-4D30-9D4C-4D90DBC94A1A}"/>
              </a:ext>
            </a:extLst>
          </p:cNvPr>
          <p:cNvSpPr>
            <a:spLocks noGrp="1"/>
          </p:cNvSpPr>
          <p:nvPr>
            <p:ph idx="1"/>
          </p:nvPr>
        </p:nvSpPr>
        <p:spPr>
          <a:xfrm>
            <a:off x="838200" y="1196622"/>
            <a:ext cx="10515600" cy="5159728"/>
          </a:xfrm>
        </p:spPr>
        <p:txBody>
          <a:bodyPr>
            <a:normAutofit lnSpcReduction="10000"/>
          </a:bodyPr>
          <a:lstStyle/>
          <a:p>
            <a:r>
              <a:rPr lang="en-US" dirty="0"/>
              <a:t>As mentioned earlier, the initial non-gaussian beam tails mostly are populated by BGB and Coulomb events that manage to remain inside the dynamic aperture of the accelerator</a:t>
            </a:r>
          </a:p>
          <a:p>
            <a:r>
              <a:rPr lang="en-US" dirty="0"/>
              <a:t>When the beam pipe scrubbing is going on these interaction rates can be very high – the vacuum is sometimes 10-100 times higher than the no beam vacuum pressure</a:t>
            </a:r>
          </a:p>
          <a:p>
            <a:r>
              <a:rPr lang="en-US" dirty="0"/>
              <a:t>As the pressure improves the beam tails from these sources diminishes </a:t>
            </a:r>
          </a:p>
          <a:p>
            <a:r>
              <a:rPr lang="en-US" dirty="0"/>
              <a:t>However, as bunch currents increase and as the collision parameters improve, other sources can start to produce beam tails</a:t>
            </a:r>
          </a:p>
          <a:p>
            <a:pPr lvl="1"/>
            <a:r>
              <a:rPr lang="en-US" dirty="0"/>
              <a:t>Beam-beam</a:t>
            </a:r>
          </a:p>
          <a:p>
            <a:pPr lvl="1"/>
            <a:r>
              <a:rPr lang="en-US" dirty="0"/>
              <a:t>Inter-bunch scattering</a:t>
            </a:r>
          </a:p>
          <a:p>
            <a:pPr lvl="1"/>
            <a:r>
              <a:rPr lang="en-US" dirty="0"/>
              <a:t>Luminosity terms (radiative Bhabha)</a:t>
            </a:r>
          </a:p>
        </p:txBody>
      </p:sp>
      <p:sp>
        <p:nvSpPr>
          <p:cNvPr id="4" name="Date Placeholder 3">
            <a:extLst>
              <a:ext uri="{FF2B5EF4-FFF2-40B4-BE49-F238E27FC236}">
                <a16:creationId xmlns:a16="http://schemas.microsoft.com/office/drawing/2014/main" id="{95338516-F950-4F81-B7A8-6519EF59429E}"/>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1DABFD51-127C-40A2-8111-CAEAC65EABB4}"/>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570F142E-7980-4F2B-A228-AE4EC77B3271}"/>
              </a:ext>
            </a:extLst>
          </p:cNvPr>
          <p:cNvSpPr>
            <a:spLocks noGrp="1"/>
          </p:cNvSpPr>
          <p:nvPr>
            <p:ph type="sldNum" sz="quarter" idx="12"/>
          </p:nvPr>
        </p:nvSpPr>
        <p:spPr/>
        <p:txBody>
          <a:bodyPr/>
          <a:lstStyle/>
          <a:p>
            <a:fld id="{196606FA-694B-4EF9-9ACB-919802752DEC}" type="slidenum">
              <a:rPr lang="en-US" smtClean="0"/>
              <a:t>14</a:t>
            </a:fld>
            <a:endParaRPr lang="en-US"/>
          </a:p>
        </p:txBody>
      </p:sp>
    </p:spTree>
    <p:extLst>
      <p:ext uri="{BB962C8B-B14F-4D97-AF65-F5344CB8AC3E}">
        <p14:creationId xmlns:p14="http://schemas.microsoft.com/office/powerpoint/2010/main" val="22557506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827AD-F3DF-4838-A0E3-0CC48F9CBA6B}"/>
              </a:ext>
            </a:extLst>
          </p:cNvPr>
          <p:cNvSpPr>
            <a:spLocks noGrp="1"/>
          </p:cNvSpPr>
          <p:nvPr>
            <p:ph type="title"/>
          </p:nvPr>
        </p:nvSpPr>
        <p:spPr>
          <a:xfrm>
            <a:off x="838200" y="136525"/>
            <a:ext cx="10515600" cy="1325563"/>
          </a:xfrm>
        </p:spPr>
        <p:txBody>
          <a:bodyPr/>
          <a:lstStyle/>
          <a:p>
            <a:r>
              <a:rPr lang="en-US" dirty="0"/>
              <a:t>Possible beam tail distributions for SuperKEKB</a:t>
            </a:r>
          </a:p>
        </p:txBody>
      </p:sp>
      <p:pic>
        <p:nvPicPr>
          <p:cNvPr id="8" name="Content Placeholder 7" descr="A picture containing photo, large, sitting, man&#10;&#10;Description automatically generated">
            <a:extLst>
              <a:ext uri="{FF2B5EF4-FFF2-40B4-BE49-F238E27FC236}">
                <a16:creationId xmlns:a16="http://schemas.microsoft.com/office/drawing/2014/main" id="{09465345-ABF7-40A9-97AF-5C1BB19D8E1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46576" y="1377569"/>
            <a:ext cx="3953068" cy="5048253"/>
          </a:xfrm>
        </p:spPr>
      </p:pic>
      <p:sp>
        <p:nvSpPr>
          <p:cNvPr id="4" name="Date Placeholder 3">
            <a:extLst>
              <a:ext uri="{FF2B5EF4-FFF2-40B4-BE49-F238E27FC236}">
                <a16:creationId xmlns:a16="http://schemas.microsoft.com/office/drawing/2014/main" id="{2422D4F2-9543-43B0-ADAF-08FA7E36B123}"/>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75F2FF84-5B86-40E3-BC0B-E537F64A0AD1}"/>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CE5FFEE7-2471-4EFB-85C0-0E6AD3B4567C}"/>
              </a:ext>
            </a:extLst>
          </p:cNvPr>
          <p:cNvSpPr>
            <a:spLocks noGrp="1"/>
          </p:cNvSpPr>
          <p:nvPr>
            <p:ph type="sldNum" sz="quarter" idx="12"/>
          </p:nvPr>
        </p:nvSpPr>
        <p:spPr/>
        <p:txBody>
          <a:bodyPr/>
          <a:lstStyle/>
          <a:p>
            <a:fld id="{196606FA-694B-4EF9-9ACB-919802752DEC}" type="slidenum">
              <a:rPr lang="en-US" smtClean="0"/>
              <a:t>15</a:t>
            </a:fld>
            <a:endParaRPr lang="en-US"/>
          </a:p>
        </p:txBody>
      </p:sp>
      <p:pic>
        <p:nvPicPr>
          <p:cNvPr id="10" name="Picture 9" descr="A screenshot of a cell phone&#10;&#10;Description automatically generated">
            <a:extLst>
              <a:ext uri="{FF2B5EF4-FFF2-40B4-BE49-F238E27FC236}">
                <a16:creationId xmlns:a16="http://schemas.microsoft.com/office/drawing/2014/main" id="{B161FD1C-33B4-4D37-83B5-623AA831FE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91856" y="1377569"/>
            <a:ext cx="3953069" cy="5048254"/>
          </a:xfrm>
          <a:prstGeom prst="rect">
            <a:avLst/>
          </a:prstGeom>
        </p:spPr>
      </p:pic>
      <p:sp>
        <p:nvSpPr>
          <p:cNvPr id="11" name="TextBox 10">
            <a:extLst>
              <a:ext uri="{FF2B5EF4-FFF2-40B4-BE49-F238E27FC236}">
                <a16:creationId xmlns:a16="http://schemas.microsoft.com/office/drawing/2014/main" id="{2D30ED33-6300-4DB7-8D2F-6B3DB1941933}"/>
              </a:ext>
            </a:extLst>
          </p:cNvPr>
          <p:cNvSpPr txBox="1"/>
          <p:nvPr/>
        </p:nvSpPr>
        <p:spPr>
          <a:xfrm>
            <a:off x="5427037" y="2591864"/>
            <a:ext cx="1747338" cy="369332"/>
          </a:xfrm>
          <a:prstGeom prst="rect">
            <a:avLst/>
          </a:prstGeom>
          <a:noFill/>
        </p:spPr>
        <p:txBody>
          <a:bodyPr wrap="none" rtlCol="0">
            <a:spAutoFit/>
          </a:bodyPr>
          <a:lstStyle/>
          <a:p>
            <a:r>
              <a:rPr lang="en-US" dirty="0"/>
              <a:t>Earlier this year?</a:t>
            </a:r>
          </a:p>
        </p:txBody>
      </p:sp>
      <p:sp>
        <p:nvSpPr>
          <p:cNvPr id="12" name="TextBox 11">
            <a:extLst>
              <a:ext uri="{FF2B5EF4-FFF2-40B4-BE49-F238E27FC236}">
                <a16:creationId xmlns:a16="http://schemas.microsoft.com/office/drawing/2014/main" id="{DFC77D13-F7AD-45A1-B730-D6A2A0918008}"/>
              </a:ext>
            </a:extLst>
          </p:cNvPr>
          <p:cNvSpPr txBox="1"/>
          <p:nvPr/>
        </p:nvSpPr>
        <p:spPr>
          <a:xfrm>
            <a:off x="9457944" y="2141379"/>
            <a:ext cx="1747338" cy="369332"/>
          </a:xfrm>
          <a:prstGeom prst="rect">
            <a:avLst/>
          </a:prstGeom>
          <a:noFill/>
        </p:spPr>
        <p:txBody>
          <a:bodyPr wrap="none" rtlCol="0">
            <a:spAutoFit/>
          </a:bodyPr>
          <a:lstStyle/>
          <a:p>
            <a:r>
              <a:rPr lang="en-US" dirty="0"/>
              <a:t>Earlier this year?</a:t>
            </a:r>
          </a:p>
        </p:txBody>
      </p:sp>
      <p:sp>
        <p:nvSpPr>
          <p:cNvPr id="13" name="TextBox 12">
            <a:extLst>
              <a:ext uri="{FF2B5EF4-FFF2-40B4-BE49-F238E27FC236}">
                <a16:creationId xmlns:a16="http://schemas.microsoft.com/office/drawing/2014/main" id="{D4628D0A-E06D-467C-B1CC-68D37D21082C}"/>
              </a:ext>
            </a:extLst>
          </p:cNvPr>
          <p:cNvSpPr txBox="1"/>
          <p:nvPr/>
        </p:nvSpPr>
        <p:spPr>
          <a:xfrm>
            <a:off x="5983036" y="3355221"/>
            <a:ext cx="1528816" cy="369332"/>
          </a:xfrm>
          <a:prstGeom prst="rect">
            <a:avLst/>
          </a:prstGeom>
          <a:noFill/>
        </p:spPr>
        <p:txBody>
          <a:bodyPr wrap="none" rtlCol="0">
            <a:spAutoFit/>
          </a:bodyPr>
          <a:lstStyle/>
          <a:p>
            <a:r>
              <a:rPr lang="en-US" dirty="0"/>
              <a:t>Perhaps later?</a:t>
            </a:r>
          </a:p>
        </p:txBody>
      </p:sp>
      <p:sp>
        <p:nvSpPr>
          <p:cNvPr id="14" name="TextBox 13">
            <a:extLst>
              <a:ext uri="{FF2B5EF4-FFF2-40B4-BE49-F238E27FC236}">
                <a16:creationId xmlns:a16="http://schemas.microsoft.com/office/drawing/2014/main" id="{AA234825-3E4B-4D74-9876-D0B1251104EF}"/>
              </a:ext>
            </a:extLst>
          </p:cNvPr>
          <p:cNvSpPr txBox="1"/>
          <p:nvPr/>
        </p:nvSpPr>
        <p:spPr>
          <a:xfrm>
            <a:off x="10043612" y="3066019"/>
            <a:ext cx="1528816" cy="369332"/>
          </a:xfrm>
          <a:prstGeom prst="rect">
            <a:avLst/>
          </a:prstGeom>
          <a:noFill/>
        </p:spPr>
        <p:txBody>
          <a:bodyPr wrap="none" rtlCol="0">
            <a:spAutoFit/>
          </a:bodyPr>
          <a:lstStyle/>
          <a:p>
            <a:r>
              <a:rPr lang="en-US" dirty="0"/>
              <a:t>Perhaps later?</a:t>
            </a:r>
          </a:p>
        </p:txBody>
      </p:sp>
      <p:cxnSp>
        <p:nvCxnSpPr>
          <p:cNvPr id="16" name="Straight Arrow Connector 15">
            <a:extLst>
              <a:ext uri="{FF2B5EF4-FFF2-40B4-BE49-F238E27FC236}">
                <a16:creationId xmlns:a16="http://schemas.microsoft.com/office/drawing/2014/main" id="{B99D5C8A-71F4-40D2-A92A-8CD36A9EFF88}"/>
              </a:ext>
            </a:extLst>
          </p:cNvPr>
          <p:cNvCxnSpPr/>
          <p:nvPr/>
        </p:nvCxnSpPr>
        <p:spPr>
          <a:xfrm flipH="1">
            <a:off x="5823110" y="2871216"/>
            <a:ext cx="272890" cy="48400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1E9A4A9-00F7-4406-8F07-FC22E3B9FDCB}"/>
              </a:ext>
            </a:extLst>
          </p:cNvPr>
          <p:cNvCxnSpPr>
            <a:cxnSpLocks/>
          </p:cNvCxnSpPr>
          <p:nvPr/>
        </p:nvCxnSpPr>
        <p:spPr>
          <a:xfrm flipH="1">
            <a:off x="6002359" y="3667216"/>
            <a:ext cx="453305" cy="69336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CD393C0-90ED-4FEC-B48B-CA9032E4793C}"/>
              </a:ext>
            </a:extLst>
          </p:cNvPr>
          <p:cNvCxnSpPr/>
          <p:nvPr/>
        </p:nvCxnSpPr>
        <p:spPr>
          <a:xfrm flipH="1">
            <a:off x="9569102" y="2461129"/>
            <a:ext cx="272890" cy="48400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8D56DD6-15FB-403A-812F-B96EF6095A52}"/>
              </a:ext>
            </a:extLst>
          </p:cNvPr>
          <p:cNvCxnSpPr>
            <a:cxnSpLocks/>
          </p:cNvCxnSpPr>
          <p:nvPr/>
        </p:nvCxnSpPr>
        <p:spPr>
          <a:xfrm flipH="1">
            <a:off x="9982200" y="3397890"/>
            <a:ext cx="514718" cy="90617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847A46D-0BBC-40F0-8BD9-20A2AA3928A0}"/>
              </a:ext>
            </a:extLst>
          </p:cNvPr>
          <p:cNvSpPr txBox="1"/>
          <p:nvPr/>
        </p:nvSpPr>
        <p:spPr>
          <a:xfrm>
            <a:off x="6096000" y="1774083"/>
            <a:ext cx="1261243" cy="369332"/>
          </a:xfrm>
          <a:prstGeom prst="rect">
            <a:avLst/>
          </a:prstGeom>
          <a:noFill/>
        </p:spPr>
        <p:txBody>
          <a:bodyPr wrap="none" rtlCol="0">
            <a:spAutoFit/>
          </a:bodyPr>
          <a:lstStyle/>
          <a:p>
            <a:r>
              <a:rPr lang="en-US" b="1" dirty="0">
                <a:solidFill>
                  <a:srgbClr val="0070C0"/>
                </a:solidFill>
              </a:rPr>
              <a:t>X beam tail</a:t>
            </a:r>
          </a:p>
        </p:txBody>
      </p:sp>
      <p:sp>
        <p:nvSpPr>
          <p:cNvPr id="23" name="TextBox 22">
            <a:extLst>
              <a:ext uri="{FF2B5EF4-FFF2-40B4-BE49-F238E27FC236}">
                <a16:creationId xmlns:a16="http://schemas.microsoft.com/office/drawing/2014/main" id="{F3320614-4E4B-47BF-BE0B-9366D1F23E16}"/>
              </a:ext>
            </a:extLst>
          </p:cNvPr>
          <p:cNvSpPr txBox="1"/>
          <p:nvPr/>
        </p:nvSpPr>
        <p:spPr>
          <a:xfrm>
            <a:off x="10177398" y="1721011"/>
            <a:ext cx="1261243" cy="369332"/>
          </a:xfrm>
          <a:prstGeom prst="rect">
            <a:avLst/>
          </a:prstGeom>
          <a:noFill/>
        </p:spPr>
        <p:txBody>
          <a:bodyPr wrap="none" rtlCol="0">
            <a:spAutoFit/>
          </a:bodyPr>
          <a:lstStyle/>
          <a:p>
            <a:r>
              <a:rPr lang="en-US" b="1" dirty="0">
                <a:solidFill>
                  <a:srgbClr val="0070C0"/>
                </a:solidFill>
              </a:rPr>
              <a:t>Y beam tail</a:t>
            </a:r>
          </a:p>
        </p:txBody>
      </p:sp>
      <p:cxnSp>
        <p:nvCxnSpPr>
          <p:cNvPr id="25" name="Straight Connector 24">
            <a:extLst>
              <a:ext uri="{FF2B5EF4-FFF2-40B4-BE49-F238E27FC236}">
                <a16:creationId xmlns:a16="http://schemas.microsoft.com/office/drawing/2014/main" id="{0CC3AB3E-70EC-42C8-A75A-AA84065027F9}"/>
              </a:ext>
            </a:extLst>
          </p:cNvPr>
          <p:cNvCxnSpPr/>
          <p:nvPr/>
        </p:nvCxnSpPr>
        <p:spPr>
          <a:xfrm flipV="1">
            <a:off x="6726621" y="4572000"/>
            <a:ext cx="0" cy="1243584"/>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D57C2A25-721C-443D-BA50-F68F613B9653}"/>
              </a:ext>
            </a:extLst>
          </p:cNvPr>
          <p:cNvSpPr txBox="1"/>
          <p:nvPr/>
        </p:nvSpPr>
        <p:spPr>
          <a:xfrm>
            <a:off x="6366974" y="4070956"/>
            <a:ext cx="1252890" cy="523220"/>
          </a:xfrm>
          <a:prstGeom prst="rect">
            <a:avLst/>
          </a:prstGeom>
          <a:noFill/>
        </p:spPr>
        <p:txBody>
          <a:bodyPr wrap="square" rtlCol="0">
            <a:spAutoFit/>
          </a:bodyPr>
          <a:lstStyle/>
          <a:p>
            <a:r>
              <a:rPr lang="en-US" sz="1400" dirty="0"/>
              <a:t>Lifetime of &gt;1 </a:t>
            </a:r>
            <a:r>
              <a:rPr lang="en-US" sz="1400" dirty="0" err="1"/>
              <a:t>hr</a:t>
            </a:r>
            <a:r>
              <a:rPr lang="en-US" sz="1400" dirty="0"/>
              <a:t> @15 sigma</a:t>
            </a:r>
          </a:p>
        </p:txBody>
      </p:sp>
      <p:cxnSp>
        <p:nvCxnSpPr>
          <p:cNvPr id="28" name="Straight Arrow Connector 27">
            <a:extLst>
              <a:ext uri="{FF2B5EF4-FFF2-40B4-BE49-F238E27FC236}">
                <a16:creationId xmlns:a16="http://schemas.microsoft.com/office/drawing/2014/main" id="{D6A67E29-CB2D-443F-AA74-54EBD151226D}"/>
              </a:ext>
            </a:extLst>
          </p:cNvPr>
          <p:cNvCxnSpPr>
            <a:cxnSpLocks/>
          </p:cNvCxnSpPr>
          <p:nvPr/>
        </p:nvCxnSpPr>
        <p:spPr>
          <a:xfrm flipH="1">
            <a:off x="6720841" y="4572000"/>
            <a:ext cx="453534" cy="39359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F026365-2568-4C81-B759-205E8FC1927A}"/>
              </a:ext>
            </a:extLst>
          </p:cNvPr>
          <p:cNvCxnSpPr/>
          <p:nvPr/>
        </p:nvCxnSpPr>
        <p:spPr>
          <a:xfrm flipV="1">
            <a:off x="10808019" y="4572000"/>
            <a:ext cx="0" cy="1243584"/>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AD934EC2-6EDC-451F-9BEF-4FDECC92FC78}"/>
              </a:ext>
            </a:extLst>
          </p:cNvPr>
          <p:cNvSpPr txBox="1"/>
          <p:nvPr/>
        </p:nvSpPr>
        <p:spPr>
          <a:xfrm>
            <a:off x="10496918" y="4014738"/>
            <a:ext cx="1252890" cy="523220"/>
          </a:xfrm>
          <a:prstGeom prst="rect">
            <a:avLst/>
          </a:prstGeom>
          <a:noFill/>
        </p:spPr>
        <p:txBody>
          <a:bodyPr wrap="square" rtlCol="0">
            <a:spAutoFit/>
          </a:bodyPr>
          <a:lstStyle/>
          <a:p>
            <a:r>
              <a:rPr lang="en-US" sz="1400" dirty="0"/>
              <a:t>Lifetime of &gt;1 </a:t>
            </a:r>
            <a:r>
              <a:rPr lang="en-US" sz="1400" dirty="0" err="1"/>
              <a:t>hr</a:t>
            </a:r>
            <a:r>
              <a:rPr lang="en-US" sz="1400" dirty="0"/>
              <a:t> @30 sigma</a:t>
            </a:r>
          </a:p>
        </p:txBody>
      </p:sp>
      <p:cxnSp>
        <p:nvCxnSpPr>
          <p:cNvPr id="32" name="Straight Arrow Connector 31">
            <a:extLst>
              <a:ext uri="{FF2B5EF4-FFF2-40B4-BE49-F238E27FC236}">
                <a16:creationId xmlns:a16="http://schemas.microsoft.com/office/drawing/2014/main" id="{EDEDCF4C-2998-456B-95A1-35C9B56D1E21}"/>
              </a:ext>
            </a:extLst>
          </p:cNvPr>
          <p:cNvCxnSpPr>
            <a:cxnSpLocks/>
          </p:cNvCxnSpPr>
          <p:nvPr/>
        </p:nvCxnSpPr>
        <p:spPr>
          <a:xfrm flipH="1">
            <a:off x="10808019" y="4460241"/>
            <a:ext cx="545781" cy="41306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6B6FCEE-2C21-418C-AB76-54D3473AC353}"/>
              </a:ext>
            </a:extLst>
          </p:cNvPr>
          <p:cNvSpPr txBox="1"/>
          <p:nvPr/>
        </p:nvSpPr>
        <p:spPr>
          <a:xfrm>
            <a:off x="212551" y="1377569"/>
            <a:ext cx="3710298" cy="4801314"/>
          </a:xfrm>
          <a:prstGeom prst="rect">
            <a:avLst/>
          </a:prstGeom>
          <a:noFill/>
        </p:spPr>
        <p:txBody>
          <a:bodyPr wrap="square" rtlCol="0">
            <a:spAutoFit/>
          </a:bodyPr>
          <a:lstStyle/>
          <a:p>
            <a:r>
              <a:rPr lang="en-US" dirty="0"/>
              <a:t>Here are some possible beam tail distributions that may be present in the HER of the SuperKEKB this year. The dashed line is a core gaussian distribution.</a:t>
            </a:r>
          </a:p>
          <a:p>
            <a:endParaRPr lang="en-US" dirty="0"/>
          </a:p>
          <a:p>
            <a:r>
              <a:rPr lang="en-US" dirty="0"/>
              <a:t>The distributions are based in part by the measured lifetime of the of the HER and by measured background rates in the PXD (vertex detector)</a:t>
            </a:r>
          </a:p>
          <a:p>
            <a:endParaRPr lang="en-US" dirty="0"/>
          </a:p>
          <a:p>
            <a:r>
              <a:rPr lang="en-US" dirty="0"/>
              <a:t>The data are from earlier in this present running period (Feb. 2020)</a:t>
            </a:r>
          </a:p>
          <a:p>
            <a:endParaRPr lang="en-US" dirty="0"/>
          </a:p>
          <a:p>
            <a:r>
              <a:rPr lang="en-US" dirty="0"/>
              <a:t>The lower beam tail is what is hoped for as the “scrubbing” continues and the vacuum improves</a:t>
            </a:r>
          </a:p>
        </p:txBody>
      </p:sp>
    </p:spTree>
    <p:extLst>
      <p:ext uri="{BB962C8B-B14F-4D97-AF65-F5344CB8AC3E}">
        <p14:creationId xmlns:p14="http://schemas.microsoft.com/office/powerpoint/2010/main" val="2037552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E79C1A5-FCBE-43E9-8AEF-B95AA71077D3}"/>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058FB5EC-9E72-48AA-A775-483AB8F989AD}"/>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94B3792B-2212-4F85-8176-C3DE9126A418}"/>
              </a:ext>
            </a:extLst>
          </p:cNvPr>
          <p:cNvSpPr>
            <a:spLocks noGrp="1"/>
          </p:cNvSpPr>
          <p:nvPr>
            <p:ph type="sldNum" sz="quarter" idx="12"/>
          </p:nvPr>
        </p:nvSpPr>
        <p:spPr/>
        <p:txBody>
          <a:bodyPr/>
          <a:lstStyle/>
          <a:p>
            <a:fld id="{196606FA-694B-4EF9-9ACB-919802752DEC}" type="slidenum">
              <a:rPr lang="en-US" smtClean="0"/>
              <a:t>16</a:t>
            </a:fld>
            <a:endParaRPr lang="en-US"/>
          </a:p>
        </p:txBody>
      </p:sp>
      <p:pic>
        <p:nvPicPr>
          <p:cNvPr id="8" name="Picture 7" descr="A screenshot of a cell phone&#10;&#10;Description automatically generated">
            <a:extLst>
              <a:ext uri="{FF2B5EF4-FFF2-40B4-BE49-F238E27FC236}">
                <a16:creationId xmlns:a16="http://schemas.microsoft.com/office/drawing/2014/main" id="{E5353F1E-2F6C-466D-AC6D-286A2FD5BB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2907" y="384351"/>
            <a:ext cx="9269269" cy="6041327"/>
          </a:xfrm>
          <a:prstGeom prst="rect">
            <a:avLst/>
          </a:prstGeom>
        </p:spPr>
      </p:pic>
    </p:spTree>
    <p:extLst>
      <p:ext uri="{BB962C8B-B14F-4D97-AF65-F5344CB8AC3E}">
        <p14:creationId xmlns:p14="http://schemas.microsoft.com/office/powerpoint/2010/main" val="3456397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35D3F-7818-4E93-9E1B-D189141BDEE4}"/>
              </a:ext>
            </a:extLst>
          </p:cNvPr>
          <p:cNvSpPr>
            <a:spLocks noGrp="1"/>
          </p:cNvSpPr>
          <p:nvPr>
            <p:ph type="title"/>
          </p:nvPr>
        </p:nvSpPr>
        <p:spPr>
          <a:xfrm>
            <a:off x="838200" y="136525"/>
            <a:ext cx="10515600" cy="1325563"/>
          </a:xfrm>
        </p:spPr>
        <p:txBody>
          <a:bodyPr/>
          <a:lstStyle/>
          <a:p>
            <a:r>
              <a:rPr lang="en-US" dirty="0"/>
              <a:t>Other things to worry about</a:t>
            </a:r>
          </a:p>
        </p:txBody>
      </p:sp>
      <p:sp>
        <p:nvSpPr>
          <p:cNvPr id="3" name="Content Placeholder 2">
            <a:extLst>
              <a:ext uri="{FF2B5EF4-FFF2-40B4-BE49-F238E27FC236}">
                <a16:creationId xmlns:a16="http://schemas.microsoft.com/office/drawing/2014/main" id="{5AE2949A-970A-413D-A536-BAAA54EA6DC4}"/>
              </a:ext>
            </a:extLst>
          </p:cNvPr>
          <p:cNvSpPr>
            <a:spLocks noGrp="1"/>
          </p:cNvSpPr>
          <p:nvPr>
            <p:ph idx="1"/>
          </p:nvPr>
        </p:nvSpPr>
        <p:spPr>
          <a:xfrm>
            <a:off x="838200" y="1462088"/>
            <a:ext cx="10515600" cy="4894262"/>
          </a:xfrm>
        </p:spPr>
        <p:txBody>
          <a:bodyPr>
            <a:normAutofit lnSpcReduction="10000"/>
          </a:bodyPr>
          <a:lstStyle/>
          <a:p>
            <a:r>
              <a:rPr lang="en-US" dirty="0"/>
              <a:t>Instrumentation</a:t>
            </a:r>
          </a:p>
          <a:p>
            <a:pPr lvl="1"/>
            <a:r>
              <a:rPr lang="en-US" dirty="0"/>
              <a:t>Thermocouples</a:t>
            </a:r>
          </a:p>
          <a:p>
            <a:pPr lvl="2"/>
            <a:r>
              <a:rPr lang="en-US" dirty="0"/>
              <a:t>You need to have plenty of TCs especially near the IR but also around each ring</a:t>
            </a:r>
          </a:p>
          <a:p>
            <a:pPr lvl="2"/>
            <a:r>
              <a:rPr lang="en-US" dirty="0"/>
              <a:t>In places where HOM power may cause heating (i.e. every bellows section,…)</a:t>
            </a:r>
          </a:p>
          <a:p>
            <a:pPr lvl="1"/>
            <a:r>
              <a:rPr lang="en-US" dirty="0"/>
              <a:t>Radiation monitors</a:t>
            </a:r>
          </a:p>
          <a:p>
            <a:pPr lvl="2"/>
            <a:r>
              <a:rPr lang="en-US" dirty="0"/>
              <a:t>These also need to be around the ring as well as near the IR</a:t>
            </a:r>
          </a:p>
          <a:p>
            <a:pPr lvl="2"/>
            <a:r>
              <a:rPr lang="en-US" dirty="0"/>
              <a:t>These monitors need to be tied into the beam abort system</a:t>
            </a:r>
          </a:p>
          <a:p>
            <a:r>
              <a:rPr lang="en-US" dirty="0"/>
              <a:t>Beam abort</a:t>
            </a:r>
          </a:p>
          <a:p>
            <a:pPr lvl="1"/>
            <a:r>
              <a:rPr lang="en-US" dirty="0"/>
              <a:t>The beam abort system should try to be as fast as possible in order to minimize damage to the machine as well as to the detector</a:t>
            </a:r>
          </a:p>
          <a:p>
            <a:pPr lvl="1"/>
            <a:r>
              <a:rPr lang="en-US" dirty="0"/>
              <a:t>In the IR most (if not all) of the nearby magnet power supplies should be wired to abort the beam if a supply trips off or is about to quench</a:t>
            </a:r>
          </a:p>
          <a:p>
            <a:pPr lvl="1"/>
            <a:r>
              <a:rPr lang="en-US" dirty="0"/>
              <a:t>This includes the detector solenoidal field</a:t>
            </a:r>
          </a:p>
        </p:txBody>
      </p:sp>
      <p:sp>
        <p:nvSpPr>
          <p:cNvPr id="4" name="Date Placeholder 3">
            <a:extLst>
              <a:ext uri="{FF2B5EF4-FFF2-40B4-BE49-F238E27FC236}">
                <a16:creationId xmlns:a16="http://schemas.microsoft.com/office/drawing/2014/main" id="{227E804E-8001-47FE-A4A8-2AD9DB61BC64}"/>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5D5A1C81-9B99-44FD-97EE-063A8DCE0C0D}"/>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9FE72302-E51C-4D1B-BA84-F4A1DCE935F0}"/>
              </a:ext>
            </a:extLst>
          </p:cNvPr>
          <p:cNvSpPr>
            <a:spLocks noGrp="1"/>
          </p:cNvSpPr>
          <p:nvPr>
            <p:ph type="sldNum" sz="quarter" idx="12"/>
          </p:nvPr>
        </p:nvSpPr>
        <p:spPr/>
        <p:txBody>
          <a:bodyPr/>
          <a:lstStyle/>
          <a:p>
            <a:fld id="{196606FA-694B-4EF9-9ACB-919802752DEC}" type="slidenum">
              <a:rPr lang="en-US" smtClean="0"/>
              <a:t>17</a:t>
            </a:fld>
            <a:endParaRPr lang="en-US"/>
          </a:p>
        </p:txBody>
      </p:sp>
    </p:spTree>
    <p:extLst>
      <p:ext uri="{BB962C8B-B14F-4D97-AF65-F5344CB8AC3E}">
        <p14:creationId xmlns:p14="http://schemas.microsoft.com/office/powerpoint/2010/main" val="35242454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A44A0-F33C-403A-A445-CFE2D5C30881}"/>
              </a:ext>
            </a:extLst>
          </p:cNvPr>
          <p:cNvSpPr>
            <a:spLocks noGrp="1"/>
          </p:cNvSpPr>
          <p:nvPr>
            <p:ph type="title"/>
          </p:nvPr>
        </p:nvSpPr>
        <p:spPr>
          <a:xfrm>
            <a:off x="4038600" y="136526"/>
            <a:ext cx="7315199" cy="1039132"/>
          </a:xfrm>
        </p:spPr>
        <p:txBody>
          <a:bodyPr/>
          <a:lstStyle/>
          <a:p>
            <a:r>
              <a:rPr lang="en-US" dirty="0"/>
              <a:t>Still more to worry about</a:t>
            </a:r>
          </a:p>
        </p:txBody>
      </p:sp>
      <p:sp>
        <p:nvSpPr>
          <p:cNvPr id="3" name="Content Placeholder 2">
            <a:extLst>
              <a:ext uri="{FF2B5EF4-FFF2-40B4-BE49-F238E27FC236}">
                <a16:creationId xmlns:a16="http://schemas.microsoft.com/office/drawing/2014/main" id="{0D07C1F4-6AA8-4FA9-930E-15324A96A6FC}"/>
              </a:ext>
            </a:extLst>
          </p:cNvPr>
          <p:cNvSpPr>
            <a:spLocks noGrp="1"/>
          </p:cNvSpPr>
          <p:nvPr>
            <p:ph idx="1"/>
          </p:nvPr>
        </p:nvSpPr>
        <p:spPr>
          <a:xfrm>
            <a:off x="838199" y="1175658"/>
            <a:ext cx="10983687" cy="4272372"/>
          </a:xfrm>
        </p:spPr>
        <p:txBody>
          <a:bodyPr>
            <a:normAutofit fontScale="92500" lnSpcReduction="20000"/>
          </a:bodyPr>
          <a:lstStyle/>
          <a:p>
            <a:r>
              <a:rPr lang="en-US" dirty="0"/>
              <a:t>The luminosity feedback</a:t>
            </a:r>
          </a:p>
          <a:p>
            <a:pPr lvl="1"/>
            <a:r>
              <a:rPr lang="en-US" dirty="0"/>
              <a:t>The orbit feedback that maintains optimal luminosity may need to be tied to the beam abort system</a:t>
            </a:r>
          </a:p>
          <a:p>
            <a:pPr lvl="2"/>
            <a:r>
              <a:rPr lang="en-US" dirty="0"/>
              <a:t>This will only be known when the machine is colliding and suddenly gets out of collision</a:t>
            </a:r>
          </a:p>
          <a:p>
            <a:pPr lvl="2"/>
            <a:r>
              <a:rPr lang="en-US" dirty="0"/>
              <a:t>This may be OK, as it was for the PEP-II B-Factory, but it may also cause one or both of the beams to go unstable</a:t>
            </a:r>
          </a:p>
          <a:p>
            <a:pPr lvl="1"/>
            <a:r>
              <a:rPr lang="en-US" dirty="0"/>
              <a:t>The feedback will try to correct for final focus vibration or other local vibrations</a:t>
            </a:r>
          </a:p>
          <a:p>
            <a:pPr lvl="2"/>
            <a:r>
              <a:rPr lang="en-US" dirty="0"/>
              <a:t>If some vibrations are too fast the feedback will not be able to keep up and the average luminosity will be reduced</a:t>
            </a:r>
          </a:p>
          <a:p>
            <a:pPr lvl="2"/>
            <a:r>
              <a:rPr lang="en-US" dirty="0"/>
              <a:t>We discovered this in the PEP-II B-Factory. Our collision orbit feedback was rather slow (one beam position and angle update (x, y, y’) about every 9 sec.)</a:t>
            </a:r>
          </a:p>
          <a:p>
            <a:pPr lvl="2"/>
            <a:r>
              <a:rPr lang="en-US" dirty="0"/>
              <a:t>Our operators uncovered a magnet position oscillation that was about 1 Hz and fortunately, we were able to greatly dampen this oscillation</a:t>
            </a:r>
          </a:p>
          <a:p>
            <a:pPr lvl="2"/>
            <a:r>
              <a:rPr lang="en-US" dirty="0"/>
              <a:t>In addition, we decided we should upgrade our luminosity orbit feedback and we developed a system that updated at 1 Hz</a:t>
            </a:r>
          </a:p>
          <a:p>
            <a:pPr lvl="2"/>
            <a:r>
              <a:rPr lang="en-US" dirty="0"/>
              <a:t>A copy of this system is now in use at SuperKEKB</a:t>
            </a:r>
          </a:p>
        </p:txBody>
      </p:sp>
      <p:sp>
        <p:nvSpPr>
          <p:cNvPr id="4" name="Date Placeholder 3">
            <a:extLst>
              <a:ext uri="{FF2B5EF4-FFF2-40B4-BE49-F238E27FC236}">
                <a16:creationId xmlns:a16="http://schemas.microsoft.com/office/drawing/2014/main" id="{8556E38A-B76F-4136-BC78-A3377A4EBD4B}"/>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77D4C090-C11F-4DEE-8762-ED93F8FE8BF8}"/>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94BA1A40-EA33-4EB6-9734-BCB4FD6AD89F}"/>
              </a:ext>
            </a:extLst>
          </p:cNvPr>
          <p:cNvSpPr>
            <a:spLocks noGrp="1"/>
          </p:cNvSpPr>
          <p:nvPr>
            <p:ph type="sldNum" sz="quarter" idx="12"/>
          </p:nvPr>
        </p:nvSpPr>
        <p:spPr/>
        <p:txBody>
          <a:bodyPr/>
          <a:lstStyle/>
          <a:p>
            <a:fld id="{196606FA-694B-4EF9-9ACB-919802752DEC}" type="slidenum">
              <a:rPr lang="en-US" smtClean="0"/>
              <a:t>18</a:t>
            </a:fld>
            <a:endParaRPr lang="en-US"/>
          </a:p>
        </p:txBody>
      </p:sp>
      <p:sp>
        <p:nvSpPr>
          <p:cNvPr id="7" name="TextBox 6">
            <a:extLst>
              <a:ext uri="{FF2B5EF4-FFF2-40B4-BE49-F238E27FC236}">
                <a16:creationId xmlns:a16="http://schemas.microsoft.com/office/drawing/2014/main" id="{2177572D-7FBD-41E7-8CD4-81927E015076}"/>
              </a:ext>
            </a:extLst>
          </p:cNvPr>
          <p:cNvSpPr txBox="1"/>
          <p:nvPr/>
        </p:nvSpPr>
        <p:spPr>
          <a:xfrm>
            <a:off x="5108510" y="5401990"/>
            <a:ext cx="7004179" cy="523220"/>
          </a:xfrm>
          <a:prstGeom prst="rect">
            <a:avLst/>
          </a:prstGeom>
          <a:noFill/>
        </p:spPr>
        <p:txBody>
          <a:bodyPr wrap="square" rtlCol="0">
            <a:spAutoFit/>
          </a:bodyPr>
          <a:lstStyle/>
          <a:p>
            <a:r>
              <a:rPr lang="en-US" sz="1400" dirty="0"/>
              <a:t>“FLUM: Fast-Dither Luminosity Feedback” by Alan Fisher  </a:t>
            </a:r>
            <a:r>
              <a:rPr lang="en-US" sz="1400" dirty="0">
                <a:hlinkClick r:id="rId2"/>
              </a:rPr>
              <a:t>https://www.slac.stanford.edu/grp/ad/op/mcc_talks/2007_0620_alan_fisher_fast_dither.pdf</a:t>
            </a:r>
            <a:endParaRPr lang="en-US" sz="1400" dirty="0"/>
          </a:p>
        </p:txBody>
      </p:sp>
      <p:sp>
        <p:nvSpPr>
          <p:cNvPr id="8" name="TextBox 7">
            <a:extLst>
              <a:ext uri="{FF2B5EF4-FFF2-40B4-BE49-F238E27FC236}">
                <a16:creationId xmlns:a16="http://schemas.microsoft.com/office/drawing/2014/main" id="{DAD09237-62AB-4538-B1F5-02827BED680F}"/>
              </a:ext>
            </a:extLst>
          </p:cNvPr>
          <p:cNvSpPr txBox="1"/>
          <p:nvPr/>
        </p:nvSpPr>
        <p:spPr>
          <a:xfrm>
            <a:off x="1922106" y="5879170"/>
            <a:ext cx="5320944" cy="523220"/>
          </a:xfrm>
          <a:prstGeom prst="rect">
            <a:avLst/>
          </a:prstGeom>
          <a:noFill/>
        </p:spPr>
        <p:txBody>
          <a:bodyPr wrap="none" rtlCol="0">
            <a:spAutoFit/>
          </a:bodyPr>
          <a:lstStyle/>
          <a:p>
            <a:r>
              <a:rPr lang="en-US" sz="1400" dirty="0"/>
              <a:t>Early Commissioning of the Luminosity Dither Feedback for SuperKEKB</a:t>
            </a:r>
          </a:p>
          <a:p>
            <a:r>
              <a:rPr lang="en-US" sz="1400" dirty="0">
                <a:hlinkClick r:id="rId3"/>
              </a:rPr>
              <a:t>https://inspirehep.net/literature/1736105</a:t>
            </a:r>
            <a:endParaRPr lang="en-US" sz="1400" dirty="0"/>
          </a:p>
        </p:txBody>
      </p:sp>
    </p:spTree>
    <p:extLst>
      <p:ext uri="{BB962C8B-B14F-4D97-AF65-F5344CB8AC3E}">
        <p14:creationId xmlns:p14="http://schemas.microsoft.com/office/powerpoint/2010/main" val="3438957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28597-456C-438D-95B1-A7D74DDC443A}"/>
              </a:ext>
            </a:extLst>
          </p:cNvPr>
          <p:cNvSpPr>
            <a:spLocks noGrp="1"/>
          </p:cNvSpPr>
          <p:nvPr>
            <p:ph type="title"/>
          </p:nvPr>
        </p:nvSpPr>
        <p:spPr>
          <a:xfrm>
            <a:off x="838200" y="136525"/>
            <a:ext cx="10515600" cy="1061339"/>
          </a:xfrm>
        </p:spPr>
        <p:txBody>
          <a:bodyPr/>
          <a:lstStyle/>
          <a:p>
            <a:r>
              <a:rPr lang="en-US" dirty="0"/>
              <a:t>Designing for early running</a:t>
            </a:r>
          </a:p>
        </p:txBody>
      </p:sp>
      <p:sp>
        <p:nvSpPr>
          <p:cNvPr id="3" name="Content Placeholder 2">
            <a:extLst>
              <a:ext uri="{FF2B5EF4-FFF2-40B4-BE49-F238E27FC236}">
                <a16:creationId xmlns:a16="http://schemas.microsoft.com/office/drawing/2014/main" id="{6E02E109-915D-494B-BEB1-40179F99B178}"/>
              </a:ext>
            </a:extLst>
          </p:cNvPr>
          <p:cNvSpPr>
            <a:spLocks noGrp="1"/>
          </p:cNvSpPr>
          <p:nvPr>
            <p:ph idx="1"/>
          </p:nvPr>
        </p:nvSpPr>
        <p:spPr>
          <a:xfrm>
            <a:off x="676656" y="1197864"/>
            <a:ext cx="10945368" cy="5295011"/>
          </a:xfrm>
        </p:spPr>
        <p:txBody>
          <a:bodyPr>
            <a:normAutofit lnSpcReduction="10000"/>
          </a:bodyPr>
          <a:lstStyle/>
          <a:p>
            <a:r>
              <a:rPr lang="en-US" dirty="0"/>
              <a:t>Based on likely scenarios for starting up and commissioning the accelerator and detector (mentioned above), the MDI design team should try to build into the IR design background safety factors for detector subsystems of </a:t>
            </a:r>
            <a:r>
              <a:rPr lang="en-US" b="1" dirty="0">
                <a:solidFill>
                  <a:srgbClr val="0070C0"/>
                </a:solidFill>
              </a:rPr>
              <a:t>at least 10 </a:t>
            </a:r>
            <a:r>
              <a:rPr lang="en-US" dirty="0"/>
              <a:t>if at all possible and preferably higher</a:t>
            </a:r>
          </a:p>
          <a:p>
            <a:r>
              <a:rPr lang="en-US" dirty="0"/>
              <a:t>For some subsystems this will be easy </a:t>
            </a:r>
          </a:p>
          <a:p>
            <a:pPr lvl="1"/>
            <a:r>
              <a:rPr lang="en-US" dirty="0"/>
              <a:t>Detectors at large radius	</a:t>
            </a:r>
          </a:p>
          <a:p>
            <a:pPr lvl="2"/>
            <a:r>
              <a:rPr lang="en-US" dirty="0"/>
              <a:t>Muon trackers</a:t>
            </a:r>
          </a:p>
          <a:p>
            <a:pPr lvl="2"/>
            <a:r>
              <a:rPr lang="en-US" dirty="0"/>
              <a:t>Particle ID</a:t>
            </a:r>
          </a:p>
          <a:p>
            <a:pPr lvl="2"/>
            <a:r>
              <a:rPr lang="en-US" dirty="0"/>
              <a:t>Large angle calorimeter</a:t>
            </a:r>
          </a:p>
          <a:p>
            <a:r>
              <a:rPr lang="en-US" dirty="0"/>
              <a:t>But for others this will be difficult</a:t>
            </a:r>
          </a:p>
          <a:p>
            <a:pPr lvl="1"/>
            <a:r>
              <a:rPr lang="en-US" dirty="0"/>
              <a:t>Detectors close to the beam pipe</a:t>
            </a:r>
          </a:p>
          <a:p>
            <a:pPr lvl="2"/>
            <a:r>
              <a:rPr lang="en-US" dirty="0"/>
              <a:t>Luminosity detector</a:t>
            </a:r>
          </a:p>
          <a:p>
            <a:pPr lvl="2"/>
            <a:r>
              <a:rPr lang="en-US" dirty="0"/>
              <a:t>Vertex tracker</a:t>
            </a:r>
          </a:p>
          <a:p>
            <a:pPr lvl="2"/>
            <a:r>
              <a:rPr lang="en-US" dirty="0"/>
              <a:t>Low angle calorimeter</a:t>
            </a:r>
          </a:p>
        </p:txBody>
      </p:sp>
      <p:sp>
        <p:nvSpPr>
          <p:cNvPr id="4" name="Date Placeholder 3">
            <a:extLst>
              <a:ext uri="{FF2B5EF4-FFF2-40B4-BE49-F238E27FC236}">
                <a16:creationId xmlns:a16="http://schemas.microsoft.com/office/drawing/2014/main" id="{671BC8DC-DCDD-4857-9D8F-B62B28EFD04B}"/>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93F63181-176C-4BF1-8C68-2006BB5A98B6}"/>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AA1FC23F-6B81-48A1-AB5A-20A0624E29B7}"/>
              </a:ext>
            </a:extLst>
          </p:cNvPr>
          <p:cNvSpPr>
            <a:spLocks noGrp="1"/>
          </p:cNvSpPr>
          <p:nvPr>
            <p:ph type="sldNum" sz="quarter" idx="12"/>
          </p:nvPr>
        </p:nvSpPr>
        <p:spPr/>
        <p:txBody>
          <a:bodyPr/>
          <a:lstStyle/>
          <a:p>
            <a:fld id="{196606FA-694B-4EF9-9ACB-919802752DEC}" type="slidenum">
              <a:rPr lang="en-US" smtClean="0"/>
              <a:t>19</a:t>
            </a:fld>
            <a:endParaRPr lang="en-US"/>
          </a:p>
        </p:txBody>
      </p:sp>
    </p:spTree>
    <p:extLst>
      <p:ext uri="{BB962C8B-B14F-4D97-AF65-F5344CB8AC3E}">
        <p14:creationId xmlns:p14="http://schemas.microsoft.com/office/powerpoint/2010/main" val="1999025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0E793-F459-44D0-91BC-C6CDAF8A5440}"/>
              </a:ext>
            </a:extLst>
          </p:cNvPr>
          <p:cNvSpPr>
            <a:spLocks noGrp="1"/>
          </p:cNvSpPr>
          <p:nvPr>
            <p:ph type="title"/>
          </p:nvPr>
        </p:nvSpPr>
        <p:spPr>
          <a:xfrm>
            <a:off x="838200" y="108127"/>
            <a:ext cx="10515600" cy="1054630"/>
          </a:xfrm>
        </p:spPr>
        <p:txBody>
          <a:bodyPr/>
          <a:lstStyle/>
          <a:p>
            <a:r>
              <a:rPr lang="en-US" dirty="0"/>
              <a:t>Outline</a:t>
            </a:r>
          </a:p>
        </p:txBody>
      </p:sp>
      <p:sp>
        <p:nvSpPr>
          <p:cNvPr id="3" name="Content Placeholder 2">
            <a:extLst>
              <a:ext uri="{FF2B5EF4-FFF2-40B4-BE49-F238E27FC236}">
                <a16:creationId xmlns:a16="http://schemas.microsoft.com/office/drawing/2014/main" id="{35C759F7-8A5C-468F-A03E-D3BC8F3613A9}"/>
              </a:ext>
            </a:extLst>
          </p:cNvPr>
          <p:cNvSpPr>
            <a:spLocks noGrp="1"/>
          </p:cNvSpPr>
          <p:nvPr>
            <p:ph idx="1"/>
          </p:nvPr>
        </p:nvSpPr>
        <p:spPr>
          <a:xfrm>
            <a:off x="838200" y="1162756"/>
            <a:ext cx="10515600" cy="5193594"/>
          </a:xfrm>
        </p:spPr>
        <p:txBody>
          <a:bodyPr>
            <a:normAutofit lnSpcReduction="10000"/>
          </a:bodyPr>
          <a:lstStyle/>
          <a:p>
            <a:r>
              <a:rPr lang="en-US" dirty="0"/>
              <a:t>Introduction and some general remarks</a:t>
            </a:r>
          </a:p>
          <a:p>
            <a:r>
              <a:rPr lang="en-US" dirty="0"/>
              <a:t>The start of the accelerator</a:t>
            </a:r>
          </a:p>
          <a:p>
            <a:pPr lvl="1"/>
            <a:r>
              <a:rPr lang="en-US" dirty="0"/>
              <a:t>Initial</a:t>
            </a:r>
          </a:p>
          <a:p>
            <a:pPr lvl="1"/>
            <a:r>
              <a:rPr lang="en-US"/>
              <a:t>Evolvin</a:t>
            </a:r>
            <a:endParaRPr lang="en-US" dirty="0"/>
          </a:p>
          <a:p>
            <a:pPr lvl="1"/>
            <a:r>
              <a:rPr lang="en-US" dirty="0"/>
              <a:t>Final</a:t>
            </a:r>
          </a:p>
          <a:p>
            <a:r>
              <a:rPr lang="en-US" dirty="0"/>
              <a:t>Beam tails</a:t>
            </a:r>
          </a:p>
          <a:p>
            <a:r>
              <a:rPr lang="en-US" dirty="0"/>
              <a:t>Other concerns</a:t>
            </a:r>
          </a:p>
          <a:p>
            <a:pPr lvl="1"/>
            <a:r>
              <a:rPr lang="en-US" dirty="0"/>
              <a:t>Beam aborts</a:t>
            </a:r>
          </a:p>
          <a:p>
            <a:pPr lvl="1"/>
            <a:r>
              <a:rPr lang="en-US" dirty="0"/>
              <a:t>Radiation monitoring</a:t>
            </a:r>
          </a:p>
          <a:p>
            <a:pPr lvl="1"/>
            <a:r>
              <a:rPr lang="en-US" dirty="0"/>
              <a:t>Temperature monitoring</a:t>
            </a:r>
          </a:p>
          <a:p>
            <a:pPr lvl="1"/>
            <a:r>
              <a:rPr lang="en-US" dirty="0"/>
              <a:t>Maintaining luminosity</a:t>
            </a:r>
          </a:p>
          <a:p>
            <a:r>
              <a:rPr lang="en-US" dirty="0"/>
              <a:t>Summary and conclusions</a:t>
            </a:r>
          </a:p>
          <a:p>
            <a:endParaRPr lang="en-US" dirty="0"/>
          </a:p>
        </p:txBody>
      </p:sp>
      <p:sp>
        <p:nvSpPr>
          <p:cNvPr id="4" name="Date Placeholder 3">
            <a:extLst>
              <a:ext uri="{FF2B5EF4-FFF2-40B4-BE49-F238E27FC236}">
                <a16:creationId xmlns:a16="http://schemas.microsoft.com/office/drawing/2014/main" id="{C540BFA5-5252-4D83-9FEF-72AD7C81DCB8}"/>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B6B55A61-6150-498B-9543-8F80604BAC1A}"/>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7822AF75-D9E3-4AC5-922A-5B1A72BAFCC9}"/>
              </a:ext>
            </a:extLst>
          </p:cNvPr>
          <p:cNvSpPr>
            <a:spLocks noGrp="1"/>
          </p:cNvSpPr>
          <p:nvPr>
            <p:ph type="sldNum" sz="quarter" idx="12"/>
          </p:nvPr>
        </p:nvSpPr>
        <p:spPr/>
        <p:txBody>
          <a:bodyPr/>
          <a:lstStyle/>
          <a:p>
            <a:fld id="{196606FA-694B-4EF9-9ACB-919802752DEC}" type="slidenum">
              <a:rPr lang="en-US" smtClean="0"/>
              <a:t>2</a:t>
            </a:fld>
            <a:endParaRPr lang="en-US"/>
          </a:p>
        </p:txBody>
      </p:sp>
    </p:spTree>
    <p:extLst>
      <p:ext uri="{BB962C8B-B14F-4D97-AF65-F5344CB8AC3E}">
        <p14:creationId xmlns:p14="http://schemas.microsoft.com/office/powerpoint/2010/main" val="877660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41D32-4FDC-4834-A630-4D6CE2F7B200}"/>
              </a:ext>
            </a:extLst>
          </p:cNvPr>
          <p:cNvSpPr>
            <a:spLocks noGrp="1"/>
          </p:cNvSpPr>
          <p:nvPr>
            <p:ph type="title"/>
          </p:nvPr>
        </p:nvSpPr>
        <p:spPr>
          <a:xfrm>
            <a:off x="838200" y="185738"/>
            <a:ext cx="10515600" cy="1325563"/>
          </a:xfrm>
        </p:spPr>
        <p:txBody>
          <a:bodyPr/>
          <a:lstStyle/>
          <a:p>
            <a:r>
              <a:rPr lang="en-US" dirty="0"/>
              <a:t>Design in a safety margin</a:t>
            </a:r>
          </a:p>
        </p:txBody>
      </p:sp>
      <p:sp>
        <p:nvSpPr>
          <p:cNvPr id="3" name="Content Placeholder 2">
            <a:extLst>
              <a:ext uri="{FF2B5EF4-FFF2-40B4-BE49-F238E27FC236}">
                <a16:creationId xmlns:a16="http://schemas.microsoft.com/office/drawing/2014/main" id="{70E8E98B-CB89-48D0-9EB3-FFD26AB4F9A8}"/>
              </a:ext>
            </a:extLst>
          </p:cNvPr>
          <p:cNvSpPr>
            <a:spLocks noGrp="1"/>
          </p:cNvSpPr>
          <p:nvPr>
            <p:ph idx="1"/>
          </p:nvPr>
        </p:nvSpPr>
        <p:spPr>
          <a:xfrm>
            <a:off x="838200" y="1690688"/>
            <a:ext cx="10515600" cy="4486275"/>
          </a:xfrm>
        </p:spPr>
        <p:txBody>
          <a:bodyPr/>
          <a:lstStyle/>
          <a:p>
            <a:r>
              <a:rPr lang="en-US" dirty="0"/>
              <a:t>A safety margin can also protect the design from unexpectedly high backgrounds</a:t>
            </a:r>
          </a:p>
          <a:p>
            <a:pPr lvl="1"/>
            <a:r>
              <a:rPr lang="en-US" dirty="0"/>
              <a:t>SuperKEKB and Belle II are struggling with this issue</a:t>
            </a:r>
          </a:p>
          <a:p>
            <a:pPr lvl="1"/>
            <a:r>
              <a:rPr lang="en-US" dirty="0"/>
              <a:t>The backgrounds present in the machine are higher than they estimated</a:t>
            </a:r>
          </a:p>
          <a:p>
            <a:r>
              <a:rPr lang="en-US" dirty="0"/>
              <a:t>If the design has missed the magnitude of a background then usually this is because some source was missed or the known source is stronger than was estimated</a:t>
            </a:r>
          </a:p>
          <a:p>
            <a:r>
              <a:rPr lang="en-US" dirty="0"/>
              <a:t>Simulators almost </a:t>
            </a:r>
            <a:r>
              <a:rPr lang="en-US" b="1" dirty="0">
                <a:solidFill>
                  <a:srgbClr val="0070C0"/>
                </a:solidFill>
              </a:rPr>
              <a:t>never overestimate </a:t>
            </a:r>
            <a:r>
              <a:rPr lang="en-US" dirty="0"/>
              <a:t>a background</a:t>
            </a:r>
          </a:p>
          <a:p>
            <a:r>
              <a:rPr lang="en-US" dirty="0"/>
              <a:t>It is very difficult to get good estimates of </a:t>
            </a:r>
            <a:r>
              <a:rPr lang="en-US" b="1" dirty="0">
                <a:solidFill>
                  <a:srgbClr val="0070C0"/>
                </a:solidFill>
              </a:rPr>
              <a:t>all</a:t>
            </a:r>
            <a:r>
              <a:rPr lang="en-US" dirty="0"/>
              <a:t> possible background sources</a:t>
            </a:r>
          </a:p>
        </p:txBody>
      </p:sp>
      <p:sp>
        <p:nvSpPr>
          <p:cNvPr id="4" name="Date Placeholder 3">
            <a:extLst>
              <a:ext uri="{FF2B5EF4-FFF2-40B4-BE49-F238E27FC236}">
                <a16:creationId xmlns:a16="http://schemas.microsoft.com/office/drawing/2014/main" id="{D4119562-56B7-4E08-AD06-1C828EA28C21}"/>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37717A85-5FBE-4A3D-8AF2-F9FCFC4315E2}"/>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C0F78AAA-6D93-4D75-88E9-98359BC3A0F4}"/>
              </a:ext>
            </a:extLst>
          </p:cNvPr>
          <p:cNvSpPr>
            <a:spLocks noGrp="1"/>
          </p:cNvSpPr>
          <p:nvPr>
            <p:ph type="sldNum" sz="quarter" idx="12"/>
          </p:nvPr>
        </p:nvSpPr>
        <p:spPr/>
        <p:txBody>
          <a:bodyPr/>
          <a:lstStyle/>
          <a:p>
            <a:fld id="{196606FA-694B-4EF9-9ACB-919802752DEC}" type="slidenum">
              <a:rPr lang="en-US" smtClean="0"/>
              <a:t>20</a:t>
            </a:fld>
            <a:endParaRPr lang="en-US"/>
          </a:p>
        </p:txBody>
      </p:sp>
    </p:spTree>
    <p:extLst>
      <p:ext uri="{BB962C8B-B14F-4D97-AF65-F5344CB8AC3E}">
        <p14:creationId xmlns:p14="http://schemas.microsoft.com/office/powerpoint/2010/main" val="3652520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CCDC2-CC9F-42F9-B138-B8E87AAF11C1}"/>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FFC8712-D759-4597-9364-3163159EFFF7}"/>
              </a:ext>
            </a:extLst>
          </p:cNvPr>
          <p:cNvSpPr>
            <a:spLocks noGrp="1"/>
          </p:cNvSpPr>
          <p:nvPr>
            <p:ph idx="1"/>
          </p:nvPr>
        </p:nvSpPr>
        <p:spPr/>
        <p:txBody>
          <a:bodyPr/>
          <a:lstStyle/>
          <a:p>
            <a:r>
              <a:rPr lang="en-US" dirty="0"/>
              <a:t>The MDI team has put together a very good IR design</a:t>
            </a:r>
          </a:p>
          <a:p>
            <a:r>
              <a:rPr lang="en-US" dirty="0"/>
              <a:t>The next step is to worry about the fact that the initial backgrounds in the detector will be higher than the design values (maybe by as much as a factor of 10) </a:t>
            </a:r>
          </a:p>
          <a:p>
            <a:r>
              <a:rPr lang="en-US" dirty="0"/>
              <a:t>These initial high backgrounds should come down as the accelerator gets into a steady state and becomes better understood by the accelerator team</a:t>
            </a:r>
          </a:p>
          <a:p>
            <a:r>
              <a:rPr lang="en-US" dirty="0"/>
              <a:t>In addition, initial beam pipe “scrubbing” (out-gassing from SR striking the pipe around the ring(s)) should also improve with time as the accelerator continues to run</a:t>
            </a:r>
          </a:p>
        </p:txBody>
      </p:sp>
      <p:sp>
        <p:nvSpPr>
          <p:cNvPr id="4" name="Date Placeholder 3">
            <a:extLst>
              <a:ext uri="{FF2B5EF4-FFF2-40B4-BE49-F238E27FC236}">
                <a16:creationId xmlns:a16="http://schemas.microsoft.com/office/drawing/2014/main" id="{269024C1-4169-4816-9429-D167D46D0474}"/>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AA447961-A04D-4F1F-A11E-F87A6B5D2940}"/>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0A4D0D22-A56D-41E6-A87C-9155238EAD17}"/>
              </a:ext>
            </a:extLst>
          </p:cNvPr>
          <p:cNvSpPr>
            <a:spLocks noGrp="1"/>
          </p:cNvSpPr>
          <p:nvPr>
            <p:ph type="sldNum" sz="quarter" idx="12"/>
          </p:nvPr>
        </p:nvSpPr>
        <p:spPr/>
        <p:txBody>
          <a:bodyPr/>
          <a:lstStyle/>
          <a:p>
            <a:fld id="{196606FA-694B-4EF9-9ACB-919802752DEC}" type="slidenum">
              <a:rPr lang="en-US" smtClean="0"/>
              <a:t>21</a:t>
            </a:fld>
            <a:endParaRPr lang="en-US"/>
          </a:p>
        </p:txBody>
      </p:sp>
    </p:spTree>
    <p:extLst>
      <p:ext uri="{BB962C8B-B14F-4D97-AF65-F5344CB8AC3E}">
        <p14:creationId xmlns:p14="http://schemas.microsoft.com/office/powerpoint/2010/main" val="1355964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31871-89AC-4C0D-9286-9CFBC736EB14}"/>
              </a:ext>
            </a:extLst>
          </p:cNvPr>
          <p:cNvSpPr>
            <a:spLocks noGrp="1"/>
          </p:cNvSpPr>
          <p:nvPr>
            <p:ph type="title"/>
          </p:nvPr>
        </p:nvSpPr>
        <p:spPr/>
        <p:txBody>
          <a:bodyPr/>
          <a:lstStyle/>
          <a:p>
            <a:r>
              <a:rPr lang="en-US" dirty="0"/>
              <a:t>Summary (2)</a:t>
            </a:r>
          </a:p>
        </p:txBody>
      </p:sp>
      <p:sp>
        <p:nvSpPr>
          <p:cNvPr id="3" name="Content Placeholder 2">
            <a:extLst>
              <a:ext uri="{FF2B5EF4-FFF2-40B4-BE49-F238E27FC236}">
                <a16:creationId xmlns:a16="http://schemas.microsoft.com/office/drawing/2014/main" id="{4C0AF4E0-03C6-434A-81E4-5002335BA48B}"/>
              </a:ext>
            </a:extLst>
          </p:cNvPr>
          <p:cNvSpPr>
            <a:spLocks noGrp="1"/>
          </p:cNvSpPr>
          <p:nvPr>
            <p:ph idx="1"/>
          </p:nvPr>
        </p:nvSpPr>
        <p:spPr/>
        <p:txBody>
          <a:bodyPr/>
          <a:lstStyle/>
          <a:p>
            <a:r>
              <a:rPr lang="en-US" dirty="0"/>
              <a:t>The important fact is that generally the detector wants to take data as soon as possible and this is when backgrounds are still high</a:t>
            </a:r>
          </a:p>
          <a:p>
            <a:r>
              <a:rPr lang="en-US" dirty="0"/>
              <a:t>If the detector can accept (even if only temporarily, months to maybe as much as a year) this higher background then the accelerator team can concentrate on improving the backgrounds as well as improving the luminosity performance – the physics comes out sooner!</a:t>
            </a:r>
          </a:p>
          <a:p>
            <a:r>
              <a:rPr lang="en-US" dirty="0"/>
              <a:t>Keep in mind that as the </a:t>
            </a:r>
            <a:r>
              <a:rPr lang="en-US" b="1" dirty="0">
                <a:solidFill>
                  <a:srgbClr val="0070C0"/>
                </a:solidFill>
              </a:rPr>
              <a:t>luminosity increases </a:t>
            </a:r>
            <a:r>
              <a:rPr lang="en-US" dirty="0"/>
              <a:t>usually the </a:t>
            </a:r>
            <a:r>
              <a:rPr lang="en-US" b="1" dirty="0">
                <a:solidFill>
                  <a:srgbClr val="0070C0"/>
                </a:solidFill>
              </a:rPr>
              <a:t>backgrounds decrease</a:t>
            </a:r>
          </a:p>
          <a:p>
            <a:r>
              <a:rPr lang="en-US" dirty="0"/>
              <a:t>So building in a background safety factor can be of enormous benefit</a:t>
            </a:r>
          </a:p>
        </p:txBody>
      </p:sp>
      <p:sp>
        <p:nvSpPr>
          <p:cNvPr id="4" name="Date Placeholder 3">
            <a:extLst>
              <a:ext uri="{FF2B5EF4-FFF2-40B4-BE49-F238E27FC236}">
                <a16:creationId xmlns:a16="http://schemas.microsoft.com/office/drawing/2014/main" id="{FEF160D9-61E8-403D-9B23-B34BA949F283}"/>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51033A46-1EFE-45DE-8322-71A4CFD312B0}"/>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4A41AB97-E6A1-4F73-96C7-602F5704D66A}"/>
              </a:ext>
            </a:extLst>
          </p:cNvPr>
          <p:cNvSpPr>
            <a:spLocks noGrp="1"/>
          </p:cNvSpPr>
          <p:nvPr>
            <p:ph type="sldNum" sz="quarter" idx="12"/>
          </p:nvPr>
        </p:nvSpPr>
        <p:spPr/>
        <p:txBody>
          <a:bodyPr/>
          <a:lstStyle/>
          <a:p>
            <a:fld id="{196606FA-694B-4EF9-9ACB-919802752DEC}" type="slidenum">
              <a:rPr lang="en-US" smtClean="0"/>
              <a:t>22</a:t>
            </a:fld>
            <a:endParaRPr lang="en-US"/>
          </a:p>
        </p:txBody>
      </p:sp>
    </p:spTree>
    <p:extLst>
      <p:ext uri="{BB962C8B-B14F-4D97-AF65-F5344CB8AC3E}">
        <p14:creationId xmlns:p14="http://schemas.microsoft.com/office/powerpoint/2010/main" val="296107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D3415-D7DD-41D8-9474-1FE2FF166EAD}"/>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29247FC-6F79-4CE9-812B-4CFB8D65BC57}"/>
              </a:ext>
            </a:extLst>
          </p:cNvPr>
          <p:cNvSpPr>
            <a:spLocks noGrp="1"/>
          </p:cNvSpPr>
          <p:nvPr>
            <p:ph idx="1"/>
          </p:nvPr>
        </p:nvSpPr>
        <p:spPr>
          <a:xfrm>
            <a:off x="838200" y="1435608"/>
            <a:ext cx="10515600" cy="4920742"/>
          </a:xfrm>
        </p:spPr>
        <p:txBody>
          <a:bodyPr>
            <a:normAutofit lnSpcReduction="10000"/>
          </a:bodyPr>
          <a:lstStyle/>
          <a:p>
            <a:r>
              <a:rPr lang="en-US" dirty="0"/>
              <a:t>The CEPC accelerator is an exciting new project that has the potential of finding New Physics and in extending the SM</a:t>
            </a:r>
          </a:p>
          <a:p>
            <a:r>
              <a:rPr lang="en-US" dirty="0"/>
              <a:t>The detector will be anxious to start collecting data as soon as it is possible</a:t>
            </a:r>
          </a:p>
          <a:p>
            <a:r>
              <a:rPr lang="en-US" dirty="0"/>
              <a:t>Usually, backgrounds tend to be higher than the design values during the start up and commissioning of the new machine</a:t>
            </a:r>
          </a:p>
          <a:p>
            <a:r>
              <a:rPr lang="en-US" dirty="0"/>
              <a:t>If the MDI and detector teams can create a high safety factor for the expected background rates, then the detector should be able to take data at as early a stage as  possible</a:t>
            </a:r>
          </a:p>
          <a:p>
            <a:r>
              <a:rPr lang="en-US" dirty="0"/>
              <a:t>In addition, the accelerator team will be able to more quickly improve the machine performance if the detector can tolerate higher than expected background rates </a:t>
            </a:r>
          </a:p>
          <a:p>
            <a:endParaRPr lang="en-US" dirty="0"/>
          </a:p>
        </p:txBody>
      </p:sp>
      <p:sp>
        <p:nvSpPr>
          <p:cNvPr id="4" name="Date Placeholder 3">
            <a:extLst>
              <a:ext uri="{FF2B5EF4-FFF2-40B4-BE49-F238E27FC236}">
                <a16:creationId xmlns:a16="http://schemas.microsoft.com/office/drawing/2014/main" id="{56DA507E-4604-4AF8-9F7D-15BF2DFD4A60}"/>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460504E9-3B48-4DBD-AE49-657C57977519}"/>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0A9AA415-8BD3-4CDD-8F06-4B665978EACF}"/>
              </a:ext>
            </a:extLst>
          </p:cNvPr>
          <p:cNvSpPr>
            <a:spLocks noGrp="1"/>
          </p:cNvSpPr>
          <p:nvPr>
            <p:ph type="sldNum" sz="quarter" idx="12"/>
          </p:nvPr>
        </p:nvSpPr>
        <p:spPr/>
        <p:txBody>
          <a:bodyPr/>
          <a:lstStyle/>
          <a:p>
            <a:fld id="{196606FA-694B-4EF9-9ACB-919802752DEC}" type="slidenum">
              <a:rPr lang="en-US" smtClean="0"/>
              <a:t>23</a:t>
            </a:fld>
            <a:endParaRPr lang="en-US"/>
          </a:p>
        </p:txBody>
      </p:sp>
    </p:spTree>
    <p:extLst>
      <p:ext uri="{BB962C8B-B14F-4D97-AF65-F5344CB8AC3E}">
        <p14:creationId xmlns:p14="http://schemas.microsoft.com/office/powerpoint/2010/main" val="864460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08986A-2B3B-458B-B042-38A423AD4FE2}"/>
              </a:ext>
            </a:extLst>
          </p:cNvPr>
          <p:cNvSpPr>
            <a:spLocks noGrp="1"/>
          </p:cNvSpPr>
          <p:nvPr>
            <p:ph idx="1"/>
          </p:nvPr>
        </p:nvSpPr>
        <p:spPr/>
        <p:txBody>
          <a:bodyPr/>
          <a:lstStyle/>
          <a:p>
            <a:endParaRPr lang="en-US" dirty="0"/>
          </a:p>
          <a:p>
            <a:endParaRPr lang="en-US" dirty="0"/>
          </a:p>
          <a:p>
            <a:pPr marL="0" indent="0">
              <a:buNone/>
            </a:pPr>
            <a:r>
              <a:rPr lang="en-US" dirty="0"/>
              <a:t>                                                </a:t>
            </a:r>
            <a:r>
              <a:rPr lang="en-US" sz="4400" dirty="0"/>
              <a:t>Thank you</a:t>
            </a:r>
          </a:p>
        </p:txBody>
      </p:sp>
      <p:sp>
        <p:nvSpPr>
          <p:cNvPr id="4" name="Date Placeholder 3">
            <a:extLst>
              <a:ext uri="{FF2B5EF4-FFF2-40B4-BE49-F238E27FC236}">
                <a16:creationId xmlns:a16="http://schemas.microsoft.com/office/drawing/2014/main" id="{4B0B8E77-F179-4CAF-BAA6-C847D60D5FAD}"/>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28AB4E59-E668-43C4-8C6D-0874ED9D1666}"/>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31B3CCDA-C33C-48A2-BA8D-E966504F51DC}"/>
              </a:ext>
            </a:extLst>
          </p:cNvPr>
          <p:cNvSpPr>
            <a:spLocks noGrp="1"/>
          </p:cNvSpPr>
          <p:nvPr>
            <p:ph type="sldNum" sz="quarter" idx="12"/>
          </p:nvPr>
        </p:nvSpPr>
        <p:spPr/>
        <p:txBody>
          <a:bodyPr/>
          <a:lstStyle/>
          <a:p>
            <a:fld id="{196606FA-694B-4EF9-9ACB-919802752DEC}" type="slidenum">
              <a:rPr lang="en-US" smtClean="0"/>
              <a:t>24</a:t>
            </a:fld>
            <a:endParaRPr lang="en-US"/>
          </a:p>
        </p:txBody>
      </p:sp>
    </p:spTree>
    <p:extLst>
      <p:ext uri="{BB962C8B-B14F-4D97-AF65-F5344CB8AC3E}">
        <p14:creationId xmlns:p14="http://schemas.microsoft.com/office/powerpoint/2010/main" val="322232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218E5-B9CD-4F70-8227-17A0C7AA0F9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6E4F143-E280-467C-BED7-AA4ED5C96FC5}"/>
              </a:ext>
            </a:extLst>
          </p:cNvPr>
          <p:cNvSpPr>
            <a:spLocks noGrp="1"/>
          </p:cNvSpPr>
          <p:nvPr>
            <p:ph idx="1"/>
          </p:nvPr>
        </p:nvSpPr>
        <p:spPr/>
        <p:txBody>
          <a:bodyPr/>
          <a:lstStyle/>
          <a:p>
            <a:r>
              <a:rPr lang="en-US" dirty="0"/>
              <a:t>MDI concerns</a:t>
            </a:r>
          </a:p>
          <a:p>
            <a:pPr lvl="1"/>
            <a:r>
              <a:rPr lang="en-US" dirty="0"/>
              <a:t>Maximize the detector acceptance</a:t>
            </a:r>
          </a:p>
          <a:p>
            <a:pPr lvl="1"/>
            <a:r>
              <a:rPr lang="en-US" dirty="0"/>
              <a:t>Accommodate the machine lattice </a:t>
            </a:r>
          </a:p>
          <a:p>
            <a:pPr lvl="2"/>
            <a:r>
              <a:rPr lang="en-US" dirty="0"/>
              <a:t>Help to fit the final focus magnets into the IR design</a:t>
            </a:r>
          </a:p>
          <a:p>
            <a:pPr lvl="1"/>
            <a:r>
              <a:rPr lang="en-US" dirty="0"/>
              <a:t>Help to calculate the backgrounds in the detector</a:t>
            </a:r>
          </a:p>
          <a:p>
            <a:pPr lvl="2"/>
            <a:r>
              <a:rPr lang="en-US" dirty="0"/>
              <a:t>Supply the sources of backgrounds to the detector simulation team</a:t>
            </a:r>
          </a:p>
          <a:p>
            <a:pPr lvl="1"/>
            <a:r>
              <a:rPr lang="en-US" dirty="0"/>
              <a:t>With engineering help</a:t>
            </a:r>
          </a:p>
          <a:p>
            <a:pPr lvl="2"/>
            <a:r>
              <a:rPr lang="en-US" dirty="0"/>
              <a:t>Design and support the final focus magnets</a:t>
            </a:r>
          </a:p>
          <a:p>
            <a:pPr lvl="2"/>
            <a:r>
              <a:rPr lang="en-US" dirty="0"/>
              <a:t>Maintain the beams in collision (usually with fast orbit feedback correctors)</a:t>
            </a:r>
          </a:p>
          <a:p>
            <a:pPr lvl="2"/>
            <a:r>
              <a:rPr lang="en-US" dirty="0"/>
              <a:t>Design the beam pipe in the detector</a:t>
            </a:r>
          </a:p>
          <a:p>
            <a:pPr lvl="1"/>
            <a:r>
              <a:rPr lang="en-US" dirty="0"/>
              <a:t>…</a:t>
            </a:r>
          </a:p>
        </p:txBody>
      </p:sp>
      <p:sp>
        <p:nvSpPr>
          <p:cNvPr id="4" name="Date Placeholder 3">
            <a:extLst>
              <a:ext uri="{FF2B5EF4-FFF2-40B4-BE49-F238E27FC236}">
                <a16:creationId xmlns:a16="http://schemas.microsoft.com/office/drawing/2014/main" id="{D0756F9B-4F19-4C44-B5F1-7BC5791152FA}"/>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93AF542C-4C41-4773-9EB8-AF5A256A0F39}"/>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02A41A60-3587-4E0D-80A0-86A5007723B1}"/>
              </a:ext>
            </a:extLst>
          </p:cNvPr>
          <p:cNvSpPr>
            <a:spLocks noGrp="1"/>
          </p:cNvSpPr>
          <p:nvPr>
            <p:ph type="sldNum" sz="quarter" idx="12"/>
          </p:nvPr>
        </p:nvSpPr>
        <p:spPr/>
        <p:txBody>
          <a:bodyPr/>
          <a:lstStyle/>
          <a:p>
            <a:fld id="{196606FA-694B-4EF9-9ACB-919802752DEC}" type="slidenum">
              <a:rPr lang="en-US" smtClean="0"/>
              <a:t>3</a:t>
            </a:fld>
            <a:endParaRPr lang="en-US"/>
          </a:p>
        </p:txBody>
      </p:sp>
    </p:spTree>
    <p:extLst>
      <p:ext uri="{BB962C8B-B14F-4D97-AF65-F5344CB8AC3E}">
        <p14:creationId xmlns:p14="http://schemas.microsoft.com/office/powerpoint/2010/main" val="4046563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D74B9-DD06-445B-948F-AE5C423344D5}"/>
              </a:ext>
            </a:extLst>
          </p:cNvPr>
          <p:cNvSpPr>
            <a:spLocks noGrp="1"/>
          </p:cNvSpPr>
          <p:nvPr>
            <p:ph type="title"/>
          </p:nvPr>
        </p:nvSpPr>
        <p:spPr/>
        <p:txBody>
          <a:bodyPr/>
          <a:lstStyle/>
          <a:p>
            <a:r>
              <a:rPr lang="en-US" dirty="0"/>
              <a:t>Some remarks</a:t>
            </a:r>
          </a:p>
        </p:txBody>
      </p:sp>
      <p:sp>
        <p:nvSpPr>
          <p:cNvPr id="3" name="Content Placeholder 2">
            <a:extLst>
              <a:ext uri="{FF2B5EF4-FFF2-40B4-BE49-F238E27FC236}">
                <a16:creationId xmlns:a16="http://schemas.microsoft.com/office/drawing/2014/main" id="{D1CE1E0F-DD30-469E-B2CD-BFE90CAEC9E5}"/>
              </a:ext>
            </a:extLst>
          </p:cNvPr>
          <p:cNvSpPr>
            <a:spLocks noGrp="1"/>
          </p:cNvSpPr>
          <p:nvPr>
            <p:ph idx="1"/>
          </p:nvPr>
        </p:nvSpPr>
        <p:spPr/>
        <p:txBody>
          <a:bodyPr/>
          <a:lstStyle/>
          <a:p>
            <a:r>
              <a:rPr lang="en-US" dirty="0"/>
              <a:t>In many cases, at least part of the MDI team needs to evolve into the background team</a:t>
            </a:r>
          </a:p>
          <a:p>
            <a:r>
              <a:rPr lang="en-US" dirty="0"/>
              <a:t>Usually, this is mostly from the detector side but it would be very helpful if there were at least one person from the machine side and at the very least the background team needs someone who understands the machine side of things</a:t>
            </a:r>
          </a:p>
          <a:p>
            <a:r>
              <a:rPr lang="en-US" dirty="0"/>
              <a:t>The first order of business for the MDI team is to calculate the expected backgrounds for the final design machine and determine that these background levels are acceptable</a:t>
            </a:r>
          </a:p>
        </p:txBody>
      </p:sp>
      <p:sp>
        <p:nvSpPr>
          <p:cNvPr id="4" name="Date Placeholder 3">
            <a:extLst>
              <a:ext uri="{FF2B5EF4-FFF2-40B4-BE49-F238E27FC236}">
                <a16:creationId xmlns:a16="http://schemas.microsoft.com/office/drawing/2014/main" id="{BF980E9B-8DAB-4FFC-88B0-2F770B47EA7F}"/>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57C9A884-B170-47B7-A3C7-A1A01D48E17E}"/>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7F9DF81A-DFCB-41DD-A589-680434FCD409}"/>
              </a:ext>
            </a:extLst>
          </p:cNvPr>
          <p:cNvSpPr>
            <a:spLocks noGrp="1"/>
          </p:cNvSpPr>
          <p:nvPr>
            <p:ph type="sldNum" sz="quarter" idx="12"/>
          </p:nvPr>
        </p:nvSpPr>
        <p:spPr/>
        <p:txBody>
          <a:bodyPr/>
          <a:lstStyle/>
          <a:p>
            <a:fld id="{196606FA-694B-4EF9-9ACB-919802752DEC}" type="slidenum">
              <a:rPr lang="en-US" smtClean="0"/>
              <a:t>4</a:t>
            </a:fld>
            <a:endParaRPr lang="en-US"/>
          </a:p>
        </p:txBody>
      </p:sp>
    </p:spTree>
    <p:extLst>
      <p:ext uri="{BB962C8B-B14F-4D97-AF65-F5344CB8AC3E}">
        <p14:creationId xmlns:p14="http://schemas.microsoft.com/office/powerpoint/2010/main" val="4129708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A475C-D2BD-4C48-A2E1-453E152EBD0B}"/>
              </a:ext>
            </a:extLst>
          </p:cNvPr>
          <p:cNvSpPr>
            <a:spLocks noGrp="1"/>
          </p:cNvSpPr>
          <p:nvPr>
            <p:ph type="title"/>
          </p:nvPr>
        </p:nvSpPr>
        <p:spPr/>
        <p:txBody>
          <a:bodyPr/>
          <a:lstStyle/>
          <a:p>
            <a:r>
              <a:rPr lang="en-US" dirty="0"/>
              <a:t>Some more remarks</a:t>
            </a:r>
          </a:p>
        </p:txBody>
      </p:sp>
      <p:sp>
        <p:nvSpPr>
          <p:cNvPr id="3" name="Content Placeholder 2">
            <a:extLst>
              <a:ext uri="{FF2B5EF4-FFF2-40B4-BE49-F238E27FC236}">
                <a16:creationId xmlns:a16="http://schemas.microsoft.com/office/drawing/2014/main" id="{67FF0641-DA86-4D8B-A286-3FDF2EEA8ACD}"/>
              </a:ext>
            </a:extLst>
          </p:cNvPr>
          <p:cNvSpPr>
            <a:spLocks noGrp="1"/>
          </p:cNvSpPr>
          <p:nvPr>
            <p:ph idx="1"/>
          </p:nvPr>
        </p:nvSpPr>
        <p:spPr/>
        <p:txBody>
          <a:bodyPr/>
          <a:lstStyle/>
          <a:p>
            <a:r>
              <a:rPr lang="en-US" dirty="0"/>
              <a:t>This is done through a combination of</a:t>
            </a:r>
          </a:p>
          <a:p>
            <a:pPr lvl="1"/>
            <a:r>
              <a:rPr lang="en-US" dirty="0"/>
              <a:t>Collimation</a:t>
            </a:r>
          </a:p>
          <a:p>
            <a:pPr lvl="2"/>
            <a:r>
              <a:rPr lang="en-US" dirty="0"/>
              <a:t>To reduce BGB, Coulomb, Touschek, etc. backgrounds</a:t>
            </a:r>
          </a:p>
          <a:p>
            <a:pPr lvl="1"/>
            <a:r>
              <a:rPr lang="en-US" dirty="0"/>
              <a:t>Masking </a:t>
            </a:r>
          </a:p>
          <a:p>
            <a:pPr lvl="2"/>
            <a:r>
              <a:rPr lang="en-US" dirty="0"/>
              <a:t>To protect the central chamber from direct SR</a:t>
            </a:r>
          </a:p>
          <a:p>
            <a:pPr lvl="2"/>
            <a:r>
              <a:rPr lang="en-US" dirty="0"/>
              <a:t>To protect the central chamber from forward scatter and backscatter SR</a:t>
            </a:r>
          </a:p>
          <a:p>
            <a:pPr lvl="1"/>
            <a:r>
              <a:rPr lang="en-US" dirty="0"/>
              <a:t>Geometric design </a:t>
            </a:r>
          </a:p>
          <a:p>
            <a:pPr lvl="2"/>
            <a:r>
              <a:rPr lang="en-US" dirty="0"/>
              <a:t>Specifying final bend magnet locations and strengths</a:t>
            </a:r>
          </a:p>
          <a:p>
            <a:pPr lvl="1"/>
            <a:r>
              <a:rPr lang="en-US" dirty="0"/>
              <a:t>Vacuum requirements </a:t>
            </a:r>
          </a:p>
          <a:p>
            <a:pPr lvl="2"/>
            <a:r>
              <a:rPr lang="en-US" dirty="0"/>
              <a:t>Specifying where low vacuum regions are needed</a:t>
            </a:r>
          </a:p>
          <a:p>
            <a:r>
              <a:rPr lang="en-US" dirty="0"/>
              <a:t>Once this is done then the team has an IR design that should work</a:t>
            </a:r>
          </a:p>
        </p:txBody>
      </p:sp>
      <p:sp>
        <p:nvSpPr>
          <p:cNvPr id="4" name="Date Placeholder 3">
            <a:extLst>
              <a:ext uri="{FF2B5EF4-FFF2-40B4-BE49-F238E27FC236}">
                <a16:creationId xmlns:a16="http://schemas.microsoft.com/office/drawing/2014/main" id="{FB10EFAE-A2E3-4C6B-8AFB-1DBF90112B01}"/>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8DAB428B-5FAF-438D-9C81-F961692D3814}"/>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77039494-02B5-45BA-84EF-69436BF4CC9E}"/>
              </a:ext>
            </a:extLst>
          </p:cNvPr>
          <p:cNvSpPr>
            <a:spLocks noGrp="1"/>
          </p:cNvSpPr>
          <p:nvPr>
            <p:ph type="sldNum" sz="quarter" idx="12"/>
          </p:nvPr>
        </p:nvSpPr>
        <p:spPr/>
        <p:txBody>
          <a:bodyPr/>
          <a:lstStyle/>
          <a:p>
            <a:fld id="{196606FA-694B-4EF9-9ACB-919802752DEC}" type="slidenum">
              <a:rPr lang="en-US" smtClean="0"/>
              <a:t>5</a:t>
            </a:fld>
            <a:endParaRPr lang="en-US"/>
          </a:p>
        </p:txBody>
      </p:sp>
    </p:spTree>
    <p:extLst>
      <p:ext uri="{BB962C8B-B14F-4D97-AF65-F5344CB8AC3E}">
        <p14:creationId xmlns:p14="http://schemas.microsoft.com/office/powerpoint/2010/main" val="74281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E31F9-BF87-4048-BF91-199A0D44A10E}"/>
              </a:ext>
            </a:extLst>
          </p:cNvPr>
          <p:cNvSpPr>
            <a:spLocks noGrp="1"/>
          </p:cNvSpPr>
          <p:nvPr>
            <p:ph type="title"/>
          </p:nvPr>
        </p:nvSpPr>
        <p:spPr/>
        <p:txBody>
          <a:bodyPr/>
          <a:lstStyle/>
          <a:p>
            <a:r>
              <a:rPr lang="en-US" dirty="0"/>
              <a:t>So now what comes after that?</a:t>
            </a:r>
          </a:p>
        </p:txBody>
      </p:sp>
      <p:sp>
        <p:nvSpPr>
          <p:cNvPr id="3" name="Content Placeholder 2">
            <a:extLst>
              <a:ext uri="{FF2B5EF4-FFF2-40B4-BE49-F238E27FC236}">
                <a16:creationId xmlns:a16="http://schemas.microsoft.com/office/drawing/2014/main" id="{4345B7C4-C4E3-467C-9AAE-C021885A6926}"/>
              </a:ext>
            </a:extLst>
          </p:cNvPr>
          <p:cNvSpPr>
            <a:spLocks noGrp="1"/>
          </p:cNvSpPr>
          <p:nvPr>
            <p:ph idx="1"/>
          </p:nvPr>
        </p:nvSpPr>
        <p:spPr/>
        <p:txBody>
          <a:bodyPr/>
          <a:lstStyle/>
          <a:p>
            <a:r>
              <a:rPr lang="en-US" dirty="0"/>
              <a:t>Now that the baseline design has been defined and verified through calculations of background rates that the detector has found to be acceptable what next?</a:t>
            </a:r>
          </a:p>
          <a:p>
            <a:r>
              <a:rPr lang="en-US" dirty="0">
                <a:solidFill>
                  <a:srgbClr val="0070C0"/>
                </a:solidFill>
              </a:rPr>
              <a:t>Now the question becomes how do we get the accelerator and detector from a typical starting point to the final design?</a:t>
            </a:r>
          </a:p>
          <a:p>
            <a:r>
              <a:rPr lang="en-US" dirty="0"/>
              <a:t>Initially, the accelerator (and detector) go through a commissioning phase where various parts of the accelerator (and detector) are tested under colliding (and non-colliding) beam conditions</a:t>
            </a:r>
          </a:p>
        </p:txBody>
      </p:sp>
      <p:sp>
        <p:nvSpPr>
          <p:cNvPr id="4" name="Date Placeholder 3">
            <a:extLst>
              <a:ext uri="{FF2B5EF4-FFF2-40B4-BE49-F238E27FC236}">
                <a16:creationId xmlns:a16="http://schemas.microsoft.com/office/drawing/2014/main" id="{49E17816-39C2-4778-88C1-EB0A83D9B30B}"/>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64DFE4BD-06D5-4DE1-B24E-0B474AFBA7DC}"/>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860313BC-BDB1-47CB-9AE9-2CBBD3E0A924}"/>
              </a:ext>
            </a:extLst>
          </p:cNvPr>
          <p:cNvSpPr>
            <a:spLocks noGrp="1"/>
          </p:cNvSpPr>
          <p:nvPr>
            <p:ph type="sldNum" sz="quarter" idx="12"/>
          </p:nvPr>
        </p:nvSpPr>
        <p:spPr/>
        <p:txBody>
          <a:bodyPr/>
          <a:lstStyle/>
          <a:p>
            <a:fld id="{196606FA-694B-4EF9-9ACB-919802752DEC}" type="slidenum">
              <a:rPr lang="en-US" smtClean="0"/>
              <a:t>6</a:t>
            </a:fld>
            <a:endParaRPr lang="en-US"/>
          </a:p>
        </p:txBody>
      </p:sp>
    </p:spTree>
    <p:extLst>
      <p:ext uri="{BB962C8B-B14F-4D97-AF65-F5344CB8AC3E}">
        <p14:creationId xmlns:p14="http://schemas.microsoft.com/office/powerpoint/2010/main" val="1737977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672F8-201A-4E97-8DB6-672059226634}"/>
              </a:ext>
            </a:extLst>
          </p:cNvPr>
          <p:cNvSpPr>
            <a:spLocks noGrp="1"/>
          </p:cNvSpPr>
          <p:nvPr>
            <p:ph type="title"/>
          </p:nvPr>
        </p:nvSpPr>
        <p:spPr/>
        <p:txBody>
          <a:bodyPr/>
          <a:lstStyle/>
          <a:p>
            <a:r>
              <a:rPr lang="en-US" dirty="0"/>
              <a:t>Initial Commissioning Phase</a:t>
            </a:r>
          </a:p>
        </p:txBody>
      </p:sp>
      <p:sp>
        <p:nvSpPr>
          <p:cNvPr id="3" name="Content Placeholder 2">
            <a:extLst>
              <a:ext uri="{FF2B5EF4-FFF2-40B4-BE49-F238E27FC236}">
                <a16:creationId xmlns:a16="http://schemas.microsoft.com/office/drawing/2014/main" id="{82EFF0E3-2C47-49AD-A88B-E91786EDE737}"/>
              </a:ext>
            </a:extLst>
          </p:cNvPr>
          <p:cNvSpPr>
            <a:spLocks noGrp="1"/>
          </p:cNvSpPr>
          <p:nvPr>
            <p:ph idx="1"/>
          </p:nvPr>
        </p:nvSpPr>
        <p:spPr/>
        <p:txBody>
          <a:bodyPr/>
          <a:lstStyle/>
          <a:p>
            <a:r>
              <a:rPr lang="en-US" dirty="0"/>
              <a:t>Usually the accelerator is completed before the detector is ready</a:t>
            </a:r>
          </a:p>
          <a:p>
            <a:pPr lvl="1"/>
            <a:r>
              <a:rPr lang="en-US" dirty="0"/>
              <a:t>This means the accelerator can start to shake down the various subsystems</a:t>
            </a:r>
          </a:p>
          <a:p>
            <a:pPr lvl="2"/>
            <a:r>
              <a:rPr lang="en-US" dirty="0"/>
              <a:t>Gun</a:t>
            </a:r>
          </a:p>
          <a:p>
            <a:pPr lvl="2"/>
            <a:r>
              <a:rPr lang="en-US" dirty="0"/>
              <a:t>Injection accelerator</a:t>
            </a:r>
          </a:p>
          <a:p>
            <a:pPr lvl="2"/>
            <a:r>
              <a:rPr lang="en-US" dirty="0"/>
              <a:t>Positron source</a:t>
            </a:r>
          </a:p>
          <a:p>
            <a:pPr lvl="2"/>
            <a:r>
              <a:rPr lang="en-US" dirty="0"/>
              <a:t>Positron transport lines</a:t>
            </a:r>
          </a:p>
          <a:p>
            <a:pPr lvl="2"/>
            <a:r>
              <a:rPr lang="en-US" dirty="0"/>
              <a:t>Damping rings</a:t>
            </a:r>
          </a:p>
          <a:p>
            <a:pPr lvl="2"/>
            <a:r>
              <a:rPr lang="en-US" dirty="0"/>
              <a:t>Injection transport lines</a:t>
            </a:r>
          </a:p>
          <a:p>
            <a:pPr lvl="2"/>
            <a:r>
              <a:rPr lang="en-US" dirty="0"/>
              <a:t>Injection into the ring(s)</a:t>
            </a:r>
          </a:p>
          <a:p>
            <a:pPr lvl="2"/>
            <a:r>
              <a:rPr lang="en-US" dirty="0"/>
              <a:t>Storing and ramping</a:t>
            </a:r>
          </a:p>
          <a:p>
            <a:pPr lvl="2"/>
            <a:r>
              <a:rPr lang="en-US" dirty="0"/>
              <a:t>RF system</a:t>
            </a:r>
          </a:p>
          <a:p>
            <a:pPr lvl="2"/>
            <a:r>
              <a:rPr lang="en-US" dirty="0"/>
              <a:t>…</a:t>
            </a:r>
          </a:p>
        </p:txBody>
      </p:sp>
      <p:sp>
        <p:nvSpPr>
          <p:cNvPr id="4" name="Date Placeholder 3">
            <a:extLst>
              <a:ext uri="{FF2B5EF4-FFF2-40B4-BE49-F238E27FC236}">
                <a16:creationId xmlns:a16="http://schemas.microsoft.com/office/drawing/2014/main" id="{1DE7FC5D-CE79-487B-9ACE-D4F5207A4733}"/>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B0CCBFA0-CF7A-412B-8D55-D5FC648841BE}"/>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2CA8B4FC-B609-4171-8651-FEAA54C006EE}"/>
              </a:ext>
            </a:extLst>
          </p:cNvPr>
          <p:cNvSpPr>
            <a:spLocks noGrp="1"/>
          </p:cNvSpPr>
          <p:nvPr>
            <p:ph type="sldNum" sz="quarter" idx="12"/>
          </p:nvPr>
        </p:nvSpPr>
        <p:spPr/>
        <p:txBody>
          <a:bodyPr/>
          <a:lstStyle/>
          <a:p>
            <a:fld id="{196606FA-694B-4EF9-9ACB-919802752DEC}" type="slidenum">
              <a:rPr lang="en-US" smtClean="0"/>
              <a:t>7</a:t>
            </a:fld>
            <a:endParaRPr lang="en-US"/>
          </a:p>
        </p:txBody>
      </p:sp>
    </p:spTree>
    <p:extLst>
      <p:ext uri="{BB962C8B-B14F-4D97-AF65-F5344CB8AC3E}">
        <p14:creationId xmlns:p14="http://schemas.microsoft.com/office/powerpoint/2010/main" val="164617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7B21E-F727-4544-A146-C6FA9BF1EFA0}"/>
              </a:ext>
            </a:extLst>
          </p:cNvPr>
          <p:cNvSpPr>
            <a:spLocks noGrp="1"/>
          </p:cNvSpPr>
          <p:nvPr>
            <p:ph type="title"/>
          </p:nvPr>
        </p:nvSpPr>
        <p:spPr>
          <a:xfrm>
            <a:off x="838200" y="141993"/>
            <a:ext cx="10515600" cy="1325563"/>
          </a:xfrm>
        </p:spPr>
        <p:txBody>
          <a:bodyPr/>
          <a:lstStyle/>
          <a:p>
            <a:r>
              <a:rPr lang="en-US" dirty="0"/>
              <a:t>Initial Commissioning (2)</a:t>
            </a:r>
          </a:p>
        </p:txBody>
      </p:sp>
      <p:sp>
        <p:nvSpPr>
          <p:cNvPr id="3" name="Content Placeholder 2">
            <a:extLst>
              <a:ext uri="{FF2B5EF4-FFF2-40B4-BE49-F238E27FC236}">
                <a16:creationId xmlns:a16="http://schemas.microsoft.com/office/drawing/2014/main" id="{E7EACE88-CA56-4803-80E6-4C9AA9878CAE}"/>
              </a:ext>
            </a:extLst>
          </p:cNvPr>
          <p:cNvSpPr>
            <a:spLocks noGrp="1"/>
          </p:cNvSpPr>
          <p:nvPr>
            <p:ph idx="1"/>
          </p:nvPr>
        </p:nvSpPr>
        <p:spPr>
          <a:xfrm>
            <a:off x="838200" y="1467556"/>
            <a:ext cx="10515600" cy="4709407"/>
          </a:xfrm>
        </p:spPr>
        <p:txBody>
          <a:bodyPr/>
          <a:lstStyle/>
          <a:p>
            <a:r>
              <a:rPr lang="en-US" dirty="0"/>
              <a:t>Usually, the detector is still rolled offline and is taking CR triggers to shakedown detector subsystems</a:t>
            </a:r>
          </a:p>
          <a:p>
            <a:r>
              <a:rPr lang="en-US" dirty="0"/>
              <a:t>There are probably some background detectors at the IP to try to get some first measurements of the background rates</a:t>
            </a:r>
          </a:p>
          <a:p>
            <a:r>
              <a:rPr lang="en-US" dirty="0"/>
              <a:t>The accelerator team may try to collide the beams at this time but without the detector (and perhaps without the FF quads) this exercise is most likely not very informative</a:t>
            </a:r>
          </a:p>
          <a:p>
            <a:r>
              <a:rPr lang="en-US" dirty="0"/>
              <a:t>The accelerator team at this time will try to maximize the beam currents in each ring and maximize the beam pipe “scrubbing” around the rings</a:t>
            </a:r>
          </a:p>
          <a:p>
            <a:pPr lvl="1"/>
            <a:r>
              <a:rPr lang="en-US" dirty="0"/>
              <a:t>The backgrounds will be very high and the beam lifetimes will be low</a:t>
            </a:r>
          </a:p>
        </p:txBody>
      </p:sp>
      <p:sp>
        <p:nvSpPr>
          <p:cNvPr id="4" name="Date Placeholder 3">
            <a:extLst>
              <a:ext uri="{FF2B5EF4-FFF2-40B4-BE49-F238E27FC236}">
                <a16:creationId xmlns:a16="http://schemas.microsoft.com/office/drawing/2014/main" id="{6B4780A0-753E-4B9B-A4E9-053A7AFF2B1E}"/>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8218C2A1-4D0F-4BC2-BECA-EECA1C2A83CE}"/>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E91DA8E3-6A6C-4227-8119-48BF129D2D32}"/>
              </a:ext>
            </a:extLst>
          </p:cNvPr>
          <p:cNvSpPr>
            <a:spLocks noGrp="1"/>
          </p:cNvSpPr>
          <p:nvPr>
            <p:ph type="sldNum" sz="quarter" idx="12"/>
          </p:nvPr>
        </p:nvSpPr>
        <p:spPr/>
        <p:txBody>
          <a:bodyPr/>
          <a:lstStyle/>
          <a:p>
            <a:fld id="{196606FA-694B-4EF9-9ACB-919802752DEC}" type="slidenum">
              <a:rPr lang="en-US" smtClean="0"/>
              <a:t>8</a:t>
            </a:fld>
            <a:endParaRPr lang="en-US"/>
          </a:p>
        </p:txBody>
      </p:sp>
    </p:spTree>
    <p:extLst>
      <p:ext uri="{BB962C8B-B14F-4D97-AF65-F5344CB8AC3E}">
        <p14:creationId xmlns:p14="http://schemas.microsoft.com/office/powerpoint/2010/main" val="1133031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8AAE9-E254-4B44-A0B3-4A38D53C3BE7}"/>
              </a:ext>
            </a:extLst>
          </p:cNvPr>
          <p:cNvSpPr>
            <a:spLocks noGrp="1"/>
          </p:cNvSpPr>
          <p:nvPr>
            <p:ph type="title"/>
          </p:nvPr>
        </p:nvSpPr>
        <p:spPr/>
        <p:txBody>
          <a:bodyPr/>
          <a:lstStyle/>
          <a:p>
            <a:r>
              <a:rPr lang="en-US" dirty="0"/>
              <a:t>Commissioning Phase – Stage 2</a:t>
            </a:r>
          </a:p>
        </p:txBody>
      </p:sp>
      <p:sp>
        <p:nvSpPr>
          <p:cNvPr id="3" name="Content Placeholder 2">
            <a:extLst>
              <a:ext uri="{FF2B5EF4-FFF2-40B4-BE49-F238E27FC236}">
                <a16:creationId xmlns:a16="http://schemas.microsoft.com/office/drawing/2014/main" id="{831AEAA5-BD45-401E-BAB1-61B43963B3E5}"/>
              </a:ext>
            </a:extLst>
          </p:cNvPr>
          <p:cNvSpPr>
            <a:spLocks noGrp="1"/>
          </p:cNvSpPr>
          <p:nvPr>
            <p:ph idx="1"/>
          </p:nvPr>
        </p:nvSpPr>
        <p:spPr>
          <a:xfrm>
            <a:off x="838200" y="1653382"/>
            <a:ext cx="10515600" cy="4740275"/>
          </a:xfrm>
        </p:spPr>
        <p:txBody>
          <a:bodyPr>
            <a:normAutofit lnSpcReduction="10000"/>
          </a:bodyPr>
          <a:lstStyle/>
          <a:p>
            <a:r>
              <a:rPr lang="en-US" dirty="0"/>
              <a:t>Stage 2 commissioning phase is when the detector rolls onto the beam line</a:t>
            </a:r>
          </a:p>
          <a:p>
            <a:r>
              <a:rPr lang="en-US" dirty="0"/>
              <a:t>This stage might be a year after the start of the initial commissioning phase</a:t>
            </a:r>
          </a:p>
          <a:p>
            <a:r>
              <a:rPr lang="en-US" dirty="0"/>
              <a:t>Now the accelerator team has the final hardware and can now start to optimize performance by maximizing luminosity</a:t>
            </a:r>
          </a:p>
          <a:p>
            <a:pPr lvl="1"/>
            <a:r>
              <a:rPr lang="en-US" dirty="0"/>
              <a:t>The detector magnetic field (and, of course, the FF quads if they were missing) are now present</a:t>
            </a:r>
          </a:p>
          <a:p>
            <a:r>
              <a:rPr lang="en-US" dirty="0"/>
              <a:t>At this point the beam currents are still low and generally the lifetime is set by how tight the collimators can be in order to lower the beam related backgrounds in the detector</a:t>
            </a:r>
          </a:p>
          <a:p>
            <a:pPr lvl="1"/>
            <a:r>
              <a:rPr lang="en-US" dirty="0"/>
              <a:t>The luminosity is also low. Usually, at least 10 times below design.</a:t>
            </a:r>
          </a:p>
          <a:p>
            <a:endParaRPr lang="en-US" dirty="0"/>
          </a:p>
        </p:txBody>
      </p:sp>
      <p:sp>
        <p:nvSpPr>
          <p:cNvPr id="4" name="Date Placeholder 3">
            <a:extLst>
              <a:ext uri="{FF2B5EF4-FFF2-40B4-BE49-F238E27FC236}">
                <a16:creationId xmlns:a16="http://schemas.microsoft.com/office/drawing/2014/main" id="{6DCA5CF4-AB69-4F14-A1D3-2C2B0E54F2DC}"/>
              </a:ext>
            </a:extLst>
          </p:cNvPr>
          <p:cNvSpPr>
            <a:spLocks noGrp="1"/>
          </p:cNvSpPr>
          <p:nvPr>
            <p:ph type="dt" sz="half" idx="10"/>
          </p:nvPr>
        </p:nvSpPr>
        <p:spPr/>
        <p:txBody>
          <a:bodyPr/>
          <a:lstStyle/>
          <a:p>
            <a:r>
              <a:rPr lang="en-US"/>
              <a:t>5/28/2020</a:t>
            </a:r>
          </a:p>
        </p:txBody>
      </p:sp>
      <p:sp>
        <p:nvSpPr>
          <p:cNvPr id="5" name="Footer Placeholder 4">
            <a:extLst>
              <a:ext uri="{FF2B5EF4-FFF2-40B4-BE49-F238E27FC236}">
                <a16:creationId xmlns:a16="http://schemas.microsoft.com/office/drawing/2014/main" id="{6A2426FB-36AD-4A31-BF91-A3036FECB501}"/>
              </a:ext>
            </a:extLst>
          </p:cNvPr>
          <p:cNvSpPr>
            <a:spLocks noGrp="1"/>
          </p:cNvSpPr>
          <p:nvPr>
            <p:ph type="ftr" sz="quarter" idx="11"/>
          </p:nvPr>
        </p:nvSpPr>
        <p:spPr/>
        <p:txBody>
          <a:bodyPr/>
          <a:lstStyle/>
          <a:p>
            <a:r>
              <a:rPr lang="en-US"/>
              <a:t>MDI  Issues </a:t>
            </a:r>
          </a:p>
        </p:txBody>
      </p:sp>
      <p:sp>
        <p:nvSpPr>
          <p:cNvPr id="6" name="Slide Number Placeholder 5">
            <a:extLst>
              <a:ext uri="{FF2B5EF4-FFF2-40B4-BE49-F238E27FC236}">
                <a16:creationId xmlns:a16="http://schemas.microsoft.com/office/drawing/2014/main" id="{5F721A6D-7F7D-4ECF-8335-E710C3401997}"/>
              </a:ext>
            </a:extLst>
          </p:cNvPr>
          <p:cNvSpPr>
            <a:spLocks noGrp="1"/>
          </p:cNvSpPr>
          <p:nvPr>
            <p:ph type="sldNum" sz="quarter" idx="12"/>
          </p:nvPr>
        </p:nvSpPr>
        <p:spPr/>
        <p:txBody>
          <a:bodyPr/>
          <a:lstStyle/>
          <a:p>
            <a:fld id="{196606FA-694B-4EF9-9ACB-919802752DEC}" type="slidenum">
              <a:rPr lang="en-US" smtClean="0"/>
              <a:t>9</a:t>
            </a:fld>
            <a:endParaRPr lang="en-US"/>
          </a:p>
        </p:txBody>
      </p:sp>
    </p:spTree>
    <p:extLst>
      <p:ext uri="{BB962C8B-B14F-4D97-AF65-F5344CB8AC3E}">
        <p14:creationId xmlns:p14="http://schemas.microsoft.com/office/powerpoint/2010/main" val="407149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4682</TotalTime>
  <Words>2289</Words>
  <Application>Microsoft Macintosh PowerPoint</Application>
  <PresentationFormat>Widescreen</PresentationFormat>
  <Paragraphs>265</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MDI Issues During Commissioning and Beyond</vt:lpstr>
      <vt:lpstr>Outline</vt:lpstr>
      <vt:lpstr>Introduction</vt:lpstr>
      <vt:lpstr>Some remarks</vt:lpstr>
      <vt:lpstr>Some more remarks</vt:lpstr>
      <vt:lpstr>So now what comes after that?</vt:lpstr>
      <vt:lpstr>Initial Commissioning Phase</vt:lpstr>
      <vt:lpstr>Initial Commissioning (2)</vt:lpstr>
      <vt:lpstr>Commissioning Phase – Stage 2</vt:lpstr>
      <vt:lpstr>Commissioning Stage 2 (cont.)</vt:lpstr>
      <vt:lpstr>Evolving from the Commissioning phase </vt:lpstr>
      <vt:lpstr>Evolving stage (cont.)</vt:lpstr>
      <vt:lpstr>Approaching the final design running point</vt:lpstr>
      <vt:lpstr>Beam tail generators</vt:lpstr>
      <vt:lpstr>Possible beam tail distributions for SuperKEKB</vt:lpstr>
      <vt:lpstr>PowerPoint Presentation</vt:lpstr>
      <vt:lpstr>Other things to worry about</vt:lpstr>
      <vt:lpstr>Still more to worry about</vt:lpstr>
      <vt:lpstr>Designing for early running</vt:lpstr>
      <vt:lpstr>Design in a safety margin</vt:lpstr>
      <vt:lpstr>Summary</vt:lpstr>
      <vt:lpstr>Summary (2)</vt:lpstr>
      <vt:lpstr>Conclusions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MDI Issues During Commissioning and Beyond</dc:title>
  <dc:creator>Michael Sullivan</dc:creator>
  <cp:lastModifiedBy>Zhu Hongbo</cp:lastModifiedBy>
  <cp:revision>44</cp:revision>
  <dcterms:created xsi:type="dcterms:W3CDTF">2020-05-23T17:14:44Z</dcterms:created>
  <dcterms:modified xsi:type="dcterms:W3CDTF">2020-05-27T00:35:26Z</dcterms:modified>
</cp:coreProperties>
</file>