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3" r:id="rId2"/>
    <p:sldId id="338" r:id="rId3"/>
    <p:sldId id="281" r:id="rId4"/>
    <p:sldId id="265" r:id="rId5"/>
    <p:sldId id="276" r:id="rId6"/>
    <p:sldId id="326" r:id="rId7"/>
    <p:sldId id="317" r:id="rId8"/>
    <p:sldId id="263" r:id="rId9"/>
    <p:sldId id="307" r:id="rId10"/>
    <p:sldId id="337" r:id="rId11"/>
    <p:sldId id="332" r:id="rId12"/>
    <p:sldId id="266" r:id="rId13"/>
    <p:sldId id="261" r:id="rId14"/>
    <p:sldId id="344" r:id="rId15"/>
    <p:sldId id="349" r:id="rId16"/>
    <p:sldId id="287" r:id="rId17"/>
    <p:sldId id="300" r:id="rId18"/>
    <p:sldId id="351" r:id="rId19"/>
    <p:sldId id="339" r:id="rId20"/>
    <p:sldId id="342" r:id="rId21"/>
    <p:sldId id="284" r:id="rId22"/>
    <p:sldId id="340" r:id="rId23"/>
    <p:sldId id="346" r:id="rId2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77" autoAdjust="0"/>
  </p:normalViewPr>
  <p:slideViewPr>
    <p:cSldViewPr snapToGrid="0">
      <p:cViewPr varScale="1">
        <p:scale>
          <a:sx n="65" d="100"/>
          <a:sy n="65" d="100"/>
        </p:scale>
        <p:origin x="5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997" cy="4985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78" y="0"/>
            <a:ext cx="2948997" cy="4985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1B716-A3F8-4F32-965B-9F50978B02C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539"/>
            <a:ext cx="2948997" cy="498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78" y="9445539"/>
            <a:ext cx="2948997" cy="498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0922-CD08-405B-9649-63D43AD45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2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7A2680-B091-4AE6-B7F2-12C4DD2755AF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A0DA85-C27F-47BF-A457-AA3235551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0DA85-C27F-47BF-A457-AA3235551E3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0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0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2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5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0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5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3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AFD3-8297-4AB6-A18F-C831DDE0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7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49778" y="370650"/>
            <a:ext cx="4778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SLD Vertex Detector</a:t>
            </a:r>
          </a:p>
          <a:p>
            <a:pPr algn="ctr"/>
            <a:r>
              <a:rPr lang="en-GB" sz="2400" dirty="0" smtClean="0"/>
              <a:t>Lessons for MDI at Higgs Factories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Chris Damerell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Rutherford Appleton Lab</a:t>
            </a:r>
            <a:endParaRPr lang="en-GB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417688" y="2655925"/>
            <a:ext cx="3356623" cy="3631965"/>
            <a:chOff x="104" y="459"/>
            <a:chExt cx="2653" cy="2359"/>
          </a:xfrm>
          <a:solidFill>
            <a:schemeClr val="bg1"/>
          </a:solidFill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27"/>
              <a:ext cx="2449" cy="22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4" y="459"/>
              <a:ext cx="91" cy="2359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4" y="2659"/>
              <a:ext cx="2608" cy="91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21" y="482"/>
              <a:ext cx="136" cy="2268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40" y="482"/>
              <a:ext cx="2494" cy="113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47" y="104314"/>
            <a:ext cx="4575227" cy="47410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43896" y="5244147"/>
            <a:ext cx="986175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Our big headache regarding installation: how to switch from VXD1 to VXD2 to VXD3, in the most congested and inaccessible part of the detector system?   </a:t>
            </a:r>
          </a:p>
          <a:p>
            <a:endParaRPr lang="en-GB" dirty="0"/>
          </a:p>
          <a:p>
            <a:r>
              <a:rPr lang="en-GB" dirty="0" smtClean="0"/>
              <a:t>An intense meeting of SLD Advisory Group during 1991.  The original plan was falling apart almost by the day.  Bill Ash to the rescue.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3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64" y="0"/>
            <a:ext cx="861219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2868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SLD in 1991, VXD1 installed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300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9670"/>
            <a:ext cx="5907893" cy="391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" y="931858"/>
            <a:ext cx="5856712" cy="382651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8200" y="5358581"/>
            <a:ext cx="395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independent tractor motion systems, for 500 tons plus two of 125 tons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74839" y="4483510"/>
            <a:ext cx="285135" cy="766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18557" y="4296697"/>
            <a:ext cx="73688" cy="923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38600" y="4528572"/>
            <a:ext cx="680884" cy="721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87" y="3434389"/>
            <a:ext cx="5117397" cy="3423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97" y="3117966"/>
            <a:ext cx="2680132" cy="374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4053840" cy="273100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84" y="19702"/>
            <a:ext cx="4675435" cy="30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28th May 2020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SLD VXD - Lessons for Higgs Factory  – Chris Damerell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0A83-9445-4324-A875-F573ED9BD8BC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5268"/>
            <a:ext cx="10515600" cy="1325563"/>
          </a:xfrm>
          <a:ln/>
        </p:spPr>
        <p:txBody>
          <a:bodyPr/>
          <a:lstStyle/>
          <a:p>
            <a:pPr algn="ctr"/>
            <a:r>
              <a:rPr lang="en-GB" altLang="en-US" dirty="0"/>
              <a:t>Cross-section of ‘R20 module</a:t>
            </a:r>
            <a:r>
              <a:rPr lang="en-GB" altLang="en-US" dirty="0" smtClean="0"/>
              <a:t>’ – VXD3 version</a:t>
            </a:r>
            <a:endParaRPr lang="en-GB" altLang="en-US" dirty="0"/>
          </a:p>
        </p:txBody>
      </p:sp>
      <p:pic>
        <p:nvPicPr>
          <p:cNvPr id="196612" name="Picture 4" descr="R20 module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1331334"/>
            <a:ext cx="8280400" cy="4164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04104" y="1175647"/>
            <a:ext cx="1170038" cy="10267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201264" y="5607734"/>
            <a:ext cx="195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Be-stainless steel </a:t>
            </a:r>
          </a:p>
          <a:p>
            <a:r>
              <a:rPr lang="en-GB" dirty="0"/>
              <a:t>b</a:t>
            </a:r>
            <a:r>
              <a:rPr lang="en-GB" dirty="0" smtClean="0"/>
              <a:t>raze joints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02710" y="3510117"/>
            <a:ext cx="108155" cy="2097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</p:cNvCxnSpPr>
          <p:nvPr/>
        </p:nvCxnSpPr>
        <p:spPr>
          <a:xfrm flipV="1">
            <a:off x="6179574" y="3510116"/>
            <a:ext cx="447368" cy="2097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9488" y="946535"/>
            <a:ext cx="581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Delicate 3-point support (cone, Vee and flat</a:t>
            </a:r>
            <a:r>
              <a:rPr lang="en-GB" dirty="0"/>
              <a:t>)</a:t>
            </a:r>
            <a:r>
              <a:rPr lang="en-GB" dirty="0" smtClean="0"/>
              <a:t> from </a:t>
            </a:r>
            <a:r>
              <a:rPr lang="en-GB" dirty="0" err="1" smtClean="0"/>
              <a:t>beampipe</a:t>
            </a:r>
            <a:endParaRPr lang="en-GB" dirty="0" smtClean="0"/>
          </a:p>
          <a:p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18787" y="1290295"/>
            <a:ext cx="176981" cy="7449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9970" y="1319704"/>
            <a:ext cx="80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Foam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5282380" y="1208094"/>
            <a:ext cx="1120878" cy="827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483510" y="4513006"/>
            <a:ext cx="798870" cy="698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44697" y="5377225"/>
            <a:ext cx="528975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Heavy vacuum pipe carrying  FF quads is supported from the end-doors of SLD.  During door opening/closing these would droop or lift, breaking the delicate braze joints.  Precision servo system eliminated dangerous stresses.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982199" y="2902943"/>
            <a:ext cx="1993491" cy="196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982199" y="3634629"/>
            <a:ext cx="1993491" cy="33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10620019" y="3661903"/>
            <a:ext cx="403123" cy="44575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0386503" y="4262150"/>
            <a:ext cx="435077" cy="1115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3294"/>
            <a:ext cx="6437868" cy="4217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323" y="2045110"/>
            <a:ext cx="236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Stainless steel-beryllium braze joint, wall thickness 0.75 mm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057832"/>
            <a:ext cx="1487129" cy="540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1368" y="5535613"/>
            <a:ext cx="8008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in SLD, transfer to outer </a:t>
            </a:r>
            <a:r>
              <a:rPr lang="en-GB" dirty="0" err="1" smtClean="0"/>
              <a:t>beampipe</a:t>
            </a:r>
            <a:r>
              <a:rPr lang="en-GB" dirty="0" smtClean="0"/>
              <a:t> sections (north and south) and subsequent operations (SLD door opening and closing) required careful planning and execution. 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55542" y="361834"/>
            <a:ext cx="259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of 6 sections</a:t>
            </a:r>
          </a:p>
          <a:p>
            <a:r>
              <a:rPr lang="en-GB" dirty="0" smtClean="0"/>
              <a:t> of foam cryostat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00334" y="1008165"/>
            <a:ext cx="711511" cy="23200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" y="375181"/>
            <a:ext cx="4434840" cy="433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8263"/>
            <a:ext cx="4498848" cy="3479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936" y="167227"/>
            <a:ext cx="688630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VXD2 ran for 3 years 1992-1994  </a:t>
            </a:r>
          </a:p>
          <a:p>
            <a:r>
              <a:rPr lang="en-GB" b="1" dirty="0" smtClean="0"/>
              <a:t>VXD3 ran for 3 years 1996-1998, by which time SLC worked beautifully</a:t>
            </a:r>
          </a:p>
          <a:p>
            <a:endParaRPr lang="en-GB" b="1" dirty="0"/>
          </a:p>
          <a:p>
            <a:r>
              <a:rPr lang="en-GB" dirty="0" smtClean="0">
                <a:solidFill>
                  <a:srgbClr val="FF0000"/>
                </a:solidFill>
              </a:rPr>
              <a:t>Backgrounds at SLC were at first  sight alarming!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42648" y="4549676"/>
            <a:ext cx="580445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Pixels have ~4000 times finer granularity than </a:t>
            </a:r>
            <a:r>
              <a:rPr lang="en-GB" sz="1600" dirty="0" err="1" smtClean="0"/>
              <a:t>microstrips</a:t>
            </a:r>
            <a:r>
              <a:rPr lang="en-GB" sz="1600" dirty="0" smtClean="0"/>
              <a:t> – </a:t>
            </a:r>
          </a:p>
          <a:p>
            <a:r>
              <a:rPr lang="en-GB" sz="1600" dirty="0" smtClean="0"/>
              <a:t>hence able to soak up massive number of background hits.</a:t>
            </a:r>
          </a:p>
          <a:p>
            <a:endParaRPr lang="en-GB" sz="1600" dirty="0" smtClean="0"/>
          </a:p>
          <a:p>
            <a:r>
              <a:rPr lang="en-GB" sz="1600" dirty="0"/>
              <a:t>W</a:t>
            </a:r>
            <a:r>
              <a:rPr lang="en-GB" sz="1600" dirty="0" smtClean="0"/>
              <a:t>e had the world’s best vertex detector, but the </a:t>
            </a:r>
            <a:r>
              <a:rPr lang="en-GB" sz="1600" i="1" dirty="0" smtClean="0"/>
              <a:t>B</a:t>
            </a:r>
            <a:r>
              <a:rPr lang="en-GB" sz="1600" dirty="0" smtClean="0"/>
              <a:t> tagging performance was </a:t>
            </a:r>
            <a:r>
              <a:rPr lang="en-GB" sz="1600" dirty="0" smtClean="0">
                <a:solidFill>
                  <a:srgbClr val="FF0000"/>
                </a:solidFill>
              </a:rPr>
              <a:t>‘no better than LEP’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/>
              <a:t>David Jackson, former grad student on ALEPH, worked diligently in his new office in SLAC for a few months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347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CAAB-D4E8-43FD-9E41-2CE365107585}" type="slidenum">
              <a:rPr lang="en-GB" altLang="en-US"/>
              <a:pPr/>
              <a:t>17</a:t>
            </a:fld>
            <a:endParaRPr lang="en-GB" altLang="en-US"/>
          </a:p>
        </p:txBody>
      </p:sp>
      <p:pic>
        <p:nvPicPr>
          <p:cNvPr id="1136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39629" r="14766" b="19815"/>
          <a:stretch>
            <a:fillRect/>
          </a:stretch>
        </p:blipFill>
        <p:spPr>
          <a:xfrm>
            <a:off x="1592826" y="1328739"/>
            <a:ext cx="9144000" cy="4103687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071814" y="188913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rgbClr val="0000CC"/>
                </a:solidFill>
              </a:rPr>
              <a:t>‘P</a:t>
            </a:r>
            <a:r>
              <a:rPr lang="en-GB" altLang="en-US" sz="3600" baseline="-25000">
                <a:solidFill>
                  <a:srgbClr val="0000CC"/>
                </a:solidFill>
              </a:rPr>
              <a:t>T</a:t>
            </a:r>
            <a:r>
              <a:rPr lang="en-GB" altLang="en-US" sz="3600">
                <a:solidFill>
                  <a:srgbClr val="0000CC"/>
                </a:solidFill>
              </a:rPr>
              <a:t> Corrected Vertex Mass’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6024563" y="1412876"/>
            <a:ext cx="4176712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D80000"/>
                </a:solidFill>
              </a:rPr>
              <a:t>Apply a kinematic correction to </a:t>
            </a:r>
            <a:r>
              <a:rPr lang="en-GB" altLang="en-US" sz="2800" i="1">
                <a:latin typeface="Times New Roman" panose="02020603050405020304" pitchFamily="18" charset="0"/>
              </a:rPr>
              <a:t>M</a:t>
            </a:r>
            <a:r>
              <a:rPr lang="en-GB" altLang="en-US" sz="2800" b="1" i="1" baseline="-25000">
                <a:latin typeface="Times New Roman" panose="02020603050405020304" pitchFamily="18" charset="0"/>
              </a:rPr>
              <a:t>VTX</a:t>
            </a:r>
            <a:r>
              <a:rPr lang="en-GB" altLang="en-US" sz="2800">
                <a:solidFill>
                  <a:srgbClr val="D80000"/>
                </a:solidFill>
              </a:rPr>
              <a:t> to partially recover effect of missing neutral particles: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1919289" y="5589588"/>
            <a:ext cx="8351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4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altLang="en-US" sz="3400" b="1" i="1" baseline="-10000" dirty="0">
                <a:latin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GB" altLang="en-US" sz="2400" b="1" i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altLang="en-US" sz="34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GB" altLang="en-US" sz="3400" dirty="0">
                <a:solidFill>
                  <a:srgbClr val="0000CC"/>
                </a:solidFill>
              </a:rPr>
              <a:t>is the main parameter for jet b-tagging</a:t>
            </a: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H="1" flipV="1">
            <a:off x="3683001" y="981075"/>
            <a:ext cx="828675" cy="863600"/>
          </a:xfrm>
          <a:prstGeom prst="line">
            <a:avLst/>
          </a:prstGeom>
          <a:noFill/>
          <a:ln w="31750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2782889" y="1196976"/>
            <a:ext cx="12969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300"/>
              <a:t>P</a:t>
            </a:r>
            <a:r>
              <a:rPr lang="en-GB" altLang="en-US" sz="2300" b="1" baseline="-10000"/>
              <a:t>T</a:t>
            </a:r>
            <a:r>
              <a:rPr lang="en-GB" altLang="en-US" sz="2300" b="1" baseline="44000"/>
              <a:t>miss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7807" y="6254896"/>
            <a:ext cx="4114800" cy="365125"/>
          </a:xfrm>
        </p:spPr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3806" y="5380672"/>
            <a:ext cx="1186151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</a:t>
            </a:r>
            <a:r>
              <a:rPr lang="en-GB" baseline="-25000" dirty="0" smtClean="0"/>
              <a:t>PT</a:t>
            </a:r>
            <a:r>
              <a:rPr lang="en-GB" dirty="0" smtClean="0"/>
              <a:t> is the main parameter for tagging of, and discrimination between, b- and c-jets.  A brilliant development, led by </a:t>
            </a:r>
          </a:p>
          <a:p>
            <a:r>
              <a:rPr lang="en-GB" dirty="0" smtClean="0"/>
              <a:t>Dave Jackson and Su Dong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ZVTOP </a:t>
            </a:r>
            <a:r>
              <a:rPr lang="en-GB" dirty="0" smtClean="0"/>
              <a:t>continued to evolve as </a:t>
            </a:r>
            <a:r>
              <a:rPr lang="en-GB" dirty="0" err="1" smtClean="0">
                <a:solidFill>
                  <a:srgbClr val="FF0000"/>
                </a:solidFill>
              </a:rPr>
              <a:t>LCFIVertex</a:t>
            </a:r>
            <a:r>
              <a:rPr lang="en-GB" dirty="0" smtClean="0"/>
              <a:t> (Nicolo de Groot, Sonja </a:t>
            </a:r>
            <a:r>
              <a:rPr lang="en-GB" dirty="0" err="1" smtClean="0"/>
              <a:t>Hillert</a:t>
            </a:r>
            <a:r>
              <a:rPr lang="en-GB" dirty="0" smtClean="0"/>
              <a:t>), then from 2007 as </a:t>
            </a:r>
            <a:r>
              <a:rPr lang="en-GB" dirty="0" err="1" smtClean="0">
                <a:solidFill>
                  <a:srgbClr val="FF0000"/>
                </a:solidFill>
              </a:rPr>
              <a:t>LCFIPlus</a:t>
            </a:r>
            <a:r>
              <a:rPr lang="en-GB" dirty="0" smtClean="0"/>
              <a:t> (</a:t>
            </a:r>
            <a:r>
              <a:rPr lang="en-GB" dirty="0" err="1" smtClean="0"/>
              <a:t>Tomohiko</a:t>
            </a:r>
            <a:r>
              <a:rPr lang="en-GB" dirty="0" smtClean="0"/>
              <a:t> Tanabe, Masako Iwasaki, Jan </a:t>
            </a:r>
            <a:r>
              <a:rPr lang="en-GB" dirty="0" err="1" smtClean="0"/>
              <a:t>Strube</a:t>
            </a:r>
            <a:r>
              <a:rPr lang="en-GB" dirty="0" smtClean="0"/>
              <a:t>) – now used by all of </a:t>
            </a:r>
            <a:r>
              <a:rPr lang="en-GB" dirty="0" err="1" smtClean="0"/>
              <a:t>SiD</a:t>
            </a:r>
            <a:r>
              <a:rPr lang="en-GB" dirty="0" smtClean="0"/>
              <a:t>, ILD, </a:t>
            </a:r>
            <a:r>
              <a:rPr lang="en-GB" dirty="0" err="1" smtClean="0"/>
              <a:t>CLICdp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72489" y="102120"/>
            <a:ext cx="2996967" cy="3939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371"/>
            <a:ext cx="3136490" cy="557598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SLD Vertex Detector - 1 April 2020 Chris Damerell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4542" y="4345858"/>
            <a:ext cx="548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00 pages, 30 papers, in PRL, </a:t>
            </a:r>
            <a:r>
              <a:rPr lang="en-GB" dirty="0" err="1" smtClean="0"/>
              <a:t>Phys</a:t>
            </a:r>
            <a:r>
              <a:rPr lang="en-GB" dirty="0" smtClean="0"/>
              <a:t> Rev, Physics Letters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3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" y="740746"/>
            <a:ext cx="10265664" cy="570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0"/>
            <a:ext cx="451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Conceptual 5-layer vertex detector for ILC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1335" y="5800271"/>
            <a:ext cx="86843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Preferred technology is now </a:t>
            </a:r>
            <a:r>
              <a:rPr lang="en-GB" dirty="0" smtClean="0">
                <a:solidFill>
                  <a:srgbClr val="FF0000"/>
                </a:solidFill>
              </a:rPr>
              <a:t>stitched CMOS pixel devices (20 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m pixels) </a:t>
            </a:r>
            <a:r>
              <a:rPr lang="en-GB" dirty="0" smtClean="0"/>
              <a:t>building on the developments of W </a:t>
            </a:r>
            <a:r>
              <a:rPr lang="en-GB" dirty="0" err="1" smtClean="0"/>
              <a:t>Snoeys</a:t>
            </a:r>
            <a:r>
              <a:rPr lang="en-GB" dirty="0" smtClean="0"/>
              <a:t> et al for ALICE.  1 or 2 devices per 25 cm long ladder, as shown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6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28th May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2413" y="0"/>
            <a:ext cx="11406187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This invitation brings back happy memories – my only visit to China: Beijing in 2007, for an ILC workshop which included the first review of tracking systems.  The outcome revealed several concerns, leading in 2008 to the concept of the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SPT (Silicon Pixel Tracker), </a:t>
            </a:r>
            <a:r>
              <a:rPr lang="en-GB" dirty="0" smtClean="0">
                <a:sym typeface="Wingdings" panose="05000000000000000000" pitchFamily="2" charset="2"/>
              </a:rPr>
              <a:t>reported at an ILC workshop in Sendai, Japan.   This has become probably the front-runner for the ILC detector tracking system (for all of ILD, </a:t>
            </a:r>
            <a:r>
              <a:rPr lang="en-GB" dirty="0" err="1" smtClean="0">
                <a:sym typeface="Wingdings" panose="05000000000000000000" pitchFamily="2" charset="2"/>
              </a:rPr>
              <a:t>SiD</a:t>
            </a:r>
            <a:r>
              <a:rPr lang="en-GB" dirty="0" smtClean="0">
                <a:sym typeface="Wingdings" panose="05000000000000000000" pitchFamily="2" charset="2"/>
              </a:rPr>
              <a:t> and </a:t>
            </a:r>
            <a:r>
              <a:rPr lang="en-GB" dirty="0" err="1" smtClean="0">
                <a:sym typeface="Wingdings" panose="05000000000000000000" pitchFamily="2" charset="2"/>
              </a:rPr>
              <a:t>CLICdp</a:t>
            </a:r>
            <a:r>
              <a:rPr lang="en-GB" dirty="0" smtClean="0">
                <a:sym typeface="Wingdings" panose="05000000000000000000" pitchFamily="2" charset="2"/>
              </a:rPr>
              <a:t>).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At SLD, we mainly studied </a:t>
            </a:r>
            <a:r>
              <a:rPr lang="en-GB" dirty="0" err="1" smtClean="0">
                <a:sym typeface="Wingdings" panose="05000000000000000000" pitchFamily="2" charset="2"/>
              </a:rPr>
              <a:t>e+e</a:t>
            </a:r>
            <a:r>
              <a:rPr lang="en-GB" dirty="0" smtClean="0">
                <a:sym typeface="Wingdings" panose="05000000000000000000" pitchFamily="2" charset="2"/>
              </a:rPr>
              <a:t>-  Z</a:t>
            </a:r>
            <a:r>
              <a:rPr lang="en-GB" baseline="30000" dirty="0" smtClean="0">
                <a:sym typeface="Wingdings" panose="05000000000000000000" pitchFamily="2" charset="2"/>
              </a:rPr>
              <a:t>0</a:t>
            </a:r>
            <a:r>
              <a:rPr lang="en-GB" dirty="0" smtClean="0">
                <a:sym typeface="Wingdings" panose="05000000000000000000" pitchFamily="2" charset="2"/>
              </a:rPr>
              <a:t> (91 GeV)  q </a:t>
            </a:r>
            <a:r>
              <a:rPr lang="en-GB" dirty="0" err="1" smtClean="0">
                <a:sym typeface="Wingdings" panose="05000000000000000000" pitchFamily="2" charset="2"/>
              </a:rPr>
              <a:t>q</a:t>
            </a:r>
            <a:r>
              <a:rPr lang="en-GB" dirty="0" smtClean="0">
                <a:sym typeface="Wingdings" panose="05000000000000000000" pitchFamily="2" charset="2"/>
              </a:rPr>
              <a:t>  (q = </a:t>
            </a:r>
            <a:r>
              <a:rPr lang="en-GB" dirty="0" err="1" smtClean="0">
                <a:sym typeface="Wingdings" panose="05000000000000000000" pitchFamily="2" charset="2"/>
              </a:rPr>
              <a:t>uds</a:t>
            </a:r>
            <a:r>
              <a:rPr lang="en-GB" dirty="0" smtClean="0">
                <a:sym typeface="Wingdings" panose="05000000000000000000" pitchFamily="2" charset="2"/>
              </a:rPr>
              <a:t>, c, b) 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Most of the physics depended on separately tagging light quark, charm and b jets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 At CEPC(</a:t>
            </a:r>
            <a:r>
              <a:rPr lang="en-GB" dirty="0" err="1" smtClean="0">
                <a:sym typeface="Wingdings" panose="05000000000000000000" pitchFamily="2" charset="2"/>
              </a:rPr>
              <a:t>ee</a:t>
            </a:r>
            <a:r>
              <a:rPr lang="en-GB" dirty="0" smtClean="0">
                <a:sym typeface="Wingdings" panose="05000000000000000000" pitchFamily="2" charset="2"/>
              </a:rPr>
              <a:t>), you will study </a:t>
            </a:r>
            <a:r>
              <a:rPr lang="en-GB" dirty="0" err="1" smtClean="0">
                <a:sym typeface="Wingdings" panose="05000000000000000000" pitchFamily="2" charset="2"/>
              </a:rPr>
              <a:t>e+e</a:t>
            </a:r>
            <a:r>
              <a:rPr lang="en-GB" dirty="0" smtClean="0">
                <a:sym typeface="Wingdings" panose="05000000000000000000" pitchFamily="2" charset="2"/>
              </a:rPr>
              <a:t>-  Z</a:t>
            </a:r>
            <a:r>
              <a:rPr lang="en-GB" baseline="30000" dirty="0" smtClean="0">
                <a:sym typeface="Wingdings" panose="05000000000000000000" pitchFamily="2" charset="2"/>
              </a:rPr>
              <a:t>0 </a:t>
            </a:r>
            <a:r>
              <a:rPr lang="en-GB" dirty="0" smtClean="0">
                <a:sym typeface="Wingdings" panose="05000000000000000000" pitchFamily="2" charset="2"/>
              </a:rPr>
              <a:t>(91GeV) + H</a:t>
            </a:r>
            <a:r>
              <a:rPr lang="en-GB" baseline="30000" dirty="0" smtClean="0">
                <a:sym typeface="Wingdings" panose="05000000000000000000" pitchFamily="2" charset="2"/>
              </a:rPr>
              <a:t>0</a:t>
            </a:r>
            <a:r>
              <a:rPr lang="en-GB" dirty="0" smtClean="0">
                <a:sym typeface="Wingdings" panose="05000000000000000000" pitchFamily="2" charset="2"/>
              </a:rPr>
              <a:t> (125 GeV)    q </a:t>
            </a:r>
            <a:r>
              <a:rPr lang="en-GB" dirty="0" err="1" smtClean="0">
                <a:sym typeface="Wingdings" panose="05000000000000000000" pitchFamily="2" charset="2"/>
              </a:rPr>
              <a:t>q</a:t>
            </a:r>
            <a:r>
              <a:rPr lang="en-GB" dirty="0" smtClean="0">
                <a:sym typeface="Wingdings" panose="05000000000000000000" pitchFamily="2" charset="2"/>
              </a:rPr>
              <a:t> + q </a:t>
            </a:r>
            <a:r>
              <a:rPr lang="en-GB" dirty="0" err="1" smtClean="0">
                <a:sym typeface="Wingdings" panose="05000000000000000000" pitchFamily="2" charset="2"/>
              </a:rPr>
              <a:t>q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etc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 so there are many similarities, but your events will  be more complex (4 jets with overlap </a:t>
            </a:r>
            <a:r>
              <a:rPr lang="en-GB" dirty="0" err="1" smtClean="0">
                <a:sym typeface="Wingdings" panose="05000000000000000000" pitchFamily="2" charset="2"/>
              </a:rPr>
              <a:t>etc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As Bjorn </a:t>
            </a:r>
            <a:r>
              <a:rPr lang="en-GB" dirty="0" err="1" smtClean="0">
                <a:sym typeface="Wingdings" panose="05000000000000000000" pitchFamily="2" charset="2"/>
              </a:rPr>
              <a:t>Wiik</a:t>
            </a:r>
            <a:r>
              <a:rPr lang="en-GB" dirty="0" smtClean="0">
                <a:sym typeface="Wingdings" panose="05000000000000000000" pitchFamily="2" charset="2"/>
              </a:rPr>
              <a:t> said in his summary talk at </a:t>
            </a:r>
            <a:r>
              <a:rPr lang="en-GB" dirty="0" err="1" smtClean="0">
                <a:sym typeface="Wingdings" panose="05000000000000000000" pitchFamily="2" charset="2"/>
              </a:rPr>
              <a:t>Saariselka</a:t>
            </a:r>
            <a:r>
              <a:rPr lang="en-GB" dirty="0" smtClean="0">
                <a:sym typeface="Wingdings" panose="05000000000000000000" pitchFamily="2" charset="2"/>
              </a:rPr>
              <a:t>, 1991, ‘We’re going to need a very good vertex detector.’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What does this mean?  Our achievement in the 1990s, that went beyond the reach of LEP and (even now) </a:t>
            </a: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the LHC GPDs (ATLAS and CMS), was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high efficiency and purity for identifying charm and b jets separately.</a:t>
            </a:r>
            <a:r>
              <a:rPr lang="en-GB" dirty="0" smtClean="0">
                <a:sym typeface="Wingdings" panose="05000000000000000000" pitchFamily="2" charset="2"/>
              </a:rPr>
              <a:t>  Due to the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     different lifetimes  (~10</a:t>
            </a:r>
            <a:r>
              <a:rPr lang="en-GB" baseline="30000" dirty="0" smtClean="0">
                <a:sym typeface="Wingdings" panose="05000000000000000000" pitchFamily="2" charset="2"/>
              </a:rPr>
              <a:t>-13</a:t>
            </a:r>
            <a:r>
              <a:rPr lang="en-GB" dirty="0" smtClean="0">
                <a:sym typeface="Wingdings" panose="05000000000000000000" pitchFamily="2" charset="2"/>
              </a:rPr>
              <a:t> s and 10</a:t>
            </a:r>
            <a:r>
              <a:rPr lang="en-GB" baseline="30000" dirty="0" smtClean="0">
                <a:sym typeface="Wingdings" panose="05000000000000000000" pitchFamily="2" charset="2"/>
              </a:rPr>
              <a:t>-12</a:t>
            </a:r>
            <a:r>
              <a:rPr lang="en-GB" dirty="0" smtClean="0">
                <a:sym typeface="Wingdings" panose="05000000000000000000" pitchFamily="2" charset="2"/>
              </a:rPr>
              <a:t> s respectively) this is much more difficult for charm than for </a:t>
            </a:r>
            <a:r>
              <a:rPr lang="en-GB" dirty="0" err="1" smtClean="0">
                <a:sym typeface="Wingdings" panose="05000000000000000000" pitchFamily="2" charset="2"/>
              </a:rPr>
              <a:t>Bs</a:t>
            </a:r>
            <a:r>
              <a:rPr lang="en-GB" dirty="0" smtClean="0">
                <a:sym typeface="Wingdings" panose="05000000000000000000" pitchFamily="2" charset="2"/>
              </a:rPr>
              <a:t>. 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So how was it done?  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ym typeface="Wingdings" panose="05000000000000000000" pitchFamily="2" charset="2"/>
              </a:rPr>
              <a:t>First and foremost, we required a </a:t>
            </a:r>
            <a:r>
              <a:rPr lang="en-GB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small radius </a:t>
            </a:r>
            <a:r>
              <a:rPr lang="en-GB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beampipe</a:t>
            </a:r>
            <a:r>
              <a:rPr lang="en-GB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 </a:t>
            </a:r>
            <a:r>
              <a:rPr lang="en-GB" dirty="0" smtClean="0">
                <a:sym typeface="Wingdings" panose="05000000000000000000" pitchFamily="2" charset="2"/>
              </a:rPr>
              <a:t>It was estimated in 1981 that SLC would need only a ‘drinking straw’.  So we thought we were being modest in planning for a 10 mm radius </a:t>
            </a:r>
            <a:r>
              <a:rPr lang="en-GB" dirty="0" err="1" smtClean="0">
                <a:sym typeface="Wingdings" panose="05000000000000000000" pitchFamily="2" charset="2"/>
              </a:rPr>
              <a:t>beampipe</a:t>
            </a:r>
            <a:r>
              <a:rPr lang="en-GB" dirty="0" smtClean="0">
                <a:sym typeface="Wingdings" panose="05000000000000000000" pitchFamily="2" charset="2"/>
              </a:rPr>
              <a:t>……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97909" y="2015614"/>
            <a:ext cx="884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941576" y="2861187"/>
            <a:ext cx="1179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443019" y="2861187"/>
            <a:ext cx="98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28th May 2020</a:t>
            </a:r>
            <a:endParaRPr lang="en-GB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SLD VXD - Lessons for Higgs Factory  – Chris Damerell</a:t>
            </a:r>
            <a:endParaRPr lang="en-GB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C56B-1092-4086-9C46-686B6AA4C495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14235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981076"/>
            <a:ext cx="86391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4151313" y="188914"/>
            <a:ext cx="3744912" cy="765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800" dirty="0"/>
              <a:t>Generic long-barrel </a:t>
            </a:r>
            <a:r>
              <a:rPr lang="en-GB" altLang="en-US" sz="1800" dirty="0" smtClean="0"/>
              <a:t>detector</a:t>
            </a:r>
            <a:endParaRPr lang="en-GB" alt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6617109" y="5260258"/>
            <a:ext cx="1415845" cy="668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4741" y="1061884"/>
            <a:ext cx="3773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absence of endcap detectors, as part of vertex detector system.  By all means have </a:t>
            </a:r>
            <a:r>
              <a:rPr lang="en-GB" i="1" dirty="0" smtClean="0"/>
              <a:t>endcap tracking detectors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933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65" y="254434"/>
            <a:ext cx="77057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60088" y="900971"/>
            <a:ext cx="174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ALICE ITS-2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877549" y="925573"/>
            <a:ext cx="476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.</a:t>
            </a:r>
            <a:endParaRPr lang="en-GB" sz="6000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11036677" y="1044143"/>
            <a:ext cx="1" cy="3477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315450" y="4500563"/>
            <a:ext cx="2571750" cy="42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15450" y="1181309"/>
            <a:ext cx="2109786" cy="33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13267" y="399104"/>
            <a:ext cx="476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.</a:t>
            </a:r>
            <a:endParaRPr lang="en-GB" sz="6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001000" y="1092137"/>
            <a:ext cx="3150392" cy="8091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120850" y="1455956"/>
            <a:ext cx="174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LSST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72775" y="4534667"/>
            <a:ext cx="174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2020</a:t>
            </a:r>
            <a:endParaRPr lang="en-GB" sz="1400" dirty="0"/>
          </a:p>
        </p:txBody>
      </p:sp>
      <p:sp>
        <p:nvSpPr>
          <p:cNvPr id="29" name="Oval 28"/>
          <p:cNvSpPr/>
          <p:nvPr/>
        </p:nvSpPr>
        <p:spPr>
          <a:xfrm>
            <a:off x="3100388" y="1942391"/>
            <a:ext cx="1128712" cy="60007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SLD VXD - Lessons for Higgs Factory  – Chris Damerell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2413" y="0"/>
            <a:ext cx="11406187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After all this, what lessons did we learn, that might be relevant to CEPC(</a:t>
            </a:r>
            <a:r>
              <a:rPr lang="en-GB" dirty="0" err="1" smtClean="0">
                <a:sym typeface="Wingdings" panose="05000000000000000000" pitchFamily="2" charset="2"/>
              </a:rPr>
              <a:t>ee</a:t>
            </a:r>
            <a:r>
              <a:rPr lang="en-GB" dirty="0" smtClean="0">
                <a:sym typeface="Wingdings" panose="05000000000000000000" pitchFamily="2" charset="2"/>
              </a:rPr>
              <a:t>)?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There’s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a  non-negotiable need for a small radius </a:t>
            </a:r>
            <a:r>
              <a:rPr lang="en-GB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beampipe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 (~15 mm), </a:t>
            </a:r>
            <a:r>
              <a:rPr lang="en-GB" dirty="0" smtClean="0">
                <a:sym typeface="Wingdings" panose="05000000000000000000" pitchFamily="2" charset="2"/>
              </a:rPr>
              <a:t>or much physics would be lost.  Can this small radius be guaranteed, after what happened at LEP and SLC?  Can the LEP-2 conditions be reliably simulated, and results carried forward to CEPC?  Does the much larger machine circumference imply a higher risk?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  [remember the ‘loose bolts’ incident in the SLC LINAC]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Presuming a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necked-down </a:t>
            </a:r>
            <a:r>
              <a:rPr lang="en-GB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beampipe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is needed (</a:t>
            </a:r>
            <a:r>
              <a:rPr lang="en-GB" dirty="0" err="1" smtClean="0">
                <a:sym typeface="Wingdings" panose="05000000000000000000" pitchFamily="2" charset="2"/>
              </a:rPr>
              <a:t>ie</a:t>
            </a:r>
            <a:r>
              <a:rPr lang="en-GB" dirty="0" smtClean="0">
                <a:sym typeface="Wingdings" panose="05000000000000000000" pitchFamily="2" charset="2"/>
              </a:rPr>
              <a:t> it cannot be cylindrical over an extended length) the ‘R20 module’ installation procedure might be attractive.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Should one cater for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cryogenic operation?  </a:t>
            </a:r>
            <a:r>
              <a:rPr lang="en-GB" dirty="0" smtClean="0">
                <a:sym typeface="Wingdings" panose="05000000000000000000" pitchFamily="2" charset="2"/>
              </a:rPr>
              <a:t>This feature gave VXD3 one of it’s ‘9 lives’.  Subsequent vertex detectors have suffered damage from unexpected beam glitches at RHIC and Belle-II.   Cryogenic operation demands an excellent gas seal, </a:t>
            </a:r>
            <a:r>
              <a:rPr lang="en-GB" dirty="0">
                <a:sym typeface="Wingdings" panose="05000000000000000000" pitchFamily="2" charset="2"/>
              </a:rPr>
              <a:t>since 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small </a:t>
            </a:r>
            <a:r>
              <a:rPr lang="en-GB" dirty="0" smtClean="0">
                <a:sym typeface="Wingdings" panose="05000000000000000000" pitchFamily="2" charset="2"/>
              </a:rPr>
              <a:t>leak would </a:t>
            </a:r>
            <a:r>
              <a:rPr lang="en-GB" dirty="0">
                <a:sym typeface="Wingdings" panose="05000000000000000000" pitchFamily="2" charset="2"/>
              </a:rPr>
              <a:t>have serious consequences  for other detector systems.  </a:t>
            </a:r>
            <a:r>
              <a:rPr lang="en-GB" dirty="0" smtClean="0">
                <a:sym typeface="Wingdings" panose="05000000000000000000" pitchFamily="2" charset="2"/>
              </a:rPr>
              <a:t>For this to work, the R20 module approach is preferred or maybe obligatory, as opposed to assembling the detector round the installed </a:t>
            </a:r>
            <a:r>
              <a:rPr lang="en-GB" dirty="0" err="1" smtClean="0">
                <a:sym typeface="Wingdings" panose="05000000000000000000" pitchFamily="2" charset="2"/>
              </a:rPr>
              <a:t>beampipe</a:t>
            </a:r>
            <a:r>
              <a:rPr lang="en-GB" dirty="0" smtClean="0">
                <a:sym typeface="Wingdings" panose="05000000000000000000" pitchFamily="2" charset="2"/>
              </a:rPr>
              <a:t>.  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Whatever else, there needs to be a clear procedure for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upgrading or replacing the vertex detector </a:t>
            </a:r>
            <a:r>
              <a:rPr lang="en-GB" dirty="0" smtClean="0">
                <a:sym typeface="Wingdings" panose="05000000000000000000" pitchFamily="2" charset="2"/>
              </a:rPr>
              <a:t>at unpredictable time intervals.  Putting a delicate detector so close to the beam is inevitably risky.  Experience with SLD, then with the STAR vertex detector at RHIC, and with Belle-II (the DEPFET-based vertex detector) show that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convenient access for repairs or replacement</a:t>
            </a:r>
            <a:r>
              <a:rPr lang="en-GB" dirty="0" smtClean="0">
                <a:sym typeface="Wingdings" panose="05000000000000000000" pitchFamily="2" charset="2"/>
              </a:rPr>
              <a:t> is a general requirement, if you push for small radius.  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Best of luck with this great adventure!</a:t>
            </a:r>
          </a:p>
        </p:txBody>
      </p:sp>
    </p:spTree>
    <p:extLst>
      <p:ext uri="{BB962C8B-B14F-4D97-AF65-F5344CB8AC3E}">
        <p14:creationId xmlns:p14="http://schemas.microsoft.com/office/powerpoint/2010/main" val="36477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23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9" y="169862"/>
            <a:ext cx="4888222" cy="618648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65" y="1085825"/>
            <a:ext cx="6087821" cy="360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1590" y="367702"/>
            <a:ext cx="350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SLD Design Report 1983 and</a:t>
            </a:r>
          </a:p>
          <a:p>
            <a:pPr algn="ctr"/>
            <a:r>
              <a:rPr lang="en-GB" b="1" dirty="0" smtClean="0"/>
              <a:t> DOE (Temple) Review</a:t>
            </a:r>
            <a:endParaRPr lang="en-GB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SLD VXD - Lessons for Higgs Factory  – Chris Damerell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57228" y="1353486"/>
            <a:ext cx="2299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5-CCD ladders</a:t>
            </a:r>
          </a:p>
          <a:p>
            <a:endParaRPr lang="en-GB" dirty="0"/>
          </a:p>
          <a:p>
            <a:r>
              <a:rPr lang="en-GB" dirty="0" smtClean="0"/>
              <a:t>  Full azimuthal coverage with each of 2 barrels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1582994"/>
            <a:ext cx="1919748" cy="766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78477" y="2448232"/>
            <a:ext cx="845575" cy="440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78477" y="2349910"/>
            <a:ext cx="698091" cy="226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0271" y="4299344"/>
            <a:ext cx="1132676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second requirement, to achieve clean identification of b and charm jets, was a</a:t>
            </a:r>
            <a:r>
              <a:rPr lang="en-GB" b="1" i="1" dirty="0" smtClean="0"/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pixel-based vertex detector with spatial resolution ~ 5 </a:t>
            </a:r>
            <a:r>
              <a:rPr lang="en-GB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GB" b="1" i="1" dirty="0" smtClean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/>
              <a:t>hence pixel size ~ 20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square (This technology was established during the 1980s in CERN –  in the ACCMOR Collaboration studying  hadronic production of charm particles)</a:t>
            </a:r>
          </a:p>
          <a:p>
            <a:endParaRPr lang="en-GB" dirty="0"/>
          </a:p>
          <a:p>
            <a:r>
              <a:rPr lang="en-GB" dirty="0" smtClean="0"/>
              <a:t>We proposed a detector with 120 CCDs, 26 </a:t>
            </a:r>
            <a:r>
              <a:rPr lang="en-GB" dirty="0" err="1" smtClean="0"/>
              <a:t>Mpixels</a:t>
            </a:r>
            <a:r>
              <a:rPr lang="en-GB" dirty="0" smtClean="0"/>
              <a:t>.  A  </a:t>
            </a:r>
            <a:r>
              <a:rPr lang="en-GB" dirty="0"/>
              <a:t>b</a:t>
            </a:r>
            <a:r>
              <a:rPr lang="en-GB" dirty="0" smtClean="0"/>
              <a:t>eautiful concept – we were entirely confident, but they allocated us 100% contingency – unheard of!  This proved to be a wise judgement.  </a:t>
            </a:r>
          </a:p>
          <a:p>
            <a:endParaRPr lang="en-GB" dirty="0"/>
          </a:p>
          <a:p>
            <a:r>
              <a:rPr lang="en-GB" i="1" dirty="0" smtClean="0"/>
              <a:t>But it was not to be.  Fortunately for us, </a:t>
            </a:r>
            <a:r>
              <a:rPr lang="en-GB" dirty="0" smtClean="0"/>
              <a:t>the Mark II detector ran during SLD construction, </a:t>
            </a:r>
          </a:p>
          <a:p>
            <a:r>
              <a:rPr lang="en-GB" dirty="0" smtClean="0"/>
              <a:t>after it was moved from PEP to SLC ………</a:t>
            </a:r>
          </a:p>
        </p:txBody>
      </p:sp>
    </p:spTree>
    <p:extLst>
      <p:ext uri="{BB962C8B-B14F-4D97-AF65-F5344CB8AC3E}">
        <p14:creationId xmlns:p14="http://schemas.microsoft.com/office/powerpoint/2010/main" val="20613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0" y="142174"/>
            <a:ext cx="7942626" cy="551688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91613" y="5545360"/>
            <a:ext cx="1170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opinion: ‘Give ‘</a:t>
            </a:r>
            <a:r>
              <a:rPr lang="en-GB" dirty="0" err="1" smtClean="0"/>
              <a:t>em</a:t>
            </a:r>
            <a:r>
              <a:rPr lang="en-GB" dirty="0" smtClean="0"/>
              <a:t> anything: they’ll learn to live with it’, was fundamentally flawed.  Remember what happened at LEP.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SLD Advisory Group Meeting 1989:  Another opinion:  ‘480 CCDs is ridiculous’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3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2" descr="VX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92" y="728047"/>
            <a:ext cx="9226071" cy="58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8162" y="0"/>
            <a:ext cx="109262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VXD1</a:t>
            </a:r>
            <a:r>
              <a:rPr lang="en-GB" i="1" dirty="0" smtClean="0"/>
              <a:t> </a:t>
            </a:r>
            <a:r>
              <a:rPr lang="en-GB" i="1" dirty="0"/>
              <a:t>was a 3-ladder </a:t>
            </a:r>
            <a:r>
              <a:rPr lang="en-GB" i="1" dirty="0" smtClean="0"/>
              <a:t>prototype used in the engineering run in 1991</a:t>
            </a:r>
            <a:endParaRPr lang="en-GB" i="1" dirty="0"/>
          </a:p>
          <a:p>
            <a:endParaRPr lang="en-GB" dirty="0" smtClean="0"/>
          </a:p>
          <a:p>
            <a:r>
              <a:rPr lang="en-GB" sz="2400" b="1" dirty="0" smtClean="0"/>
              <a:t>VXD2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         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8162" y="5380672"/>
            <a:ext cx="111156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Instead of </a:t>
            </a:r>
            <a:r>
              <a:rPr lang="en-GB" dirty="0" smtClean="0">
                <a:solidFill>
                  <a:srgbClr val="FF0000"/>
                </a:solidFill>
              </a:rPr>
              <a:t>2 layers</a:t>
            </a:r>
            <a:r>
              <a:rPr lang="en-GB" dirty="0" smtClean="0"/>
              <a:t>, each with full azimuthal coverage, we were forced into </a:t>
            </a:r>
            <a:r>
              <a:rPr lang="en-GB" dirty="0" smtClean="0">
                <a:solidFill>
                  <a:srgbClr val="FF0000"/>
                </a:solidFill>
              </a:rPr>
              <a:t>2 </a:t>
            </a:r>
            <a:r>
              <a:rPr lang="en-GB" i="1" dirty="0" smtClean="0">
                <a:solidFill>
                  <a:srgbClr val="FF0000"/>
                </a:solidFill>
              </a:rPr>
              <a:t>pairs</a:t>
            </a:r>
            <a:r>
              <a:rPr lang="en-GB" dirty="0" smtClean="0">
                <a:solidFill>
                  <a:srgbClr val="FF0000"/>
                </a:solidFill>
              </a:rPr>
              <a:t> of layers with longer 8-CCD ladders, </a:t>
            </a:r>
            <a:r>
              <a:rPr lang="en-GB" dirty="0" smtClean="0"/>
              <a:t>in order to achieve  1-hit coverage with Layer (1+2) and with Layer (3+4).  Also, </a:t>
            </a:r>
            <a:r>
              <a:rPr lang="en-GB" i="1" dirty="0" smtClean="0"/>
              <a:t>reduced polar angle coverage </a:t>
            </a:r>
            <a:r>
              <a:rPr lang="en-GB" i="1" dirty="0" smtClean="0">
                <a:solidFill>
                  <a:srgbClr val="FF0000"/>
                </a:solidFill>
              </a:rPr>
              <a:t>(ladders still too short)</a:t>
            </a:r>
          </a:p>
          <a:p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vienna_vxdrz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" y="3519594"/>
            <a:ext cx="5003800" cy="353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06" y="1239131"/>
            <a:ext cx="6103620" cy="224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5597" y="3134387"/>
            <a:ext cx="122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 cm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40731" y="2725812"/>
            <a:ext cx="9939" cy="937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22306" y="2692419"/>
            <a:ext cx="11689" cy="937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40731" y="3319053"/>
            <a:ext cx="15008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2166" y="3319053"/>
            <a:ext cx="16218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7930" y="53459"/>
            <a:ext cx="115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My talk to the e2V CCD </a:t>
            </a:r>
            <a:r>
              <a:rPr lang="en-GB" b="1" dirty="0" smtClean="0"/>
              <a:t>team January 1993, then an SLD Collaboration Meeting May 1993</a:t>
            </a:r>
            <a:endParaRPr lang="en-GB" b="1" dirty="0"/>
          </a:p>
        </p:txBody>
      </p:sp>
      <p:pic>
        <p:nvPicPr>
          <p:cNvPr id="22" name="Picture 3" descr="vienna_vxdgeom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7837" y="1571455"/>
            <a:ext cx="5795963" cy="3246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7837" y="4728376"/>
            <a:ext cx="6083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longer 8, but just 2 CCDs per ladder, of active length 16 cm.  </a:t>
            </a:r>
          </a:p>
          <a:p>
            <a:endParaRPr lang="en-GB" dirty="0"/>
          </a:p>
          <a:p>
            <a:r>
              <a:rPr lang="en-GB" dirty="0" smtClean="0"/>
              <a:t> Some reluctance: ‘We already have the world’s best vertex detector’, </a:t>
            </a:r>
            <a:r>
              <a:rPr lang="en-GB" dirty="0" err="1" smtClean="0"/>
              <a:t>etc</a:t>
            </a:r>
            <a:r>
              <a:rPr lang="en-GB" dirty="0" smtClean="0"/>
              <a:t>;  but: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Su Dong:  That’s the vertex detector I joined SLD to build!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732" y="422791"/>
            <a:ext cx="10092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e2V was the world’s first CCD manufacturer to master the art of </a:t>
            </a:r>
            <a:r>
              <a:rPr lang="en-GB" dirty="0" smtClean="0">
                <a:solidFill>
                  <a:srgbClr val="FF0000"/>
                </a:solidFill>
              </a:rPr>
              <a:t>‘stitching’ </a:t>
            </a:r>
            <a:r>
              <a:rPr lang="en-GB" dirty="0" smtClean="0"/>
              <a:t>tiles in device processing -       needs ~5 nm registration between adjacent tiles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8594" y="1730477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E           M              </a:t>
            </a:r>
            <a:r>
              <a:rPr lang="en-GB" dirty="0" err="1" smtClean="0"/>
              <a:t>M</a:t>
            </a:r>
            <a:r>
              <a:rPr lang="en-GB" dirty="0" smtClean="0"/>
              <a:t>             </a:t>
            </a:r>
            <a:r>
              <a:rPr lang="en-GB" dirty="0" err="1" smtClean="0"/>
              <a:t>M</a:t>
            </a:r>
            <a:r>
              <a:rPr lang="en-GB" dirty="0" smtClean="0"/>
              <a:t>          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1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87587"/>
            <a:ext cx="4114800" cy="365125"/>
          </a:xfrm>
        </p:spPr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9" y="351962"/>
            <a:ext cx="5870626" cy="63695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7309" y="371627"/>
            <a:ext cx="161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VXD3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908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2413" y="0"/>
            <a:ext cx="11406187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VXD3 – some key features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CCDs:  4000 Rows x 800 Columns  3.2 </a:t>
            </a:r>
            <a:r>
              <a:rPr lang="en-GB" dirty="0" err="1" smtClean="0">
                <a:sym typeface="Wingdings" panose="05000000000000000000" pitchFamily="2" charset="2"/>
              </a:rPr>
              <a:t>Mpixels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(15 times VXD2)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48 ladders, 96 CCDs, 307 </a:t>
            </a:r>
            <a:r>
              <a:rPr lang="en-GB" dirty="0" err="1" smtClean="0">
                <a:sym typeface="Wingdings" panose="05000000000000000000" pitchFamily="2" charset="2"/>
              </a:rPr>
              <a:t>Mpixels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(2.5 times VXD2)</a:t>
            </a:r>
          </a:p>
          <a:p>
            <a:endParaRPr lang="en-GB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Beampipe</a:t>
            </a:r>
            <a:r>
              <a:rPr lang="en-GB" dirty="0" smtClean="0">
                <a:sym typeface="Wingdings" panose="05000000000000000000" pitchFamily="2" charset="2"/>
              </a:rPr>
              <a:t> with slightly smaller radius, thinner-walls:   thinner titanium liner:  thinner CCDs:   thinner ladder substrates (beryllium instead of alumina)</a:t>
            </a:r>
            <a:endParaRPr lang="en-GB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Hence, overall layer thickness reduced from 1.15% X_0 to 0.4% X_0  *</a:t>
            </a:r>
          </a:p>
          <a:p>
            <a:endParaRPr lang="en-GB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State-of-art electronics, much more compact than for VXD2, achieving local sparse readout with optical fibre connections to off-detector electronics, keeping the readout time almost unchanged </a:t>
            </a:r>
            <a:r>
              <a:rPr lang="en-GB" dirty="0" err="1" smtClean="0">
                <a:sym typeface="Wingdings" panose="05000000000000000000" pitchFamily="2" charset="2"/>
              </a:rPr>
              <a:t>wrt</a:t>
            </a:r>
            <a:r>
              <a:rPr lang="en-GB" dirty="0" smtClean="0">
                <a:sym typeface="Wingdings" panose="05000000000000000000" pitchFamily="2" charset="2"/>
              </a:rPr>
              <a:t> VXD2. 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At last, we had the detector we needed to do the physics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(pure and efficient tagging of b and charm jets)</a:t>
            </a:r>
          </a:p>
          <a:p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 *  Word of caution regarding MU3E with their layers of 0.1 % X_0.  Not suitable for vertex detector (</a:t>
            </a:r>
            <a:r>
              <a:rPr lang="en-GB" dirty="0" err="1" smtClean="0">
                <a:sym typeface="Wingdings" panose="05000000000000000000" pitchFamily="2" charset="2"/>
              </a:rPr>
              <a:t>Joost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Vossebeld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8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28th May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SLD VXD - Lessons for Higgs Factory  – Chris Damerell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AFD3-8297-4AB6-A18F-C831DDE0487D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99960" y="12276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bottom line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48" y="492099"/>
            <a:ext cx="6801704" cy="44774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68150" y="4368069"/>
            <a:ext cx="56442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28th May 2020a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4632" y="4967149"/>
            <a:ext cx="1156273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There’s more to it than the average impact parameter resolution, which derived mostly from the increased lever arm inner to outer of VXD3 </a:t>
            </a:r>
            <a:r>
              <a:rPr lang="en-GB" dirty="0" err="1" smtClean="0"/>
              <a:t>wrt</a:t>
            </a:r>
            <a:r>
              <a:rPr lang="en-GB" dirty="0" smtClean="0"/>
              <a:t> VXD2:</a:t>
            </a:r>
          </a:p>
          <a:p>
            <a:r>
              <a:rPr lang="en-GB" dirty="0" smtClean="0"/>
              <a:t>VXD3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delivered robust 3-hit coverage, hence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standalone tracking.  </a:t>
            </a:r>
            <a:r>
              <a:rPr lang="en-GB" dirty="0" smtClean="0">
                <a:sym typeface="Wingdings" panose="05000000000000000000" pitchFamily="2" charset="2"/>
              </a:rPr>
              <a:t>So we could help refine the track-finding procedures in the drift chamber</a:t>
            </a:r>
          </a:p>
          <a:p>
            <a:r>
              <a:rPr lang="en-GB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However, immediately after installation, VXD3 was almost destroyed!  </a:t>
            </a:r>
            <a:r>
              <a:rPr lang="en-GB" dirty="0" smtClean="0">
                <a:sym typeface="Wingdings" panose="05000000000000000000" pitchFamily="2" charset="2"/>
              </a:rPr>
              <a:t>It was saved only by the Lazarus Effect: </a:t>
            </a:r>
          </a:p>
          <a:p>
            <a:r>
              <a:rPr lang="en-GB" dirty="0">
                <a:sym typeface="Wingdings" panose="05000000000000000000" pitchFamily="2" charset="2"/>
              </a:rPr>
              <a:t>o</a:t>
            </a:r>
            <a:r>
              <a:rPr lang="en-GB" dirty="0" smtClean="0">
                <a:sym typeface="Wingdings" panose="05000000000000000000" pitchFamily="2" charset="2"/>
              </a:rPr>
              <a:t>perating temperature reduced from 220 K to 180 K</a:t>
            </a:r>
          </a:p>
        </p:txBody>
      </p:sp>
    </p:spTree>
    <p:extLst>
      <p:ext uri="{BB962C8B-B14F-4D97-AF65-F5344CB8AC3E}">
        <p14:creationId xmlns:p14="http://schemas.microsoft.com/office/powerpoint/2010/main" val="19767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38903</TotalTime>
  <Words>1977</Words>
  <Application>Microsoft Office PowerPoint</Application>
  <PresentationFormat>Widescreen</PresentationFormat>
  <Paragraphs>202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Cross-section of ‘R20 module’ – VXD3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Damerell, Chris (STFC,RAL,PPD)</dc:creator>
  <cp:lastModifiedBy>Damerell, Chris (STFC,RAL,PPD)</cp:lastModifiedBy>
  <cp:revision>366</cp:revision>
  <cp:lastPrinted>2020-01-27T09:49:07Z</cp:lastPrinted>
  <dcterms:created xsi:type="dcterms:W3CDTF">2019-10-25T07:46:00Z</dcterms:created>
  <dcterms:modified xsi:type="dcterms:W3CDTF">2020-05-28T07:52:13Z</dcterms:modified>
</cp:coreProperties>
</file>