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2" r:id="rId2"/>
    <p:sldId id="296" r:id="rId3"/>
    <p:sldId id="271" r:id="rId4"/>
    <p:sldId id="319" r:id="rId5"/>
    <p:sldId id="320" r:id="rId6"/>
    <p:sldId id="321" r:id="rId7"/>
    <p:sldId id="322" r:id="rId8"/>
    <p:sldId id="273" r:id="rId9"/>
    <p:sldId id="285" r:id="rId10"/>
    <p:sldId id="323" r:id="rId11"/>
    <p:sldId id="324" r:id="rId12"/>
    <p:sldId id="274" r:id="rId13"/>
    <p:sldId id="325" r:id="rId14"/>
    <p:sldId id="277" r:id="rId15"/>
    <p:sldId id="299" r:id="rId16"/>
    <p:sldId id="305" r:id="rId17"/>
    <p:sldId id="326" r:id="rId18"/>
    <p:sldId id="329" r:id="rId19"/>
    <p:sldId id="342" r:id="rId20"/>
    <p:sldId id="289" r:id="rId21"/>
    <p:sldId id="330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759E00"/>
    <a:srgbClr val="3366FF"/>
    <a:srgbClr val="4B7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9" autoAdjust="0"/>
    <p:restoredTop sz="94608" autoAdjust="0"/>
  </p:normalViewPr>
  <p:slideViewPr>
    <p:cSldViewPr>
      <p:cViewPr varScale="1">
        <p:scale>
          <a:sx n="105" d="100"/>
          <a:sy n="105" d="100"/>
        </p:scale>
        <p:origin x="104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2020/5/27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DD93-4389-43A1-B6A6-324EB326FA98}" type="datetime1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C54E-EC9F-49A6-944B-D9C80DF90956}" type="datetime1">
              <a:rPr lang="zh-CN" altLang="en-US" smtClean="0"/>
              <a:t>2020/5/27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02F-9DF5-4300-9C6A-D78B92D8844A}" type="datetime1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17B5-36B9-4733-BD5E-65A0540D282D}" type="datetime1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7E1-D71C-41BA-A46F-7D59ABA25668}" type="datetime1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6889-027D-4052-8D72-88A2CBDA31F4}" type="datetime1">
              <a:rPr lang="zh-CN" altLang="en-US" smtClean="0"/>
              <a:t>2020/5/27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800" dirty="0" smtClean="0"/>
              <a:t>Mechanics in the IR and Integration Scheme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Haijing</a:t>
            </a:r>
            <a:r>
              <a:rPr lang="en-US" altLang="zh-CN" dirty="0" smtClean="0"/>
              <a:t> Wang</a:t>
            </a:r>
          </a:p>
          <a:p>
            <a:r>
              <a:rPr lang="en-US" altLang="zh-CN" dirty="0" smtClean="0"/>
              <a:t>CEPC MDI Workshop, 2020/5/28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2788455"/>
            <a:ext cx="7200000" cy="3808897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1259632" y="307825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43608" y="27182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098068" y="3068960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882044" y="27089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Al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4539626" y="307825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323602" y="27182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Cu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972000" y="2373858"/>
            <a:ext cx="172779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91545" y="1808394"/>
            <a:ext cx="168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 chamber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2772200" y="2373858"/>
            <a:ext cx="10797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842672" y="1725786"/>
            <a:ext cx="100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Y-shape </a:t>
            </a:r>
          </a:p>
          <a:p>
            <a:r>
              <a:rPr lang="en-US" altLang="zh-CN" dirty="0" smtClean="0"/>
              <a:t>chamber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3923192" y="2371594"/>
            <a:ext cx="4033184" cy="338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716016" y="1864614"/>
            <a:ext cx="21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Cryostat  chamber</a:t>
            </a:r>
            <a:endParaRPr lang="zh-CN" altLang="en-US" dirty="0"/>
          </a:p>
        </p:txBody>
      </p:sp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588764" y="1116778"/>
            <a:ext cx="3623196" cy="4848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zh-CN" dirty="0" smtClean="0"/>
              <a:t>vacuum chambers.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091545" y="2405468"/>
            <a:ext cx="167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Paraffin cooled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696521" y="2420040"/>
            <a:ext cx="167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Water cooled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79512" y="4149080"/>
            <a:ext cx="4092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IP</a:t>
            </a:r>
            <a:endParaRPr lang="zh-CN" altLang="en-US" dirty="0"/>
          </a:p>
        </p:txBody>
      </p:sp>
      <p:cxnSp>
        <p:nvCxnSpPr>
          <p:cNvPr id="30" name="直接箭头连接符 29"/>
          <p:cNvCxnSpPr>
            <a:stCxn id="28" idx="0"/>
          </p:cNvCxnSpPr>
          <p:nvPr/>
        </p:nvCxnSpPr>
        <p:spPr>
          <a:xfrm flipV="1">
            <a:off x="384138" y="3861048"/>
            <a:ext cx="707407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699792" y="3573016"/>
            <a:ext cx="1080120" cy="50405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923560" y="4180226"/>
            <a:ext cx="2016224" cy="1477328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Remote vacuum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IP BPM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 smtClean="0"/>
              <a:t>Lumical</a:t>
            </a:r>
            <a:r>
              <a:rPr lang="en-US" altLang="zh-CN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HOM absorber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347296" y="4077072"/>
            <a:ext cx="575896" cy="841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527" y="4787863"/>
            <a:ext cx="4680000" cy="2025513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17160" y="1071346"/>
            <a:ext cx="4454367" cy="3202868"/>
          </a:xfrm>
        </p:spPr>
        <p:txBody>
          <a:bodyPr>
            <a:normAutofit/>
          </a:bodyPr>
          <a:lstStyle/>
          <a:p>
            <a:pPr lvl="1"/>
            <a:r>
              <a:rPr lang="en-US" altLang="zh-CN" sz="1800" dirty="0" smtClean="0"/>
              <a:t>No SR load.</a:t>
            </a:r>
          </a:p>
          <a:p>
            <a:pPr lvl="1"/>
            <a:r>
              <a:rPr lang="en-US" altLang="zh-CN" sz="1800" dirty="0" smtClean="0"/>
              <a:t>HOM load is about 800 W @high luminosity</a:t>
            </a:r>
          </a:p>
          <a:p>
            <a:pPr lvl="1"/>
            <a:r>
              <a:rPr lang="en-US" altLang="zh-CN" sz="1800" dirty="0" smtClean="0"/>
              <a:t>Double layer Beryllium chamber. 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mechanics issues in the IR</a:t>
            </a:r>
            <a:endParaRPr lang="zh-CN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288996"/>
              </p:ext>
            </p:extLst>
          </p:nvPr>
        </p:nvGraphicFramePr>
        <p:xfrm>
          <a:off x="804708" y="2931798"/>
          <a:ext cx="813690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>
                  <a:extLst>
                    <a:ext uri="{9D8B030D-6E8A-4147-A177-3AD203B41FA5}">
                      <a16:colId xmlns:a16="http://schemas.microsoft.com/office/drawing/2014/main" val="51326969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6742499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5849537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55641875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803168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Inlet velocity</a:t>
                      </a:r>
                      <a:r>
                        <a:rPr lang="en-US" altLang="zh-CN" baseline="0" dirty="0" smtClean="0"/>
                        <a:t> (m/s)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035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Outer layer  </a:t>
                      </a:r>
                      <a:r>
                        <a:rPr lang="en-US" altLang="zh-CN" dirty="0" smtClean="0"/>
                        <a:t>temperature 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zh-CN" altLang="en-US" dirty="0" smtClean="0"/>
                        <a:t>℃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20.1-45.0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20.0-30.9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19.8-24.0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20.0-22.1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34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Inner layer temperature (</a:t>
                      </a:r>
                      <a:r>
                        <a:rPr lang="zh-CN" altLang="en-US" dirty="0" smtClean="0"/>
                        <a:t>℃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30.3-77.9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29.0-63.3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28.1-52.3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27.7-47.5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47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Paraffin temperature</a:t>
                      </a:r>
                      <a:r>
                        <a:rPr lang="en-US" altLang="zh-CN" baseline="0" dirty="0" smtClean="0"/>
                        <a:t> (</a:t>
                      </a:r>
                      <a:r>
                        <a:rPr lang="zh-CN" altLang="en-US" baseline="0" dirty="0" smtClean="0"/>
                        <a:t>℃</a:t>
                      </a:r>
                      <a:r>
                        <a:rPr lang="en-US" altLang="zh-CN" baseline="0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20-77.9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20-63.2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20-52.3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20-47.4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153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Pressure drop (Pa)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1.1e4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2.2e4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4.6e4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7.4e4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56794"/>
                  </a:ext>
                </a:extLst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0361"/>
            <a:ext cx="4680000" cy="162219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47664" y="25649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IP chamber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504432" y="51149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Y-shape chamber</a:t>
            </a:r>
            <a:endParaRPr lang="zh-CN" altLang="en-US" dirty="0"/>
          </a:p>
        </p:txBody>
      </p:sp>
      <p:sp>
        <p:nvSpPr>
          <p:cNvPr id="17" name="内容占位符 1"/>
          <p:cNvSpPr txBox="1">
            <a:spLocks/>
          </p:cNvSpPr>
          <p:nvPr/>
        </p:nvSpPr>
        <p:spPr>
          <a:xfrm>
            <a:off x="81914" y="4937478"/>
            <a:ext cx="4454367" cy="1418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1800" dirty="0" smtClean="0"/>
              <a:t>Smooth transition to reduce HOM.</a:t>
            </a:r>
          </a:p>
          <a:p>
            <a:pPr lvl="1"/>
            <a:r>
              <a:rPr lang="en-US" altLang="zh-CN" sz="1800" dirty="0" smtClean="0"/>
              <a:t>About 360 mm long with remote vacuum connection mechanism, IP BPM, </a:t>
            </a:r>
            <a:r>
              <a:rPr lang="en-US" altLang="zh-CN" sz="1800" dirty="0" err="1" smtClean="0"/>
              <a:t>Lumical</a:t>
            </a:r>
            <a:r>
              <a:rPr lang="en-US" altLang="zh-CN" sz="1800" dirty="0" smtClean="0"/>
              <a:t> main body and other </a:t>
            </a:r>
            <a:r>
              <a:rPr lang="en-US" altLang="zh-CN" sz="1800" dirty="0" err="1" smtClean="0"/>
              <a:t>nesessary</a:t>
            </a:r>
            <a:r>
              <a:rPr lang="en-US" altLang="zh-CN" sz="1800" dirty="0" smtClean="0"/>
              <a:t> mechanisms.</a:t>
            </a:r>
          </a:p>
          <a:p>
            <a:pPr lvl="1"/>
            <a:r>
              <a:rPr lang="en-US" altLang="zh-CN" sz="1800" dirty="0" smtClean="0"/>
              <a:t>Space limited.</a:t>
            </a:r>
            <a:endParaRPr lang="en-US" altLang="zh-CN" sz="1800" dirty="0" smtClean="0"/>
          </a:p>
        </p:txBody>
      </p:sp>
    </p:spTree>
    <p:extLst>
      <p:ext uri="{BB962C8B-B14F-4D97-AF65-F5344CB8AC3E}">
        <p14:creationId xmlns:p14="http://schemas.microsoft.com/office/powerpoint/2010/main" val="42928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70313"/>
            <a:ext cx="3600000" cy="3500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sp>
        <p:nvSpPr>
          <p:cNvPr id="108" name="文本框 107"/>
          <p:cNvSpPr txBox="1"/>
          <p:nvPr/>
        </p:nvSpPr>
        <p:spPr>
          <a:xfrm>
            <a:off x="298116" y="2770743"/>
            <a:ext cx="130385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RVC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089" y="4077072"/>
            <a:ext cx="2700000" cy="2865539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6394035" y="1402791"/>
            <a:ext cx="24519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89" y="1914447"/>
            <a:ext cx="3600000" cy="2451256"/>
          </a:xfrm>
          <a:prstGeom prst="rect">
            <a:avLst/>
          </a:prstGeom>
        </p:spPr>
      </p:pic>
      <p:sp>
        <p:nvSpPr>
          <p:cNvPr id="80" name="内容占位符 1"/>
          <p:cNvSpPr>
            <a:spLocks noGrp="1"/>
          </p:cNvSpPr>
          <p:nvPr/>
        </p:nvSpPr>
        <p:spPr>
          <a:xfrm>
            <a:off x="243204" y="5146603"/>
            <a:ext cx="4864899" cy="16966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Three MDI installation scenarios</a:t>
            </a:r>
            <a:r>
              <a:rPr lang="en-US" altLang="zh-CN" sz="2000" dirty="0" smtClean="0">
                <a:sym typeface="Wingdings" panose="05000000000000000000" pitchFamily="2" charset="2"/>
              </a:rPr>
              <a:t>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Remote vacuum connection is inevitable</a:t>
            </a:r>
            <a:r>
              <a:rPr lang="en-US" altLang="zh-CN" sz="200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Remote vacuum connection design is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relatively independent on other devices</a:t>
            </a:r>
            <a:r>
              <a:rPr lang="en-US" altLang="zh-CN" sz="2000" dirty="0" smtClean="0">
                <a:sym typeface="Wingdings" panose="05000000000000000000" pitchFamily="2" charset="2"/>
              </a:rPr>
              <a:t>.</a:t>
            </a:r>
            <a:endParaRPr lang="en-US" altLang="zh-CN" sz="2000" dirty="0" smtClean="0"/>
          </a:p>
          <a:p>
            <a:endParaRPr lang="zh-CN" altLang="en-US" sz="2300" dirty="0"/>
          </a:p>
        </p:txBody>
      </p:sp>
      <p:sp>
        <p:nvSpPr>
          <p:cNvPr id="10" name="内容占位符 1"/>
          <p:cNvSpPr>
            <a:spLocks noGrp="1"/>
          </p:cNvSpPr>
          <p:nvPr>
            <p:ph idx="1"/>
          </p:nvPr>
        </p:nvSpPr>
        <p:spPr>
          <a:xfrm>
            <a:off x="372903" y="1121152"/>
            <a:ext cx="3767049" cy="4848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zh-CN" dirty="0" smtClean="0"/>
              <a:t>vacuum chambers.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4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Leak rate estimation</a:t>
            </a:r>
          </a:p>
          <a:p>
            <a:pPr lvl="1"/>
            <a:r>
              <a:rPr lang="en-US" altLang="zh-CN" sz="1800" dirty="0" smtClean="0"/>
              <a:t>RVC has successful experience from </a:t>
            </a:r>
            <a:r>
              <a:rPr lang="en-US" altLang="zh-CN" sz="1800" dirty="0" err="1" smtClean="0"/>
              <a:t>SuperKEKB</a:t>
            </a:r>
            <a:r>
              <a:rPr lang="en-US" altLang="zh-CN" sz="1800" dirty="0" smtClean="0"/>
              <a:t>.</a:t>
            </a:r>
          </a:p>
          <a:p>
            <a:pPr lvl="1"/>
            <a:r>
              <a:rPr lang="en-US" altLang="zh-CN" sz="1800" dirty="0" smtClean="0"/>
              <a:t>Inflatable seal design.</a:t>
            </a:r>
          </a:p>
          <a:p>
            <a:pPr lvl="2"/>
            <a:r>
              <a:rPr lang="en-US" altLang="zh-CN" dirty="0" smtClean="0"/>
              <a:t>Improve surface roughness.</a:t>
            </a:r>
          </a:p>
          <a:p>
            <a:pPr lvl="2"/>
            <a:r>
              <a:rPr lang="en-US" altLang="zh-CN" dirty="0" smtClean="0"/>
              <a:t>Single-layer </a:t>
            </a:r>
            <a:r>
              <a:rPr lang="en-US" altLang="zh-CN" dirty="0" smtClean="0">
                <a:sym typeface="Wingdings" panose="05000000000000000000" pitchFamily="2" charset="2"/>
              </a:rPr>
              <a:t> double layer, leak rate can be improved from 1e-6 Pa.m3/s to 8.5e-10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Pa.m3/s from CSNS experience.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Replace membrane sealing by edge sealing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4482"/>
          <a:stretch/>
        </p:blipFill>
        <p:spPr>
          <a:xfrm>
            <a:off x="4972528" y="3889878"/>
            <a:ext cx="3600000" cy="24069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783944"/>
            <a:ext cx="2160000" cy="26032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00192" y="6242919"/>
            <a:ext cx="189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From J-PARC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377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3" y="1124746"/>
            <a:ext cx="4315462" cy="4415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Support system of SC </a:t>
            </a:r>
            <a:r>
              <a:rPr lang="en-US" altLang="zh-CN" sz="2000" dirty="0" smtClean="0">
                <a:solidFill>
                  <a:schemeClr val="tx1"/>
                </a:solidFill>
              </a:rPr>
              <a:t>magnets</a:t>
            </a:r>
            <a:endParaRPr lang="en-US" altLang="zh-CN" sz="2000" dirty="0" smtClean="0">
              <a:solidFill>
                <a:schemeClr val="tx1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2820"/>
            <a:ext cx="6480000" cy="17782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92629"/>
            <a:ext cx="5400000" cy="37653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104" y="3053774"/>
            <a:ext cx="3600000" cy="211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内容占位符 2"/>
          <p:cNvSpPr txBox="1">
            <a:spLocks/>
          </p:cNvSpPr>
          <p:nvPr/>
        </p:nvSpPr>
        <p:spPr>
          <a:xfrm>
            <a:off x="5488200" y="4940378"/>
            <a:ext cx="3533584" cy="178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Key points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 smtClean="0"/>
              <a:t>Stability (static and modal)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 smtClean="0"/>
              <a:t>Accuracy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 smtClean="0"/>
              <a:t>Easy-operating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 smtClean="0"/>
              <a:t>Dimensions </a:t>
            </a:r>
          </a:p>
          <a:p>
            <a:pPr lvl="1">
              <a:spcBef>
                <a:spcPts val="500"/>
              </a:spcBef>
            </a:pPr>
            <a:endParaRPr lang="en-US" altLang="zh-CN" sz="1800" dirty="0" smtClean="0"/>
          </a:p>
          <a:p>
            <a:pPr lvl="1">
              <a:spcBef>
                <a:spcPts val="500"/>
              </a:spcBef>
            </a:pPr>
            <a:endParaRPr lang="en-US" altLang="zh-CN" dirty="0" smtClean="0"/>
          </a:p>
          <a:p>
            <a:pPr lvl="1">
              <a:spcBef>
                <a:spcPts val="500"/>
              </a:spcBef>
            </a:pPr>
            <a:endParaRPr lang="en-US" altLang="zh-CN" sz="1800" dirty="0" smtClean="0"/>
          </a:p>
        </p:txBody>
      </p:sp>
    </p:spTree>
    <p:extLst>
      <p:ext uri="{BB962C8B-B14F-4D97-AF65-F5344CB8AC3E}">
        <p14:creationId xmlns:p14="http://schemas.microsoft.com/office/powerpoint/2010/main" val="9467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2968102"/>
            <a:ext cx="8939336" cy="3060223"/>
          </a:xfrm>
        </p:spPr>
        <p:txBody>
          <a:bodyPr>
            <a:normAutofit/>
          </a:bodyPr>
          <a:lstStyle/>
          <a:p>
            <a:pPr>
              <a:lnSpc>
                <a:spcPts val="1600"/>
              </a:lnSpc>
            </a:pPr>
            <a:r>
              <a:rPr lang="en-US" altLang="zh-CN" sz="2000" dirty="0" smtClean="0"/>
              <a:t>High stiffness for stability                     Flexibility for high accuracy.</a:t>
            </a:r>
          </a:p>
          <a:p>
            <a:pPr>
              <a:lnSpc>
                <a:spcPts val="1600"/>
              </a:lnSpc>
            </a:pPr>
            <a:r>
              <a:rPr lang="en-US" altLang="zh-CN" sz="2000" dirty="0" smtClean="0"/>
              <a:t>Studies on support stiffness is on-going.</a:t>
            </a:r>
          </a:p>
          <a:p>
            <a:pPr>
              <a:lnSpc>
                <a:spcPts val="1600"/>
              </a:lnSpc>
            </a:pPr>
            <a:r>
              <a:rPr lang="en-GB" altLang="zh-CN" sz="2000" dirty="0"/>
              <a:t>Motor driven wedges jacks </a:t>
            </a:r>
            <a:r>
              <a:rPr lang="en-GB" altLang="zh-CN" sz="2000" dirty="0" smtClean="0"/>
              <a:t>for </a:t>
            </a:r>
            <a:r>
              <a:rPr lang="en-GB" altLang="zh-CN" sz="2000" dirty="0"/>
              <a:t>high stiffness and accuracy. </a:t>
            </a:r>
            <a:endParaRPr lang="en-GB" altLang="zh-CN" sz="2000" dirty="0" smtClean="0"/>
          </a:p>
          <a:p>
            <a:pPr>
              <a:lnSpc>
                <a:spcPts val="1600"/>
              </a:lnSpc>
            </a:pPr>
            <a:r>
              <a:rPr lang="en-US" altLang="zh-CN" sz="2000" dirty="0" smtClean="0"/>
              <a:t>Auxiliary support, high damping material/structure are also in consideration</a:t>
            </a:r>
            <a:endParaRPr lang="zh-CN" altLang="en-US" sz="2000" dirty="0"/>
          </a:p>
          <a:p>
            <a:endParaRPr lang="en-US" altLang="zh-CN" sz="2000" dirty="0" smtClean="0"/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64176"/>
            <a:ext cx="7200000" cy="170807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455151" y="1700808"/>
            <a:ext cx="17787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High stability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1942" y="11247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From Y. Wang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428958" y="3197795"/>
            <a:ext cx="1296144" cy="151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42638" y="2761596"/>
            <a:ext cx="136449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</a:t>
            </a:r>
            <a:r>
              <a:rPr lang="en-US" altLang="zh-CN" sz="2000" dirty="0" smtClean="0"/>
              <a:t>onfliction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568033"/>
            <a:ext cx="3600000" cy="20226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51" y="4464626"/>
            <a:ext cx="3600000" cy="2248289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1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5808" y="1112865"/>
            <a:ext cx="3503816" cy="44014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altLang="zh-CN" sz="2000" dirty="0" smtClean="0"/>
              <a:t>Alignment scheme</a:t>
            </a:r>
            <a:endParaRPr lang="en-US" altLang="zh-CN" sz="2000" dirty="0" smtClean="0"/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0" y="2085430"/>
            <a:ext cx="4680000" cy="213497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41612" y="39556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From X. Wang</a:t>
            </a:r>
            <a:endParaRPr lang="zh-CN" altLang="en-US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4457728" y="1268760"/>
            <a:ext cx="4578768" cy="453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Alignment scenario: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 smtClean="0"/>
              <a:t>Pre-align the SC magnets using </a:t>
            </a:r>
            <a:r>
              <a:rPr lang="en-US" altLang="zh-CN" sz="1600" dirty="0" smtClean="0">
                <a:solidFill>
                  <a:srgbClr val="FF0000"/>
                </a:solidFill>
              </a:rPr>
              <a:t>vibrating wire system </a:t>
            </a:r>
            <a:r>
              <a:rPr lang="en-US" altLang="zh-CN" sz="1600" dirty="0" smtClean="0"/>
              <a:t>to “certain location” to compensate the effect of loads. </a:t>
            </a:r>
            <a:endParaRPr lang="en-US" altLang="zh-CN" sz="1600" dirty="0" smtClean="0"/>
          </a:p>
          <a:p>
            <a:pPr lvl="1">
              <a:spcBef>
                <a:spcPts val="500"/>
              </a:spcBef>
            </a:pPr>
            <a:r>
              <a:rPr lang="en-US" altLang="zh-CN" sz="1600" dirty="0" smtClean="0"/>
              <a:t>Align </a:t>
            </a:r>
            <a:r>
              <a:rPr lang="en-US" altLang="zh-CN" sz="1600" dirty="0" smtClean="0"/>
              <a:t>the SC magnets on two cryostats using </a:t>
            </a:r>
            <a:r>
              <a:rPr lang="en-US" altLang="zh-CN" sz="1600" dirty="0" smtClean="0">
                <a:solidFill>
                  <a:srgbClr val="FF0000"/>
                </a:solidFill>
              </a:rPr>
              <a:t>optical system</a:t>
            </a:r>
            <a:r>
              <a:rPr lang="en-US" altLang="zh-CN" sz="1600" dirty="0" smtClean="0"/>
              <a:t>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 smtClean="0"/>
              <a:t>Measure misalignment using </a:t>
            </a:r>
            <a:r>
              <a:rPr lang="en-US" altLang="zh-CN" sz="1600" dirty="0" smtClean="0">
                <a:solidFill>
                  <a:srgbClr val="FF0000"/>
                </a:solidFill>
              </a:rPr>
              <a:t>SSW and adjust cryostats or corrector magnets </a:t>
            </a:r>
            <a:r>
              <a:rPr lang="en-US" altLang="zh-CN" sz="1600" dirty="0" smtClean="0"/>
              <a:t>meet the alignment requirements</a:t>
            </a:r>
            <a:r>
              <a:rPr lang="en-US" altLang="zh-CN" sz="1600" dirty="0" smtClean="0"/>
              <a:t>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 smtClean="0"/>
              <a:t>Details are under study.</a:t>
            </a:r>
            <a:endParaRPr lang="zh-CN" altLang="en-US" sz="16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38610"/>
          <a:stretch/>
        </p:blipFill>
        <p:spPr>
          <a:xfrm>
            <a:off x="4033200" y="4212394"/>
            <a:ext cx="5040000" cy="227775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23892" y="6305480"/>
            <a:ext cx="24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N. Ohuchi, IPAC2018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5535" y="4967149"/>
            <a:ext cx="343753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SSW measurement of </a:t>
            </a:r>
            <a:r>
              <a:rPr lang="en-US" altLang="zh-CN" dirty="0" err="1" smtClean="0">
                <a:solidFill>
                  <a:schemeClr val="tx1"/>
                </a:solidFill>
              </a:rPr>
              <a:t>SuperKEKB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Max. center misalignment is 0.69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“Every alignment errors are able to corrected by the corrector magnets.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6858" y="4258789"/>
            <a:ext cx="425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VWS is a candidate pre-alignment method, accuracy of magnet centers: </a:t>
            </a:r>
            <a:r>
              <a:rPr lang="zh-CN" altLang="en-US" dirty="0" smtClean="0"/>
              <a:t>≤</a:t>
            </a:r>
            <a:r>
              <a:rPr lang="en-US" altLang="zh-CN" dirty="0" smtClean="0"/>
              <a:t>10</a:t>
            </a:r>
            <a:r>
              <a:rPr lang="el-GR" altLang="zh-CN" dirty="0"/>
              <a:t> μ</a:t>
            </a:r>
            <a:r>
              <a:rPr lang="en-US" altLang="zh-CN" dirty="0"/>
              <a:t>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06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1052736"/>
            <a:ext cx="4690864" cy="484030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Located in the straight line between dipoles.</a:t>
            </a:r>
          </a:p>
          <a:p>
            <a:r>
              <a:rPr lang="en-US" altLang="zh-CN" sz="2000" dirty="0" smtClean="0"/>
              <a:t>5 movable collimators in TDR stage. </a:t>
            </a:r>
          </a:p>
          <a:p>
            <a:r>
              <a:rPr lang="en-US" altLang="zh-CN" sz="2000" dirty="0" smtClean="0"/>
              <a:t>Thermal loads at normal operation:</a:t>
            </a:r>
          </a:p>
          <a:p>
            <a:pPr lvl="1"/>
            <a:r>
              <a:rPr lang="en-US" altLang="zh-CN" sz="1600" dirty="0" smtClean="0"/>
              <a:t>SR power: 7700W</a:t>
            </a:r>
          </a:p>
          <a:p>
            <a:pPr lvl="1"/>
            <a:r>
              <a:rPr lang="en-US" altLang="zh-CN" sz="1600" dirty="0" smtClean="0"/>
              <a:t>HOM and Beam deposition: much lower</a:t>
            </a:r>
          </a:p>
          <a:p>
            <a:pPr lvl="1"/>
            <a:r>
              <a:rPr lang="en-US" altLang="zh-CN" sz="1600" dirty="0" smtClean="0"/>
              <a:t>Thermal loads at accident cases are under study.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Movable collimators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281" y="1340768"/>
            <a:ext cx="4320000" cy="2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" y="4149080"/>
            <a:ext cx="7920000" cy="23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98" y="1213497"/>
            <a:ext cx="2520000" cy="150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r="17991"/>
          <a:stretch/>
        </p:blipFill>
        <p:spPr>
          <a:xfrm>
            <a:off x="370833" y="1258646"/>
            <a:ext cx="2160000" cy="1790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5299"/>
          <a:stretch/>
        </p:blipFill>
        <p:spPr>
          <a:xfrm>
            <a:off x="2658538" y="1263225"/>
            <a:ext cx="2160000" cy="170011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43499" y="116853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rectangle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7075" y="125387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ellipse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Movable collimators</a:t>
            </a:r>
            <a:endParaRPr lang="zh-CN" altLang="en-US" dirty="0"/>
          </a:p>
        </p:txBody>
      </p:sp>
      <p:sp>
        <p:nvSpPr>
          <p:cNvPr id="14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18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3294683" y="2992137"/>
            <a:ext cx="3600000" cy="2448000"/>
            <a:chOff x="406038" y="3061773"/>
            <a:chExt cx="3600000" cy="2448000"/>
          </a:xfrm>
        </p:grpSpPr>
        <p:pic>
          <p:nvPicPr>
            <p:cNvPr id="16" name="内容占位符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38" y="3061773"/>
              <a:ext cx="3600000" cy="244800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26924" y="3269171"/>
              <a:ext cx="3220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Y: Highest temperature;</a:t>
              </a:r>
            </a:p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X: Thickness of 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graphene membrane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0" y="2991975"/>
            <a:ext cx="4536504" cy="2050619"/>
            <a:chOff x="4419459" y="3727399"/>
            <a:chExt cx="4936820" cy="205061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t="36489" r="34934" b="35600"/>
            <a:stretch/>
          </p:blipFill>
          <p:spPr>
            <a:xfrm rot="10800000">
              <a:off x="4807114" y="3727399"/>
              <a:ext cx="3314343" cy="175794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4419459" y="5439464"/>
              <a:ext cx="493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Laminated material with copper and graphene film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/>
          <a:srcRect l="53586" t="14848"/>
          <a:stretch/>
        </p:blipFill>
        <p:spPr>
          <a:xfrm>
            <a:off x="320109" y="5064274"/>
            <a:ext cx="2520000" cy="17066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538" y="5085952"/>
            <a:ext cx="4320000" cy="1663267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156176" y="1085771"/>
            <a:ext cx="2755409" cy="1036329"/>
          </a:xfrm>
        </p:spPr>
        <p:txBody>
          <a:bodyPr>
            <a:normAutofit/>
          </a:bodyPr>
          <a:lstStyle/>
          <a:p>
            <a:r>
              <a:rPr lang="en-US" altLang="zh-CN" sz="1800" dirty="0" smtClean="0">
                <a:sym typeface="Wingdings" panose="05000000000000000000" pitchFamily="2" charset="2"/>
              </a:rPr>
              <a:t>Gradual ellipse </a:t>
            </a:r>
            <a:r>
              <a:rPr lang="en-US" altLang="zh-CN" sz="1800" dirty="0" smtClean="0">
                <a:sym typeface="Wingdings" panose="05000000000000000000" pitchFamily="2" charset="2"/>
              </a:rPr>
              <a:t>has lower energy loss.</a:t>
            </a:r>
            <a:endParaRPr lang="en-US" altLang="zh-CN" sz="1800" dirty="0" smtClean="0"/>
          </a:p>
        </p:txBody>
      </p:sp>
      <p:sp>
        <p:nvSpPr>
          <p:cNvPr id="24" name="内容占位符 1"/>
          <p:cNvSpPr txBox="1">
            <a:spLocks/>
          </p:cNvSpPr>
          <p:nvPr/>
        </p:nvSpPr>
        <p:spPr>
          <a:xfrm>
            <a:off x="6340273" y="3207814"/>
            <a:ext cx="2755409" cy="1036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ym typeface="Wingdings" panose="05000000000000000000" pitchFamily="2" charset="2"/>
              </a:rPr>
              <a:t>Graphene film is a candidate material for thermal dissipation.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679552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We have made a rough integration scheme of the CEPC MDI, as well as some detailed designs. We will do:</a:t>
            </a:r>
          </a:p>
          <a:p>
            <a:pPr lvl="1"/>
            <a:r>
              <a:rPr lang="en-US" altLang="zh-CN" sz="1800" dirty="0" smtClean="0"/>
              <a:t>The more detailed integration scheme.</a:t>
            </a:r>
          </a:p>
          <a:p>
            <a:pPr lvl="1"/>
            <a:r>
              <a:rPr lang="en-US" altLang="zh-CN" sz="1800" dirty="0" smtClean="0"/>
              <a:t>Continue to optimize the vacuum layout.</a:t>
            </a:r>
          </a:p>
          <a:p>
            <a:pPr lvl="1"/>
            <a:r>
              <a:rPr lang="en-US" altLang="zh-CN" sz="1800" dirty="0" smtClean="0"/>
              <a:t>Detailed </a:t>
            </a:r>
            <a:r>
              <a:rPr lang="en-US" altLang="zh-CN" sz="1800" dirty="0"/>
              <a:t>analyses of the cryostat &amp; support assembly, including the deformation and vibration, considering gravity, temperature, magnetic field force.</a:t>
            </a:r>
          </a:p>
          <a:p>
            <a:pPr lvl="1"/>
            <a:r>
              <a:rPr lang="en-US" altLang="zh-CN" sz="1800" dirty="0" smtClean="0"/>
              <a:t>Detailed alignment method and accuracy estimation.</a:t>
            </a:r>
          </a:p>
          <a:p>
            <a:pPr lvl="1"/>
            <a:r>
              <a:rPr lang="en-US" altLang="zh-CN" sz="1800" dirty="0" smtClean="0"/>
              <a:t>Detailed analyses and design of the movable collimators.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Lists to be done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171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Integration Scheme</a:t>
            </a:r>
          </a:p>
          <a:p>
            <a:r>
              <a:rPr lang="en-US" altLang="zh-CN" dirty="0" smtClean="0"/>
              <a:t>Key mechanics issues in the IR</a:t>
            </a:r>
          </a:p>
          <a:p>
            <a:pPr lvl="1"/>
            <a:r>
              <a:rPr lang="en-US" altLang="zh-CN" dirty="0"/>
              <a:t>V</a:t>
            </a:r>
            <a:r>
              <a:rPr lang="en-US" altLang="zh-CN" dirty="0" smtClean="0"/>
              <a:t>acuum chambers</a:t>
            </a:r>
          </a:p>
          <a:p>
            <a:pPr lvl="1"/>
            <a:r>
              <a:rPr lang="en-US" altLang="zh-CN" dirty="0" smtClean="0"/>
              <a:t>Vacuum connection mechanism</a:t>
            </a:r>
          </a:p>
          <a:p>
            <a:pPr lvl="1"/>
            <a:r>
              <a:rPr lang="en-US" altLang="zh-CN" dirty="0" smtClean="0"/>
              <a:t>Support system</a:t>
            </a:r>
          </a:p>
          <a:p>
            <a:pPr lvl="1"/>
            <a:r>
              <a:rPr lang="en-US" altLang="zh-CN" dirty="0" smtClean="0"/>
              <a:t>Alignment scheme</a:t>
            </a:r>
          </a:p>
          <a:p>
            <a:r>
              <a:rPr lang="en-US" altLang="zh-CN" dirty="0" smtClean="0"/>
              <a:t>Movable collimators</a:t>
            </a:r>
          </a:p>
          <a:p>
            <a:r>
              <a:rPr lang="en-US" altLang="zh-CN" dirty="0" smtClean="0"/>
              <a:t>Lists to be done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16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93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9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03" y="1347338"/>
            <a:ext cx="2520000" cy="20808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35495" y="1347338"/>
            <a:ext cx="5616625" cy="5394030"/>
            <a:chOff x="-325096" y="1016237"/>
            <a:chExt cx="5616625" cy="539403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t="10330" b="20454"/>
            <a:stretch/>
          </p:blipFill>
          <p:spPr>
            <a:xfrm>
              <a:off x="668693" y="1720964"/>
              <a:ext cx="4320000" cy="382460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325096" y="4584609"/>
              <a:ext cx="901419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 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7994" y="5654785"/>
              <a:ext cx="821445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Spline 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057387" y="5899282"/>
              <a:ext cx="79398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282344" y="1016237"/>
              <a:ext cx="1195189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Pneumatic annular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151314" y="5763936"/>
              <a:ext cx="904462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Long tools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326671" y="1182583"/>
              <a:ext cx="964858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Support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55" name="直接连接符 54"/>
            <p:cNvCxnSpPr>
              <a:endCxn id="49" idx="3"/>
            </p:cNvCxnSpPr>
            <p:nvPr/>
          </p:nvCxnSpPr>
          <p:spPr>
            <a:xfrm flipH="1">
              <a:off x="576323" y="3984445"/>
              <a:ext cx="1191384" cy="7848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6" name="直接连接符 55"/>
            <p:cNvCxnSpPr>
              <a:endCxn id="50" idx="0"/>
            </p:cNvCxnSpPr>
            <p:nvPr/>
          </p:nvCxnSpPr>
          <p:spPr>
            <a:xfrm flipH="1">
              <a:off x="698717" y="4191550"/>
              <a:ext cx="1822580" cy="1463235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7" name="直接连接符 56"/>
            <p:cNvCxnSpPr>
              <a:endCxn id="51" idx="0"/>
            </p:cNvCxnSpPr>
            <p:nvPr/>
          </p:nvCxnSpPr>
          <p:spPr>
            <a:xfrm>
              <a:off x="2997739" y="4191550"/>
              <a:ext cx="456639" cy="170773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8" name="直接连接符 57"/>
            <p:cNvCxnSpPr>
              <a:stCxn id="52" idx="2"/>
            </p:cNvCxnSpPr>
            <p:nvPr/>
          </p:nvCxnSpPr>
          <p:spPr>
            <a:xfrm flipH="1">
              <a:off x="2668686" y="1662568"/>
              <a:ext cx="211253" cy="1187774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9" name="直接连接符 58"/>
            <p:cNvCxnSpPr>
              <a:stCxn id="54" idx="2"/>
            </p:cNvCxnSpPr>
            <p:nvPr/>
          </p:nvCxnSpPr>
          <p:spPr>
            <a:xfrm>
              <a:off x="4809100" y="1551915"/>
              <a:ext cx="50686" cy="85054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60" name="直接连接符 59"/>
            <p:cNvCxnSpPr>
              <a:endCxn id="53" idx="1"/>
            </p:cNvCxnSpPr>
            <p:nvPr/>
          </p:nvCxnSpPr>
          <p:spPr>
            <a:xfrm>
              <a:off x="3685079" y="5262014"/>
              <a:ext cx="466235" cy="825088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1" name="文本框 60"/>
            <p:cNvSpPr txBox="1"/>
            <p:nvPr/>
          </p:nvSpPr>
          <p:spPr>
            <a:xfrm>
              <a:off x="114695" y="1154847"/>
              <a:ext cx="1224136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0" kern="0" dirty="0" smtClean="0">
                  <a:solidFill>
                    <a:srgbClr val="000000"/>
                  </a:solidFill>
                  <a:latin typeface="Calibri"/>
                  <a:ea typeface="微软雅黑"/>
                </a:rPr>
                <a:t>Spline 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gear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2" name="直接连接符 61"/>
            <p:cNvCxnSpPr>
              <a:stCxn id="61" idx="2"/>
            </p:cNvCxnSpPr>
            <p:nvPr/>
          </p:nvCxnSpPr>
          <p:spPr>
            <a:xfrm>
              <a:off x="726763" y="1524179"/>
              <a:ext cx="1362267" cy="106983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3" name="文本框 62"/>
            <p:cNvSpPr txBox="1"/>
            <p:nvPr/>
          </p:nvSpPr>
          <p:spPr>
            <a:xfrm>
              <a:off x="1484777" y="5654785"/>
              <a:ext cx="113762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Locking gear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4" name="直接连接符 63"/>
            <p:cNvCxnSpPr>
              <a:endCxn id="63" idx="0"/>
            </p:cNvCxnSpPr>
            <p:nvPr/>
          </p:nvCxnSpPr>
          <p:spPr>
            <a:xfrm flipH="1">
              <a:off x="2053589" y="4839622"/>
              <a:ext cx="261863" cy="81516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5" name="文本框 64"/>
            <p:cNvSpPr txBox="1"/>
            <p:nvPr/>
          </p:nvSpPr>
          <p:spPr>
            <a:xfrm>
              <a:off x="1383115" y="1152704"/>
              <a:ext cx="82046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6" name="直接连接符 65"/>
            <p:cNvCxnSpPr>
              <a:stCxn id="65" idx="2"/>
            </p:cNvCxnSpPr>
            <p:nvPr/>
          </p:nvCxnSpPr>
          <p:spPr>
            <a:xfrm>
              <a:off x="1793346" y="1522036"/>
              <a:ext cx="939749" cy="155224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7" name="椭圆 66"/>
            <p:cNvSpPr/>
            <p:nvPr/>
          </p:nvSpPr>
          <p:spPr>
            <a:xfrm>
              <a:off x="2215617" y="2908738"/>
              <a:ext cx="267600" cy="165538"/>
            </a:xfrm>
            <a:prstGeom prst="ellipse">
              <a:avLst/>
            </a:prstGeom>
            <a:noFill/>
            <a:ln w="28575" cap="flat" cmpd="sng" algn="ctr">
              <a:solidFill>
                <a:srgbClr val="EE7008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22005" y="1910111"/>
              <a:ext cx="833453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Screw</a:t>
              </a:r>
              <a:r>
                <a:rPr kumimoji="0" lang="en-US" altLang="zh-CN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thread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9" name="直接连接符 68"/>
            <p:cNvCxnSpPr>
              <a:stCxn id="68" idx="3"/>
              <a:endCxn id="67" idx="2"/>
            </p:cNvCxnSpPr>
            <p:nvPr/>
          </p:nvCxnSpPr>
          <p:spPr>
            <a:xfrm>
              <a:off x="611448" y="2233277"/>
              <a:ext cx="1604169" cy="7582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73" name="椭圆 72"/>
            <p:cNvSpPr/>
            <p:nvPr/>
          </p:nvSpPr>
          <p:spPr>
            <a:xfrm>
              <a:off x="3078345" y="2682011"/>
              <a:ext cx="323045" cy="226727"/>
            </a:xfrm>
            <a:prstGeom prst="ellipse">
              <a:avLst/>
            </a:prstGeom>
            <a:noFill/>
            <a:ln w="28575" cap="flat" cmpd="sng" algn="ctr">
              <a:solidFill>
                <a:srgbClr val="FAB900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556301" y="1016237"/>
              <a:ext cx="71173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Limit pin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75" name="直接连接符 74"/>
            <p:cNvCxnSpPr>
              <a:stCxn id="74" idx="2"/>
              <a:endCxn id="73" idx="0"/>
            </p:cNvCxnSpPr>
            <p:nvPr/>
          </p:nvCxnSpPr>
          <p:spPr>
            <a:xfrm flipH="1">
              <a:off x="3239868" y="1662568"/>
              <a:ext cx="672300" cy="101944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102" name="文本框 101"/>
          <p:cNvSpPr txBox="1"/>
          <p:nvPr/>
        </p:nvSpPr>
        <p:spPr>
          <a:xfrm>
            <a:off x="6601174" y="1210146"/>
            <a:ext cx="1636744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flange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43" y="3331594"/>
            <a:ext cx="2160000" cy="237238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6601174" y="3212976"/>
            <a:ext cx="1382185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gear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805249" y="987336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RVC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264mm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Longitudinal: ~223mm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28190" y="6620455"/>
            <a:ext cx="6545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Shenyang </a:t>
            </a:r>
            <a:r>
              <a:rPr lang="en-US" altLang="zh-CN" sz="1400" b="0" i="1" dirty="0" err="1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Huiyu</a:t>
            </a: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 vacuum technics co., Ltd.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756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91" y="3165407"/>
            <a:ext cx="3600000" cy="2351825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23529" y="2276872"/>
            <a:ext cx="5472607" cy="3939665"/>
            <a:chOff x="566212" y="1281537"/>
            <a:chExt cx="7169482" cy="516122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442" y="1607336"/>
              <a:ext cx="5486400" cy="46577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892151" y="1719264"/>
              <a:ext cx="1261241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34766" y="1281537"/>
              <a:ext cx="1158763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66212" y="4164132"/>
              <a:ext cx="1625743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Sealing membrane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25875" y="1662028"/>
              <a:ext cx="1330974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21996" y="5596025"/>
              <a:ext cx="1671145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Guiderods</a:t>
              </a:r>
              <a:r>
                <a:rPr kumimoji="0" lang="en-US" altLang="zh-CN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and limits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08459" y="4977758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Tubes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1332" y="3038004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14" name="直接连接符 13"/>
            <p:cNvCxnSpPr>
              <a:stCxn id="7" idx="2"/>
            </p:cNvCxnSpPr>
            <p:nvPr/>
          </p:nvCxnSpPr>
          <p:spPr>
            <a:xfrm flipH="1">
              <a:off x="5763613" y="2203114"/>
              <a:ext cx="759158" cy="72615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>
              <a:stCxn id="8" idx="2"/>
            </p:cNvCxnSpPr>
            <p:nvPr/>
          </p:nvCxnSpPr>
          <p:spPr>
            <a:xfrm>
              <a:off x="4214149" y="1765387"/>
              <a:ext cx="122182" cy="1163879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6" name="直接连接符 15"/>
            <p:cNvCxnSpPr>
              <a:stCxn id="9" idx="3"/>
            </p:cNvCxnSpPr>
            <p:nvPr/>
          </p:nvCxnSpPr>
          <p:spPr>
            <a:xfrm flipV="1">
              <a:off x="2191955" y="4364571"/>
              <a:ext cx="493882" cy="2229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7" name="直接连接符 16"/>
            <p:cNvCxnSpPr>
              <a:stCxn id="13" idx="3"/>
            </p:cNvCxnSpPr>
            <p:nvPr/>
          </p:nvCxnSpPr>
          <p:spPr>
            <a:xfrm>
              <a:off x="1788567" y="3279929"/>
              <a:ext cx="1794542" cy="1488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8" name="直接连接符 17"/>
            <p:cNvCxnSpPr>
              <a:stCxn id="12" idx="0"/>
            </p:cNvCxnSpPr>
            <p:nvPr/>
          </p:nvCxnSpPr>
          <p:spPr>
            <a:xfrm flipH="1" flipV="1">
              <a:off x="6424655" y="4346706"/>
              <a:ext cx="747422" cy="6310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9" name="直接连接符 18"/>
            <p:cNvCxnSpPr>
              <a:stCxn id="10" idx="3"/>
            </p:cNvCxnSpPr>
            <p:nvPr/>
          </p:nvCxnSpPr>
          <p:spPr>
            <a:xfrm>
              <a:off x="2956850" y="1903952"/>
              <a:ext cx="1123291" cy="124258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20" name="直接连接符 19"/>
            <p:cNvCxnSpPr/>
            <p:nvPr/>
          </p:nvCxnSpPr>
          <p:spPr>
            <a:xfrm flipH="1" flipV="1">
              <a:off x="4579951" y="5208104"/>
              <a:ext cx="771277" cy="38792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23" name="文本框 22"/>
          <p:cNvSpPr txBox="1"/>
          <p:nvPr/>
        </p:nvSpPr>
        <p:spPr>
          <a:xfrm>
            <a:off x="996305" y="1008374"/>
            <a:ext cx="2415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112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Longitudinal: ~120mm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6084168" y="3861048"/>
            <a:ext cx="936104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03213" y="1169395"/>
            <a:ext cx="34545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Experience from CSNS: leak rate ~10-7 Pa.m3/s level, four levels higher then CEPC requirement.</a:t>
            </a:r>
            <a:endParaRPr lang="en-US" altLang="zh-CN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2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423027" y="2030500"/>
            <a:ext cx="336114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1800" b="0" dirty="0" smtClean="0">
                <a:solidFill>
                  <a:schemeClr val="tx1"/>
                </a:solidFill>
              </a:rPr>
              <a:t>Improved methods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Precision </a:t>
            </a:r>
            <a:r>
              <a:rPr lang="en-US" altLang="zh-CN" sz="1800" b="0" dirty="0">
                <a:solidFill>
                  <a:schemeClr val="tx1"/>
                </a:solidFill>
              </a:rPr>
              <a:t>machining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of sealing membrane and flange.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Different materials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of sealing membrane and flange.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Using edge sealing instead of membrane sealing.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95972" y="1252563"/>
            <a:ext cx="2415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83968" y="1124744"/>
            <a:ext cx="4320000" cy="4912905"/>
            <a:chOff x="395356" y="1675302"/>
            <a:chExt cx="4320000" cy="491290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356" y="1675302"/>
              <a:ext cx="4320000" cy="454357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507135" y="2211726"/>
              <a:ext cx="884507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660337" y="2474905"/>
              <a:ext cx="980486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28279" y="1901229"/>
              <a:ext cx="1316992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Sealing ring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35" name="直接连接符 34"/>
            <p:cNvCxnSpPr>
              <a:stCxn id="33" idx="2"/>
            </p:cNvCxnSpPr>
            <p:nvPr/>
          </p:nvCxnSpPr>
          <p:spPr bwMode="auto">
            <a:xfrm>
              <a:off x="1586775" y="2270561"/>
              <a:ext cx="619103" cy="149607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29" idx="2"/>
            </p:cNvCxnSpPr>
            <p:nvPr/>
          </p:nvCxnSpPr>
          <p:spPr bwMode="auto">
            <a:xfrm flipH="1">
              <a:off x="2657432" y="2581058"/>
              <a:ext cx="291957" cy="49277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30" idx="2"/>
            </p:cNvCxnSpPr>
            <p:nvPr/>
          </p:nvCxnSpPr>
          <p:spPr bwMode="auto">
            <a:xfrm flipH="1">
              <a:off x="3491338" y="2844237"/>
              <a:ext cx="659242" cy="85199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 bwMode="auto">
            <a:xfrm>
              <a:off x="1651282" y="4890701"/>
              <a:ext cx="1152128" cy="104970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920637" y="6218875"/>
              <a:ext cx="1439960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Edge sealing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27" name="直接连接符 26"/>
            <p:cNvCxnSpPr>
              <a:endCxn id="25" idx="1"/>
            </p:cNvCxnSpPr>
            <p:nvPr/>
          </p:nvCxnSpPr>
          <p:spPr bwMode="auto">
            <a:xfrm>
              <a:off x="2327110" y="5940408"/>
              <a:ext cx="593527" cy="463133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1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en-US" altLang="zh-CN" dirty="0" smtClean="0"/>
              <a:t>Back up</a:t>
            </a:r>
            <a:endParaRPr lang="en-US" altLang="zh-CN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b="47657"/>
          <a:stretch/>
        </p:blipFill>
        <p:spPr>
          <a:xfrm>
            <a:off x="5148064" y="3140912"/>
            <a:ext cx="3600000" cy="17686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041825"/>
            <a:ext cx="3600000" cy="1816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6724" y="3591834"/>
            <a:ext cx="438572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The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bellows of all methods have </a:t>
            </a:r>
            <a:r>
              <a:rPr lang="en-US" altLang="zh-CN" sz="1800" b="0" dirty="0">
                <a:solidFill>
                  <a:srgbClr val="FF0000"/>
                </a:solidFill>
              </a:rPr>
              <a:t>RF fingers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Physics requirements: all accelerator devices are </a:t>
            </a:r>
            <a:r>
              <a:rPr lang="en-US" altLang="zh-CN" sz="1800" b="0" dirty="0" smtClean="0">
                <a:solidFill>
                  <a:srgbClr val="FF0000"/>
                </a:solidFill>
              </a:rPr>
              <a:t>within acos0.99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RVC design exceeds the boundary.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New consideration is that main body of </a:t>
            </a:r>
            <a:r>
              <a:rPr lang="en-US" altLang="zh-CN" sz="1800" b="0" dirty="0" err="1" smtClean="0">
                <a:solidFill>
                  <a:schemeClr val="tx1"/>
                </a:solidFill>
              </a:rPr>
              <a:t>Lumical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 move to IP assembly, thus the space is better.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64288" y="3250786"/>
            <a:ext cx="180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chemeClr val="tx1"/>
                </a:solidFill>
              </a:rPr>
              <a:t>Before moved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99673" y="6146607"/>
            <a:ext cx="180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chemeClr val="tx1"/>
                </a:solidFill>
              </a:rPr>
              <a:t>After moved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783289"/>
              </p:ext>
            </p:extLst>
          </p:nvPr>
        </p:nvGraphicFramePr>
        <p:xfrm>
          <a:off x="763226" y="1064546"/>
          <a:ext cx="7965438" cy="2138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RVC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Inflatable</a:t>
                      </a:r>
                      <a:r>
                        <a:rPr lang="en-US" altLang="zh-CN" sz="1400" baseline="0" dirty="0" smtClean="0"/>
                        <a:t> seal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Long</a:t>
                      </a:r>
                      <a:r>
                        <a:rPr lang="en-US" altLang="zh-CN" sz="1400" baseline="0" dirty="0" smtClean="0"/>
                        <a:t> tools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Sealing</a:t>
                      </a:r>
                      <a:r>
                        <a:rPr lang="en-US" altLang="zh-CN" sz="1400" baseline="0" dirty="0" smtClean="0"/>
                        <a:t> methods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Pneumatic</a:t>
                      </a:r>
                      <a:r>
                        <a:rPr lang="en-US" altLang="zh-CN" sz="1400" baseline="0" dirty="0" smtClean="0"/>
                        <a:t> clamping with auxiliary locking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Pneumatic</a:t>
                      </a:r>
                      <a:r>
                        <a:rPr lang="en-US" altLang="zh-CN" sz="1400" baseline="0" dirty="0" smtClean="0"/>
                        <a:t> clamping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Screws clamping</a:t>
                      </a:r>
                      <a:r>
                        <a:rPr lang="en-US" altLang="zh-CN" sz="1400" baseline="0" dirty="0" smtClean="0"/>
                        <a:t> using long tools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Advantages</a:t>
                      </a:r>
                      <a:r>
                        <a:rPr lang="en-US" altLang="zh-CN" sz="1400" baseline="0" dirty="0" smtClean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Successful</a:t>
                      </a:r>
                      <a:r>
                        <a:rPr lang="en-US" altLang="zh-CN" sz="1400" baseline="0" dirty="0" smtClean="0"/>
                        <a:t> experience from </a:t>
                      </a:r>
                      <a:r>
                        <a:rPr lang="en-US" altLang="zh-CN" sz="1400" dirty="0" err="1" smtClean="0"/>
                        <a:t>SuperKEKB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Successful</a:t>
                      </a:r>
                      <a:r>
                        <a:rPr lang="en-US" altLang="zh-CN" sz="1400" baseline="0" dirty="0" smtClean="0"/>
                        <a:t> experience from </a:t>
                      </a:r>
                      <a:r>
                        <a:rPr lang="en-US" altLang="zh-CN" sz="1400" dirty="0" smtClean="0"/>
                        <a:t>CSNS;</a:t>
                      </a:r>
                      <a:r>
                        <a:rPr lang="en-US" altLang="zh-CN" sz="1400" baseline="0" dirty="0" smtClean="0"/>
                        <a:t> Small and simple; Bellows at accelerator side</a:t>
                      </a:r>
                      <a:endParaRPr lang="zh-CN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Simple and small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Disadvantages</a:t>
                      </a:r>
                      <a:r>
                        <a:rPr lang="en-US" altLang="zh-CN" sz="1400" baseline="0" dirty="0" smtClean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Big and complex;</a:t>
                      </a:r>
                      <a:r>
                        <a:rPr lang="en-US" altLang="zh-CN" sz="1400" baseline="0" dirty="0" smtClean="0"/>
                        <a:t> B</a:t>
                      </a:r>
                      <a:r>
                        <a:rPr lang="en-US" altLang="zh-CN" sz="1400" dirty="0" smtClean="0"/>
                        <a:t>ellows at IP</a:t>
                      </a:r>
                      <a:r>
                        <a:rPr lang="en-US" altLang="zh-CN" sz="1400" baseline="0" dirty="0" smtClean="0"/>
                        <a:t> chamber side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/>
                        <a:t>Difficult for leak rate requirement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Difficult</a:t>
                      </a:r>
                      <a:r>
                        <a:rPr lang="en-US" altLang="zh-CN" sz="1400" baseline="0" dirty="0" smtClean="0"/>
                        <a:t> in operation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33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64" y="2561935"/>
            <a:ext cx="4320000" cy="35576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2" y="1476169"/>
            <a:ext cx="7200000" cy="22569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00310" y="4642254"/>
            <a:ext cx="1991477" cy="2031325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at accelerator part (can be adjusted to simulate the deformation and misalignment </a:t>
            </a: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of cryostat)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>
            <a:stCxn id="6" idx="1"/>
          </p:cNvCxnSpPr>
          <p:nvPr/>
        </p:nvCxnSpPr>
        <p:spPr>
          <a:xfrm flipH="1" flipV="1">
            <a:off x="5801918" y="4542875"/>
            <a:ext cx="998392" cy="1115042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9" name="文本框 8"/>
          <p:cNvSpPr txBox="1"/>
          <p:nvPr/>
        </p:nvSpPr>
        <p:spPr>
          <a:xfrm>
            <a:off x="4233363" y="5728968"/>
            <a:ext cx="1739150" cy="923330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Remote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vacuum connection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eg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. Inflatable seal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）</a:t>
            </a:r>
          </a:p>
        </p:txBody>
      </p:sp>
      <p:cxnSp>
        <p:nvCxnSpPr>
          <p:cNvPr id="11" name="直接连接符 10"/>
          <p:cNvCxnSpPr>
            <a:endCxn id="9" idx="0"/>
          </p:cNvCxnSpPr>
          <p:nvPr/>
        </p:nvCxnSpPr>
        <p:spPr>
          <a:xfrm>
            <a:off x="4157696" y="4263391"/>
            <a:ext cx="945242" cy="1465577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12" name="文本框 11"/>
          <p:cNvSpPr txBox="1"/>
          <p:nvPr/>
        </p:nvSpPr>
        <p:spPr>
          <a:xfrm>
            <a:off x="382939" y="3790781"/>
            <a:ext cx="1734207" cy="646331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IP assembly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interface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fixed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78179" y="3540678"/>
            <a:ext cx="1459244" cy="646331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“Fake” cryostat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直接连接符 13"/>
          <p:cNvCxnSpPr>
            <a:stCxn id="12" idx="0"/>
          </p:cNvCxnSpPr>
          <p:nvPr/>
        </p:nvCxnSpPr>
        <p:spPr>
          <a:xfrm flipH="1" flipV="1">
            <a:off x="1168979" y="3381657"/>
            <a:ext cx="81064" cy="409124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cxnSp>
        <p:nvCxnSpPr>
          <p:cNvPr id="15" name="直接连接符 14"/>
          <p:cNvCxnSpPr>
            <a:stCxn id="13" idx="0"/>
          </p:cNvCxnSpPr>
          <p:nvPr/>
        </p:nvCxnSpPr>
        <p:spPr>
          <a:xfrm flipH="1" flipV="1">
            <a:off x="6660233" y="2600430"/>
            <a:ext cx="1347568" cy="940248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16" name="文本框 15"/>
          <p:cNvSpPr txBox="1"/>
          <p:nvPr/>
        </p:nvSpPr>
        <p:spPr>
          <a:xfrm>
            <a:off x="1168978" y="1941909"/>
            <a:ext cx="948168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40BAD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直接连接符 16"/>
          <p:cNvCxnSpPr>
            <a:stCxn id="16" idx="2"/>
          </p:cNvCxnSpPr>
          <p:nvPr/>
        </p:nvCxnSpPr>
        <p:spPr>
          <a:xfrm>
            <a:off x="1643062" y="2311241"/>
            <a:ext cx="138441" cy="289188"/>
          </a:xfrm>
          <a:prstGeom prst="line">
            <a:avLst/>
          </a:prstGeom>
          <a:noFill/>
          <a:ln w="9525" cap="flat" cmpd="sng" algn="ctr">
            <a:solidFill>
              <a:srgbClr val="40BAD2"/>
            </a:solidFill>
            <a:prstDash val="solid"/>
          </a:ln>
          <a:effectLst/>
        </p:spPr>
      </p:cxnSp>
      <p:sp>
        <p:nvSpPr>
          <p:cNvPr id="27" name="文本框 26"/>
          <p:cNvSpPr txBox="1"/>
          <p:nvPr/>
        </p:nvSpPr>
        <p:spPr>
          <a:xfrm>
            <a:off x="633363" y="1340932"/>
            <a:ext cx="17063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Test schemes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7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24744"/>
            <a:ext cx="8203893" cy="4525963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Support system of SC magnets</a:t>
            </a:r>
          </a:p>
          <a:p>
            <a:pPr lvl="1"/>
            <a:r>
              <a:rPr lang="en-US" altLang="zh-CN" sz="1800" dirty="0"/>
              <a:t>The alignment accuracy of SC magnets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30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m, at least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50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</a:t>
            </a:r>
            <a:r>
              <a:rPr lang="en-US" altLang="zh-CN" sz="1800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GB" altLang="zh-CN" sz="1800" dirty="0" smtClean="0"/>
              <a:t>Movement mechanism: high </a:t>
            </a:r>
            <a:r>
              <a:rPr lang="en-GB" altLang="zh-CN" sz="1800" dirty="0"/>
              <a:t>precision track &amp; rack</a:t>
            </a:r>
            <a:r>
              <a:rPr lang="en-GB" altLang="zh-CN" sz="1800" dirty="0" smtClean="0"/>
              <a:t>.</a:t>
            </a:r>
          </a:p>
          <a:p>
            <a:pPr lvl="1"/>
            <a:r>
              <a:rPr lang="en-GB" altLang="zh-CN" sz="1800" dirty="0" smtClean="0"/>
              <a:t>Adjusting mechanism: motor driven wedges jacks for vertical direction, motor driven screw jacks</a:t>
            </a:r>
            <a:endParaRPr lang="en-US" altLang="zh-CN" sz="1800" dirty="0"/>
          </a:p>
        </p:txBody>
      </p:sp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395536" y="2996952"/>
            <a:ext cx="6480000" cy="3074604"/>
            <a:chOff x="763050" y="1932801"/>
            <a:chExt cx="7015142" cy="3328503"/>
          </a:xfrm>
        </p:grpSpPr>
        <p:pic>
          <p:nvPicPr>
            <p:cNvPr id="4" name="图片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0867" y="2132856"/>
              <a:ext cx="5267325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763050" y="1932801"/>
              <a:ext cx="1671472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Cryostat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59512" y="2692921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Adjusting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4611" y="3680399"/>
              <a:ext cx="1579157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Support bed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04609" y="4511622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Movement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直接连接符 9"/>
            <p:cNvCxnSpPr>
              <a:stCxn id="5" idx="3"/>
            </p:cNvCxnSpPr>
            <p:nvPr/>
          </p:nvCxnSpPr>
          <p:spPr bwMode="auto">
            <a:xfrm>
              <a:off x="2434522" y="2116057"/>
              <a:ext cx="936102" cy="30483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6" idx="3"/>
            </p:cNvCxnSpPr>
            <p:nvPr/>
          </p:nvCxnSpPr>
          <p:spPr bwMode="auto">
            <a:xfrm>
              <a:off x="2438669" y="3067762"/>
              <a:ext cx="1125220" cy="21202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7" idx="3"/>
            </p:cNvCxnSpPr>
            <p:nvPr/>
          </p:nvCxnSpPr>
          <p:spPr bwMode="auto">
            <a:xfrm flipV="1">
              <a:off x="2483768" y="3835374"/>
              <a:ext cx="1606938" cy="2828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8" idx="3"/>
            </p:cNvCxnSpPr>
            <p:nvPr/>
          </p:nvCxnSpPr>
          <p:spPr bwMode="auto">
            <a:xfrm flipV="1">
              <a:off x="2483766" y="3981333"/>
              <a:ext cx="3096345" cy="905129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45703"/>
            <a:ext cx="2880000" cy="18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/>
          <a:srcRect l="19978" r="26802"/>
          <a:stretch/>
        </p:blipFill>
        <p:spPr bwMode="auto">
          <a:xfrm>
            <a:off x="7069973" y="4352137"/>
            <a:ext cx="1440000" cy="22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16276" y="6551001"/>
            <a:ext cx="5437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Institute of Space Mechatronics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66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680000" cy="24315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57703" y="1340768"/>
            <a:ext cx="376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Max deformation owing to gravity: 190 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32" y="1268760"/>
            <a:ext cx="4680000" cy="24315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933322" y="1387252"/>
            <a:ext cx="395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Under 1 </a:t>
            </a:r>
            <a:r>
              <a:rPr lang="zh-CN" altLang="en-US" sz="1800" b="0" dirty="0" smtClean="0">
                <a:solidFill>
                  <a:schemeClr val="tx1"/>
                </a:solidFill>
              </a:rPr>
              <a:t>℃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environment temperature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variation, </a:t>
            </a:r>
            <a:r>
              <a:rPr lang="en-US" altLang="zh-CN" sz="1800" b="0" dirty="0">
                <a:solidFill>
                  <a:schemeClr val="tx1"/>
                </a:solidFill>
              </a:rPr>
              <a:t>Max deformation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varies </a:t>
            </a:r>
            <a:r>
              <a:rPr lang="en-US" altLang="zh-CN" sz="1800" b="0" dirty="0">
                <a:solidFill>
                  <a:schemeClr val="tx1"/>
                </a:solidFill>
              </a:rPr>
              <a:t>48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208731" y="3585256"/>
            <a:ext cx="8683749" cy="3096344"/>
          </a:xfrm>
        </p:spPr>
        <p:txBody>
          <a:bodyPr>
            <a:normAutofit fontScale="92500"/>
          </a:bodyPr>
          <a:lstStyle/>
          <a:p>
            <a:r>
              <a:rPr lang="en-US" altLang="zh-CN" sz="2000" dirty="0" smtClean="0"/>
              <a:t>The current design of cryostat is 5 meters long with18 mm thick stainless walls. The weight of the cryostat is about 2 tons.</a:t>
            </a:r>
          </a:p>
          <a:p>
            <a:r>
              <a:rPr lang="en-US" altLang="zh-CN" dirty="0" smtClean="0"/>
              <a:t>Only the cryostat itself is considered in the calculation above.</a:t>
            </a:r>
            <a:endParaRPr lang="en-US" altLang="zh-CN" sz="2000" dirty="0" smtClean="0"/>
          </a:p>
          <a:p>
            <a:r>
              <a:rPr lang="en-US" altLang="zh-CN" dirty="0" smtClean="0"/>
              <a:t>If the yoke length gets larger, the deformation will be even larger, which is </a:t>
            </a:r>
            <a:r>
              <a:rPr lang="en-US" altLang="zh-CN" dirty="0" smtClean="0">
                <a:solidFill>
                  <a:srgbClr val="FF0000"/>
                </a:solidFill>
              </a:rPr>
              <a:t>proportional to the 4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th</a:t>
            </a:r>
            <a:r>
              <a:rPr lang="en-US" altLang="zh-CN" dirty="0" smtClean="0">
                <a:solidFill>
                  <a:srgbClr val="FF0000"/>
                </a:solidFill>
              </a:rPr>
              <a:t> power of length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If the weight of components inside the cryostat and the magnetic field forces are considered, </a:t>
            </a:r>
            <a:r>
              <a:rPr lang="en-US" altLang="zh-CN" dirty="0" smtClean="0">
                <a:solidFill>
                  <a:srgbClr val="FF0000"/>
                </a:solidFill>
              </a:rPr>
              <a:t>the deformation will be much larger</a:t>
            </a:r>
            <a:r>
              <a:rPr lang="en-US" altLang="zh-CN" dirty="0" smtClean="0"/>
              <a:t>.</a:t>
            </a:r>
          </a:p>
        </p:txBody>
      </p:sp>
      <p:cxnSp>
        <p:nvCxnSpPr>
          <p:cNvPr id="5" name="直接箭头连接符 4"/>
          <p:cNvCxnSpPr/>
          <p:nvPr/>
        </p:nvCxnSpPr>
        <p:spPr bwMode="auto">
          <a:xfrm>
            <a:off x="827584" y="3068960"/>
            <a:ext cx="1872208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triangle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6" name="文本框 5"/>
          <p:cNvSpPr txBox="1"/>
          <p:nvPr/>
        </p:nvSpPr>
        <p:spPr>
          <a:xfrm>
            <a:off x="1043608" y="27089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chemeClr val="tx1"/>
                </a:solidFill>
              </a:rPr>
              <a:t>~3.6m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881644" y="2917418"/>
            <a:ext cx="3690561" cy="2268451"/>
            <a:chOff x="5169366" y="884436"/>
            <a:chExt cx="3690561" cy="226845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366" y="884436"/>
              <a:ext cx="3330602" cy="2268451"/>
            </a:xfrm>
            <a:prstGeom prst="rect">
              <a:avLst/>
            </a:prstGeom>
          </p:spPr>
        </p:pic>
        <p:sp>
          <p:nvSpPr>
            <p:cNvPr id="18" name="文本框 9"/>
            <p:cNvSpPr txBox="1"/>
            <p:nvPr/>
          </p:nvSpPr>
          <p:spPr>
            <a:xfrm>
              <a:off x="5540149" y="1143359"/>
              <a:ext cx="3319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9pPr>
            </a:lstStyle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Highest Von Mises Stress by synchrotron radiation: 81 MPa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019698"/>
            <a:ext cx="4464496" cy="755391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Synchrotron radiation: 7700W </a:t>
            </a:r>
            <a:r>
              <a:rPr lang="en-US" altLang="zh-CN" sz="2000" dirty="0"/>
              <a:t>@120GeV, 30MW. </a:t>
            </a:r>
          </a:p>
          <a:p>
            <a:r>
              <a:rPr lang="en-US" altLang="zh-CN" sz="2000" dirty="0"/>
              <a:t>Preliminary thermal-static analyses by synchrotron radiation have been done. Material: Glidcop-Al15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aphicFrame>
        <p:nvGraphicFramePr>
          <p:cNvPr id="12" name="内容占位符 17"/>
          <p:cNvGraphicFramePr>
            <a:graphicFrameLocks/>
          </p:cNvGraphicFramePr>
          <p:nvPr>
            <p:extLst/>
          </p:nvPr>
        </p:nvGraphicFramePr>
        <p:xfrm>
          <a:off x="819004" y="5024234"/>
          <a:ext cx="7643193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Cooling</a:t>
                      </a:r>
                      <a:r>
                        <a:rPr lang="en-US" altLang="zh-CN" sz="1600" baseline="0" dirty="0" smtClean="0"/>
                        <a:t> method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Load</a:t>
                      </a:r>
                      <a:r>
                        <a:rPr lang="en-US" altLang="zh-CN" sz="1600" baseline="0" dirty="0" smtClean="0"/>
                        <a:t>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Highest temperature</a:t>
                      </a:r>
                      <a:r>
                        <a:rPr lang="zh-CN" altLang="en-US" sz="1600" dirty="0" smtClean="0"/>
                        <a:t>（℃）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Copper</a:t>
                      </a:r>
                      <a:r>
                        <a:rPr lang="en-US" altLang="zh-CN" sz="1600" baseline="0" dirty="0" smtClean="0"/>
                        <a:t>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Surface</a:t>
                      </a:r>
                      <a:r>
                        <a:rPr lang="en-US" altLang="zh-CN" sz="1600" baseline="0" dirty="0" smtClean="0"/>
                        <a:t> load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286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Copper</a:t>
                      </a:r>
                      <a:r>
                        <a:rPr lang="en-US" altLang="zh-CN" sz="1600" baseline="0" dirty="0" smtClean="0"/>
                        <a:t>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Volume</a:t>
                      </a:r>
                      <a:r>
                        <a:rPr lang="en-US" altLang="zh-CN" sz="1600" baseline="0" dirty="0" smtClean="0"/>
                        <a:t> load (Damping of X ray)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148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4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Laminated material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Surface</a:t>
                      </a:r>
                      <a:r>
                        <a:rPr lang="en-US" altLang="zh-CN" sz="1600" baseline="0" dirty="0" smtClean="0"/>
                        <a:t> load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146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777716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636253" y="3155693"/>
            <a:ext cx="3690561" cy="1868541"/>
            <a:chOff x="699658" y="2146080"/>
            <a:chExt cx="3690561" cy="186854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58" y="2146080"/>
              <a:ext cx="3501246" cy="1868541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1365883" y="231537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9pPr>
            </a:lstStyle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Highest temperature by synchrotron radiation: 148 </a:t>
              </a:r>
              <a:r>
                <a:rPr lang="zh-CN" altLang="en-US" sz="1800" b="0" dirty="0" smtClean="0">
                  <a:solidFill>
                    <a:schemeClr val="tx1"/>
                  </a:solidFill>
                </a:rPr>
                <a:t>℃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 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342855" y="836711"/>
            <a:ext cx="3600000" cy="2376265"/>
            <a:chOff x="6984000" y="5013628"/>
            <a:chExt cx="4320000" cy="28515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" r="6719" b="4857"/>
            <a:stretch/>
          </p:blipFill>
          <p:spPr>
            <a:xfrm>
              <a:off x="6984000" y="5013628"/>
              <a:ext cx="4320000" cy="28515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873576" y="5364084"/>
              <a:ext cx="3200402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Photon energy damping in </a:t>
              </a:r>
            </a:p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Copper @ 300 </a:t>
              </a:r>
              <a:r>
                <a:rPr lang="en-US" altLang="zh-CN" sz="1800" b="0" dirty="0" err="1" smtClean="0">
                  <a:solidFill>
                    <a:schemeClr val="tx1"/>
                  </a:solidFill>
                </a:rPr>
                <a:t>KeV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74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92" y="3065767"/>
            <a:ext cx="3600000" cy="19044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MDI mechanics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9" y="996323"/>
            <a:ext cx="7200000" cy="2128326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6308" b="22929"/>
          <a:stretch/>
        </p:blipFill>
        <p:spPr>
          <a:xfrm>
            <a:off x="467544" y="4580969"/>
            <a:ext cx="2520000" cy="1958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409935"/>
            <a:ext cx="3600000" cy="211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椭圆 12"/>
          <p:cNvSpPr/>
          <p:nvPr/>
        </p:nvSpPr>
        <p:spPr bwMode="auto">
          <a:xfrm>
            <a:off x="1331640" y="3356992"/>
            <a:ext cx="864096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299965" y="3352341"/>
            <a:ext cx="432048" cy="5256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18" name="直接箭头连接符 17"/>
          <p:cNvCxnSpPr>
            <a:stCxn id="16" idx="4"/>
          </p:cNvCxnSpPr>
          <p:nvPr/>
        </p:nvCxnSpPr>
        <p:spPr bwMode="auto">
          <a:xfrm flipH="1">
            <a:off x="1435589" y="3878029"/>
            <a:ext cx="1080400" cy="1699210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椭圆 18"/>
          <p:cNvSpPr/>
          <p:nvPr/>
        </p:nvSpPr>
        <p:spPr bwMode="auto">
          <a:xfrm>
            <a:off x="2915816" y="3335360"/>
            <a:ext cx="2088512" cy="74171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15844" y="2569127"/>
            <a:ext cx="194804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0" dirty="0" smtClean="0">
                <a:solidFill>
                  <a:schemeClr val="tx1"/>
                </a:solidFill>
              </a:rPr>
              <a:t>IP chamber </a:t>
            </a:r>
            <a:r>
              <a:rPr lang="en-US" altLang="zh-CN" sz="1600" b="0" dirty="0" smtClean="0">
                <a:solidFill>
                  <a:schemeClr val="tx1"/>
                </a:solidFill>
              </a:rPr>
              <a:t>by </a:t>
            </a:r>
            <a:r>
              <a:rPr lang="en-US" altLang="zh-CN" sz="1600" b="0" dirty="0" smtClean="0">
                <a:solidFill>
                  <a:schemeClr val="tx1"/>
                </a:solidFill>
              </a:rPr>
              <a:t>Q. Ji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cxnSp>
        <p:nvCxnSpPr>
          <p:cNvPr id="21" name="直接箭头连接符 20"/>
          <p:cNvCxnSpPr>
            <a:stCxn id="19" idx="4"/>
            <a:endCxn id="12" idx="1"/>
          </p:cNvCxnSpPr>
          <p:nvPr/>
        </p:nvCxnSpPr>
        <p:spPr bwMode="auto">
          <a:xfrm>
            <a:off x="3960072" y="4077072"/>
            <a:ext cx="1115984" cy="13907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2966520" y="5010740"/>
            <a:ext cx="15334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Connection interface of detector and accelerator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76056" y="5800668"/>
            <a:ext cx="19229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SC magnets, cryostat and their support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331" y="3032956"/>
            <a:ext cx="2880000" cy="1414533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 bwMode="auto">
          <a:xfrm>
            <a:off x="4716016" y="3124649"/>
            <a:ext cx="360040" cy="10244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31" name="直接箭头连接符 30"/>
          <p:cNvCxnSpPr>
            <a:stCxn id="29" idx="6"/>
          </p:cNvCxnSpPr>
          <p:nvPr/>
        </p:nvCxnSpPr>
        <p:spPr bwMode="auto">
          <a:xfrm flipV="1">
            <a:off x="5076056" y="2852936"/>
            <a:ext cx="1512168" cy="783929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/>
          <p:cNvSpPr txBox="1"/>
          <p:nvPr/>
        </p:nvSpPr>
        <p:spPr>
          <a:xfrm>
            <a:off x="5371876" y="2569127"/>
            <a:ext cx="32828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First vacuum pump @±6.5m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stCxn id="13" idx="0"/>
          </p:cNvCxnSpPr>
          <p:nvPr/>
        </p:nvCxnSpPr>
        <p:spPr bwMode="auto">
          <a:xfrm flipV="1">
            <a:off x="1763688" y="2938459"/>
            <a:ext cx="288032" cy="4185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0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3586" t="14848"/>
          <a:stretch/>
        </p:blipFill>
        <p:spPr>
          <a:xfrm>
            <a:off x="621898" y="4307017"/>
            <a:ext cx="3341801" cy="22631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193151"/>
            <a:ext cx="5400000" cy="20790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57587" y="6226212"/>
            <a:ext cx="6116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i="1" dirty="0" smtClean="0">
                <a:solidFill>
                  <a:schemeClr val="tx1"/>
                </a:solidFill>
              </a:rPr>
              <a:t>* From Carsten Niebuhr, </a:t>
            </a:r>
            <a:r>
              <a:rPr lang="en-US" altLang="zh-CN" sz="1600" b="0" i="1" dirty="0">
                <a:solidFill>
                  <a:schemeClr val="tx1"/>
                </a:solidFill>
              </a:rPr>
              <a:t>IAS MDI Workshop, </a:t>
            </a:r>
            <a:r>
              <a:rPr lang="en-US" altLang="zh-CN" sz="1600" b="0" i="1" dirty="0" err="1">
                <a:solidFill>
                  <a:schemeClr val="tx1"/>
                </a:solidFill>
              </a:rPr>
              <a:t>Hongkong</a:t>
            </a:r>
            <a:r>
              <a:rPr lang="en-US" altLang="zh-CN" sz="1600" b="0" i="1" dirty="0">
                <a:solidFill>
                  <a:schemeClr val="tx1"/>
                </a:solidFill>
              </a:rPr>
              <a:t>, 16.-17.01.20</a:t>
            </a:r>
            <a:r>
              <a:rPr lang="en-US" altLang="zh-CN" sz="1600" b="0" i="1" dirty="0" smtClean="0">
                <a:solidFill>
                  <a:schemeClr val="tx1"/>
                </a:solidFill>
              </a:rPr>
              <a:t> </a:t>
            </a:r>
            <a:endParaRPr lang="zh-CN" altLang="en-US" sz="1600" b="0" i="1" dirty="0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39952" y="1863792"/>
            <a:ext cx="4701211" cy="2068293"/>
            <a:chOff x="4419459" y="3709725"/>
            <a:chExt cx="4701211" cy="206829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t="36489" r="34934" b="35600"/>
            <a:stretch/>
          </p:blipFill>
          <p:spPr>
            <a:xfrm rot="10800000">
              <a:off x="5087692" y="3709725"/>
              <a:ext cx="3314343" cy="17579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419459" y="5439464"/>
              <a:ext cx="4701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Laminated material with copper and graphene film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2799" y="1724811"/>
            <a:ext cx="3600000" cy="2448000"/>
            <a:chOff x="406038" y="3061773"/>
            <a:chExt cx="3600000" cy="2448000"/>
          </a:xfrm>
        </p:grpSpPr>
        <p:pic>
          <p:nvPicPr>
            <p:cNvPr id="9" name="内容占位符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38" y="3061773"/>
              <a:ext cx="3600000" cy="24480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81702" y="3294226"/>
              <a:ext cx="3024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Y: Highest temperature;</a:t>
              </a:r>
            </a:p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X: Thickness of membrane of high thermal conductivity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323528" y="1013065"/>
            <a:ext cx="8208912" cy="7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0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 smtClean="0"/>
              <a:t>Laminated materials with metal and high-thermal-conductivity membrane is considered for severe heat load.</a:t>
            </a:r>
            <a:endParaRPr lang="zh-CN" altLang="en-US" b="0" kern="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20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00838"/>
            <a:ext cx="3240000" cy="1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3" y="105273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Two inner profiles are designed, gradual rectangle and gradual ellipse with movable stoppers in them.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RF fingers are at the edges of the stoppers to decrease impedance.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r="17991"/>
          <a:stretch/>
        </p:blipFill>
        <p:spPr>
          <a:xfrm>
            <a:off x="899592" y="2128193"/>
            <a:ext cx="2376264" cy="1969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5299"/>
          <a:stretch/>
        </p:blipFill>
        <p:spPr>
          <a:xfrm>
            <a:off x="3320149" y="2160421"/>
            <a:ext cx="2592289" cy="20403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5260" y="210083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rectangle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5834" y="218617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ellipse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79078" y="4161008"/>
          <a:ext cx="7949090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0674">
                  <a:extLst>
                    <a:ext uri="{9D8B030D-6E8A-4147-A177-3AD203B41FA5}">
                      <a16:colId xmlns:a16="http://schemas.microsoft.com/office/drawing/2014/main" val="208296046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08806736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4910446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2165950"/>
                    </a:ext>
                  </a:extLst>
                </a:gridCol>
                <a:gridCol w="1407896">
                  <a:extLst>
                    <a:ext uri="{9D8B030D-6E8A-4147-A177-3AD203B41FA5}">
                      <a16:colId xmlns:a16="http://schemas.microsoft.com/office/drawing/2014/main" val="4269439716"/>
                    </a:ext>
                  </a:extLst>
                </a:gridCol>
              </a:tblGrid>
              <a:tr h="33327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CN" sz="1800" dirty="0" smtClean="0"/>
                        <a:t>Energy loss (no</a:t>
                      </a:r>
                      <a:r>
                        <a:rPr lang="en-US" altLang="zh-CN" sz="1800" baseline="0" dirty="0" smtClean="0"/>
                        <a:t> RF fingers</a:t>
                      </a:r>
                      <a:r>
                        <a:rPr lang="en-US" altLang="zh-CN" sz="1800" dirty="0" smtClean="0"/>
                        <a:t>) (W)</a:t>
                      </a:r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59787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Higgs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W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Z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82077"/>
                  </a:ext>
                </a:extLst>
              </a:tr>
              <a:tr h="333272">
                <a:tc rowSpan="2">
                  <a:txBody>
                    <a:bodyPr/>
                    <a:lstStyle/>
                    <a:p>
                      <a:r>
                        <a:rPr lang="en-US" altLang="zh-CN" sz="1800" dirty="0" smtClean="0"/>
                        <a:t>Gradual rectangle profile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open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267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933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112738"/>
                  </a:ext>
                </a:extLst>
              </a:tr>
              <a:tr h="33327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closed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160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560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625390"/>
                  </a:ext>
                </a:extLst>
              </a:tr>
              <a:tr h="333272">
                <a:tc rowSpan="2">
                  <a:txBody>
                    <a:bodyPr/>
                    <a:lstStyle/>
                    <a:p>
                      <a:r>
                        <a:rPr lang="en-US" altLang="zh-CN" sz="1800" dirty="0" smtClean="0"/>
                        <a:t>Gradual ellipse</a:t>
                      </a:r>
                      <a:r>
                        <a:rPr lang="en-US" altLang="zh-CN" sz="1800" baseline="0" dirty="0" smtClean="0"/>
                        <a:t> profile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open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8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112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83048"/>
                  </a:ext>
                </a:extLst>
              </a:tr>
              <a:tr h="33327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closed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76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266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070042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27237" y="6402915"/>
            <a:ext cx="9016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2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From Y Liu et al., Impedance and Collective Instabilities for Collider, Booster and damping ring in CEPC, this workshop</a:t>
            </a:r>
            <a:endParaRPr lang="en-US" altLang="zh-CN" sz="12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7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Integration scheme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49011"/>
            <a:ext cx="8419917" cy="452596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Installation scenario of </a:t>
            </a:r>
            <a:r>
              <a:rPr lang="en-US" altLang="zh-CN" sz="2000" dirty="0" smtClean="0"/>
              <a:t>accelerator devices</a:t>
            </a:r>
          </a:p>
          <a:p>
            <a:pPr lvl="1"/>
            <a:r>
              <a:rPr lang="en-US" altLang="zh-CN" sz="1800" dirty="0"/>
              <a:t>Assume the IP chamber and the detectors, the yoke have been installed.</a:t>
            </a:r>
          </a:p>
          <a:p>
            <a:pPr lvl="1"/>
            <a:r>
              <a:rPr lang="en-US" altLang="zh-CN" sz="1800" dirty="0" smtClean="0">
                <a:solidFill>
                  <a:srgbClr val="FF0000"/>
                </a:solidFill>
              </a:rPr>
              <a:t>The remoted vacuum connection methods will be used</a:t>
            </a:r>
            <a:r>
              <a:rPr lang="en-US" altLang="zh-CN" sz="1800" dirty="0" smtClean="0"/>
              <a:t>.</a:t>
            </a:r>
          </a:p>
          <a:p>
            <a:pPr lvl="1"/>
            <a:r>
              <a:rPr lang="en-US" altLang="zh-CN" sz="1800" dirty="0" smtClean="0"/>
              <a:t>The support system of cryostat is under studying.</a:t>
            </a:r>
          </a:p>
          <a:p>
            <a:pPr lvl="1"/>
            <a:r>
              <a:rPr lang="en-US" altLang="zh-CN" sz="1800" dirty="0" smtClean="0"/>
              <a:t>The idea of </a:t>
            </a:r>
            <a:r>
              <a:rPr lang="en-US" altLang="zh-CN" sz="1800" dirty="0" err="1" smtClean="0"/>
              <a:t>Lumical</a:t>
            </a:r>
            <a:r>
              <a:rPr lang="en-US" altLang="zh-CN" sz="1800" dirty="0" smtClean="0"/>
              <a:t> being moved to the detector part has been discussed.</a:t>
            </a:r>
          </a:p>
          <a:p>
            <a:endParaRPr lang="zh-CN" altLang="en-US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611560" y="3140968"/>
            <a:ext cx="8015830" cy="3295542"/>
            <a:chOff x="444602" y="3544230"/>
            <a:chExt cx="8015830" cy="32955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431" y="3544230"/>
              <a:ext cx="1800000" cy="1847561"/>
            </a:xfrm>
            <a:prstGeom prst="rect">
              <a:avLst/>
            </a:prstGeom>
          </p:spPr>
        </p:pic>
        <p:grpSp>
          <p:nvGrpSpPr>
            <p:cNvPr id="5" name="组合 4"/>
            <p:cNvGrpSpPr>
              <a:grpSpLocks noChangeAspect="1"/>
            </p:cNvGrpSpPr>
            <p:nvPr/>
          </p:nvGrpSpPr>
          <p:grpSpPr>
            <a:xfrm>
              <a:off x="2843808" y="3544230"/>
              <a:ext cx="4320000" cy="1097820"/>
              <a:chOff x="683568" y="2348881"/>
              <a:chExt cx="7704456" cy="195789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568" y="2348881"/>
                <a:ext cx="3600000" cy="1957895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2519444"/>
                <a:ext cx="3600000" cy="1616767"/>
              </a:xfrm>
              <a:prstGeom prst="rect">
                <a:avLst/>
              </a:prstGeom>
            </p:spPr>
          </p:pic>
          <p:sp>
            <p:nvSpPr>
              <p:cNvPr id="8" name="下箭头 7"/>
              <p:cNvSpPr/>
              <p:nvPr/>
            </p:nvSpPr>
            <p:spPr bwMode="auto">
              <a:xfrm rot="5400000" flipV="1">
                <a:off x="4530999" y="3090567"/>
                <a:ext cx="250180" cy="708839"/>
              </a:xfrm>
              <a:prstGeom prst="downArrow">
                <a:avLst/>
              </a:prstGeom>
              <a:solidFill>
                <a:schemeClr val="accent1">
                  <a:lumMod val="90000"/>
                </a:schemeClr>
              </a:solidFill>
              <a:ln w="9525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b="1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5259909"/>
              <a:ext cx="2880000" cy="1361883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411260"/>
              <a:ext cx="2699385" cy="1059180"/>
            </a:xfrm>
            <a:prstGeom prst="rect">
              <a:avLst/>
            </a:prstGeom>
            <a:noFill/>
          </p:spPr>
        </p:pic>
        <p:sp>
          <p:nvSpPr>
            <p:cNvPr id="18" name="右箭头 17"/>
            <p:cNvSpPr/>
            <p:nvPr/>
          </p:nvSpPr>
          <p:spPr bwMode="auto">
            <a:xfrm>
              <a:off x="2483768" y="4088692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9" name="下箭头 18"/>
            <p:cNvSpPr/>
            <p:nvPr/>
          </p:nvSpPr>
          <p:spPr bwMode="auto">
            <a:xfrm>
              <a:off x="6431270" y="4591251"/>
              <a:ext cx="288032" cy="539533"/>
            </a:xfrm>
            <a:prstGeom prst="down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21" name="右箭头 20"/>
            <p:cNvSpPr/>
            <p:nvPr/>
          </p:nvSpPr>
          <p:spPr bwMode="auto">
            <a:xfrm rot="10800000">
              <a:off x="3853094" y="5939173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83768" y="4583083"/>
              <a:ext cx="3853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Pre-alignment of SC magnets and installation of 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accelerator </a:t>
              </a:r>
              <a:r>
                <a:rPr lang="en-US" altLang="zh-CN" sz="1800" b="0" dirty="0">
                  <a:solidFill>
                    <a:schemeClr val="tx1"/>
                  </a:solidFill>
                </a:rPr>
                <a:t>components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366196" y="6470440"/>
              <a:ext cx="409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The connection and alignment of one 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4602" y="6461139"/>
              <a:ext cx="385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The similar procedure at the other 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2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An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 smtClean="0"/>
              <a:t>The </a:t>
            </a:r>
            <a:r>
              <a:rPr lang="en-US" altLang="zh-CN" sz="1800" dirty="0"/>
              <a:t>baseline of </a:t>
            </a:r>
            <a:r>
              <a:rPr lang="en-US" altLang="zh-CN" sz="1800" dirty="0" err="1"/>
              <a:t>SuperKEKB</a:t>
            </a:r>
            <a:r>
              <a:rPr lang="en-US" altLang="zh-CN" sz="1800" dirty="0"/>
              <a:t> </a:t>
            </a:r>
            <a:r>
              <a:rPr lang="en-US" altLang="zh-CN" sz="1800" dirty="0" smtClean="0"/>
              <a:t>before the </a:t>
            </a:r>
            <a:r>
              <a:rPr lang="en-US" altLang="zh-CN" sz="1800" dirty="0"/>
              <a:t>validation of RVC</a:t>
            </a:r>
            <a:r>
              <a:rPr lang="en-US" altLang="zh-CN" sz="1800" dirty="0" smtClean="0"/>
              <a:t>.</a:t>
            </a:r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 smtClean="0"/>
              <a:t>Integration scheme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6250"/>
            <a:ext cx="5400000" cy="39412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637968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From K. Kanazawa of KEKB, the 18</a:t>
            </a:r>
            <a:r>
              <a:rPr lang="en-US" altLang="zh-CN" sz="1800" b="0" baseline="30000" dirty="0" smtClean="0">
                <a:solidFill>
                  <a:schemeClr val="tx1"/>
                </a:solidFill>
              </a:rPr>
              <a:t>th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 KEKB Accelerator Review Committee, 2013 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20704" y="2665806"/>
            <a:ext cx="3768920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</a:pPr>
            <a:r>
              <a:rPr lang="en-US" altLang="zh-CN" dirty="0" smtClean="0"/>
              <a:t>This scenario is connecting </a:t>
            </a:r>
            <a:r>
              <a:rPr lang="en-US" altLang="zh-CN" dirty="0"/>
              <a:t>one end of IP chamber with cryostat outside the detector </a:t>
            </a:r>
            <a:r>
              <a:rPr lang="en-US" altLang="zh-CN" dirty="0" smtClean="0"/>
              <a:t>.</a:t>
            </a:r>
          </a:p>
          <a:p>
            <a:pPr lvl="1">
              <a:spcBef>
                <a:spcPts val="200"/>
              </a:spcBef>
            </a:pPr>
            <a:r>
              <a:rPr lang="en-US" altLang="zh-CN" dirty="0" smtClean="0">
                <a:solidFill>
                  <a:srgbClr val="FF0000"/>
                </a:solidFill>
              </a:rPr>
              <a:t>But </a:t>
            </a:r>
            <a:r>
              <a:rPr lang="en-US" altLang="zh-CN" dirty="0">
                <a:solidFill>
                  <a:srgbClr val="FF0000"/>
                </a:solidFill>
              </a:rPr>
              <a:t>unlike the asymmetry of </a:t>
            </a:r>
            <a:r>
              <a:rPr lang="en-US" altLang="zh-CN" dirty="0" err="1">
                <a:solidFill>
                  <a:srgbClr val="FF0000"/>
                </a:solidFill>
              </a:rPr>
              <a:t>SuperKEKB</a:t>
            </a:r>
            <a:r>
              <a:rPr lang="en-US" altLang="zh-CN" dirty="0">
                <a:solidFill>
                  <a:srgbClr val="FF0000"/>
                </a:solidFill>
              </a:rPr>
              <a:t> MDI, this </a:t>
            </a:r>
            <a:r>
              <a:rPr lang="en-US" altLang="zh-CN" dirty="0" smtClean="0">
                <a:solidFill>
                  <a:srgbClr val="FF0000"/>
                </a:solidFill>
              </a:rPr>
              <a:t>scenario </a:t>
            </a:r>
            <a:r>
              <a:rPr lang="en-US" altLang="zh-CN" dirty="0">
                <a:solidFill>
                  <a:srgbClr val="FF0000"/>
                </a:solidFill>
              </a:rPr>
              <a:t>can't cut out the remote vacuum connection at the other end of IP chamber.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84168" y="5229200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Another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 smtClean="0"/>
              <a:t>The method like DAFNE. Being considered by FCC and BINP.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 smtClean="0"/>
              <a:t>Integration scheme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8321" y="62679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A. </a:t>
            </a:r>
            <a:r>
              <a:rPr lang="en-US" altLang="zh-CN" sz="1400" dirty="0" err="1" smtClean="0"/>
              <a:t>Bogomyagkov</a:t>
            </a:r>
            <a:r>
              <a:rPr lang="en-US" altLang="zh-CN" sz="1400" dirty="0" smtClean="0"/>
              <a:t>, et al., Mechanical design of the FCC-</a:t>
            </a:r>
            <a:r>
              <a:rPr lang="en-US" altLang="zh-CN" sz="1400" dirty="0" err="1" smtClean="0"/>
              <a:t>ee</a:t>
            </a:r>
            <a:r>
              <a:rPr lang="en-US" altLang="zh-CN" sz="1400" dirty="0" smtClean="0"/>
              <a:t> interaction region, FCC week </a:t>
            </a:r>
            <a:r>
              <a:rPr lang="en-US" altLang="zh-CN" sz="1400" dirty="0"/>
              <a:t>(24 –28 June 2019) </a:t>
            </a:r>
            <a:r>
              <a:rPr lang="en-US" altLang="zh-CN" sz="1400" dirty="0" smtClean="0"/>
              <a:t>Brussel</a:t>
            </a:r>
          </a:p>
          <a:p>
            <a:r>
              <a:rPr lang="en-US" altLang="zh-CN" sz="1400" dirty="0" err="1"/>
              <a:t>A.Bogomyagkov</a:t>
            </a:r>
            <a:r>
              <a:rPr lang="en-US" altLang="zh-CN" sz="1400" dirty="0"/>
              <a:t>, MDI issues of BINP Super </a:t>
            </a:r>
            <a:r>
              <a:rPr lang="en-US" altLang="zh-CN" sz="1400" dirty="0" err="1"/>
              <a:t>TauCharmfactory</a:t>
            </a:r>
            <a:r>
              <a:rPr lang="en-US" altLang="zh-CN" sz="1400" dirty="0"/>
              <a:t>, Report on </a:t>
            </a:r>
            <a:r>
              <a:rPr lang="en-US" altLang="zh-CN" sz="1400" dirty="0" smtClean="0"/>
              <a:t>IAS 2020</a:t>
            </a:r>
            <a:r>
              <a:rPr lang="en-US" altLang="zh-CN" sz="1400" dirty="0"/>
              <a:t>.(</a:t>
            </a:r>
            <a:r>
              <a:rPr lang="en-US" altLang="zh-CN" sz="1400" dirty="0" err="1"/>
              <a:t>Hongkong</a:t>
            </a:r>
            <a:r>
              <a:rPr lang="en-US" altLang="zh-CN" sz="1400" dirty="0"/>
              <a:t>, 2020).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9" y="2137860"/>
            <a:ext cx="4320000" cy="2301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64" y="2137860"/>
            <a:ext cx="4320000" cy="2255154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355976" y="278092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87440" y="4623499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This </a:t>
            </a:r>
            <a:r>
              <a:rPr lang="en-US" altLang="zh-CN" dirty="0"/>
              <a:t>scenario is connecting both ends of IP chamber outside the detector like</a:t>
            </a:r>
          </a:p>
          <a:p>
            <a:r>
              <a:rPr lang="en-US" altLang="zh-CN" dirty="0" smtClean="0"/>
              <a:t>DAFNE.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</a:rPr>
              <a:t>two cryostats can be well pre-aligned but it is </a:t>
            </a:r>
            <a:r>
              <a:rPr lang="en-US" altLang="zh-CN" dirty="0" smtClean="0">
                <a:solidFill>
                  <a:srgbClr val="FF0000"/>
                </a:solidFill>
              </a:rPr>
              <a:t>impossible to </a:t>
            </a:r>
            <a:r>
              <a:rPr lang="en-US" altLang="zh-CN" dirty="0">
                <a:solidFill>
                  <a:srgbClr val="FF0000"/>
                </a:solidFill>
              </a:rPr>
              <a:t>move the whole assembly into the detector without changing the size of </a:t>
            </a:r>
            <a:r>
              <a:rPr lang="en-US" altLang="zh-CN" dirty="0" smtClean="0">
                <a:solidFill>
                  <a:srgbClr val="FF0000"/>
                </a:solidFill>
              </a:rPr>
              <a:t>detector hole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6713" y="5823576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4" y="1052736"/>
            <a:ext cx="5545694" cy="21317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5656" y="1197324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Before and after BESIII push-in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5580112" y="1052736"/>
            <a:ext cx="3384376" cy="2821215"/>
          </a:xfrm>
        </p:spPr>
        <p:txBody>
          <a:bodyPr>
            <a:noAutofit/>
          </a:bodyPr>
          <a:lstStyle/>
          <a:p>
            <a:r>
              <a:rPr lang="en-US" altLang="zh-CN" sz="1600" dirty="0" smtClean="0"/>
              <a:t>Accelerator foundation is fixed. It is good at:</a:t>
            </a:r>
          </a:p>
          <a:p>
            <a:pPr lvl="1"/>
            <a:r>
              <a:rPr lang="en-US" altLang="zh-CN" sz="1400" dirty="0" smtClean="0"/>
              <a:t>Beam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stability.</a:t>
            </a:r>
          </a:p>
          <a:p>
            <a:pPr lvl="1"/>
            <a:r>
              <a:rPr lang="en-US" altLang="zh-CN" sz="1400" dirty="0" smtClean="0"/>
              <a:t>Integration of detector before push-in.</a:t>
            </a:r>
          </a:p>
          <a:p>
            <a:r>
              <a:rPr lang="en-US" altLang="zh-CN" sz="1600" dirty="0" smtClean="0"/>
              <a:t>Detector foundation is fixed. It is good at:</a:t>
            </a:r>
          </a:p>
          <a:p>
            <a:pPr lvl="1"/>
            <a:r>
              <a:rPr lang="en-US" altLang="zh-CN" sz="1400" dirty="0" smtClean="0"/>
              <a:t>Detector stability</a:t>
            </a:r>
          </a:p>
          <a:p>
            <a:r>
              <a:rPr lang="en-US" altLang="zh-CN" sz="1600" dirty="0" smtClean="0"/>
              <a:t>Maybe we can find balanced approach (very long distance with only beam pipes near MDI)</a:t>
            </a:r>
            <a:endParaRPr lang="zh-CN" altLang="en-US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28300" y="6169580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Before Beast(II) push-in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21" y="4288169"/>
            <a:ext cx="3600000" cy="243330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285209" y="6236969"/>
            <a:ext cx="331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Detector push-pull arrangement</a:t>
            </a:r>
            <a:endParaRPr lang="zh-CN" altLang="en-US" dirty="0"/>
          </a:p>
        </p:txBody>
      </p:sp>
      <p:sp>
        <p:nvSpPr>
          <p:cNvPr id="19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 smtClean="0"/>
              <a:t>Integration scheme</a:t>
            </a:r>
            <a:endParaRPr lang="en-US" altLang="zh-CN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13" y="3439308"/>
            <a:ext cx="4320000" cy="25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5400000" cy="3135373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48680" y="4085295"/>
            <a:ext cx="8795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4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 smtClean="0"/>
              <a:t>Key issues: </a:t>
            </a:r>
          </a:p>
          <a:p>
            <a:pPr lvl="1"/>
            <a:r>
              <a:rPr lang="en-US" altLang="zh-CN" sz="1800" kern="0" dirty="0" smtClean="0"/>
              <a:t>Design </a:t>
            </a:r>
            <a:r>
              <a:rPr lang="en-US" altLang="zh-CN" sz="1800" kern="0" dirty="0"/>
              <a:t>of vacuum chambers.</a:t>
            </a:r>
          </a:p>
          <a:p>
            <a:pPr lvl="1"/>
            <a:r>
              <a:rPr lang="en-US" altLang="zh-CN" sz="1800" b="0" dirty="0" smtClean="0"/>
              <a:t>Vacuum </a:t>
            </a:r>
            <a:r>
              <a:rPr lang="en-US" altLang="zh-CN" sz="1800" b="0" dirty="0" smtClean="0"/>
              <a:t>connection. </a:t>
            </a:r>
            <a:r>
              <a:rPr lang="en-US" altLang="zh-CN" sz="1800" b="0" dirty="0"/>
              <a:t>Leak </a:t>
            </a:r>
            <a:r>
              <a:rPr lang="en-US" altLang="zh-CN" sz="1800" b="0" dirty="0" smtClean="0"/>
              <a:t>rate requirement: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 smtClean="0">
                <a:solidFill>
                  <a:srgbClr val="FF0000"/>
                </a:solidFill>
              </a:rPr>
              <a:t>2.7e-11Pa.m3/s</a:t>
            </a:r>
          </a:p>
          <a:p>
            <a:pPr lvl="1"/>
            <a:r>
              <a:rPr lang="en-US" altLang="zh-CN" sz="1800" b="0" dirty="0" smtClean="0"/>
              <a:t>Support system</a:t>
            </a:r>
            <a:r>
              <a:rPr lang="en-US" altLang="zh-CN" sz="1800" b="0" dirty="0"/>
              <a:t>. </a:t>
            </a:r>
            <a:r>
              <a:rPr lang="en-US" altLang="zh-CN" sz="1800" dirty="0" smtClean="0"/>
              <a:t>Stability, accuracy, easy-operating.</a:t>
            </a:r>
            <a:endParaRPr lang="en-US" altLang="zh-CN" sz="1800" b="0" dirty="0" smtClean="0"/>
          </a:p>
          <a:p>
            <a:pPr lvl="1"/>
            <a:r>
              <a:rPr lang="en-US" altLang="zh-CN" sz="1800" b="0" dirty="0" smtClean="0"/>
              <a:t>Alignment </a:t>
            </a:r>
            <a:r>
              <a:rPr lang="en-US" altLang="zh-CN" sz="1800" b="0" dirty="0" smtClean="0"/>
              <a:t>scheme. </a:t>
            </a:r>
            <a:r>
              <a:rPr lang="en-US" altLang="zh-CN" sz="1800" b="0" dirty="0" smtClean="0"/>
              <a:t>Requirement: </a:t>
            </a:r>
            <a:r>
              <a:rPr lang="zh-CN" altLang="en-US" sz="1800" b="0" dirty="0" smtClean="0">
                <a:solidFill>
                  <a:srgbClr val="FF0000"/>
                </a:solidFill>
              </a:rPr>
              <a:t>≤</a:t>
            </a:r>
            <a:r>
              <a:rPr lang="en-US" altLang="zh-CN" sz="1800" b="0" dirty="0" smtClean="0">
                <a:solidFill>
                  <a:srgbClr val="FF0000"/>
                </a:solidFill>
              </a:rPr>
              <a:t>50 </a:t>
            </a:r>
            <a:r>
              <a:rPr lang="el-GR" altLang="zh-CN" sz="1800" b="0" dirty="0">
                <a:solidFill>
                  <a:srgbClr val="FF0000"/>
                </a:solidFill>
              </a:rPr>
              <a:t>μ</a:t>
            </a:r>
            <a:r>
              <a:rPr lang="en-US" altLang="zh-CN" sz="1800" b="0" dirty="0">
                <a:solidFill>
                  <a:srgbClr val="FF0000"/>
                </a:solidFill>
              </a:rPr>
              <a:t>m</a:t>
            </a:r>
            <a:r>
              <a:rPr lang="en-US" altLang="zh-CN" sz="1800" b="0" dirty="0" smtClean="0">
                <a:solidFill>
                  <a:srgbClr val="FF0000"/>
                </a:solidFill>
              </a:rPr>
              <a:t>.</a:t>
            </a:r>
            <a:endParaRPr lang="en-US" altLang="zh-CN" sz="1800" b="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 smtClean="0"/>
              <a:t>Key </a:t>
            </a:r>
            <a:r>
              <a:rPr lang="en-US" altLang="zh-CN" dirty="0" smtClean="0"/>
              <a:t>mechanics issues in the IR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572042" y="4887191"/>
            <a:ext cx="6520238" cy="918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509771" y="3732260"/>
            <a:ext cx="2310701" cy="918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Highly correlated with cantilever length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>
            <a:endCxn id="6" idx="3"/>
          </p:cNvCxnSpPr>
          <p:nvPr/>
        </p:nvCxnSpPr>
        <p:spPr>
          <a:xfrm flipH="1">
            <a:off x="7092280" y="4653136"/>
            <a:ext cx="576064" cy="69309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mechanics issues in the IR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89232"/>
              </p:ext>
            </p:extLst>
          </p:nvPr>
        </p:nvGraphicFramePr>
        <p:xfrm>
          <a:off x="326625" y="1484784"/>
          <a:ext cx="8421838" cy="20882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81079">
                  <a:extLst>
                    <a:ext uri="{9D8B030D-6E8A-4147-A177-3AD203B41FA5}">
                      <a16:colId xmlns:a16="http://schemas.microsoft.com/office/drawing/2014/main" val="158130705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728604543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515073751"/>
                    </a:ext>
                  </a:extLst>
                </a:gridCol>
              </a:tblGrid>
              <a:tr h="763684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Distance from yoke boundary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to connection location (m)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Alignment requirements of SC/ deformation of cryostat (</a:t>
                      </a:r>
                      <a:r>
                        <a:rPr lang="el-GR" altLang="zh-CN" sz="1600" kern="100" dirty="0" smtClean="0">
                          <a:effectLst/>
                        </a:rPr>
                        <a:t>μ</a:t>
                      </a:r>
                      <a:r>
                        <a:rPr lang="en-US" altLang="zh-CN" sz="1600" kern="100" dirty="0" smtClean="0">
                          <a:effectLst/>
                        </a:rPr>
                        <a:t>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577502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BEPCII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</a:t>
                      </a:r>
                      <a:r>
                        <a:rPr lang="en-US" sz="1600" kern="100" dirty="0" smtClean="0">
                          <a:effectLst/>
                        </a:rPr>
                        <a:t>2.3 (has manual operation space)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Tested deformation: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960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651303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SuperKEKB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</a:t>
                      </a:r>
                      <a:r>
                        <a:rPr lang="en-US" sz="1600" kern="100" dirty="0" smtClean="0">
                          <a:effectLst/>
                        </a:rPr>
                        <a:t>3.5 </a:t>
                      </a:r>
                      <a:r>
                        <a:rPr lang="en-US" altLang="zh-CN" sz="1600" kern="100" dirty="0" smtClean="0">
                          <a:effectLst/>
                        </a:rPr>
                        <a:t>(the longer side) [1]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Analyzed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deformation: </a:t>
                      </a:r>
                      <a:r>
                        <a:rPr lang="en-US" sz="1600" kern="100" dirty="0" smtClean="0">
                          <a:effectLst/>
                        </a:rPr>
                        <a:t>900 [2]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50486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FCC-ee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~4.37 [3]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: </a:t>
                      </a:r>
                      <a:r>
                        <a:rPr lang="zh-CN" altLang="en-US" sz="1600" kern="100" baseline="0" dirty="0" smtClean="0">
                          <a:effectLst/>
                        </a:rPr>
                        <a:t>≤</a:t>
                      </a:r>
                      <a:r>
                        <a:rPr lang="en-US" sz="1600" kern="100" baseline="0" dirty="0" smtClean="0">
                          <a:effectLst/>
                        </a:rPr>
                        <a:t>50 [4]</a:t>
                      </a:r>
                      <a:endParaRPr 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768998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CEPC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~3.8-6.1 *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: </a:t>
                      </a:r>
                      <a:r>
                        <a:rPr lang="zh-CN" altLang="en-US" sz="1600" kern="100" baseline="0" dirty="0" smtClean="0">
                          <a:effectLst/>
                        </a:rPr>
                        <a:t>≤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50</a:t>
                      </a:r>
                      <a:endParaRPr lang="zh-CN" alt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563401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26625" y="3717032"/>
            <a:ext cx="84218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[1] Hiromi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linuma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,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 status.  Report, Nov, 2013</a:t>
            </a:r>
            <a:r>
              <a:rPr lang="zh-CN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。</a:t>
            </a:r>
            <a:endParaRPr lang="zh-CN" altLang="zh-CN" sz="1600" b="0" kern="1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[2] Hiroshi Yamaoka, et al, The mechanical and vibration studies of the final focus magnet-cryostat for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. Proceedings of IPAC 2014, Dresden, Germany</a:t>
            </a: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.</a:t>
            </a:r>
          </a:p>
          <a:p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[3] </a:t>
            </a:r>
            <a:r>
              <a:rPr lang="en-US" altLang="zh-CN" dirty="0"/>
              <a:t>M. </a:t>
            </a:r>
            <a:r>
              <a:rPr lang="en-US" altLang="zh-CN" dirty="0" err="1"/>
              <a:t>Koratzinos</a:t>
            </a:r>
            <a:r>
              <a:rPr lang="en-US" altLang="zh-CN" dirty="0"/>
              <a:t>, Overview of MDI at FCC-</a:t>
            </a:r>
            <a:r>
              <a:rPr lang="en-US" altLang="zh-CN" dirty="0" err="1"/>
              <a:t>ee</a:t>
            </a:r>
            <a:r>
              <a:rPr lang="en-US" altLang="zh-CN" dirty="0"/>
              <a:t>, Report on IAS 2020.(</a:t>
            </a:r>
            <a:r>
              <a:rPr lang="en-US" altLang="zh-CN" dirty="0" err="1"/>
              <a:t>Hongkong</a:t>
            </a:r>
            <a:r>
              <a:rPr lang="en-US" altLang="zh-CN" dirty="0"/>
              <a:t>, 2020).</a:t>
            </a:r>
            <a:endParaRPr lang="en-US" altLang="zh-CN" sz="1600" b="0" kern="0" dirty="0" smtClean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[4] 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Future Circular Collider Study. Volume 2: The Lepton Collider (FCC-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ee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). Conceptual Design </a:t>
            </a: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Report. V0.20, 8 Nov, 2018</a:t>
            </a:r>
            <a:endParaRPr lang="zh-CN" altLang="zh-CN" sz="1600" kern="0" dirty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081" y="5294328"/>
            <a:ext cx="8421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*: The distance needs to be discussed further. </a:t>
            </a:r>
            <a:r>
              <a:rPr lang="en-US" altLang="zh-CN" sz="2000" b="0" dirty="0">
                <a:solidFill>
                  <a:srgbClr val="FF0000"/>
                </a:solidFill>
                <a:latin typeface="+mn-lt"/>
                <a:ea typeface="微软雅黑" pitchFamily="34" charset="-122"/>
              </a:rPr>
              <a:t>The current design is based on the shortest version.</a:t>
            </a:r>
            <a:endParaRPr lang="zh-CN" altLang="zh-CN" sz="2000" b="0" dirty="0">
              <a:solidFill>
                <a:srgbClr val="FF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251520" y="3212976"/>
            <a:ext cx="8640960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7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22291</TotalTime>
  <Words>1904</Words>
  <Application>Microsoft Office PowerPoint</Application>
  <PresentationFormat>全屏显示(4:3)</PresentationFormat>
  <Paragraphs>360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NimbusRomNo9L-Regu</vt:lpstr>
      <vt:lpstr>华文中宋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Mechanics in the IR and Integration Scheme</vt:lpstr>
      <vt:lpstr>Outline</vt:lpstr>
      <vt:lpstr>MDI mechanics</vt:lpstr>
      <vt:lpstr>Integration scheme</vt:lpstr>
      <vt:lpstr>Integration scheme</vt:lpstr>
      <vt:lpstr>Integration scheme</vt:lpstr>
      <vt:lpstr>PowerPoint 演示文稿</vt:lpstr>
      <vt:lpstr>Key mechanics issues in the IR</vt:lpstr>
      <vt:lpstr>Key mechanics issues in the IR</vt:lpstr>
      <vt:lpstr>Key mechanics issues in the IR</vt:lpstr>
      <vt:lpstr>Key mechanics issues in the IR</vt:lpstr>
      <vt:lpstr>Key mechanics issues in the IR</vt:lpstr>
      <vt:lpstr>Key mechanics issues in the IR</vt:lpstr>
      <vt:lpstr>Key mechanics issues in the IR</vt:lpstr>
      <vt:lpstr>Key mechanics issues in the IR</vt:lpstr>
      <vt:lpstr>PowerPoint 演示文稿</vt:lpstr>
      <vt:lpstr>Movable collimators</vt:lpstr>
      <vt:lpstr>Movable collimators</vt:lpstr>
      <vt:lpstr>Lists to be done </vt:lpstr>
      <vt:lpstr>Thanks</vt:lpstr>
      <vt:lpstr>Back up</vt:lpstr>
      <vt:lpstr>Back up</vt:lpstr>
      <vt:lpstr>Back up</vt:lpstr>
      <vt:lpstr>Back up</vt:lpstr>
      <vt:lpstr>Back up</vt:lpstr>
      <vt:lpstr>Back up</vt:lpstr>
      <vt:lpstr>Back up</vt:lpstr>
      <vt:lpstr>Back up</vt:lpstr>
      <vt:lpstr>Back up</vt:lpstr>
      <vt:lpstr>Back up</vt:lpstr>
      <vt:lpstr>Back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lenovo</cp:lastModifiedBy>
  <cp:revision>1667</cp:revision>
  <cp:lastPrinted>2013-10-17T01:59:13Z</cp:lastPrinted>
  <dcterms:created xsi:type="dcterms:W3CDTF">2012-09-04T11:33:36Z</dcterms:created>
  <dcterms:modified xsi:type="dcterms:W3CDTF">2020-05-27T10:24:20Z</dcterms:modified>
</cp:coreProperties>
</file>