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453" r:id="rId2"/>
    <p:sldId id="406" r:id="rId3"/>
    <p:sldId id="442" r:id="rId4"/>
    <p:sldId id="443" r:id="rId5"/>
    <p:sldId id="472" r:id="rId6"/>
    <p:sldId id="473" r:id="rId7"/>
    <p:sldId id="428" r:id="rId8"/>
    <p:sldId id="474" r:id="rId9"/>
    <p:sldId id="438" r:id="rId10"/>
    <p:sldId id="431" r:id="rId11"/>
    <p:sldId id="478" r:id="rId12"/>
    <p:sldId id="487" r:id="rId13"/>
    <p:sldId id="468" r:id="rId14"/>
    <p:sldId id="469" r:id="rId15"/>
    <p:sldId id="470" r:id="rId16"/>
    <p:sldId id="471" r:id="rId17"/>
    <p:sldId id="432" r:id="rId18"/>
    <p:sldId id="493" r:id="rId19"/>
    <p:sldId id="414" r:id="rId20"/>
    <p:sldId id="463" r:id="rId21"/>
    <p:sldId id="464" r:id="rId22"/>
    <p:sldId id="491" r:id="rId23"/>
    <p:sldId id="492" r:id="rId24"/>
    <p:sldId id="422" r:id="rId25"/>
    <p:sldId id="28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CC"/>
    <a:srgbClr val="99CC00"/>
    <a:srgbClr val="FF00FF"/>
    <a:srgbClr val="919191"/>
    <a:srgbClr val="FF9999"/>
    <a:srgbClr val="000000"/>
    <a:srgbClr val="0000FF"/>
    <a:srgbClr val="FF505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9" autoAdjust="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Vertical SR critical energy</a:t>
            </a:r>
            <a:r>
              <a:rPr lang="en-US" altLang="zh-CN" baseline="0"/>
              <a:t> distribution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Solenoid!$F$4:$F$57</c:f>
              <c:numCache>
                <c:formatCode>General</c:formatCode>
                <c:ptCount val="54"/>
                <c:pt idx="0">
                  <c:v>0</c:v>
                </c:pt>
                <c:pt idx="1">
                  <c:v>0.04</c:v>
                </c:pt>
                <c:pt idx="2">
                  <c:v>0.08</c:v>
                </c:pt>
                <c:pt idx="3">
                  <c:v>0.119999999999999</c:v>
                </c:pt>
                <c:pt idx="4">
                  <c:v>0.16</c:v>
                </c:pt>
                <c:pt idx="5">
                  <c:v>0.2</c:v>
                </c:pt>
                <c:pt idx="6">
                  <c:v>0.23999999999999899</c:v>
                </c:pt>
                <c:pt idx="7">
                  <c:v>0.28000000000000003</c:v>
                </c:pt>
                <c:pt idx="8">
                  <c:v>0.32</c:v>
                </c:pt>
                <c:pt idx="9">
                  <c:v>0.35999999999999899</c:v>
                </c:pt>
                <c:pt idx="10">
                  <c:v>0.4</c:v>
                </c:pt>
                <c:pt idx="11">
                  <c:v>0.44</c:v>
                </c:pt>
                <c:pt idx="12">
                  <c:v>0.47999999999999898</c:v>
                </c:pt>
                <c:pt idx="13">
                  <c:v>0.52</c:v>
                </c:pt>
                <c:pt idx="14">
                  <c:v>0.56000000000000005</c:v>
                </c:pt>
                <c:pt idx="15">
                  <c:v>0.59999999999999898</c:v>
                </c:pt>
                <c:pt idx="16">
                  <c:v>0.64</c:v>
                </c:pt>
                <c:pt idx="17">
                  <c:v>0.68</c:v>
                </c:pt>
                <c:pt idx="18">
                  <c:v>0.71999999999999897</c:v>
                </c:pt>
                <c:pt idx="19">
                  <c:v>0.76</c:v>
                </c:pt>
                <c:pt idx="20">
                  <c:v>0.8</c:v>
                </c:pt>
                <c:pt idx="21">
                  <c:v>0.83999999999999897</c:v>
                </c:pt>
                <c:pt idx="22">
                  <c:v>0.88</c:v>
                </c:pt>
                <c:pt idx="23">
                  <c:v>0.92</c:v>
                </c:pt>
                <c:pt idx="24">
                  <c:v>0.95999999999999897</c:v>
                </c:pt>
                <c:pt idx="25">
                  <c:v>1</c:v>
                </c:pt>
                <c:pt idx="26">
                  <c:v>1.04</c:v>
                </c:pt>
                <c:pt idx="27">
                  <c:v>1.08</c:v>
                </c:pt>
                <c:pt idx="28">
                  <c:v>1.1200000000000001</c:v>
                </c:pt>
                <c:pt idx="29">
                  <c:v>1.1599999999999899</c:v>
                </c:pt>
                <c:pt idx="30">
                  <c:v>1.19999999999999</c:v>
                </c:pt>
                <c:pt idx="31">
                  <c:v>1.23999999999999</c:v>
                </c:pt>
                <c:pt idx="32">
                  <c:v>1.28</c:v>
                </c:pt>
                <c:pt idx="33">
                  <c:v>1.32</c:v>
                </c:pt>
                <c:pt idx="34">
                  <c:v>1.36</c:v>
                </c:pt>
                <c:pt idx="35">
                  <c:v>1.3999999999999899</c:v>
                </c:pt>
                <c:pt idx="36">
                  <c:v>1.43999999999999</c:v>
                </c:pt>
                <c:pt idx="37">
                  <c:v>1.47999999999999</c:v>
                </c:pt>
                <c:pt idx="38">
                  <c:v>1.52</c:v>
                </c:pt>
                <c:pt idx="39">
                  <c:v>1.56</c:v>
                </c:pt>
                <c:pt idx="40">
                  <c:v>1.6</c:v>
                </c:pt>
                <c:pt idx="41">
                  <c:v>1.6399999999999899</c:v>
                </c:pt>
                <c:pt idx="42">
                  <c:v>1.6799999999999899</c:v>
                </c:pt>
                <c:pt idx="43">
                  <c:v>1.71999999999999</c:v>
                </c:pt>
                <c:pt idx="44">
                  <c:v>1.76</c:v>
                </c:pt>
                <c:pt idx="45">
                  <c:v>1.8</c:v>
                </c:pt>
                <c:pt idx="46">
                  <c:v>1.84</c:v>
                </c:pt>
                <c:pt idx="47">
                  <c:v>1.8799999999999899</c:v>
                </c:pt>
                <c:pt idx="48">
                  <c:v>1.9199999999999899</c:v>
                </c:pt>
                <c:pt idx="49">
                  <c:v>1.95999999999999</c:v>
                </c:pt>
                <c:pt idx="50">
                  <c:v>2</c:v>
                </c:pt>
                <c:pt idx="51">
                  <c:v>2.04</c:v>
                </c:pt>
                <c:pt idx="52">
                  <c:v>2.08</c:v>
                </c:pt>
                <c:pt idx="53">
                  <c:v>2.12</c:v>
                </c:pt>
              </c:numCache>
            </c:numRef>
          </c:cat>
          <c:val>
            <c:numRef>
              <c:f>Solenoid!$N$4:$N$57</c:f>
              <c:numCache>
                <c:formatCode>0.00E+00</c:formatCode>
                <c:ptCount val="54"/>
                <c:pt idx="0">
                  <c:v>476.88754381640496</c:v>
                </c:pt>
                <c:pt idx="1">
                  <c:v>476.75976861399937</c:v>
                </c:pt>
                <c:pt idx="2">
                  <c:v>476.59798412932969</c:v>
                </c:pt>
                <c:pt idx="3">
                  <c:v>476.40169210560782</c:v>
                </c:pt>
                <c:pt idx="4">
                  <c:v>476.16575004743072</c:v>
                </c:pt>
                <c:pt idx="5">
                  <c:v>475.89128714862426</c:v>
                </c:pt>
                <c:pt idx="6">
                  <c:v>475.56930059894529</c:v>
                </c:pt>
                <c:pt idx="7">
                  <c:v>475.20149411153034</c:v>
                </c:pt>
                <c:pt idx="8">
                  <c:v>474.77405537796074</c:v>
                </c:pt>
                <c:pt idx="9">
                  <c:v>474.29037214134371</c:v>
                </c:pt>
                <c:pt idx="10">
                  <c:v>473.72981667225929</c:v>
                </c:pt>
                <c:pt idx="11">
                  <c:v>473.09338625271283</c:v>
                </c:pt>
                <c:pt idx="12">
                  <c:v>472.35414001127145</c:v>
                </c:pt>
                <c:pt idx="13">
                  <c:v>471.50257283531192</c:v>
                </c:pt>
                <c:pt idx="14">
                  <c:v>470.50915814622397</c:v>
                </c:pt>
                <c:pt idx="15">
                  <c:v>469.3498886690432</c:v>
                </c:pt>
                <c:pt idx="16">
                  <c:v>467.95096250190693</c:v>
                </c:pt>
                <c:pt idx="17">
                  <c:v>466.29511163841784</c:v>
                </c:pt>
                <c:pt idx="18">
                  <c:v>464.21908525880355</c:v>
                </c:pt>
                <c:pt idx="19">
                  <c:v>461.67183442342946</c:v>
                </c:pt>
                <c:pt idx="20">
                  <c:v>458.32528685190522</c:v>
                </c:pt>
                <c:pt idx="21">
                  <c:v>454.03825553606072</c:v>
                </c:pt>
                <c:pt idx="22">
                  <c:v>447.86258265002436</c:v>
                </c:pt>
                <c:pt idx="23">
                  <c:v>439.48271704413662</c:v>
                </c:pt>
                <c:pt idx="24">
                  <c:v>425.94268031869706</c:v>
                </c:pt>
                <c:pt idx="25">
                  <c:v>405.41595231557352</c:v>
                </c:pt>
                <c:pt idx="26">
                  <c:v>365.65031548351254</c:v>
                </c:pt>
                <c:pt idx="27">
                  <c:v>294.4639079116385</c:v>
                </c:pt>
                <c:pt idx="28">
                  <c:v>137.9872064604296</c:v>
                </c:pt>
                <c:pt idx="29">
                  <c:v>-114.47764930913539</c:v>
                </c:pt>
                <c:pt idx="30">
                  <c:v>-375.08666120202474</c:v>
                </c:pt>
                <c:pt idx="31">
                  <c:v>-534.32857491846812</c:v>
                </c:pt>
                <c:pt idx="32">
                  <c:v>-622.19125172228087</c:v>
                </c:pt>
                <c:pt idx="33">
                  <c:v>-668.18423715948347</c:v>
                </c:pt>
                <c:pt idx="34">
                  <c:v>-670.31392330695883</c:v>
                </c:pt>
                <c:pt idx="35">
                  <c:v>-662.12026906430322</c:v>
                </c:pt>
                <c:pt idx="36">
                  <c:v>-666.81599676429096</c:v>
                </c:pt>
                <c:pt idx="37">
                  <c:v>-665.65548394912162</c:v>
                </c:pt>
                <c:pt idx="38">
                  <c:v>-665.53053331027593</c:v>
                </c:pt>
                <c:pt idx="39">
                  <c:v>-668.08847077429505</c:v>
                </c:pt>
                <c:pt idx="40">
                  <c:v>-670.15387161934041</c:v>
                </c:pt>
                <c:pt idx="41">
                  <c:v>-670.48096973522922</c:v>
                </c:pt>
                <c:pt idx="42">
                  <c:v>-668.204409983799</c:v>
                </c:pt>
                <c:pt idx="43">
                  <c:v>-662.26637311216132</c:v>
                </c:pt>
                <c:pt idx="44">
                  <c:v>-650.51448379059968</c:v>
                </c:pt>
                <c:pt idx="45">
                  <c:v>-627.89488778584428</c:v>
                </c:pt>
                <c:pt idx="46">
                  <c:v>-586.7503581421455</c:v>
                </c:pt>
                <c:pt idx="47">
                  <c:v>-523.09153724806129</c:v>
                </c:pt>
                <c:pt idx="48">
                  <c:v>-451.23747899077455</c:v>
                </c:pt>
                <c:pt idx="49">
                  <c:v>-377.86990869038533</c:v>
                </c:pt>
                <c:pt idx="50">
                  <c:v>-275.37932845668382</c:v>
                </c:pt>
                <c:pt idx="51">
                  <c:v>-138.97235860354266</c:v>
                </c:pt>
                <c:pt idx="52">
                  <c:v>-31.466986770108782</c:v>
                </c:pt>
                <c:pt idx="53">
                  <c:v>4.2445274388941616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F0-4C33-8CDD-E54EF2C63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514112"/>
        <c:axId val="327533536"/>
      </c:lineChart>
      <c:catAx>
        <c:axId val="327514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s(m)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0.94211884964132364"/>
              <c:y val="0.54636015325670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7533536"/>
        <c:crosses val="autoZero"/>
        <c:auto val="1"/>
        <c:lblAlgn val="ctr"/>
        <c:lblOffset val="100"/>
        <c:noMultiLvlLbl val="0"/>
      </c:catAx>
      <c:valAx>
        <c:axId val="32753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 b="0" i="0" baseline="0">
                    <a:effectLst/>
                  </a:rPr>
                  <a:t>Vertical SR critical energy (keV)</a:t>
                </a:r>
                <a:endParaRPr lang="zh-CN" altLang="zh-CN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751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Vertical SR power distribution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Solenoid!$F$4:$F$57</c:f>
              <c:numCache>
                <c:formatCode>General</c:formatCode>
                <c:ptCount val="54"/>
                <c:pt idx="0">
                  <c:v>0</c:v>
                </c:pt>
                <c:pt idx="1">
                  <c:v>0.04</c:v>
                </c:pt>
                <c:pt idx="2">
                  <c:v>0.08</c:v>
                </c:pt>
                <c:pt idx="3">
                  <c:v>0.119999999999999</c:v>
                </c:pt>
                <c:pt idx="4">
                  <c:v>0.16</c:v>
                </c:pt>
                <c:pt idx="5">
                  <c:v>0.2</c:v>
                </c:pt>
                <c:pt idx="6">
                  <c:v>0.23999999999999899</c:v>
                </c:pt>
                <c:pt idx="7">
                  <c:v>0.28000000000000003</c:v>
                </c:pt>
                <c:pt idx="8">
                  <c:v>0.32</c:v>
                </c:pt>
                <c:pt idx="9">
                  <c:v>0.35999999999999899</c:v>
                </c:pt>
                <c:pt idx="10">
                  <c:v>0.4</c:v>
                </c:pt>
                <c:pt idx="11">
                  <c:v>0.44</c:v>
                </c:pt>
                <c:pt idx="12">
                  <c:v>0.47999999999999898</c:v>
                </c:pt>
                <c:pt idx="13">
                  <c:v>0.52</c:v>
                </c:pt>
                <c:pt idx="14">
                  <c:v>0.56000000000000005</c:v>
                </c:pt>
                <c:pt idx="15">
                  <c:v>0.59999999999999898</c:v>
                </c:pt>
                <c:pt idx="16">
                  <c:v>0.64</c:v>
                </c:pt>
                <c:pt idx="17">
                  <c:v>0.68</c:v>
                </c:pt>
                <c:pt idx="18">
                  <c:v>0.71999999999999897</c:v>
                </c:pt>
                <c:pt idx="19">
                  <c:v>0.76</c:v>
                </c:pt>
                <c:pt idx="20">
                  <c:v>0.8</c:v>
                </c:pt>
                <c:pt idx="21">
                  <c:v>0.83999999999999897</c:v>
                </c:pt>
                <c:pt idx="22">
                  <c:v>0.88</c:v>
                </c:pt>
                <c:pt idx="23">
                  <c:v>0.92</c:v>
                </c:pt>
                <c:pt idx="24">
                  <c:v>0.95999999999999897</c:v>
                </c:pt>
                <c:pt idx="25">
                  <c:v>1</c:v>
                </c:pt>
                <c:pt idx="26">
                  <c:v>1.04</c:v>
                </c:pt>
                <c:pt idx="27">
                  <c:v>1.08</c:v>
                </c:pt>
                <c:pt idx="28">
                  <c:v>1.1200000000000001</c:v>
                </c:pt>
                <c:pt idx="29">
                  <c:v>1.1599999999999899</c:v>
                </c:pt>
                <c:pt idx="30">
                  <c:v>1.19999999999999</c:v>
                </c:pt>
                <c:pt idx="31">
                  <c:v>1.23999999999999</c:v>
                </c:pt>
                <c:pt idx="32">
                  <c:v>1.28</c:v>
                </c:pt>
                <c:pt idx="33">
                  <c:v>1.32</c:v>
                </c:pt>
                <c:pt idx="34">
                  <c:v>1.36</c:v>
                </c:pt>
                <c:pt idx="35">
                  <c:v>1.3999999999999899</c:v>
                </c:pt>
                <c:pt idx="36">
                  <c:v>1.43999999999999</c:v>
                </c:pt>
                <c:pt idx="37">
                  <c:v>1.47999999999999</c:v>
                </c:pt>
                <c:pt idx="38">
                  <c:v>1.52</c:v>
                </c:pt>
                <c:pt idx="39">
                  <c:v>1.56</c:v>
                </c:pt>
                <c:pt idx="40">
                  <c:v>1.6</c:v>
                </c:pt>
                <c:pt idx="41">
                  <c:v>1.6399999999999899</c:v>
                </c:pt>
                <c:pt idx="42">
                  <c:v>1.6799999999999899</c:v>
                </c:pt>
                <c:pt idx="43">
                  <c:v>1.71999999999999</c:v>
                </c:pt>
                <c:pt idx="44">
                  <c:v>1.76</c:v>
                </c:pt>
                <c:pt idx="45">
                  <c:v>1.8</c:v>
                </c:pt>
                <c:pt idx="46">
                  <c:v>1.84</c:v>
                </c:pt>
                <c:pt idx="47">
                  <c:v>1.8799999999999899</c:v>
                </c:pt>
                <c:pt idx="48">
                  <c:v>1.9199999999999899</c:v>
                </c:pt>
                <c:pt idx="49">
                  <c:v>1.95999999999999</c:v>
                </c:pt>
                <c:pt idx="50">
                  <c:v>2</c:v>
                </c:pt>
                <c:pt idx="51">
                  <c:v>2.04</c:v>
                </c:pt>
                <c:pt idx="52">
                  <c:v>2.08</c:v>
                </c:pt>
                <c:pt idx="53">
                  <c:v>2.12</c:v>
                </c:pt>
              </c:numCache>
            </c:numRef>
          </c:cat>
          <c:val>
            <c:numRef>
              <c:f>Solenoid!$P$4:$P$58</c:f>
              <c:numCache>
                <c:formatCode>0.00E+00</c:formatCode>
                <c:ptCount val="55"/>
                <c:pt idx="0">
                  <c:v>-15.7</c:v>
                </c:pt>
                <c:pt idx="1">
                  <c:v>-15.726384510139789</c:v>
                </c:pt>
                <c:pt idx="2">
                  <c:v>-15.715740014322046</c:v>
                </c:pt>
                <c:pt idx="3">
                  <c:v>-15.702824692165505</c:v>
                </c:pt>
                <c:pt idx="4">
                  <c:v>-15.68721940060386</c:v>
                </c:pt>
                <c:pt idx="5">
                  <c:v>-15.669343911033277</c:v>
                </c:pt>
                <c:pt idx="6">
                  <c:v>-15.647770924738619</c:v>
                </c:pt>
                <c:pt idx="7">
                  <c:v>-15.623698165402113</c:v>
                </c:pt>
                <c:pt idx="8">
                  <c:v>-15.595796431268482</c:v>
                </c:pt>
                <c:pt idx="9">
                  <c:v>-15.563558381519545</c:v>
                </c:pt>
                <c:pt idx="10">
                  <c:v>-15.527577636684017</c:v>
                </c:pt>
                <c:pt idx="11">
                  <c:v>-15.485390891240282</c:v>
                </c:pt>
                <c:pt idx="12">
                  <c:v>-15.436769452665168</c:v>
                </c:pt>
                <c:pt idx="13">
                  <c:v>-15.381433894462068</c:v>
                </c:pt>
                <c:pt idx="14">
                  <c:v>-15.316588054721304</c:v>
                </c:pt>
                <c:pt idx="15">
                  <c:v>-15.240890997587188</c:v>
                </c:pt>
                <c:pt idx="16">
                  <c:v>-15.150793940462716</c:v>
                </c:pt>
                <c:pt idx="17">
                  <c:v>-15.043396617901129</c:v>
                </c:pt>
                <c:pt idx="18">
                  <c:v>-14.909949217503563</c:v>
                </c:pt>
                <c:pt idx="19">
                  <c:v>-14.746114260526916</c:v>
                </c:pt>
                <c:pt idx="20">
                  <c:v>-14.534097442556165</c:v>
                </c:pt>
                <c:pt idx="21">
                  <c:v>-14.262704614497579</c:v>
                </c:pt>
                <c:pt idx="22">
                  <c:v>-13.877507242981659</c:v>
                </c:pt>
                <c:pt idx="23">
                  <c:v>-13.362633557691149</c:v>
                </c:pt>
                <c:pt idx="24">
                  <c:v>-12.552809400677491</c:v>
                </c:pt>
                <c:pt idx="25">
                  <c:v>-11.371120193296742</c:v>
                </c:pt>
                <c:pt idx="26">
                  <c:v>-9.2503139161406889</c:v>
                </c:pt>
                <c:pt idx="27">
                  <c:v>-5.9990473163222022</c:v>
                </c:pt>
                <c:pt idx="28">
                  <c:v>-1.3174101965248717</c:v>
                </c:pt>
                <c:pt idx="29">
                  <c:v>-0.90672441167149875</c:v>
                </c:pt>
                <c:pt idx="30">
                  <c:v>-9.7342073088086796</c:v>
                </c:pt>
                <c:pt idx="31">
                  <c:v>-19.753192037783474</c:v>
                </c:pt>
                <c:pt idx="32">
                  <c:v>-26.784417179219886</c:v>
                </c:pt>
                <c:pt idx="33">
                  <c:v>-30.89051193808676</c:v>
                </c:pt>
                <c:pt idx="34">
                  <c:v>-31.087616986379921</c:v>
                </c:pt>
                <c:pt idx="35">
                  <c:v>-30.332767069800244</c:v>
                </c:pt>
                <c:pt idx="36">
                  <c:v>-30.763603136874089</c:v>
                </c:pt>
                <c:pt idx="37">
                  <c:v>-30.657109847088197</c:v>
                </c:pt>
                <c:pt idx="38">
                  <c:v>-30.646060879447365</c:v>
                </c:pt>
                <c:pt idx="39">
                  <c:v>-30.880769957934859</c:v>
                </c:pt>
                <c:pt idx="40">
                  <c:v>-31.07219753805585</c:v>
                </c:pt>
                <c:pt idx="41">
                  <c:v>-31.103364737778886</c:v>
                </c:pt>
                <c:pt idx="42">
                  <c:v>-30.891444538462093</c:v>
                </c:pt>
                <c:pt idx="43">
                  <c:v>-30.345606715427085</c:v>
                </c:pt>
                <c:pt idx="44">
                  <c:v>-29.277565725107344</c:v>
                </c:pt>
                <c:pt idx="45">
                  <c:v>-27.276365825900942</c:v>
                </c:pt>
                <c:pt idx="46">
                  <c:v>-23.819249833839347</c:v>
                </c:pt>
                <c:pt idx="47">
                  <c:v>-18.930952015025586</c:v>
                </c:pt>
                <c:pt idx="48">
                  <c:v>-14.087257280029959</c:v>
                </c:pt>
                <c:pt idx="49">
                  <c:v>-9.8786810349387846</c:v>
                </c:pt>
                <c:pt idx="50">
                  <c:v>-5.2466017066533626</c:v>
                </c:pt>
                <c:pt idx="51">
                  <c:v>-1.3361906375963937</c:v>
                </c:pt>
                <c:pt idx="52">
                  <c:v>-6.8508450626555431E-2</c:v>
                </c:pt>
                <c:pt idx="53">
                  <c:v>-1.2465005173186554E-3</c:v>
                </c:pt>
                <c:pt idx="54">
                  <c:v>-5.5060936062796606E-2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F8-4DDB-B99A-3AD8ACD72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000560"/>
        <c:axId val="327174496"/>
      </c:lineChart>
      <c:catAx>
        <c:axId val="326000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s(m)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0.92063650350916171"/>
              <c:y val="0.195027195027195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7174496"/>
        <c:crosses val="autoZero"/>
        <c:auto val="1"/>
        <c:lblAlgn val="ctr"/>
        <c:lblOffset val="100"/>
        <c:noMultiLvlLbl val="0"/>
      </c:catAx>
      <c:valAx>
        <c:axId val="32717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Vertical SR power (W)</a:t>
                </a:r>
                <a:endParaRPr lang="zh-CN" alt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600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17637-105E-40B7-AB88-76C266EAD6CE}" type="datetimeFigureOut">
              <a:rPr lang="zh-CN" altLang="en-US" smtClean="0"/>
              <a:t>2020/5/28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2AC8F-ED89-4880-BE1F-13D79F34D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2AC8F-ED89-4880-BE1F-13D79F34DF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7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2AC8F-ED89-4880-BE1F-13D79F34DFC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06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10668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19200" y="3429000"/>
            <a:ext cx="94488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38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742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100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231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09600" y="3962400"/>
            <a:ext cx="10972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193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019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741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626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008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517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43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971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6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55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70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56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23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1219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" name="Image" r:id="rId21" imgW="7377778" imgH="1219048" progId="Photoshop.Image.6">
                  <p:embed/>
                </p:oleObj>
              </mc:Choice>
              <mc:Fallback>
                <p:oleObj name="Image" r:id="rId21" imgW="7377778" imgH="121904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31908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67" y="6489700"/>
            <a:ext cx="436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810" y="1616371"/>
            <a:ext cx="11423224" cy="1297987"/>
          </a:xfrm>
        </p:spPr>
        <p:txBody>
          <a:bodyPr>
            <a:noAutofit/>
          </a:bodyPr>
          <a:lstStyle/>
          <a:p>
            <a:r>
              <a:rPr lang="en-US" altLang="zh-CN" sz="60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CEPC MDI Accelerator Status</a:t>
            </a:r>
            <a:endParaRPr lang="zh-CN" altLang="en-US" b="0" i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9573" y="3592992"/>
            <a:ext cx="10641689" cy="2937911"/>
          </a:xfrm>
        </p:spPr>
        <p:txBody>
          <a:bodyPr>
            <a:normAutofit/>
          </a:bodyPr>
          <a:lstStyle/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Bai</a:t>
            </a:r>
          </a:p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for CEPC MDI group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CEPC MDI workshop</a:t>
            </a:r>
          </a:p>
          <a:p>
            <a:r>
              <a:rPr lang="en-US" altLang="zh-CN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2020-05-28</a:t>
            </a:r>
            <a:endParaRPr lang="zh-CN" altLang="en-US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" y="305282"/>
            <a:ext cx="4064926" cy="6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3" y="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 design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028256" y="1224138"/>
                <a:ext cx="10430167" cy="1436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 stay clear region: 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18 </a:t>
                </a:r>
                <a:r>
                  <a:rPr lang="en-US" altLang="zh-CN" sz="16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x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+3mm, 22 </a:t>
                </a:r>
                <a:r>
                  <a:rPr lang="en-US" altLang="zh-CN" sz="16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y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+3mm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Impedance requirement: slope angle of collimator &lt; 0.1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D10DA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To shield big energy spread particles, phase between pair collimators: /2+n*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Collimator design in large dispersion region: =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altLang="zh-CN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altLang="zh-CN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εβ</m:t>
                        </m:r>
                        <m:r>
                          <a:rPr lang="en-US" altLang="zh-CN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1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CN" sz="1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  <m:r>
                              <a:rPr lang="en-US" altLang="zh-CN" sz="1600" i="1" baseline="-250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en-US" altLang="zh-CN" sz="1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</m:t>
                            </m:r>
                            <m:r>
                              <a:rPr lang="en-US" altLang="zh-CN" sz="1600" i="1" baseline="-250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</m:d>
                        <m:r>
                          <a:rPr lang="en-US" altLang="zh-CN" sz="1600" i="1" baseline="30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</m:oMath>
                </a14:m>
                <a:endParaRPr lang="en-US" altLang="zh-CN" sz="16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56" y="1224138"/>
                <a:ext cx="10430167" cy="1436932"/>
              </a:xfrm>
              <a:prstGeom prst="rect">
                <a:avLst/>
              </a:prstGeom>
              <a:blipFill rotWithShape="0">
                <a:blip r:embed="rId2"/>
                <a:stretch>
                  <a:fillRect l="-234" t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/>
          <p:cNvSpPr/>
          <p:nvPr/>
        </p:nvSpPr>
        <p:spPr bwMode="auto">
          <a:xfrm>
            <a:off x="606285" y="1144551"/>
            <a:ext cx="11231219" cy="1245564"/>
          </a:xfrm>
          <a:prstGeom prst="roundRect">
            <a:avLst/>
          </a:prstGeom>
          <a:noFill/>
          <a:ln>
            <a:solidFill>
              <a:srgbClr val="FF3399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1113973" y="6273220"/>
            <a:ext cx="8482609" cy="584775"/>
          </a:xfrm>
          <a:prstGeom prst="roundRect">
            <a:avLst/>
          </a:prstGeom>
          <a:solidFill>
            <a:srgbClr val="FF9999">
              <a:alpha val="30000"/>
            </a:srgbClr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7874" y="6273219"/>
            <a:ext cx="8348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collimator half width 4mm(13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n-US" altLang="zh-CN" sz="1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), Vertical collimator half width 3mm (22</a:t>
            </a:r>
            <a:r>
              <a:rPr lang="en-US" altLang="zh-CN" sz="1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collimators will not have effect on the beam quantum lifetime.</a:t>
            </a:r>
          </a:p>
        </p:txBody>
      </p:sp>
      <p:graphicFrame>
        <p:nvGraphicFramePr>
          <p:cNvPr id="13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77003"/>
              </p:ext>
            </p:extLst>
          </p:nvPr>
        </p:nvGraphicFramePr>
        <p:xfrm>
          <a:off x="606285" y="2495160"/>
          <a:ext cx="10610288" cy="37229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262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6641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IP/m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function/m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Dispersion/m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BSC/2/m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of half width allowed/mm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29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APTX1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D1I.785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2388.31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100.99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384.11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0.00181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1.81~8.42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29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APTX2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D1I.787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2325.75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100.99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384.36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0.00181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1.81~8.42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29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D1I.791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2075.48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0.1995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387.46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0.003348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0.079~3.3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29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D1I.793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2012.92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0.1995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387.71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0.003348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0.079~3.3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29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APTX3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1856.35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101.95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6.877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0.00182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1.82~8.45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29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APTX4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D1O.7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1918.92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101.95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7.127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0.00182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1.82~8.45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29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D1O.10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2075.33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101.95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0.00182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0.182~3.67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29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D1O.16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2388.17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101.95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0.00182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0.182~3.67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9762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DMBV01IRU0.1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510.83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390.87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4~15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984518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39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8506" y="6814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from RBB and BS</a:t>
            </a:r>
            <a:endParaRPr lang="zh-CN" altLang="en-US" sz="36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8AC21EE-78C2-4050-A9AA-06D31DDF6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7" y="1084381"/>
            <a:ext cx="4280905" cy="30229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A9D1684-AFF4-493F-9CEB-7FE97B59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412" y="1084381"/>
            <a:ext cx="4280905" cy="30229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3748" y="120904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Without collimator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238517" y="120904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collimator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9B36AB-3D81-4CE1-A60F-3EE084199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57" y="3944285"/>
            <a:ext cx="4151215" cy="29313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6D06390-B364-4282-81E6-A282EFF32CAD}"/>
              </a:ext>
            </a:extLst>
          </p:cNvPr>
          <p:cNvSpPr txBox="1"/>
          <p:nvPr/>
        </p:nvSpPr>
        <p:spPr>
          <a:xfrm>
            <a:off x="1626002" y="406894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Without collimator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2A7D839-9C85-4A90-A01F-21C68CDF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272" y="3944285"/>
            <a:ext cx="4185355" cy="29554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F7084F5-D0E3-401B-9BDE-88F89D934E0D}"/>
              </a:ext>
            </a:extLst>
          </p:cNvPr>
          <p:cNvSpPr txBox="1"/>
          <p:nvPr/>
        </p:nvSpPr>
        <p:spPr>
          <a:xfrm>
            <a:off x="6096000" y="412895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collimator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1E5008D-5611-4443-812B-95E075A954F2}"/>
              </a:ext>
            </a:extLst>
          </p:cNvPr>
          <p:cNvSpPr txBox="1"/>
          <p:nvPr/>
        </p:nvSpPr>
        <p:spPr>
          <a:xfrm>
            <a:off x="9467271" y="2187089"/>
            <a:ext cx="192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Radiative Bhabha scattering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86AF957-0BE6-417D-8EC1-1BD2D43CADF0}"/>
              </a:ext>
            </a:extLst>
          </p:cNvPr>
          <p:cNvSpPr txBox="1"/>
          <p:nvPr/>
        </p:nvSpPr>
        <p:spPr>
          <a:xfrm>
            <a:off x="9467272" y="5386872"/>
            <a:ext cx="192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Beamstrahlung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A57372-73E5-484D-B82F-38D1192F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from Beam-gas bremsstrahlung and Beam thermal photon scattering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8902736-059F-4F0E-B40D-7F495375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2348"/>
            <a:ext cx="3902122" cy="27554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0042CB5-DD71-4C42-BC2B-41003B645A20}"/>
              </a:ext>
            </a:extLst>
          </p:cNvPr>
          <p:cNvSpPr txBox="1"/>
          <p:nvPr/>
        </p:nvSpPr>
        <p:spPr>
          <a:xfrm>
            <a:off x="1354167" y="1221301"/>
            <a:ext cx="13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D1EA7F8-DAE6-4A45-98C8-FDAC3FDB7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509" y="1072349"/>
            <a:ext cx="3798312" cy="26821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A889C43-CDDB-4782-BA87-1BB3F3CAC15B}"/>
              </a:ext>
            </a:extLst>
          </p:cNvPr>
          <p:cNvSpPr txBox="1"/>
          <p:nvPr/>
        </p:nvSpPr>
        <p:spPr>
          <a:xfrm>
            <a:off x="4514761" y="1195693"/>
            <a:ext cx="334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Without collimator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8E49EEF-546C-4FF1-BADF-F41A0BECC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968" y="1094744"/>
            <a:ext cx="3798313" cy="26821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D58D248-0635-467F-BF2A-7A740D311D36}"/>
              </a:ext>
            </a:extLst>
          </p:cNvPr>
          <p:cNvSpPr txBox="1"/>
          <p:nvPr/>
        </p:nvSpPr>
        <p:spPr>
          <a:xfrm>
            <a:off x="8031042" y="1195693"/>
            <a:ext cx="220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collimator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7078F26-930A-4379-BEB5-B51E81757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9" y="3730206"/>
            <a:ext cx="3818041" cy="26960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B6401B0-9E07-477A-9C99-927D23550214}"/>
              </a:ext>
            </a:extLst>
          </p:cNvPr>
          <p:cNvSpPr txBox="1"/>
          <p:nvPr/>
        </p:nvSpPr>
        <p:spPr>
          <a:xfrm>
            <a:off x="1460385" y="3917389"/>
            <a:ext cx="13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A4C03A8-30D2-430A-9875-ED18C0868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509" y="3730206"/>
            <a:ext cx="3944898" cy="27856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49A04DA-B665-4AF7-A53A-F6F9A063F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1969" y="3685416"/>
            <a:ext cx="3944898" cy="278566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DF813BF-DA63-43F7-969E-61D755930294}"/>
              </a:ext>
            </a:extLst>
          </p:cNvPr>
          <p:cNvSpPr txBox="1"/>
          <p:nvPr/>
        </p:nvSpPr>
        <p:spPr>
          <a:xfrm>
            <a:off x="4627616" y="3853540"/>
            <a:ext cx="334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Without collimator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99692371-0006-4DFE-9367-9E0E46F4FF4B}"/>
              </a:ext>
            </a:extLst>
          </p:cNvPr>
          <p:cNvSpPr txBox="1"/>
          <p:nvPr/>
        </p:nvSpPr>
        <p:spPr>
          <a:xfrm>
            <a:off x="8177883" y="3853540"/>
            <a:ext cx="220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collimator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D3E8B14-8393-4F19-A7E8-DB4054147948}"/>
              </a:ext>
            </a:extLst>
          </p:cNvPr>
          <p:cNvSpPr txBox="1"/>
          <p:nvPr/>
        </p:nvSpPr>
        <p:spPr>
          <a:xfrm>
            <a:off x="10890281" y="2207491"/>
            <a:ext cx="69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0C6DEFF-D9B2-4D08-975E-B39269392E30}"/>
              </a:ext>
            </a:extLst>
          </p:cNvPr>
          <p:cNvSpPr txBox="1"/>
          <p:nvPr/>
        </p:nvSpPr>
        <p:spPr>
          <a:xfrm>
            <a:off x="10890281" y="4885493"/>
            <a:ext cx="69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BTH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8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9823" y="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from RBB loss in IR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24">
            <a:extLst>
              <a:ext uri="{FF2B5EF4-FFF2-40B4-BE49-F238E27FC236}">
                <a16:creationId xmlns:a16="http://schemas.microsoft.com/office/drawing/2014/main" xmlns="" id="{ADFAA9B4-6567-4E18-9930-65FFCBC19212}"/>
              </a:ext>
            </a:extLst>
          </p:cNvPr>
          <p:cNvSpPr/>
          <p:nvPr/>
        </p:nvSpPr>
        <p:spPr bwMode="auto">
          <a:xfrm>
            <a:off x="6850701" y="1286511"/>
            <a:ext cx="4797960" cy="4531193"/>
          </a:xfrm>
          <a:prstGeom prst="roundRect">
            <a:avLst/>
          </a:prstGeom>
          <a:noFill/>
          <a:ln w="9525" cap="flat" cmpd="sng" algn="ctr">
            <a:solidFill>
              <a:srgbClr val="D10D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6E5F1F4-D698-41B1-B96A-3CD776980334}"/>
              </a:ext>
            </a:extLst>
          </p:cNvPr>
          <p:cNvSpPr txBox="1"/>
          <p:nvPr/>
        </p:nvSpPr>
        <p:spPr>
          <a:xfrm>
            <a:off x="7231472" y="1676455"/>
            <a:ext cx="41775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pipe (IP~0.125m) ~6.7mW.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the detector pipe (0.125m~0.7m) ~0.024W.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pipe(0.7m~2.2m) ~0.17W.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QDa~QDb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~2.13W.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pipe(QDb~QF1) ~0.01W.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pipe(QF1) ~0.26mW.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xmlns="" id="{56FF28A6-9D77-4195-8C6A-B49CF54C0D40}"/>
              </a:ext>
            </a:extLst>
          </p:cNvPr>
          <p:cNvSpPr/>
          <p:nvPr/>
        </p:nvSpPr>
        <p:spPr>
          <a:xfrm>
            <a:off x="5610687" y="4762869"/>
            <a:ext cx="843379" cy="239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F466B10-DF20-4100-B3C7-0D4C17830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4" y="1421694"/>
            <a:ext cx="5983309" cy="422507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784223E-7BFF-41E0-877B-C12824B5038C}"/>
              </a:ext>
            </a:extLst>
          </p:cNvPr>
          <p:cNvSpPr txBox="1"/>
          <p:nvPr/>
        </p:nvSpPr>
        <p:spPr>
          <a:xfrm>
            <a:off x="2664482" y="1741374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With collimators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9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259EF6-98AD-4EB4-87BC-01EB7E42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from </a:t>
            </a:r>
            <a:r>
              <a:rPr lang="en-US" altLang="zh-CN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loss in IR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圆角矩形 3">
            <a:extLst>
              <a:ext uri="{FF2B5EF4-FFF2-40B4-BE49-F238E27FC236}">
                <a16:creationId xmlns:a16="http://schemas.microsoft.com/office/drawing/2014/main" xmlns="" id="{28858B5D-7EE4-4A96-A23D-D1CCEE5E667F}"/>
              </a:ext>
            </a:extLst>
          </p:cNvPr>
          <p:cNvSpPr/>
          <p:nvPr/>
        </p:nvSpPr>
        <p:spPr>
          <a:xfrm>
            <a:off x="6645613" y="1979720"/>
            <a:ext cx="4323498" cy="404821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28BA994-6C1D-4E2C-B578-2273E400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2" y="1690688"/>
            <a:ext cx="6186311" cy="43684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DAF607D-B618-4F45-AAB6-2A2C5BA3A4C4}"/>
              </a:ext>
            </a:extLst>
          </p:cNvPr>
          <p:cNvSpPr txBox="1"/>
          <p:nvPr/>
        </p:nvSpPr>
        <p:spPr>
          <a:xfrm>
            <a:off x="2149876" y="1979720"/>
            <a:ext cx="255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With collimator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68C0E6E-B830-452D-9638-E4F4716AD3B4}"/>
              </a:ext>
            </a:extLst>
          </p:cNvPr>
          <p:cNvSpPr/>
          <p:nvPr/>
        </p:nvSpPr>
        <p:spPr>
          <a:xfrm>
            <a:off x="7055592" y="2256927"/>
            <a:ext cx="3770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pipe (IP~0.125m) ~0W.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the detector pipe (0.125m~0.7m) ~0W.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pipe(0.7m~2.2m) ~0W.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QDa~QDb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~3.8uW.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pipe(QDb~QF1) ~3.8uW.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pipe(QF1) ~0W.</a:t>
            </a:r>
          </a:p>
        </p:txBody>
      </p:sp>
    </p:spTree>
    <p:extLst>
      <p:ext uri="{BB962C8B-B14F-4D97-AF65-F5344CB8AC3E}">
        <p14:creationId xmlns:p14="http://schemas.microsoft.com/office/powerpoint/2010/main" val="299206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8568" y="-5833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from Beam-Gas bremsstrahlung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06544" y="1168309"/>
            <a:ext cx="372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With collimators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圆角矩形 24">
            <a:extLst>
              <a:ext uri="{FF2B5EF4-FFF2-40B4-BE49-F238E27FC236}">
                <a16:creationId xmlns:a16="http://schemas.microsoft.com/office/drawing/2014/main" xmlns="" id="{7378DC77-0E57-44AD-97B4-1D7C96E56A54}"/>
              </a:ext>
            </a:extLst>
          </p:cNvPr>
          <p:cNvSpPr/>
          <p:nvPr/>
        </p:nvSpPr>
        <p:spPr bwMode="auto">
          <a:xfrm>
            <a:off x="6558189" y="1286512"/>
            <a:ext cx="4281445" cy="4655702"/>
          </a:xfrm>
          <a:prstGeom prst="roundRect">
            <a:avLst/>
          </a:prstGeom>
          <a:noFill/>
          <a:ln w="9525" cap="flat" cmpd="sng" algn="ctr">
            <a:solidFill>
              <a:srgbClr val="D10D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E227D42-E001-4786-946D-376FDF86D691}"/>
              </a:ext>
            </a:extLst>
          </p:cNvPr>
          <p:cNvSpPr txBox="1"/>
          <p:nvPr/>
        </p:nvSpPr>
        <p:spPr>
          <a:xfrm>
            <a:off x="6900636" y="1694896"/>
            <a:ext cx="3601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due to BG loss on Be pipe (IP~0.125m) ~0W.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due to BG loss on the detector pipe (0.125m~0.7m) ~4.8uW.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pipe(0.7m~2.2m) ~4.2uW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QDa~QDb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~5.9uW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pipe(QDb~QF1) ~0.5uW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pipe(QF1) ~3.7uW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A9CA815-D17E-4543-91BC-ACB0F1D5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3" y="1537641"/>
            <a:ext cx="5730293" cy="40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3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AA1A54-91E2-497F-9C4E-D4565BB9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from Beam-Thermal photon scattering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EC40619-C227-4A99-A9E6-280A9CA87893}"/>
              </a:ext>
            </a:extLst>
          </p:cNvPr>
          <p:cNvSpPr txBox="1"/>
          <p:nvPr/>
        </p:nvSpPr>
        <p:spPr>
          <a:xfrm>
            <a:off x="2069975" y="1484662"/>
            <a:ext cx="21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With collimator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E6F0DFE5-E0CC-47A1-A53F-A4A7352D6FFD}"/>
              </a:ext>
            </a:extLst>
          </p:cNvPr>
          <p:cNvSpPr txBox="1"/>
          <p:nvPr/>
        </p:nvSpPr>
        <p:spPr>
          <a:xfrm>
            <a:off x="6918391" y="2061602"/>
            <a:ext cx="3601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due to BTH loss on Be pipe (IP~0.125m) ~0W.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due to BTH loss on the detector pipe (0.125m~0.7m) ~0W.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pipe(0.7m~2.2m) ~1.2uW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QDa~QDb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~1.8uW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pipe(QDb~QF1) ~0.6uW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 load power on beam pipe(QF1) ~0.66uW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 24">
            <a:extLst>
              <a:ext uri="{FF2B5EF4-FFF2-40B4-BE49-F238E27FC236}">
                <a16:creationId xmlns:a16="http://schemas.microsoft.com/office/drawing/2014/main" xmlns="" id="{CEA720C8-39BA-44F7-9283-FB05037828F2}"/>
              </a:ext>
            </a:extLst>
          </p:cNvPr>
          <p:cNvSpPr/>
          <p:nvPr/>
        </p:nvSpPr>
        <p:spPr bwMode="auto">
          <a:xfrm>
            <a:off x="6496045" y="1669328"/>
            <a:ext cx="4281445" cy="4655702"/>
          </a:xfrm>
          <a:prstGeom prst="roundRect">
            <a:avLst/>
          </a:prstGeom>
          <a:noFill/>
          <a:ln w="9525" cap="flat" cmpd="sng" algn="ctr">
            <a:solidFill>
              <a:srgbClr val="D10D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3A04DC9-96BB-4545-B3DC-14779E1F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0" y="1781478"/>
            <a:ext cx="5845756" cy="41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r="12357"/>
          <a:stretch/>
        </p:blipFill>
        <p:spPr>
          <a:xfrm>
            <a:off x="295004" y="1211870"/>
            <a:ext cx="5917474" cy="33746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90" y="1211870"/>
            <a:ext cx="5752010" cy="2481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21" y="3782048"/>
            <a:ext cx="5317539" cy="27183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5004" y="4674747"/>
            <a:ext cx="63724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Wake Integration type : Indirect Interfaces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Simulated wake length : 1000 mm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Wake shift x          : 0 mm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Wake shift y          : 0 mm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Wake-Loss-Factor      :  1.403765e-001 V/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Entry interface at z-coordinate: -3.851471e+002 mm (grid-index: 102)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Exit interface at z-coordinate : 3.851471e+002 mm (grid-index: 4681)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4855" y="362139"/>
            <a:ext cx="1187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 impedance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49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4CEB77-4B9F-4779-B4B8-0A95000B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vacuum chamber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6FEDD1-3131-4606-8C6A-F8631999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1144470"/>
            <a:ext cx="4539527" cy="3048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22329F8-FFCA-47C3-96EA-157D586CF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54" y="1144469"/>
            <a:ext cx="5555964" cy="2836403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6020DB51-B716-4F68-A8A7-FD61FCA1396D}"/>
              </a:ext>
            </a:extLst>
          </p:cNvPr>
          <p:cNvSpPr/>
          <p:nvPr/>
        </p:nvSpPr>
        <p:spPr bwMode="auto">
          <a:xfrm>
            <a:off x="812800" y="4455071"/>
            <a:ext cx="10229574" cy="1806581"/>
          </a:xfrm>
          <a:prstGeom prst="roundRect">
            <a:avLst/>
          </a:prstGeom>
          <a:solidFill>
            <a:srgbClr val="FFCCCC">
              <a:alpha val="65000"/>
            </a:srgbClr>
          </a:solidFill>
          <a:ln>
            <a:solidFill>
              <a:srgbClr val="FF3399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B1CBB12-D76F-44A6-BFC8-ABA0DB29804D}"/>
              </a:ext>
            </a:extLst>
          </p:cNvPr>
          <p:cNvSpPr/>
          <p:nvPr/>
        </p:nvSpPr>
        <p:spPr>
          <a:xfrm>
            <a:off x="1122216" y="4636654"/>
            <a:ext cx="9818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IR vacuum pressure ~3e-10Torr, copper chamber inner surface coated with NEG.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Double layer beam pipe for detector part, single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layer beam pipe for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accelerator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vacuum chamber, with water cooling structure.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Coolants: Paraffin for Be, Water for others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 Mask tips, SR power ~10W, APD~330W/cm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, water cooling.</a:t>
            </a:r>
            <a:endParaRPr lang="zh-CN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6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360" y="-103209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absorber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435741" y="5192154"/>
            <a:ext cx="5756259" cy="1951020"/>
          </a:xfrm>
        </p:spPr>
        <p:txBody>
          <a:bodyPr>
            <a:normAutofit/>
          </a:bodyPr>
          <a:lstStyle/>
          <a:p>
            <a:r>
              <a:rPr lang="en-US" altLang="zh-CN" sz="1500" b="0" dirty="0">
                <a:latin typeface="Arial" panose="020B0604020202020204" pitchFamily="34" charset="0"/>
                <a:cs typeface="Arial" panose="020B0604020202020204" pitchFamily="34" charset="0"/>
              </a:rPr>
              <a:t>HOM absorber design: inner surface of the beam pipe is grooved and coated with absorbing material, and the outer surface of the beam pipe is water cooled.</a:t>
            </a:r>
          </a:p>
          <a:p>
            <a:r>
              <a:rPr lang="en-US" altLang="zh-CN" sz="1500" b="0" dirty="0">
                <a:latin typeface="Arial" panose="020B0604020202020204" pitchFamily="34" charset="0"/>
                <a:cs typeface="Arial" panose="020B0604020202020204" pitchFamily="34" charset="0"/>
              </a:rPr>
              <a:t>Distance from IP is around 70cm</a:t>
            </a:r>
            <a:r>
              <a:rPr lang="zh-CN" altLang="en-US" sz="15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500" b="0" dirty="0">
                <a:latin typeface="Arial" panose="020B0604020202020204" pitchFamily="34" charset="0"/>
                <a:cs typeface="Arial" panose="020B0604020202020204" pitchFamily="34" charset="0"/>
              </a:rPr>
              <a:t>just before the crotch point.</a:t>
            </a:r>
          </a:p>
          <a:p>
            <a:r>
              <a:rPr lang="en-US" altLang="zh-CN" sz="1500" b="0" dirty="0"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1600" baseline="-25000" dirty="0"/>
          </a:p>
        </p:txBody>
      </p:sp>
      <p:sp>
        <p:nvSpPr>
          <p:cNvPr id="3" name="矩形 2"/>
          <p:cNvSpPr/>
          <p:nvPr/>
        </p:nvSpPr>
        <p:spPr>
          <a:xfrm>
            <a:off x="5712448" y="1236741"/>
            <a:ext cx="6230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HOM mainly generated from crotch point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z~±700mm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HOM power on Be pipe ~234W for CDR and ~785W for High luminosity Z mode.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Temperature with coolant ~58.5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HOM absorber required to reduce HOM power in High luminosity Z mode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5538934" y="1155375"/>
            <a:ext cx="6574603" cy="1750787"/>
          </a:xfrm>
          <a:prstGeom prst="roundRect">
            <a:avLst/>
          </a:prstGeom>
          <a:noFill/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8" y="3324739"/>
            <a:ext cx="2894519" cy="201854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5059" y="5765311"/>
            <a:ext cx="6180476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 from Final doublet magnets and reflection part from mask</a:t>
            </a:r>
            <a:r>
              <a:rPr lang="zh-CN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zh-CN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resistance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for HOM absorber</a:t>
            </a:r>
            <a:endParaRPr lang="en-US" altLang="zh-CN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28" y="3324739"/>
            <a:ext cx="2714012" cy="20185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35741" y="5177767"/>
            <a:ext cx="5677796" cy="1326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7817704" y="3468757"/>
            <a:ext cx="2946374" cy="23187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817704" y="4759087"/>
            <a:ext cx="2946374" cy="22860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982210" y="3697357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8274836" y="3695965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8556951" y="3697357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8849577" y="3693843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9122371" y="3697357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9396020" y="3697357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9690026" y="3693843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9999850" y="3682512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10272644" y="3693843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0515500" y="3696661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7972813" y="4683569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8274836" y="4683569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8543793" y="4679816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9999850" y="4685363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9689380" y="4686421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9403106" y="4679816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9116832" y="4692090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853771" y="4686421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10519694" y="4695363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10272644" y="4686421"/>
            <a:ext cx="118181" cy="89088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17704" y="3793641"/>
            <a:ext cx="2946374" cy="896885"/>
          </a:xfrm>
          <a:prstGeom prst="rect">
            <a:avLst/>
          </a:prstGeom>
          <a:solidFill>
            <a:srgbClr val="00B0F0">
              <a:alpha val="14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8543793" y="3088405"/>
            <a:ext cx="17288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3399"/>
                </a:solidFill>
              </a:rPr>
              <a:t>Beam pipe</a:t>
            </a:r>
            <a:endParaRPr lang="zh-CN" altLang="en-US" dirty="0">
              <a:solidFill>
                <a:srgbClr val="FF3399"/>
              </a:solidFill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F70A6E4E-7B09-4A0F-A3F2-A374A1271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91" y="1069161"/>
            <a:ext cx="4418240" cy="22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1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Outline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MDI layout and IR design</a:t>
            </a:r>
          </a:p>
          <a:p>
            <a:r>
              <a:rPr lang="en-US" altLang="zh-CN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Synchrotron radiation in IR and heat load</a:t>
            </a: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in IR and heat load</a:t>
            </a:r>
            <a:endParaRPr lang="en-US" altLang="zh-CN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 design</a:t>
            </a: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pipe design in IR</a:t>
            </a:r>
          </a:p>
          <a:p>
            <a:r>
              <a:rPr lang="en-US" altLang="zh-CN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 absorber</a:t>
            </a: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 BPM</a:t>
            </a: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zh-CN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380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BPM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56526" y="1542693"/>
            <a:ext cx="46401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response time and calibration difficulty, two 4 button electrodes BPM at each side of CEPC IR is adopted.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CEPC IR beam pipe are cylinder or conic, only the part from 70cm to 95cm is special shape.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bellows for the requirements of installation in the crotch region, located about 0.7 m from the IP. IP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BPM will be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at 80cm from the IP in the double pipe part.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pipe size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18.74mm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2.68mm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bunch charge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24nC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6944008" y="1388235"/>
            <a:ext cx="4997513" cy="4744710"/>
          </a:xfrm>
          <a:prstGeom prst="roundRect">
            <a:avLst/>
          </a:prstGeom>
          <a:noFill/>
          <a:ln>
            <a:solidFill>
              <a:srgbClr val="D10DA7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235"/>
            <a:ext cx="6832726" cy="43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5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BPM design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343437"/>
            <a:ext cx="2666079" cy="24737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082" y="1343437"/>
            <a:ext cx="2836673" cy="22940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0438" y="1031766"/>
            <a:ext cx="445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 button electrodes structure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47616" y="3836760"/>
            <a:ext cx="2371429" cy="22761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309374" y="3755961"/>
            <a:ext cx="2362300" cy="24286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6135" y="3549537"/>
            <a:ext cx="296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4 button electrodes size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" y="39304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Electrode diameter:11.4mm</a:t>
            </a:r>
          </a:p>
          <a:p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conductor diameter: 6mm</a:t>
            </a:r>
          </a:p>
          <a:p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Electrode pole to beam line:19.4mm</a:t>
            </a:r>
            <a:endParaRPr lang="zh-CN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-1" y="3935366"/>
            <a:ext cx="2666082" cy="680812"/>
          </a:xfrm>
          <a:prstGeom prst="round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5">
                  <a:lumMod val="105000"/>
                  <a:satMod val="103000"/>
                  <a:tint val="73000"/>
                  <a:alpha val="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0070C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668" y="1401097"/>
            <a:ext cx="3370250" cy="21421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6918" y="1401098"/>
            <a:ext cx="3245082" cy="214214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21274" y="1031766"/>
            <a:ext cx="445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Electromagnetic field at electrodes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081" y="3789139"/>
            <a:ext cx="5735536" cy="23156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933335" y="3561117"/>
            <a:ext cx="551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Electrodes signal(bunch length 2.68mm) 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714081" y="610481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short bunch length, signal has many resonance hump, signal amplitude proportional to the bunch charge.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5680885" y="6065159"/>
            <a:ext cx="6129196" cy="56287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073" y="6239365"/>
            <a:ext cx="3676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and signal intensity can be </a:t>
            </a:r>
          </a:p>
          <a:p>
            <a:r>
              <a:rPr lang="en-US" altLang="zh-CN" sz="1600" b="1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satisfied by CEPC MDI requirement.</a:t>
            </a:r>
            <a:endParaRPr lang="zh-CN" altLang="en-US" sz="1600" b="1" i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5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961" y="-57933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BPM design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7869" y="4673010"/>
            <a:ext cx="6589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Space conflict for the inside two buttons has been solved by staggering the position ~1cm.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Monitoring the time when two beams arrive at the collision point, e+ and e- signals can be distinguished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042186"/>
            <a:ext cx="4557033" cy="32073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05" y="3996631"/>
            <a:ext cx="3366052" cy="28613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" y="1042186"/>
            <a:ext cx="4240667" cy="3269369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 bwMode="auto">
          <a:xfrm>
            <a:off x="4568360" y="2448873"/>
            <a:ext cx="1104222" cy="29321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130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8D0873-D6AE-4720-8BAC-D47DC730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problem in MDI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DB6B529-FDAD-4A50-BC5A-01A50335C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shielding design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 vacuum requirement from Beam-Gas scattering, vacuum pump design in IR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Detector magnet yoke (± 6m) too long, accelerator supporting system doesn’t work.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51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645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8418"/>
            <a:ext cx="10515600" cy="4937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Gaussian distribution in a very narrow band, cooling structure.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from beam loss is quite small.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 from HOM in IR with High luminosity Z should take into account of HOM absorber.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zh-C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Collimators are designed in the ARC and interaction region.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zh-C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 and impedance are taken into account for collimators.</a:t>
            </a:r>
            <a:endParaRPr lang="en-US" altLang="zh-CN" sz="2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of IR beam pipe has been simulated, water cooling and synchrotron radiation were considered and HOM absorber is under design.</a:t>
            </a:r>
            <a:endParaRPr lang="en-GB" altLang="zh-CN" sz="2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BPM under design.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22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94311" y="2468311"/>
            <a:ext cx="44935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8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491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layout and IR design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273"/>
            <a:ext cx="8715103" cy="554330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8814217" y="1106001"/>
            <a:ext cx="3258907" cy="5390593"/>
          </a:xfrm>
          <a:prstGeom prst="roundRect">
            <a:avLst/>
          </a:prstGeom>
          <a:noFill/>
          <a:ln>
            <a:solidFill>
              <a:srgbClr val="D10DA7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endParaRPr lang="zh-CN" altLang="en-US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1252" y="1421357"/>
            <a:ext cx="29648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Machine Detector Interface (MDI) of CEPC double ring scheme is about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7m long from the IP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CEPC detector superconducting solenoid with 3T magnetic field and the length of 7.6m.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accelerator components inside the detector without shielding are within a conical space with an opening angle of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cosθ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=0.993.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beams collide at the IP with a horizontal angle of 33mrad and the final focusing length is 2.2m.</a:t>
            </a:r>
          </a:p>
          <a:p>
            <a:pPr algn="just"/>
            <a:endParaRPr lang="en-GB" altLang="zh-CN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6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parameters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945"/>
              </p:ext>
            </p:extLst>
          </p:nvPr>
        </p:nvGraphicFramePr>
        <p:xfrm>
          <a:off x="337910" y="1177834"/>
          <a:ext cx="11516179" cy="54799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4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5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9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83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4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16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90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00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750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5659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841092"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range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Peak filed</a:t>
                      </a:r>
                    </a:p>
                    <a:p>
                      <a:pPr algn="ctr"/>
                      <a:r>
                        <a:rPr lang="en-US" altLang="zh-CN" sz="800" dirty="0"/>
                        <a:t> in coil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Central filed gradient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Bending</a:t>
                      </a:r>
                      <a:r>
                        <a:rPr lang="en-US" altLang="zh-CN" sz="800" baseline="0" dirty="0"/>
                        <a:t> </a:t>
                      </a:r>
                    </a:p>
                    <a:p>
                      <a:pPr algn="ctr"/>
                      <a:r>
                        <a:rPr lang="en-US" altLang="zh-CN" sz="800" baseline="0" dirty="0"/>
                        <a:t>angle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length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Beam</a:t>
                      </a:r>
                      <a:r>
                        <a:rPr lang="en-US" altLang="zh-CN" sz="800" baseline="0" dirty="0"/>
                        <a:t> stay clear region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Minimal distance between two aperture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Inner diameter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Outer diameter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800" dirty="0"/>
                        <a:t>(Horizontal)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800" dirty="0"/>
                        <a:t>(Vertical)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SR</a:t>
                      </a:r>
                      <a:r>
                        <a:rPr lang="en-US" altLang="zh-CN" sz="800" baseline="0" dirty="0"/>
                        <a:t> power</a:t>
                      </a:r>
                    </a:p>
                    <a:p>
                      <a:pPr algn="ctr"/>
                      <a:r>
                        <a:rPr lang="en-US" altLang="zh-CN" sz="800" baseline="0" dirty="0"/>
                        <a:t>(</a:t>
                      </a:r>
                      <a:r>
                        <a:rPr lang="en-US" altLang="zh-CN" sz="800" dirty="0"/>
                        <a:t>Horizontal</a:t>
                      </a:r>
                      <a:r>
                        <a:rPr lang="en-US" altLang="zh-CN" sz="800" baseline="0" dirty="0"/>
                        <a:t>)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SR power</a:t>
                      </a:r>
                    </a:p>
                    <a:p>
                      <a:pPr algn="ctr"/>
                      <a:r>
                        <a:rPr lang="en-US" altLang="zh-CN" sz="800" dirty="0"/>
                        <a:t>(Vertical)</a:t>
                      </a:r>
                      <a:endParaRPr lang="zh-CN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195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L*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0~2.2m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2.2m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507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Crossing angle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33mrad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MDI length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800" dirty="0"/>
                        <a:t>7m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Detector requirement</a:t>
                      </a:r>
                      <a:r>
                        <a:rPr lang="en-US" altLang="zh-CN" sz="800" baseline="0" dirty="0"/>
                        <a:t> of accelerator components</a:t>
                      </a:r>
                    </a:p>
                    <a:p>
                      <a:r>
                        <a:rPr lang="en-US" altLang="zh-CN" sz="800" baseline="0" dirty="0"/>
                        <a:t>in opening angle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800" kern="1200" dirty="0">
                          <a:effectLst/>
                        </a:rPr>
                        <a:t>13.6˚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 err="1"/>
                        <a:t>QDa</a:t>
                      </a:r>
                      <a:r>
                        <a:rPr lang="en-US" altLang="zh-CN" sz="800" dirty="0"/>
                        <a:t>/</a:t>
                      </a:r>
                      <a:r>
                        <a:rPr lang="en-US" altLang="zh-CN" sz="800" dirty="0" err="1"/>
                        <a:t>QDb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2.4T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77.5T/m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1.5m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19.2/22.0mm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72.61/124.75mm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48mm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59mm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458.7/657.9keV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271.6/361.5keV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80.9/242.3W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40.3/65.5W</a:t>
                      </a:r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QF1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63.4T/m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30.9mm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181.85mm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56mm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69mm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428.3keV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613.5keV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245.9W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187.5W</a:t>
                      </a:r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 err="1"/>
                        <a:t>Lumical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0.95~1.11m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0.16m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57mm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200mm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Anti-solenoid before QD0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7.26T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1.1m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120mm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390mm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Anti-solenoid QD0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2.8T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120mm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390mm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Anti-solenoid</a:t>
                      </a:r>
                      <a:r>
                        <a:rPr lang="en-US" altLang="zh-CN" sz="800" baseline="0" dirty="0"/>
                        <a:t> QF1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1.8T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1.48m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120mm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390mm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Beryllium pipe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800" dirty="0"/>
                        <a:t>118mm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28mm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Last</a:t>
                      </a:r>
                      <a:r>
                        <a:rPr lang="en-US" altLang="zh-CN" sz="800" baseline="0" dirty="0"/>
                        <a:t> B upstream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83.69~198.7m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0.76mrad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115.01m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25.3keV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880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First B downstream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57.04~132.09m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0.72mrad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75.05m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36.6keV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4929">
                <a:tc>
                  <a:txBody>
                    <a:bodyPr/>
                    <a:lstStyle/>
                    <a:p>
                      <a:r>
                        <a:rPr lang="en-US" altLang="zh-CN" sz="800" dirty="0" err="1"/>
                        <a:t>Beampipe</a:t>
                      </a:r>
                      <a:r>
                        <a:rPr lang="en-US" altLang="zh-CN" sz="800" dirty="0"/>
                        <a:t> within </a:t>
                      </a:r>
                      <a:r>
                        <a:rPr lang="en-US" altLang="zh-CN" sz="800" dirty="0" err="1"/>
                        <a:t>QDa</a:t>
                      </a:r>
                      <a:r>
                        <a:rPr lang="en-US" altLang="zh-CN" sz="800" dirty="0"/>
                        <a:t>/</a:t>
                      </a:r>
                      <a:r>
                        <a:rPr lang="en-US" altLang="zh-CN" sz="800" dirty="0" err="1"/>
                        <a:t>QDb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1.5m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0.75/0.9W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312">
                <a:tc>
                  <a:txBody>
                    <a:bodyPr/>
                    <a:lstStyle/>
                    <a:p>
                      <a:r>
                        <a:rPr lang="en-US" altLang="zh-CN" sz="800" dirty="0" err="1"/>
                        <a:t>Beampipe</a:t>
                      </a:r>
                      <a:r>
                        <a:rPr lang="en-US" altLang="zh-CN" sz="800" dirty="0"/>
                        <a:t> within QF1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2m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1.78W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2125">
                <a:tc>
                  <a:txBody>
                    <a:bodyPr/>
                    <a:lstStyle/>
                    <a:p>
                      <a:r>
                        <a:rPr lang="en-US" altLang="zh-CN" sz="800" dirty="0" err="1"/>
                        <a:t>Beampipe</a:t>
                      </a:r>
                      <a:r>
                        <a:rPr lang="en-US" altLang="zh-CN" sz="800" dirty="0"/>
                        <a:t> between</a:t>
                      </a:r>
                      <a:r>
                        <a:rPr lang="en-US" altLang="zh-CN" sz="800" baseline="0" dirty="0"/>
                        <a:t> QD0/QF1</a:t>
                      </a:r>
                      <a:endParaRPr lang="zh-CN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0.23m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19.6W</a:t>
                      </a:r>
                      <a:endParaRPr lang="zh-CN" alt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80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9995"/>
            <a:ext cx="12192000" cy="97127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from last bend upstream of IP and Final Doublet</a:t>
            </a:r>
            <a:endParaRPr lang="zh-CN" altLang="en-US" sz="3600" b="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249110" y="1209554"/>
            <a:ext cx="4544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SR power ~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(IP~0.7m) with 3 mask tips.</a:t>
            </a:r>
            <a:r>
              <a:rPr lang="en-US" altLang="zh-CN" sz="1200" dirty="0"/>
              <a:t> SR power ~10W, APD~330W/cm</a:t>
            </a:r>
            <a:r>
              <a:rPr lang="en-US" altLang="zh-CN" sz="1200" baseline="30000" dirty="0"/>
              <a:t>2</a:t>
            </a:r>
            <a:r>
              <a:rPr lang="en-US" altLang="zh-CN" sz="1200" dirty="0"/>
              <a:t> , water cooling.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SR on 0.7m~ entrance of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QDa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beam pipe is 5.3W, APD ~0.98W/cm</a:t>
            </a:r>
            <a:r>
              <a:rPr lang="en-US" altLang="zh-CN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SR on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QDa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is 0.75W along 1.5m, APD ~0.14 W/cm</a:t>
            </a:r>
            <a:r>
              <a:rPr lang="en-US" altLang="zh-CN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SR on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QDb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is 0.9W along 1.5m, APD ~0.16 W/cm</a:t>
            </a:r>
            <a:r>
              <a:rPr lang="en-US" altLang="zh-CN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region between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QDa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QDb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is 6.3W(0.08m). APD~21.3 W/cm</a:t>
            </a:r>
            <a:r>
              <a:rPr lang="en-US" altLang="zh-CN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SR on QF1 is 1.78W along 2m. APD~0.23 W/cm</a:t>
            </a:r>
            <a:r>
              <a:rPr lang="en-US" altLang="zh-CN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region between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QDb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and QF1 is 19.6W(0.23m). APD~22.4 W/cm</a:t>
            </a:r>
            <a:r>
              <a:rPr lang="en-US" altLang="zh-CN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zh-CN" sz="1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zh-CN" sz="1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zh-CN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134131" y="1119673"/>
            <a:ext cx="4902360" cy="2290277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9B88291-547F-4410-8AC9-DD1BDFB5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7" y="1058907"/>
            <a:ext cx="5316420" cy="328640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44FB233-1111-4012-B7EF-564B827994CE}"/>
              </a:ext>
            </a:extLst>
          </p:cNvPr>
          <p:cNvSpPr txBox="1"/>
          <p:nvPr/>
        </p:nvSpPr>
        <p:spPr>
          <a:xfrm>
            <a:off x="3501980" y="1558701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B050"/>
                </a:solidFill>
              </a:rPr>
              <a:t>QDa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D8BC478C-5A70-4771-92BF-46AC88F47258}"/>
              </a:ext>
            </a:extLst>
          </p:cNvPr>
          <p:cNvSpPr txBox="1"/>
          <p:nvPr/>
        </p:nvSpPr>
        <p:spPr>
          <a:xfrm>
            <a:off x="3964164" y="1316739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B050"/>
                </a:solidFill>
              </a:rPr>
              <a:t>QDb</a:t>
            </a:r>
            <a:endParaRPr lang="zh-CN" altLang="en-US" dirty="0">
              <a:solidFill>
                <a:srgbClr val="00B050"/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00139"/>
              </p:ext>
            </p:extLst>
          </p:nvPr>
        </p:nvGraphicFramePr>
        <p:xfrm>
          <a:off x="704850" y="4021311"/>
          <a:ext cx="4791453" cy="28289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8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8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6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398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tt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Higgs(</a:t>
                      </a:r>
                      <a:r>
                        <a:rPr lang="el-GR" sz="1000" u="none" strike="noStrike" dirty="0">
                          <a:effectLst/>
                        </a:rPr>
                        <a:t>β</a:t>
                      </a:r>
                      <a:r>
                        <a:rPr lang="en-US" sz="1000" u="none" strike="noStrike" dirty="0">
                          <a:effectLst/>
                        </a:rPr>
                        <a:t>y=1mm)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Z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35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QD0_SR_power_X</a:t>
                      </a:r>
                    </a:p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(W)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157.6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80.9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3.6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35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QD0_SR_power_Y</a:t>
                      </a:r>
                    </a:p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(W)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83.4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40.3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4.7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35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QD0_critical_energy_X(</a:t>
                      </a:r>
                      <a:r>
                        <a:rPr lang="en-US" altLang="zh-CN" sz="1000" u="none" strike="noStrike" dirty="0" err="1">
                          <a:effectLst/>
                        </a:rPr>
                        <a:t>KeV</a:t>
                      </a:r>
                      <a:r>
                        <a:rPr lang="en-US" altLang="zh-CN" sz="1000" u="none" strike="noStrike" dirty="0">
                          <a:effectLst/>
                        </a:rPr>
                        <a:t>)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1711.4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458.7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33.5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35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QD0_critical_energy_Y(</a:t>
                      </a:r>
                      <a:r>
                        <a:rPr lang="en-US" altLang="zh-CN" sz="1000" u="none" strike="noStrike" dirty="0" err="1">
                          <a:effectLst/>
                        </a:rPr>
                        <a:t>KeV</a:t>
                      </a:r>
                      <a:r>
                        <a:rPr lang="en-US" altLang="zh-CN" sz="1000" u="none" strike="noStrike" dirty="0">
                          <a:effectLst/>
                        </a:rPr>
                        <a:t>)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942.3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271.2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22.4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35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QF1_SR_power_X</a:t>
                      </a:r>
                    </a:p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(W)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23.9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245.9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9.0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35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QF1_SR_power_Y</a:t>
                      </a:r>
                    </a:p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(W)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2.5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187.5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1.2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3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QF1_critical_energy_X(</a:t>
                      </a:r>
                      <a:r>
                        <a:rPr lang="en-US" altLang="zh-CN" sz="1000" u="none" strike="noStrike" dirty="0" err="1">
                          <a:effectLst/>
                        </a:rPr>
                        <a:t>KeV</a:t>
                      </a:r>
                      <a:r>
                        <a:rPr lang="en-US" altLang="zh-CN" sz="1000" u="none" strike="noStrike" dirty="0">
                          <a:effectLst/>
                        </a:rPr>
                        <a:t>)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604.9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428.3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42.5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3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QF1_critical_energy_Y(</a:t>
                      </a:r>
                      <a:r>
                        <a:rPr lang="en-US" altLang="zh-CN" sz="1000" u="none" strike="noStrike" dirty="0" err="1">
                          <a:effectLst/>
                        </a:rPr>
                        <a:t>KeV</a:t>
                      </a:r>
                      <a:r>
                        <a:rPr lang="en-US" altLang="zh-CN" sz="1000" u="none" strike="noStrike" dirty="0">
                          <a:effectLst/>
                        </a:rPr>
                        <a:t>)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163.4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613.5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12.7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2AB07C5-E607-4953-AF96-3A578F795B36}"/>
              </a:ext>
            </a:extLst>
          </p:cNvPr>
          <p:cNvSpPr txBox="1"/>
          <p:nvPr/>
        </p:nvSpPr>
        <p:spPr>
          <a:xfrm>
            <a:off x="4651576" y="1013578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QF1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9619" y="1011255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condition</a:t>
            </a:r>
          </a:p>
        </p:txBody>
      </p:sp>
      <p:graphicFrame>
        <p:nvGraphicFramePr>
          <p:cNvPr id="16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955268"/>
              </p:ext>
            </p:extLst>
          </p:nvPr>
        </p:nvGraphicFramePr>
        <p:xfrm>
          <a:off x="6396042" y="3609975"/>
          <a:ext cx="5185280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Name 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Higgs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err="1"/>
                        <a:t>tt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Z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BMV01IRU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25.3keV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146.3keV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2.5keV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BMV02IRU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108.4keV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268.6keV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4.7keV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BMV03IRU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103.9keV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365.4keV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6.4keV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BMV1IRU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BMV2IRU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195.7keV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606.37keV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10.7keV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BMV3IRU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195.7keV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606.37keV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10.7keV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BMV01IRD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36.6keV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293.4keV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5.3keV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BMV02IRD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298.3keV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183.3keV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12.3keV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BMV03IRD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222.0keV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820.1keV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14.7keV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BMV1IRD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BMV2IRD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465.7keV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1444.59keV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25.4keV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2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BMV3IRD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465.7keV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1444.59keV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25.4keV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37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27" y="-53589"/>
            <a:ext cx="12108873" cy="1281927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from last bending magnet upstream of IP</a:t>
            </a:r>
            <a:endParaRPr lang="zh-CN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223433" y="1036603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condition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067339" y="1611692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21312" y="1436191"/>
            <a:ext cx="4034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(a) Beam angle offset 0~-2mrad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127" y="3730273"/>
            <a:ext cx="488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(b) Beam angle offset 0~+0.115mrad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3356" y="6034619"/>
            <a:ext cx="1130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Gaussian distribution with narrow band~ 0.36mm in width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025176" y="1436190"/>
            <a:ext cx="4523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(c) Beam position offset 0~+5mm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05694" y="3730272"/>
            <a:ext cx="488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(d) Beam position offset 0~-5mm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811945" y="1427417"/>
            <a:ext cx="42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(e) Beam position 0~+5mm+angle offset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11945" y="3674195"/>
            <a:ext cx="5694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(f) Beam position 0~-5mm+angle offset 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151423" y="1240614"/>
            <a:ext cx="2915455" cy="5478422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solidFill>
              <a:srgbClr val="FFCCCC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198937" y="1298837"/>
            <a:ext cx="2794440" cy="590931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 detector pipe (IP~0.7m) has no SR heat load.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For (c) and (d),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thermal load of no change, but SR fan will move up and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When the beam position offset ~-5mm, SR will hit on the beam pipe with +0.041mrad beam angle, When the beam position offset ~+5mm, SR will hit on the beam pipe with +0.159mrad beam angle.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0.7m~2.2m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SRpower~73.8W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APD~13.7W/cm</a:t>
            </a:r>
            <a:r>
              <a:rPr lang="en-US" altLang="zh-CN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。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QDa~0.998W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    APD~0.18W/cm</a:t>
            </a:r>
            <a:r>
              <a:rPr lang="en-US" altLang="zh-CN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QDb~1.06W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APD~0.19W/cm</a:t>
            </a:r>
            <a:r>
              <a:rPr lang="en-US" altLang="zh-CN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  QDa~QDb~5.71W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  APD~19.3W/cm</a:t>
            </a:r>
            <a:r>
              <a:rPr lang="en-US" altLang="zh-CN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QF1~1.73W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APD~0.22W/cm</a:t>
            </a:r>
            <a:r>
              <a:rPr lang="en-US" altLang="zh-CN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QDb~QF1~17.02W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   APD~19.5W/cm</a:t>
            </a:r>
            <a:r>
              <a:rPr lang="en-US" altLang="zh-CN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54FF8DE-877C-474F-A789-F18DBA96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17" y="1831547"/>
            <a:ext cx="2673514" cy="165282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2BA6C31C-3678-4682-8B8F-6FF0D1465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17" y="4234957"/>
            <a:ext cx="2746858" cy="16901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C1A51F3-21D6-4998-A0BF-F199EAB9B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18" y="1838496"/>
            <a:ext cx="2660341" cy="163879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2F90BC15-4D05-474D-AEA9-EA86734D0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375" y="4165363"/>
            <a:ext cx="2651084" cy="163187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8DC1C53-1C2C-495A-818C-D1449C810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5559" y="4038049"/>
            <a:ext cx="2772431" cy="170829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C3CADA0D-92E8-4C5E-9910-DF3C8E6782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793" y="1743967"/>
            <a:ext cx="2841577" cy="17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6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from solenoid combined field</a:t>
            </a:r>
          </a:p>
        </p:txBody>
      </p:sp>
      <p:sp>
        <p:nvSpPr>
          <p:cNvPr id="5" name="矩形 4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108" y="1364212"/>
            <a:ext cx="3518037" cy="19371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737" y="1275804"/>
            <a:ext cx="4915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trajectory will coupled to the vertical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Due to the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sol+anti-sol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field strength quite high, maximum~4.24T, transverse magnetic field component is quite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SR from vertical trajectory in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sol+anti-sol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combined field should be taken into account.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170588" y="1169837"/>
            <a:ext cx="4890300" cy="1781594"/>
          </a:xfrm>
          <a:prstGeom prst="roundRect">
            <a:avLst/>
          </a:prstGeom>
          <a:noFill/>
          <a:ln w="9525" cap="flat" cmpd="sng" algn="ctr">
            <a:solidFill>
              <a:srgbClr val="D10D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295773"/>
              </p:ext>
            </p:extLst>
          </p:nvPr>
        </p:nvGraphicFramePr>
        <p:xfrm>
          <a:off x="178474" y="3452623"/>
          <a:ext cx="3850319" cy="284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94948"/>
              </p:ext>
            </p:extLst>
          </p:nvPr>
        </p:nvGraphicFramePr>
        <p:xfrm>
          <a:off x="4066330" y="3452623"/>
          <a:ext cx="3865830" cy="284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78326" y="6032344"/>
            <a:ext cx="4508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Maximum: 670keV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928645" y="6032344"/>
            <a:ext cx="3797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Maximum: 31W</a:t>
            </a:r>
            <a:endParaRPr lang="zh-CN" altLang="en-US" sz="16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166" y="4315208"/>
            <a:ext cx="3741318" cy="23114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53665" y="1490108"/>
            <a:ext cx="31121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SR fan is focused in a very narrow angle from 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-116urad to 131urad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SR will not hit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Berryllium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pipe, and no background to detector.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SR will hit the beam pipe  ~213.5m downstream from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Water cooling is needed.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8847444" y="1367299"/>
            <a:ext cx="3218403" cy="2815401"/>
          </a:xfrm>
          <a:prstGeom prst="roundRect">
            <a:avLst/>
          </a:prstGeom>
          <a:noFill/>
          <a:ln w="9525" cap="flat" cmpd="sng" algn="ctr">
            <a:solidFill>
              <a:srgbClr val="D10D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29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3" y="-7012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 at collimator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31" y="1081227"/>
            <a:ext cx="4382035" cy="28486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22240" y="1874554"/>
            <a:ext cx="9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Bend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59538" y="1843998"/>
            <a:ext cx="255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Collimator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8664" y="3171225"/>
            <a:ext cx="111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7695008" y="1255436"/>
            <a:ext cx="4251640" cy="4955241"/>
          </a:xfrm>
          <a:prstGeom prst="roundRect">
            <a:avLst/>
          </a:prstGeom>
          <a:noFill/>
          <a:ln w="9525" cap="flat" cmpd="sng" algn="ctr">
            <a:solidFill>
              <a:srgbClr val="D10D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30197" y="1467780"/>
            <a:ext cx="38568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Synchrotron radiation from the upstream bending magnet in the ARC can contribute to the heat load of the collimators.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SR hit collimators: critical energy~357keV, power~7.7kW.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SR uniform distribution in horizontal plane and Gaussian distribution in vertical plane.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Total vertical angular divergence of SR photon beam~ 8.52urad.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733331" y="4305300"/>
            <a:ext cx="3635469" cy="758751"/>
          </a:xfrm>
          <a:prstGeom prst="ellipse">
            <a:avLst/>
          </a:prstGeom>
          <a:noFill/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>
            <a:stCxn id="3" idx="6"/>
            <a:endCxn id="12" idx="1"/>
          </p:cNvCxnSpPr>
          <p:nvPr/>
        </p:nvCxnSpPr>
        <p:spPr bwMode="auto">
          <a:xfrm flipH="1">
            <a:off x="3132756" y="4684676"/>
            <a:ext cx="1236044" cy="1574302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/>
          <p:cNvCxnSpPr>
            <a:stCxn id="3" idx="6"/>
          </p:cNvCxnSpPr>
          <p:nvPr/>
        </p:nvCxnSpPr>
        <p:spPr bwMode="auto">
          <a:xfrm flipH="1">
            <a:off x="3441700" y="4684676"/>
            <a:ext cx="927100" cy="1716124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椭圆 11"/>
          <p:cNvSpPr/>
          <p:nvPr/>
        </p:nvSpPr>
        <p:spPr bwMode="auto">
          <a:xfrm>
            <a:off x="3079750" y="6210677"/>
            <a:ext cx="361950" cy="32982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弧形 15"/>
          <p:cNvSpPr/>
          <p:nvPr/>
        </p:nvSpPr>
        <p:spPr bwMode="auto">
          <a:xfrm>
            <a:off x="4059538" y="5194300"/>
            <a:ext cx="45719" cy="50800"/>
          </a:xfrm>
          <a:prstGeom prst="arc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800903" y="5143788"/>
                <a:ext cx="929847" cy="656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903" y="5143788"/>
                <a:ext cx="929847" cy="656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/>
          <p:cNvSpPr txBox="1"/>
          <p:nvPr/>
        </p:nvSpPr>
        <p:spPr>
          <a:xfrm>
            <a:off x="408663" y="1255436"/>
            <a:ext cx="215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Horizontal plane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4997510" y="3387060"/>
            <a:ext cx="2281473" cy="0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5018637" y="5709183"/>
            <a:ext cx="2281473" cy="0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文本框 53"/>
          <p:cNvSpPr txBox="1"/>
          <p:nvPr/>
        </p:nvSpPr>
        <p:spPr>
          <a:xfrm>
            <a:off x="5030928" y="2913547"/>
            <a:ext cx="215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Vertical plane</a:t>
            </a:r>
            <a:endParaRPr lang="zh-CN" altLang="en-US" dirty="0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417516" y="4089016"/>
            <a:ext cx="1546501" cy="959279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 bwMode="auto">
          <a:xfrm>
            <a:off x="5018637" y="3794591"/>
            <a:ext cx="2281473" cy="0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接连接符 56"/>
          <p:cNvCxnSpPr/>
          <p:nvPr/>
        </p:nvCxnSpPr>
        <p:spPr bwMode="auto">
          <a:xfrm>
            <a:off x="4997510" y="4048591"/>
            <a:ext cx="2281473" cy="0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接连接符 57"/>
          <p:cNvCxnSpPr/>
          <p:nvPr/>
        </p:nvCxnSpPr>
        <p:spPr bwMode="auto">
          <a:xfrm>
            <a:off x="4997510" y="4285273"/>
            <a:ext cx="2281473" cy="0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>
            <a:off x="4997511" y="4564530"/>
            <a:ext cx="2281473" cy="0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>
            <a:off x="4997512" y="4856773"/>
            <a:ext cx="2281473" cy="0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连接符 60"/>
          <p:cNvCxnSpPr/>
          <p:nvPr/>
        </p:nvCxnSpPr>
        <p:spPr bwMode="auto">
          <a:xfrm>
            <a:off x="4997512" y="5067115"/>
            <a:ext cx="2281473" cy="0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5003456" y="5295970"/>
            <a:ext cx="2281473" cy="0"/>
          </a:xfrm>
          <a:prstGeom prst="lin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99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4961644" y="5755118"/>
                <a:ext cx="2216727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44" y="5755118"/>
                <a:ext cx="2216727" cy="6560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64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7368064" y="1138242"/>
            <a:ext cx="3107633" cy="1817394"/>
            <a:chOff x="1974738" y="4706703"/>
            <a:chExt cx="3107633" cy="181739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738" y="4706703"/>
              <a:ext cx="2904401" cy="1739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</p:pic>
        <p:sp>
          <p:nvSpPr>
            <p:cNvPr id="26" name="TextBox 25"/>
            <p:cNvSpPr txBox="1"/>
            <p:nvPr/>
          </p:nvSpPr>
          <p:spPr>
            <a:xfrm>
              <a:off x="2523267" y="6154765"/>
              <a:ext cx="2559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002060"/>
                  </a:solidFill>
                </a:rPr>
                <a:t>Beamstrahlung</a:t>
              </a:r>
              <a:endParaRPr lang="en-US" altLang="zh-CN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91" y="4588047"/>
            <a:ext cx="2504426" cy="14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0549" y="195428"/>
            <a:ext cx="9464898" cy="706090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Backgrounds at CEPC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71764" y="2420889"/>
            <a:ext cx="4212469" cy="2373045"/>
            <a:chOff x="983104" y="423644"/>
            <a:chExt cx="7038958" cy="4943853"/>
          </a:xfrm>
        </p:grpSpPr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4178596" y="423644"/>
              <a:ext cx="797142" cy="577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IP1</a:t>
              </a:r>
              <a:endParaRPr lang="zh-CN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4250130" y="4790415"/>
              <a:ext cx="896993" cy="57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IP3</a:t>
              </a:r>
              <a:endParaRPr lang="zh-CN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83104" y="1247067"/>
              <a:ext cx="7038958" cy="341514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479833" y="1161856"/>
              <a:ext cx="142601" cy="19097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527647" y="4583161"/>
              <a:ext cx="142601" cy="1909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4953" y="3437189"/>
            <a:ext cx="3260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Beam Lost Particles</a:t>
            </a:r>
          </a:p>
          <a:p>
            <a:r>
              <a:rPr lang="en-US" altLang="zh-CN" sz="2000" b="1" dirty="0">
                <a:solidFill>
                  <a:srgbClr val="C00000"/>
                </a:solidFill>
              </a:rPr>
              <a:t>Energy Loss &gt; 1.5%</a:t>
            </a:r>
          </a:p>
          <a:p>
            <a:r>
              <a:rPr lang="en-US" altLang="zh-CN" sz="2000" b="1" dirty="0">
                <a:solidFill>
                  <a:srgbClr val="C00000"/>
                </a:solidFill>
              </a:rPr>
              <a:t>(energy acceptance)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360426" y="4749073"/>
            <a:ext cx="2457724" cy="1939407"/>
            <a:chOff x="948825" y="4725144"/>
            <a:chExt cx="2457724" cy="193940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46" y="4725144"/>
              <a:ext cx="2104968" cy="137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48825" y="6018220"/>
              <a:ext cx="2457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2060"/>
                  </a:solidFill>
                </a:rPr>
                <a:t>Radiative </a:t>
              </a:r>
              <a:r>
                <a:rPr lang="en-US" altLang="zh-CN" b="1" dirty="0" err="1">
                  <a:solidFill>
                    <a:srgbClr val="002060"/>
                  </a:solidFill>
                </a:rPr>
                <a:t>Bhabha</a:t>
              </a:r>
              <a:endParaRPr lang="en-US" altLang="zh-CN" b="1" dirty="0">
                <a:solidFill>
                  <a:srgbClr val="002060"/>
                </a:solidFill>
              </a:endParaRPr>
            </a:p>
            <a:p>
              <a:r>
                <a:rPr lang="en-US" altLang="zh-CN" b="1" dirty="0">
                  <a:solidFill>
                    <a:srgbClr val="002060"/>
                  </a:solidFill>
                </a:rPr>
                <a:t>scattering</a:t>
              </a:r>
              <a:endParaRPr lang="zh-CN" alt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椭圆形标注 29"/>
          <p:cNvSpPr/>
          <p:nvPr/>
        </p:nvSpPr>
        <p:spPr>
          <a:xfrm>
            <a:off x="7164832" y="1052736"/>
            <a:ext cx="3323657" cy="2088232"/>
          </a:xfrm>
          <a:prstGeom prst="wedgeEllipseCallout">
            <a:avLst>
              <a:gd name="adj1" fmla="val -81960"/>
              <a:gd name="adj2" fmla="val 3423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椭圆形标注 35"/>
          <p:cNvSpPr/>
          <p:nvPr/>
        </p:nvSpPr>
        <p:spPr>
          <a:xfrm>
            <a:off x="1747884" y="4455394"/>
            <a:ext cx="3456384" cy="2124770"/>
          </a:xfrm>
          <a:prstGeom prst="wedgeEllipseCallout">
            <a:avLst>
              <a:gd name="adj1" fmla="val 77150"/>
              <a:gd name="adj2" fmla="val -49664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11595" y="3013710"/>
                <a:ext cx="4162806" cy="1380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2060"/>
                    </a:solidFill>
                  </a:rPr>
                  <a:t>218</a:t>
                </a:r>
                <a:r>
                  <a:rPr lang="en-US" altLang="zh-CN" sz="2000" dirty="0">
                    <a:solidFill>
                      <a:srgbClr val="002060"/>
                    </a:solidFill>
                  </a:rPr>
                  <a:t> bunches</a:t>
                </a:r>
              </a:p>
              <a:p>
                <a:pPr algn="ctr"/>
                <a:r>
                  <a:rPr lang="en-US" altLang="zh-CN" sz="2000" dirty="0">
                    <a:solidFill>
                      <a:srgbClr val="002060"/>
                    </a:solidFill>
                  </a:rPr>
                  <a:t>Revolution frequency: </a:t>
                </a:r>
                <a:r>
                  <a:rPr lang="en-US" altLang="zh-CN" sz="2000" b="1" dirty="0">
                    <a:solidFill>
                      <a:srgbClr val="002060"/>
                    </a:solidFill>
                  </a:rPr>
                  <a:t>2997</a:t>
                </a:r>
                <a:r>
                  <a:rPr lang="en-US" altLang="zh-CN" sz="2000" dirty="0">
                    <a:solidFill>
                      <a:srgbClr val="002060"/>
                    </a:solidFill>
                  </a:rPr>
                  <a:t>Hz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C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</a:rPr>
                  <a:t>particles/Bunch</a:t>
                </a:r>
              </a:p>
              <a:p>
                <a:pPr algn="ctr"/>
                <a:r>
                  <a:rPr lang="en-US" altLang="zh-CN" sz="2000" b="1" dirty="0">
                    <a:solidFill>
                      <a:srgbClr val="002060"/>
                    </a:solidFill>
                  </a:rPr>
                  <a:t>L: 5.2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95" y="3013710"/>
                <a:ext cx="4162806" cy="1380250"/>
              </a:xfrm>
              <a:prstGeom prst="rect">
                <a:avLst/>
              </a:prstGeom>
              <a:blipFill rotWithShape="0">
                <a:blip r:embed="rId5"/>
                <a:stretch>
                  <a:fillRect l="-1171" t="-2203" r="-1171" b="-3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形标注 28"/>
          <p:cNvSpPr/>
          <p:nvPr/>
        </p:nvSpPr>
        <p:spPr>
          <a:xfrm>
            <a:off x="1675641" y="1052737"/>
            <a:ext cx="3323657" cy="2088231"/>
          </a:xfrm>
          <a:prstGeom prst="wedgeEllipseCallout">
            <a:avLst>
              <a:gd name="adj1" fmla="val 58645"/>
              <a:gd name="adj2" fmla="val 3649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1" name="椭圆形标注 30"/>
          <p:cNvSpPr/>
          <p:nvPr/>
        </p:nvSpPr>
        <p:spPr>
          <a:xfrm>
            <a:off x="7089586" y="4077072"/>
            <a:ext cx="3398903" cy="2664296"/>
          </a:xfrm>
          <a:prstGeom prst="wedgeEllipseCallout">
            <a:avLst>
              <a:gd name="adj1" fmla="val -60002"/>
              <a:gd name="adj2" fmla="val -3572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74401" y="5860978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Beam-Gas </a:t>
            </a:r>
          </a:p>
          <a:p>
            <a:r>
              <a:rPr lang="en-US" altLang="zh-CN" b="1" dirty="0">
                <a:solidFill>
                  <a:srgbClr val="002060"/>
                </a:solidFill>
              </a:rPr>
              <a:t>Scattering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11383" y="2429392"/>
            <a:ext cx="454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Beam-Thermal photon </a:t>
            </a:r>
          </a:p>
          <a:p>
            <a:r>
              <a:rPr lang="en-US" altLang="zh-CN" b="1" dirty="0">
                <a:solidFill>
                  <a:srgbClr val="002060"/>
                </a:solidFill>
              </a:rPr>
              <a:t>scattering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451" y="1356532"/>
            <a:ext cx="2201775" cy="10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5266"/>
      </p:ext>
    </p:extLst>
  </p:cSld>
  <p:clrMapOvr>
    <a:masterClrMapping/>
  </p:clrMapOvr>
</p:sld>
</file>

<file path=ppt/theme/theme1.xml><?xml version="1.0" encoding="utf-8"?>
<a:theme xmlns:a="http://schemas.openxmlformats.org/drawingml/2006/main" name="lCEG">
  <a:themeElements>
    <a:clrScheme name="lCEG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lC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lCEG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6762</TotalTime>
  <Words>1978</Words>
  <Application>Microsoft Office PowerPoint</Application>
  <PresentationFormat>宽屏</PresentationFormat>
  <Paragraphs>490</Paragraphs>
  <Slides>25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 Unicode MS</vt:lpstr>
      <vt:lpstr>Courier</vt:lpstr>
      <vt:lpstr>宋体</vt:lpstr>
      <vt:lpstr>Arial</vt:lpstr>
      <vt:lpstr>Calibri</vt:lpstr>
      <vt:lpstr>Cambria Math</vt:lpstr>
      <vt:lpstr>Symbol</vt:lpstr>
      <vt:lpstr>Times New Roman</vt:lpstr>
      <vt:lpstr>Verdana</vt:lpstr>
      <vt:lpstr>Wingdings</vt:lpstr>
      <vt:lpstr>lCEG</vt:lpstr>
      <vt:lpstr>Image</vt:lpstr>
      <vt:lpstr>CEPC MDI Accelerator Status</vt:lpstr>
      <vt:lpstr>Outline</vt:lpstr>
      <vt:lpstr>MDI layout and IR design</vt:lpstr>
      <vt:lpstr>MDI parameters</vt:lpstr>
      <vt:lpstr>SR from last bend upstream of IP and Final Doublet</vt:lpstr>
      <vt:lpstr>SR from last bending magnet upstream of IP</vt:lpstr>
      <vt:lpstr>SR from solenoid combined field</vt:lpstr>
      <vt:lpstr>Synchrotron radiation at collimator</vt:lpstr>
      <vt:lpstr>Beam loss Backgrounds at CEPC</vt:lpstr>
      <vt:lpstr>Collimator design</vt:lpstr>
      <vt:lpstr>Beam loss from RBB and BS</vt:lpstr>
      <vt:lpstr>Beam loss from Beam-gas bremsstrahlung and Beam thermal photon scattering</vt:lpstr>
      <vt:lpstr>Heat load from RBB loss in IR</vt:lpstr>
      <vt:lpstr>Heat load from Beamstrahlung loss in IR</vt:lpstr>
      <vt:lpstr>Heat load from Beam-Gas bremsstrahlung</vt:lpstr>
      <vt:lpstr>Heat load from Beam-Thermal photon scattering</vt:lpstr>
      <vt:lpstr>PowerPoint 演示文稿</vt:lpstr>
      <vt:lpstr>IR vacuum chamber</vt:lpstr>
      <vt:lpstr>HOM absorber</vt:lpstr>
      <vt:lpstr>IP BPM</vt:lpstr>
      <vt:lpstr>IP BPM design</vt:lpstr>
      <vt:lpstr>IP BPM design</vt:lpstr>
      <vt:lpstr>Critical problem in MDI</vt:lpstr>
      <vt:lpstr>Summary </vt:lpstr>
      <vt:lpstr>PowerPoint 演示文稿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Machine-detecter Interface of CEPC double ring</dc:title>
  <dc:creator>unknown</dc:creator>
  <cp:lastModifiedBy>HP</cp:lastModifiedBy>
  <cp:revision>988</cp:revision>
  <dcterms:created xsi:type="dcterms:W3CDTF">2017-10-26T07:15:36Z</dcterms:created>
  <dcterms:modified xsi:type="dcterms:W3CDTF">2020-05-28T01:26:22Z</dcterms:modified>
</cp:coreProperties>
</file>