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0" r:id="rId2"/>
    <p:sldId id="296" r:id="rId3"/>
    <p:sldId id="271" r:id="rId4"/>
    <p:sldId id="274" r:id="rId5"/>
    <p:sldId id="298" r:id="rId6"/>
    <p:sldId id="269" r:id="rId7"/>
    <p:sldId id="256" r:id="rId8"/>
    <p:sldId id="257" r:id="rId9"/>
    <p:sldId id="264" r:id="rId10"/>
    <p:sldId id="259" r:id="rId11"/>
    <p:sldId id="265" r:id="rId12"/>
    <p:sldId id="260" r:id="rId13"/>
    <p:sldId id="268" r:id="rId14"/>
    <p:sldId id="282" r:id="rId15"/>
    <p:sldId id="277" r:id="rId16"/>
    <p:sldId id="284" r:id="rId17"/>
    <p:sldId id="286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B2"/>
    <a:srgbClr val="AFAF00"/>
    <a:srgbClr val="B1B100"/>
    <a:srgbClr val="9A9729"/>
    <a:srgbClr val="CDCFD8"/>
    <a:srgbClr val="888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 snapToGrid="0">
      <p:cViewPr varScale="1">
        <p:scale>
          <a:sx n="67" d="100"/>
          <a:sy n="67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13B97-0E45-450E-A223-215B7EF692AA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5F6E3-E4DE-41FF-90F8-4D1ADE2E4A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36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657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5F6E3-E4DE-41FF-90F8-4D1ADE2E4A3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97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4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12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68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0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5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95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80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78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517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8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8BAF-41D9-4991-B709-1439B0C9E51C}" type="datetimeFigureOut">
              <a:rPr lang="zh-CN" altLang="en-US" smtClean="0"/>
              <a:t>2020/5/28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38BB-D239-474A-866B-BE42052C75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89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56109" y="941845"/>
            <a:ext cx="12571946" cy="1064525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solidFill>
                  <a:srgbClr val="00B050"/>
                </a:solidFill>
              </a:rPr>
              <a:t>Impedance and HOM Heating in IR region of MDI for CEPC</a:t>
            </a:r>
            <a:endParaRPr lang="zh-CN" alt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52431" y="3700850"/>
            <a:ext cx="7354867" cy="587825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sz="2800" dirty="0" smtClean="0"/>
              <a:t>Liu Yu dong, Wang Na, </a:t>
            </a:r>
            <a:r>
              <a:rPr lang="en-US" altLang="zh-CN" sz="2800" dirty="0"/>
              <a:t>Wang Hai </a:t>
            </a:r>
            <a:r>
              <a:rPr lang="en-US" altLang="zh-CN" sz="2800" dirty="0" smtClean="0"/>
              <a:t>Jing,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Wang Dou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8700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182" y="132644"/>
            <a:ext cx="15680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/>
              <a:t>Model 4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259" y="190067"/>
            <a:ext cx="7484352" cy="379972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2"/>
          <a:stretch/>
        </p:blipFill>
        <p:spPr>
          <a:xfrm>
            <a:off x="0" y="4096998"/>
            <a:ext cx="6629400" cy="2801807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7096256" y="5020328"/>
            <a:ext cx="4211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=5mm: Two beam in the 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 @</a:t>
            </a:r>
            <a:r>
              <a:rPr lang="en-US" altLang="zh-CN" dirty="0" err="1" smtClean="0"/>
              <a:t>k_trap</a:t>
            </a:r>
            <a:r>
              <a:rPr lang="en-US" altLang="zh-CN" dirty="0" smtClean="0"/>
              <a:t>: 0.0174v/pc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14.5w/58.9w/205.9w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prop</a:t>
            </a:r>
            <a:r>
              <a:rPr lang="en-US" altLang="zh-CN" dirty="0" smtClean="0"/>
              <a:t>: </a:t>
            </a:r>
            <a:r>
              <a:rPr lang="en-US" altLang="zh-CN" dirty="0"/>
              <a:t>H/W/Z: </a:t>
            </a:r>
            <a:r>
              <a:rPr lang="en-US" altLang="zh-CN" dirty="0" smtClean="0"/>
              <a:t>5.19w/21.0w/73.4w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856042" y="4096998"/>
            <a:ext cx="5084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</a:t>
            </a:r>
            <a:r>
              <a:rPr lang="en-US" altLang="zh-CN" dirty="0"/>
              <a:t>SCQ </a:t>
            </a:r>
            <a:r>
              <a:rPr lang="en-US" altLang="zh-CN" dirty="0" smtClean="0"/>
              <a:t>Pipe(</a:t>
            </a:r>
            <a:r>
              <a:rPr lang="el-GR" altLang="zh-CN" dirty="0" smtClean="0"/>
              <a:t>φ</a:t>
            </a:r>
            <a:r>
              <a:rPr lang="en-US" altLang="zh-CN" dirty="0" smtClean="0"/>
              <a:t>20mm): 11.474 GHz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Be pipe  (</a:t>
            </a:r>
            <a:r>
              <a:rPr lang="el-GR" altLang="zh-CN" dirty="0" smtClean="0"/>
              <a:t>φ</a:t>
            </a:r>
            <a:r>
              <a:rPr lang="en-US" altLang="zh-CN" dirty="0"/>
              <a:t>2</a:t>
            </a:r>
            <a:r>
              <a:rPr lang="en-US" altLang="zh-CN" dirty="0" smtClean="0"/>
              <a:t>0mm):  11.474 GHz</a:t>
            </a:r>
            <a:endParaRPr lang="en-US" altLang="zh-CN" dirty="0"/>
          </a:p>
        </p:txBody>
      </p:sp>
      <p:sp>
        <p:nvSpPr>
          <p:cNvPr id="21" name="文本框 20"/>
          <p:cNvSpPr txBox="1"/>
          <p:nvPr/>
        </p:nvSpPr>
        <p:spPr>
          <a:xfrm>
            <a:off x="2768717" y="4439197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7.851GHz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16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9182" y="132644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Model 5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242" y="44620"/>
            <a:ext cx="7440445" cy="418161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1"/>
          <a:stretch/>
        </p:blipFill>
        <p:spPr>
          <a:xfrm>
            <a:off x="947885" y="4302079"/>
            <a:ext cx="5562752" cy="255592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843799" y="4347075"/>
            <a:ext cx="5205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</a:t>
            </a:r>
            <a:r>
              <a:rPr lang="en-US" altLang="zh-CN" dirty="0"/>
              <a:t>SCQ </a:t>
            </a:r>
            <a:r>
              <a:rPr lang="en-US" altLang="zh-CN" dirty="0" smtClean="0"/>
              <a:t>Pipe(</a:t>
            </a:r>
            <a:r>
              <a:rPr lang="el-GR" altLang="zh-CN" dirty="0" smtClean="0"/>
              <a:t>φ</a:t>
            </a:r>
            <a:r>
              <a:rPr lang="en-US" altLang="zh-CN" dirty="0" smtClean="0"/>
              <a:t>11.160m): 20.5GHz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All mode </a:t>
            </a:r>
            <a:r>
              <a:rPr lang="en-US" altLang="zh-CN" dirty="0" err="1" smtClean="0"/>
              <a:t>traped</a:t>
            </a:r>
            <a:r>
              <a:rPr lang="en-US" altLang="zh-CN" dirty="0" smtClean="0"/>
              <a:t> in the IR pipe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843799" y="5240289"/>
            <a:ext cx="42117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=5mm: Two beam in the 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 @</a:t>
            </a:r>
            <a:r>
              <a:rPr lang="en-US" altLang="zh-CN" dirty="0" err="1" smtClean="0"/>
              <a:t>k_trap</a:t>
            </a:r>
            <a:r>
              <a:rPr lang="en-US" altLang="zh-CN" dirty="0" smtClean="0"/>
              <a:t>: 2.703v/pc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2.2kw/9.1kw/</a:t>
            </a:r>
            <a:r>
              <a:rPr lang="en-US" altLang="zh-CN" b="1" dirty="0" smtClean="0">
                <a:solidFill>
                  <a:srgbClr val="FF0000"/>
                </a:solidFill>
              </a:rPr>
              <a:t>31.9kw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5" name="椭圆形标注 4"/>
          <p:cNvSpPr/>
          <p:nvPr/>
        </p:nvSpPr>
        <p:spPr>
          <a:xfrm>
            <a:off x="4500564" y="1185863"/>
            <a:ext cx="2886074" cy="1143000"/>
          </a:xfrm>
          <a:prstGeom prst="wedgeEllipseCallout">
            <a:avLst>
              <a:gd name="adj1" fmla="val -145252"/>
              <a:gd name="adj2" fmla="val 318843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2380771" y="4805586"/>
            <a:ext cx="3062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Impedance from this big cavity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10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6605" y="0"/>
            <a:ext cx="9993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Summary on HOM heating Power for IR 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CDR beam parameters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082702"/>
              </p:ext>
            </p:extLst>
          </p:nvPr>
        </p:nvGraphicFramePr>
        <p:xfrm>
          <a:off x="27028" y="487043"/>
          <a:ext cx="12124028" cy="6361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883"/>
                <a:gridCol w="1801379"/>
                <a:gridCol w="1799515"/>
                <a:gridCol w="1777439"/>
                <a:gridCol w="1728067"/>
                <a:gridCol w="1757686"/>
                <a:gridCol w="1512059"/>
              </a:tblGrid>
              <a:tr h="5768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IR Model</a:t>
                      </a:r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H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Z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37656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Model 0</a:t>
                      </a:r>
                    </a:p>
                    <a:p>
                      <a:pPr algn="ctr"/>
                      <a:r>
                        <a:rPr lang="en-US" altLang="zh-CN" sz="2000" dirty="0" smtClean="0"/>
                        <a:t>(28mm-28mm)</a:t>
                      </a:r>
                    </a:p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trap</a:t>
                      </a:r>
                      <a:r>
                        <a:rPr lang="en-US" altLang="zh-CN" sz="2000" dirty="0" smtClean="0"/>
                        <a:t>: 42w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pro</a:t>
                      </a:r>
                      <a:r>
                        <a:rPr lang="en-US" altLang="zh-CN" sz="2000" dirty="0" smtClean="0"/>
                        <a:t>: 26.8w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trap</a:t>
                      </a:r>
                      <a:r>
                        <a:rPr lang="en-US" altLang="zh-CN" sz="2000" dirty="0" smtClean="0"/>
                        <a:t>: 170.4w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pro</a:t>
                      </a:r>
                      <a:r>
                        <a:rPr lang="en-US" altLang="zh-CN" sz="2000" dirty="0" smtClean="0"/>
                        <a:t>: 108.6w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trap</a:t>
                      </a:r>
                      <a:r>
                        <a:rPr lang="en-US" altLang="zh-CN" sz="2000" dirty="0" smtClean="0"/>
                        <a:t>: 595.2w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:379.4w</a:t>
                      </a:r>
                      <a:endParaRPr lang="zh-CN" altLang="en-US" sz="2000" dirty="0" smtClean="0"/>
                    </a:p>
                  </a:txBody>
                  <a:tcPr/>
                </a:tc>
              </a:tr>
              <a:tr h="496096">
                <a:tc vMerge="1"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68.8w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279w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974.6w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1830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Model 1</a:t>
                      </a:r>
                    </a:p>
                    <a:p>
                      <a:pPr algn="ctr"/>
                      <a:r>
                        <a:rPr lang="en-US" altLang="zh-CN" sz="2000" dirty="0" smtClean="0"/>
                        <a:t>(28mm-20mm)</a:t>
                      </a:r>
                    </a:p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:12.3w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:10.2w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:49.8w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:41.6w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:174.2w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:145.5w</a:t>
                      </a:r>
                      <a:endParaRPr lang="zh-CN" altLang="en-US" sz="2000" dirty="0"/>
                    </a:p>
                  </a:txBody>
                  <a:tcPr/>
                </a:tc>
              </a:tr>
              <a:tr h="4400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22.5w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91.4w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319.7w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60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Model</a:t>
                      </a:r>
                      <a:r>
                        <a:rPr lang="en-US" altLang="zh-CN" sz="2000" baseline="0" dirty="0" smtClean="0"/>
                        <a:t> 2</a:t>
                      </a:r>
                    </a:p>
                    <a:p>
                      <a:pPr algn="ctr"/>
                      <a:r>
                        <a:rPr lang="en-US" altLang="zh-CN" sz="2000" baseline="0" dirty="0" smtClean="0"/>
                        <a:t>(28mm-20mm)</a:t>
                      </a:r>
                    </a:p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:15w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:7.1w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:60.7w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:28.9w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:212.3w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:101.2w</a:t>
                      </a:r>
                      <a:endParaRPr lang="zh-CN" altLang="en-US" sz="2000" dirty="0"/>
                    </a:p>
                  </a:txBody>
                  <a:tcPr/>
                </a:tc>
              </a:tr>
              <a:tr h="4400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22.1w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89.6w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313.5w</a:t>
                      </a:r>
                      <a:endParaRPr lang="zh-CN" altLang="en-US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01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Model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baseline="0" dirty="0" smtClean="0">
                          <a:solidFill>
                            <a:srgbClr val="00B050"/>
                          </a:solidFill>
                        </a:rPr>
                        <a:t>(28mm-20mm)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smtClean="0">
                          <a:solidFill>
                            <a:srgbClr val="00B050"/>
                          </a:solidFill>
                        </a:rPr>
                        <a:t>trap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:14.2w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smtClean="0">
                          <a:solidFill>
                            <a:srgbClr val="00B050"/>
                          </a:solidFill>
                        </a:rPr>
                        <a:t>pro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:6.2w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smtClean="0">
                          <a:solidFill>
                            <a:srgbClr val="00B050"/>
                          </a:solidFill>
                        </a:rPr>
                        <a:t>trap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:57.5w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smtClean="0">
                          <a:solidFill>
                            <a:srgbClr val="00B050"/>
                          </a:solidFill>
                        </a:rPr>
                        <a:t>pro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:25w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smtClean="0">
                          <a:solidFill>
                            <a:srgbClr val="00B050"/>
                          </a:solidFill>
                        </a:rPr>
                        <a:t>trap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:201.1w</a:t>
                      </a:r>
                      <a:endParaRPr lang="zh-CN" altLang="en-US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smtClean="0">
                          <a:solidFill>
                            <a:srgbClr val="00B050"/>
                          </a:solidFill>
                        </a:rPr>
                        <a:t>pro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:87.3w</a:t>
                      </a:r>
                      <a:endParaRPr lang="zh-CN" altLang="en-US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00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err="1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err="1" smtClean="0">
                          <a:solidFill>
                            <a:srgbClr val="00B050"/>
                          </a:solidFill>
                        </a:rPr>
                        <a:t>total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 20.4w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err="1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err="1" smtClean="0">
                          <a:solidFill>
                            <a:srgbClr val="00B050"/>
                          </a:solidFill>
                        </a:rPr>
                        <a:t>total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 82.5 w</a:t>
                      </a:r>
                      <a:endParaRPr lang="zh-CN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err="1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altLang="zh-CN" sz="2000" b="1" baseline="-25000" dirty="0" err="1" smtClean="0">
                          <a:solidFill>
                            <a:srgbClr val="00B050"/>
                          </a:solidFill>
                        </a:rPr>
                        <a:t>total</a:t>
                      </a:r>
                      <a:r>
                        <a:rPr lang="en-US" altLang="zh-CN" sz="2000" b="1" dirty="0" smtClean="0">
                          <a:solidFill>
                            <a:srgbClr val="00B050"/>
                          </a:solidFill>
                        </a:rPr>
                        <a:t>: 288.4w</a:t>
                      </a:r>
                      <a:endParaRPr lang="zh-CN" altLang="en-US" sz="20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 smtClean="0"/>
                    </a:p>
                  </a:txBody>
                  <a:tcPr/>
                </a:tc>
              </a:tr>
              <a:tr h="4566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Model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aseline="0" dirty="0" smtClean="0"/>
                        <a:t>(20mm-20mm)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:14.5w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:5.2w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:58.9w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:21.0w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:205.9w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pro</a:t>
                      </a:r>
                      <a:r>
                        <a:rPr lang="en-US" altLang="zh-CN" sz="2000" dirty="0" smtClean="0"/>
                        <a:t>:73.4w</a:t>
                      </a:r>
                      <a:endParaRPr lang="zh-CN" altLang="en-US" sz="2000" dirty="0"/>
                    </a:p>
                  </a:txBody>
                  <a:tcPr/>
                </a:tc>
              </a:tr>
              <a:tr h="44004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19.7w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79.9w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total</a:t>
                      </a:r>
                      <a:r>
                        <a:rPr lang="en-US" altLang="zh-CN" sz="2000" dirty="0" smtClean="0"/>
                        <a:t>:  279.3w</a:t>
                      </a:r>
                      <a:endParaRPr lang="zh-CN" altLang="en-US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2002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Model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aseline="0" dirty="0" smtClean="0"/>
                        <a:t>(28mm-11mm)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2.2kw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pro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9.1kw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pro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trap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31.9kw</a:t>
                      </a:r>
                      <a:endParaRPr lang="zh-CN" altLang="en-US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/>
                        <a:t>P</a:t>
                      </a:r>
                      <a:r>
                        <a:rPr lang="en-US" altLang="zh-CN" sz="2000" baseline="-25000" dirty="0" err="1" smtClean="0"/>
                        <a:t>pro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zh-CN" altLang="en-US" sz="2000" dirty="0"/>
                    </a:p>
                  </a:txBody>
                  <a:tcPr/>
                </a:tc>
              </a:tr>
              <a:tr h="2200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</a:rPr>
                        <a:t>2.2kw</a:t>
                      </a:r>
                      <a:endParaRPr lang="zh-CN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9.1kw</a:t>
                      </a:r>
                      <a:endParaRPr lang="zh-CN" altLang="en-US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</a:t>
                      </a:r>
                      <a:r>
                        <a:rPr lang="en-US" altLang="zh-CN" sz="2000" baseline="-25000" dirty="0" smtClean="0"/>
                        <a:t>total</a:t>
                      </a:r>
                      <a:r>
                        <a:rPr lang="en-US" altLang="zh-CN" sz="2000" dirty="0" smtClean="0"/>
                        <a:t>:</a:t>
                      </a:r>
                      <a:r>
                        <a:rPr lang="en-US" altLang="zh-CN" sz="2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31.9kw</a:t>
                      </a:r>
                      <a:endParaRPr lang="zh-CN" altLang="en-US" sz="20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1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87125" y="2315980"/>
            <a:ext cx="6740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arenBoth"/>
            </a:pP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Ohmic</a:t>
            </a:r>
            <a:r>
              <a:rPr lang="en-US" altLang="zh-CN" sz="2400" dirty="0" smtClean="0"/>
              <a:t> loss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Power trapped in IR pipe (f&lt;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11.474GHz) 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</a:t>
            </a:r>
            <a:endParaRPr lang="zh-CN" altLang="en-US" sz="2400" dirty="0"/>
          </a:p>
        </p:txBody>
      </p:sp>
      <p:sp>
        <p:nvSpPr>
          <p:cNvPr id="7" name="文本框 6"/>
          <p:cNvSpPr txBox="1"/>
          <p:nvPr/>
        </p:nvSpPr>
        <p:spPr>
          <a:xfrm>
            <a:off x="1416996" y="5986080"/>
            <a:ext cx="4887107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Total power on IR pipe: 527.24w</a:t>
            </a:r>
            <a:endParaRPr lang="zh-CN" altLang="en-US" sz="2800" dirty="0"/>
          </a:p>
        </p:txBody>
      </p:sp>
      <p:sp>
        <p:nvSpPr>
          <p:cNvPr id="2" name="文本框 1"/>
          <p:cNvSpPr txBox="1"/>
          <p:nvPr/>
        </p:nvSpPr>
        <p:spPr>
          <a:xfrm>
            <a:off x="216422" y="161814"/>
            <a:ext cx="92965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/>
              <a:t>Model 3: Power deposition in different region of IR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</a:t>
            </a:r>
            <a:r>
              <a:rPr lang="en-US" altLang="zh-CN" sz="2800" dirty="0"/>
              <a:t>Z &amp;CDR parameters &amp;</a:t>
            </a:r>
            <a:r>
              <a:rPr lang="el-GR" altLang="zh-CN" sz="2800" dirty="0"/>
              <a:t>σ</a:t>
            </a:r>
            <a:r>
              <a:rPr lang="en-US" altLang="zh-CN" sz="2800" baseline="-25000" dirty="0"/>
              <a:t>z</a:t>
            </a:r>
            <a:r>
              <a:rPr lang="en-US" altLang="zh-CN" sz="2800" dirty="0"/>
              <a:t>@5mm&amp;material@PEC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503035" y="1854315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31319A"/>
                </a:solidFill>
                <a:latin typeface="Tahoma" panose="020B0604030504040204" pitchFamily="34" charset="0"/>
              </a:rPr>
              <a:t>Source of the heating:</a:t>
            </a:r>
            <a:endParaRPr lang="en-US" altLang="zh-CN" sz="2400" dirty="0">
              <a:solidFill>
                <a:srgbClr val="31319A"/>
              </a:solidFill>
              <a:latin typeface="Tahoma" panose="020B060403050404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3035" y="4226716"/>
            <a:ext cx="72979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Be pipe: </a:t>
            </a:r>
            <a:r>
              <a:rPr lang="en-US" altLang="zh-CN" sz="2400" dirty="0" smtClean="0"/>
              <a:t>2*7.08+2*5.45+2*12.84=50.74W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Al</a:t>
            </a:r>
            <a:r>
              <a:rPr lang="en-US" altLang="zh-CN" sz="2400" dirty="0"/>
              <a:t>: Transition </a:t>
            </a:r>
            <a:r>
              <a:rPr lang="en-US" altLang="zh-CN" sz="2400" dirty="0" smtClean="0"/>
              <a:t>pipe: 2*31.3+2*58.76+2*64.2=308.52w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Cu: Y-shape </a:t>
            </a:r>
            <a:r>
              <a:rPr lang="en-US" altLang="zh-CN" sz="2400" dirty="0" smtClean="0"/>
              <a:t>crotch: 2*10.69+2*36.33+2*36.97=167.98w</a:t>
            </a:r>
            <a:endParaRPr lang="zh-CN" altLang="en-US" sz="2400" dirty="0"/>
          </a:p>
        </p:txBody>
      </p:sp>
      <p:grpSp>
        <p:nvGrpSpPr>
          <p:cNvPr id="8" name="组合 7"/>
          <p:cNvGrpSpPr/>
          <p:nvPr/>
        </p:nvGrpSpPr>
        <p:grpSpPr>
          <a:xfrm>
            <a:off x="6872287" y="1746800"/>
            <a:ext cx="5057776" cy="2479916"/>
            <a:chOff x="811098" y="932427"/>
            <a:chExt cx="10640004" cy="5577719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098" y="932427"/>
              <a:ext cx="10640004" cy="5577719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4913344" y="1560254"/>
              <a:ext cx="5056988" cy="8999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Total length:2220mm</a:t>
              </a:r>
              <a:endParaRPr lang="zh-CN" altLang="en-US" sz="2000" dirty="0"/>
            </a:p>
          </p:txBody>
        </p:sp>
        <p:cxnSp>
          <p:nvCxnSpPr>
            <p:cNvPr id="11" name="直接箭头连接符 10"/>
            <p:cNvCxnSpPr/>
            <p:nvPr/>
          </p:nvCxnSpPr>
          <p:spPr>
            <a:xfrm flipH="1">
              <a:off x="1617785" y="2468564"/>
              <a:ext cx="802192" cy="15692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928468" y="4037830"/>
              <a:ext cx="16866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C00000"/>
                  </a:solidFill>
                </a:rPr>
                <a:t>Cu: 360mm 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直接箭头连接符 12"/>
            <p:cNvCxnSpPr>
              <a:endCxn id="14" idx="3"/>
            </p:cNvCxnSpPr>
            <p:nvPr/>
          </p:nvCxnSpPr>
          <p:spPr>
            <a:xfrm>
              <a:off x="4913344" y="3394686"/>
              <a:ext cx="118228" cy="1800099"/>
            </a:xfrm>
            <a:prstGeom prst="straightConnector1">
              <a:avLst/>
            </a:prstGeom>
            <a:ln w="28575">
              <a:solidFill>
                <a:srgbClr val="B1B1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/>
          </p:nvSpPr>
          <p:spPr>
            <a:xfrm>
              <a:off x="3421835" y="4963953"/>
              <a:ext cx="16097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AFAF00"/>
                  </a:solidFill>
                </a:rPr>
                <a:t>Al: 625mm </a:t>
              </a:r>
              <a:endParaRPr lang="zh-CN" altLang="en-US" sz="2400" dirty="0">
                <a:solidFill>
                  <a:srgbClr val="AFAF00"/>
                </a:solidFill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>
              <a:off x="6738968" y="4037831"/>
              <a:ext cx="702869" cy="1569266"/>
            </a:xfrm>
            <a:prstGeom prst="straightConnector1">
              <a:avLst/>
            </a:prstGeom>
            <a:ln w="28575">
              <a:solidFill>
                <a:srgbClr val="00B2B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6684853" y="5453695"/>
              <a:ext cx="1681870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B2B2"/>
                  </a:solidFill>
                </a:rPr>
                <a:t>Be: 250mm </a:t>
              </a:r>
              <a:endParaRPr lang="zh-CN" altLang="en-US" sz="2400" dirty="0">
                <a:solidFill>
                  <a:srgbClr val="00B2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82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2"/>
          <a:stretch/>
        </p:blipFill>
        <p:spPr>
          <a:xfrm>
            <a:off x="305516" y="1139407"/>
            <a:ext cx="6400472" cy="294176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441515" y="5693163"/>
            <a:ext cx="4887107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Total power on IR pipe: 592.94w</a:t>
            </a:r>
            <a:endParaRPr lang="zh-CN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0" y="-83288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/>
              <a:t>Model </a:t>
            </a:r>
            <a:r>
              <a:rPr lang="en-US" altLang="zh-CN" sz="3200" dirty="0"/>
              <a:t>3: Power deposition in different region of IR </a:t>
            </a:r>
          </a:p>
          <a:p>
            <a:r>
              <a:rPr lang="en-US" altLang="zh-CN" sz="3200" dirty="0" smtClean="0"/>
              <a:t> </a:t>
            </a:r>
            <a:r>
              <a:rPr lang="en-US" altLang="zh-CN" sz="2800" dirty="0"/>
              <a:t>(Z &amp;</a:t>
            </a:r>
            <a:r>
              <a:rPr lang="en-US" altLang="zh-CN" sz="2800" dirty="0" smtClean="0"/>
              <a:t>CDR parameters </a:t>
            </a:r>
            <a:r>
              <a:rPr lang="en-US" altLang="zh-CN" sz="2800" dirty="0"/>
              <a:t>&amp;</a:t>
            </a:r>
            <a:r>
              <a:rPr lang="el-GR" altLang="zh-CN" sz="2800" dirty="0"/>
              <a:t>σ</a:t>
            </a:r>
            <a:r>
              <a:rPr lang="en-US" altLang="zh-CN" sz="2800" baseline="-25000" dirty="0" smtClean="0"/>
              <a:t>z</a:t>
            </a:r>
            <a:r>
              <a:rPr lang="en-US" altLang="zh-CN" sz="2800" dirty="0" smtClean="0"/>
              <a:t>@5mm&amp;material@Lossy mental)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7011504" y="1664659"/>
            <a:ext cx="421177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=5mm: Two beam in the 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 @</a:t>
            </a:r>
            <a:r>
              <a:rPr lang="en-US" altLang="zh-CN" dirty="0" err="1" smtClean="0"/>
              <a:t>k_trap</a:t>
            </a:r>
            <a:r>
              <a:rPr lang="en-US" altLang="zh-CN" dirty="0" smtClean="0"/>
              <a:t>: 0.0309v/pc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25.7w/104.4w/364.7w</a:t>
            </a:r>
            <a:endParaRPr lang="en-US" altLang="zh-CN" dirty="0"/>
          </a:p>
        </p:txBody>
      </p:sp>
      <p:sp>
        <p:nvSpPr>
          <p:cNvPr id="14" name="矩形 13"/>
          <p:cNvSpPr/>
          <p:nvPr/>
        </p:nvSpPr>
        <p:spPr>
          <a:xfrm>
            <a:off x="55978" y="4081176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31319A"/>
                </a:solidFill>
                <a:latin typeface="Tahoma" panose="020B0604030504040204" pitchFamily="34" charset="0"/>
              </a:rPr>
              <a:t>Source of the heating:</a:t>
            </a:r>
            <a:endParaRPr lang="en-US" altLang="zh-CN" sz="2400" dirty="0">
              <a:solidFill>
                <a:srgbClr val="31319A"/>
              </a:solidFill>
              <a:latin typeface="Tahoma" panose="020B060403050404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675880" y="4019998"/>
            <a:ext cx="6740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Power trapped in IR pipe (f&lt;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11.474GHz) 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86549" y="5151926"/>
            <a:ext cx="59284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Be pipe: </a:t>
            </a:r>
            <a:r>
              <a:rPr lang="en-US" altLang="zh-CN" sz="2400" dirty="0" smtClean="0"/>
              <a:t>2*8.78+2*12.84=43.24W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Al</a:t>
            </a:r>
            <a:r>
              <a:rPr lang="en-US" altLang="zh-CN" sz="2400" dirty="0"/>
              <a:t>: Transition </a:t>
            </a:r>
            <a:r>
              <a:rPr lang="en-US" altLang="zh-CN" sz="2400" dirty="0" smtClean="0"/>
              <a:t>pipe: 2*106.9+2*64.2=342.2w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Cu: Y-shape </a:t>
            </a:r>
            <a:r>
              <a:rPr lang="en-US" altLang="zh-CN" sz="2400" dirty="0" smtClean="0"/>
              <a:t>crotch: 2*66.58+2*36.97=207.1w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756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4683" y="-49005"/>
            <a:ext cx="765613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Model 3</a:t>
            </a:r>
            <a:r>
              <a:rPr lang="en-US" altLang="zh-CN" sz="2800" dirty="0"/>
              <a:t>: </a:t>
            </a:r>
            <a:r>
              <a:rPr lang="en-US" altLang="zh-CN" sz="2800" dirty="0" smtClean="0"/>
              <a:t>Power </a:t>
            </a:r>
            <a:r>
              <a:rPr lang="en-US" altLang="zh-CN" sz="2800" dirty="0"/>
              <a:t>deposition in different region of IR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 Z &amp;</a:t>
            </a:r>
            <a:r>
              <a:rPr lang="en-US" altLang="zh-CN" sz="2400" dirty="0"/>
              <a:t>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Luminosity </a:t>
            </a:r>
            <a:r>
              <a:rPr lang="en-US" altLang="zh-CN" sz="2400" dirty="0" smtClean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@6.2mm&amp;material@PEC)</a:t>
            </a:r>
            <a:endParaRPr lang="zh-CN" altLang="en-US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43"/>
          <a:stretch/>
        </p:blipFill>
        <p:spPr>
          <a:xfrm>
            <a:off x="204683" y="1209780"/>
            <a:ext cx="6867630" cy="2598876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13864" y="7095634"/>
            <a:ext cx="4975273" cy="671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F0000"/>
                </a:solidFill>
              </a:rPr>
              <a:t>Total power on Be pipe: 235.95w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75277" y="1645742"/>
            <a:ext cx="45452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=6.2mm: Two beam in the 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 @</a:t>
            </a:r>
            <a:r>
              <a:rPr lang="en-US" altLang="zh-CN" dirty="0" err="1" smtClean="0"/>
              <a:t>k_trap</a:t>
            </a:r>
            <a:r>
              <a:rPr lang="en-US" altLang="zh-CN" dirty="0" smtClean="0"/>
              <a:t>: 0/0114v/pc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9.5w/38.5w/592.6w</a:t>
            </a:r>
            <a:endParaRPr lang="en-US" altLang="zh-CN" dirty="0"/>
          </a:p>
        </p:txBody>
      </p:sp>
      <p:sp>
        <p:nvSpPr>
          <p:cNvPr id="15" name="文本框 14"/>
          <p:cNvSpPr txBox="1"/>
          <p:nvPr/>
        </p:nvSpPr>
        <p:spPr>
          <a:xfrm>
            <a:off x="4202942" y="3696489"/>
            <a:ext cx="7617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arenBoth"/>
            </a:pP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Ohmic</a:t>
            </a:r>
            <a:r>
              <a:rPr lang="en-US" altLang="zh-CN" sz="2400" dirty="0" smtClean="0"/>
              <a:t> loss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(2)Power trapped in IR pipe (f&lt;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11.474GHz)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(3)HOM from other part of the ring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204683" y="3980251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31319A"/>
                </a:solidFill>
                <a:latin typeface="Tahoma" panose="020B0604030504040204" pitchFamily="34" charset="0"/>
              </a:rPr>
              <a:t>Source of the heating:</a:t>
            </a:r>
            <a:endParaRPr lang="en-US" altLang="zh-CN" sz="2400" dirty="0">
              <a:solidFill>
                <a:srgbClr val="31319A"/>
              </a:solidFill>
              <a:latin typeface="Tahoma" panose="020B060403050404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4725677"/>
            <a:ext cx="72979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Be pipe: </a:t>
            </a:r>
            <a:r>
              <a:rPr lang="en-US" altLang="zh-CN" sz="2400" dirty="0" smtClean="0"/>
              <a:t>2*21.83+2*14.7+2*49.41=171.88W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Al</a:t>
            </a:r>
            <a:r>
              <a:rPr lang="en-US" altLang="zh-CN" sz="2400" dirty="0"/>
              <a:t>: Transition </a:t>
            </a:r>
            <a:r>
              <a:rPr lang="en-US" altLang="zh-CN" sz="2400" dirty="0" smtClean="0"/>
              <a:t>pipe: 2*96.48+2*173.7+2*247.0=1034.36w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Cu: Y-shape </a:t>
            </a:r>
            <a:r>
              <a:rPr lang="en-US" altLang="zh-CN" sz="2400" dirty="0" smtClean="0"/>
              <a:t>crotch: 2*32.96+2*107.9+2*142.3=566.32w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7072313" y="6193781"/>
            <a:ext cx="506984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Total power on IR pipe: </a:t>
            </a:r>
            <a:r>
              <a:rPr lang="en-US" altLang="zh-CN" sz="2800" dirty="0" smtClean="0"/>
              <a:t>1772.56w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658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28587" y="-119121"/>
            <a:ext cx="7703519" cy="1233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Model 3: </a:t>
            </a:r>
            <a:r>
              <a:rPr lang="en-US" altLang="zh-CN" sz="2800" dirty="0" smtClean="0"/>
              <a:t>Power </a:t>
            </a:r>
            <a:r>
              <a:rPr lang="en-US" altLang="zh-CN" sz="2800" dirty="0"/>
              <a:t>deposition in different region of IR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 Z &amp;</a:t>
            </a:r>
            <a:r>
              <a:rPr lang="en-US" altLang="zh-CN" sz="2400" dirty="0"/>
              <a:t>H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igh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Luminosity </a:t>
            </a:r>
            <a:r>
              <a:rPr lang="en-US" altLang="zh-CN" sz="2400" dirty="0" smtClean="0"/>
              <a:t>&amp;</a:t>
            </a:r>
            <a:r>
              <a:rPr lang="el-GR" altLang="zh-CN" sz="2400" dirty="0"/>
              <a:t>σ</a:t>
            </a:r>
            <a:r>
              <a:rPr lang="en-US" altLang="zh-CN" sz="2400" baseline="-25000" dirty="0" smtClean="0"/>
              <a:t>z</a:t>
            </a:r>
            <a:r>
              <a:rPr lang="en-US" altLang="zh-CN" sz="2400" dirty="0" smtClean="0"/>
              <a:t>@6.2mm&amp;material@lossy mental)</a:t>
            </a:r>
            <a:endParaRPr lang="zh-CN" altLang="en-US" sz="2400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1"/>
          <a:stretch/>
        </p:blipFill>
        <p:spPr>
          <a:xfrm>
            <a:off x="128587" y="1175536"/>
            <a:ext cx="7391198" cy="2942403"/>
          </a:xfrm>
        </p:spPr>
      </p:pic>
      <p:sp>
        <p:nvSpPr>
          <p:cNvPr id="13" name="矩形 12"/>
          <p:cNvSpPr/>
          <p:nvPr/>
        </p:nvSpPr>
        <p:spPr>
          <a:xfrm>
            <a:off x="55978" y="4081176"/>
            <a:ext cx="36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31319A"/>
                </a:solidFill>
                <a:latin typeface="Tahoma" panose="020B0604030504040204" pitchFamily="34" charset="0"/>
              </a:rPr>
              <a:t>Source of the heating:</a:t>
            </a:r>
            <a:endParaRPr lang="en-US" altLang="zh-CN" sz="2400" dirty="0">
              <a:solidFill>
                <a:srgbClr val="31319A"/>
              </a:solidFill>
              <a:latin typeface="Tahoma" panose="020B060403050404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675880" y="4019998"/>
            <a:ext cx="6740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Power trapped in IR pipe (f&lt;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11.474GHz) 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US" altLang="zh-CN" sz="2400" dirty="0" smtClean="0"/>
              <a:t>HOM from other part of the ring</a:t>
            </a:r>
            <a:endParaRPr lang="zh-CN" altLang="en-US" sz="2400" dirty="0"/>
          </a:p>
        </p:txBody>
      </p:sp>
      <p:sp>
        <p:nvSpPr>
          <p:cNvPr id="15" name="文本框 14"/>
          <p:cNvSpPr txBox="1"/>
          <p:nvPr/>
        </p:nvSpPr>
        <p:spPr>
          <a:xfrm>
            <a:off x="7832106" y="1873178"/>
            <a:ext cx="45452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=6.2mm: Two beam in the 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 @</a:t>
            </a:r>
            <a:r>
              <a:rPr lang="en-US" altLang="zh-CN" dirty="0" err="1" smtClean="0"/>
              <a:t>k_trap</a:t>
            </a:r>
            <a:r>
              <a:rPr lang="en-US" altLang="zh-CN" dirty="0" smtClean="0"/>
              <a:t>: 0.0196/v/pc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16.38w/66.4w/</a:t>
            </a:r>
            <a:r>
              <a:rPr lang="en-US" altLang="zh-CN" b="1" dirty="0" smtClean="0">
                <a:solidFill>
                  <a:srgbClr val="FF0000"/>
                </a:solidFill>
              </a:rPr>
              <a:t>1021.2w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0837" y="5137292"/>
            <a:ext cx="69714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Be pipe: </a:t>
            </a:r>
            <a:r>
              <a:rPr lang="en-US" altLang="zh-CN" sz="2400" dirty="0" smtClean="0"/>
              <a:t>2*19.04+2*49.41=136.9W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Al</a:t>
            </a:r>
            <a:r>
              <a:rPr lang="en-US" altLang="zh-CN" sz="2400" dirty="0"/>
              <a:t>: Transition </a:t>
            </a:r>
            <a:r>
              <a:rPr lang="en-US" altLang="zh-CN" sz="2400" dirty="0" smtClean="0"/>
              <a:t>pipe: 2*301.61+2*247.0=1097.22w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Cu: Y-shape </a:t>
            </a:r>
            <a:r>
              <a:rPr lang="en-US" altLang="zh-CN" sz="2400" dirty="0" smtClean="0"/>
              <a:t>crotch: 2*189.94+2*142.3=664.48w</a:t>
            </a:r>
            <a:endParaRPr lang="zh-CN" altLang="en-US" sz="2400" dirty="0"/>
          </a:p>
        </p:txBody>
      </p:sp>
      <p:sp>
        <p:nvSpPr>
          <p:cNvPr id="17" name="矩形 16"/>
          <p:cNvSpPr/>
          <p:nvPr/>
        </p:nvSpPr>
        <p:spPr>
          <a:xfrm>
            <a:off x="7072313" y="6193781"/>
            <a:ext cx="488710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Total power on IR pipe: </a:t>
            </a:r>
            <a:r>
              <a:rPr lang="en-US" altLang="zh-CN" sz="2800" dirty="0" smtClean="0"/>
              <a:t>1898.6w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62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621433" y="0"/>
            <a:ext cx="25665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dirty="0" smtClean="0"/>
              <a:t>Summary</a:t>
            </a:r>
            <a:endParaRPr lang="zh-CN" altLang="en-US" sz="4800" dirty="0"/>
          </a:p>
        </p:txBody>
      </p:sp>
      <p:sp>
        <p:nvSpPr>
          <p:cNvPr id="6" name="文本框 5"/>
          <p:cNvSpPr txBox="1"/>
          <p:nvPr/>
        </p:nvSpPr>
        <p:spPr>
          <a:xfrm>
            <a:off x="185029" y="598288"/>
            <a:ext cx="114393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 smtClean="0"/>
              <a:t>For Model 3 (with Be pipe aperture 28mm</a:t>
            </a:r>
            <a:r>
              <a:rPr lang="en-US" altLang="zh-CN" sz="2400" dirty="0"/>
              <a:t>, </a:t>
            </a:r>
            <a:r>
              <a:rPr lang="en-US" altLang="zh-CN" sz="2400" dirty="0" smtClean="0"/>
              <a:t>quadrupole aperture 20mm), the structure is feasible for beam parameters in CDR.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2400" dirty="0"/>
              <a:t>Maximum Power deposition in IR different region: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896797"/>
              </p:ext>
            </p:extLst>
          </p:nvPr>
        </p:nvGraphicFramePr>
        <p:xfrm>
          <a:off x="68787" y="2476784"/>
          <a:ext cx="6819023" cy="2309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358"/>
                <a:gridCol w="1671638"/>
                <a:gridCol w="2340027"/>
              </a:tblGrid>
              <a:tr h="6996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Maximum Power</a:t>
                      </a:r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CDR  beam parameters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en-US" altLang="zh-CN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Luminosity beam parameters</a:t>
                      </a:r>
                      <a:endParaRPr lang="zh-CN" alt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8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</a:rPr>
                        <a:t>Be pipe (w)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50w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136.9</a:t>
                      </a:r>
                      <a:endParaRPr lang="zh-CN" altLang="en-US" sz="2000" dirty="0"/>
                    </a:p>
                  </a:txBody>
                  <a:tcPr/>
                </a:tc>
              </a:tr>
              <a:tr h="388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Al: Transition pipe (w)</a:t>
                      </a:r>
                      <a:endParaRPr lang="zh-CN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</a:rPr>
                        <a:t>342</a:t>
                      </a:r>
                      <a:endParaRPr lang="zh-CN" alt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</a:rPr>
                        <a:t>1097</a:t>
                      </a:r>
                      <a:endParaRPr lang="zh-CN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6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Cu: Y-shape crotch (w)</a:t>
                      </a:r>
                      <a:endParaRPr lang="zh-CN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207</a:t>
                      </a:r>
                      <a:endParaRPr lang="zh-CN" alt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664</a:t>
                      </a:r>
                      <a:endParaRPr lang="zh-CN" altLang="en-US" sz="2000" dirty="0"/>
                    </a:p>
                  </a:txBody>
                  <a:tcPr/>
                </a:tc>
              </a:tr>
              <a:tr h="4193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Total power in IR pipe (w)</a:t>
                      </a:r>
                      <a:endParaRPr lang="zh-CN" altLang="en-US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592</a:t>
                      </a:r>
                      <a:endParaRPr lang="zh-CN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 smtClean="0">
                          <a:solidFill>
                            <a:schemeClr val="tx1"/>
                          </a:solidFill>
                        </a:rPr>
                        <a:t>1898</a:t>
                      </a:r>
                      <a:endParaRPr lang="zh-CN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6391275" y="3977208"/>
            <a:ext cx="5800725" cy="2557462"/>
            <a:chOff x="811096" y="932427"/>
            <a:chExt cx="10640004" cy="557771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096" y="932427"/>
              <a:ext cx="10640004" cy="5577719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6561868" y="1144490"/>
              <a:ext cx="4409296" cy="872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Total length:2220mm</a:t>
              </a:r>
              <a:endParaRPr lang="zh-CN" altLang="en-US" sz="2000" dirty="0"/>
            </a:p>
          </p:txBody>
        </p:sp>
        <p:cxnSp>
          <p:nvCxnSpPr>
            <p:cNvPr id="9" name="直接箭头连接符 8"/>
            <p:cNvCxnSpPr/>
            <p:nvPr/>
          </p:nvCxnSpPr>
          <p:spPr>
            <a:xfrm flipH="1">
              <a:off x="1617785" y="2468564"/>
              <a:ext cx="802192" cy="15692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811098" y="3721287"/>
              <a:ext cx="2223466" cy="872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C00000"/>
                  </a:solidFill>
                </a:rPr>
                <a:t>Cu: 332w </a:t>
              </a:r>
              <a:endParaRPr lang="zh-CN" altLang="en-US" sz="2000" dirty="0">
                <a:solidFill>
                  <a:srgbClr val="C00000"/>
                </a:solidFill>
              </a:endParaRPr>
            </a:p>
          </p:txBody>
        </p:sp>
        <p:cxnSp>
          <p:nvCxnSpPr>
            <p:cNvPr id="11" name="直接箭头连接符 10"/>
            <p:cNvCxnSpPr/>
            <p:nvPr/>
          </p:nvCxnSpPr>
          <p:spPr>
            <a:xfrm flipH="1">
              <a:off x="4111152" y="3394687"/>
              <a:ext cx="802192" cy="1569266"/>
            </a:xfrm>
            <a:prstGeom prst="straightConnector1">
              <a:avLst/>
            </a:prstGeom>
            <a:ln w="28575">
              <a:solidFill>
                <a:srgbClr val="B1B1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3675348" y="4961654"/>
              <a:ext cx="2108794" cy="872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AFAF00"/>
                  </a:solidFill>
                </a:rPr>
                <a:t>Al: 548w </a:t>
              </a:r>
              <a:endParaRPr lang="zh-CN" altLang="en-US" sz="2000" dirty="0">
                <a:solidFill>
                  <a:srgbClr val="AFAF00"/>
                </a:solidFill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 flipV="1">
              <a:off x="6604520" y="3253196"/>
              <a:ext cx="1230029" cy="698923"/>
            </a:xfrm>
            <a:prstGeom prst="straightConnector1">
              <a:avLst/>
            </a:prstGeom>
            <a:ln w="28575">
              <a:solidFill>
                <a:srgbClr val="00B2B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/>
          </p:nvSpPr>
          <p:spPr>
            <a:xfrm>
              <a:off x="7834549" y="2791531"/>
              <a:ext cx="2573363" cy="872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B2B2"/>
                  </a:solidFill>
                </a:rPr>
                <a:t>Be: 136.9w </a:t>
              </a:r>
              <a:endParaRPr lang="zh-CN" altLang="en-US" sz="2000" dirty="0">
                <a:solidFill>
                  <a:srgbClr val="00B2B2"/>
                </a:solidFill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94813" y="5656049"/>
            <a:ext cx="5074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Thanks for your attention!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98662" y="235816"/>
            <a:ext cx="2810164" cy="1111250"/>
          </a:xfrm>
        </p:spPr>
        <p:txBody>
          <a:bodyPr/>
          <a:lstStyle/>
          <a:p>
            <a:pPr algn="ctr"/>
            <a:r>
              <a:rPr lang="en-US" altLang="zh-CN" b="1" dirty="0" smtClean="0"/>
              <a:t>outline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2500" y="1347066"/>
            <a:ext cx="11067472" cy="360535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Beam parameters in CDR and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luminosity  Z (2T)</a:t>
            </a:r>
            <a:r>
              <a:rPr lang="en-US" altLang="zh-CN" dirty="0" smtClean="0"/>
              <a:t> for CEPC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Structure and Layout </a:t>
            </a:r>
            <a:r>
              <a:rPr lang="en-US" altLang="zh-CN" dirty="0"/>
              <a:t>of the vacuum chamber in </a:t>
            </a:r>
            <a:r>
              <a:rPr lang="en-US" altLang="zh-CN" dirty="0" smtClean="0"/>
              <a:t>IR </a:t>
            </a:r>
            <a:endParaRPr lang="en-US" altLang="zh-CN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Impedance results and power deposition for different IR pipe model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922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97903"/>
              </p:ext>
            </p:extLst>
          </p:nvPr>
        </p:nvGraphicFramePr>
        <p:xfrm>
          <a:off x="828494" y="692696"/>
          <a:ext cx="9352736" cy="5928814"/>
        </p:xfrm>
        <a:graphic>
          <a:graphicData uri="http://schemas.openxmlformats.org/drawingml/2006/table">
            <a:tbl>
              <a:tblPr firstRow="1" bandRow="1"/>
              <a:tblGrid>
                <a:gridCol w="3161484"/>
                <a:gridCol w="1814855"/>
                <a:gridCol w="1735948"/>
                <a:gridCol w="1447090"/>
                <a:gridCol w="1193359"/>
              </a:tblGrid>
              <a:tr h="31260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Higgs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3T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2T</a:t>
                      </a:r>
                      <a:r>
                        <a:rPr lang="zh-CN" altLang="en-US" sz="1400" b="1" i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endParaRPr lang="zh-CN" altLang="zh-CN" sz="1400" b="1" i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42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IPs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</a:t>
                      </a:r>
                      <a:r>
                        <a:rPr lang="en-US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742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loss/turn (</a:t>
                      </a:r>
                      <a:r>
                        <a:rPr lang="en-US" sz="1100" kern="1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</a:t>
                      </a:r>
                      <a:endParaRPr lang="zh-CN" alt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810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Crossing angle at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IP 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CN" sz="11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mrad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r>
                        <a:rPr lang="en-US" altLang="zh-CN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×2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 err="1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angle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3.48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7.0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23.8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particles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/bunch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1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kern="100" baseline="30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Bunch 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(bunch s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pacing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242 (0.68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1524 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(0.21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12000 (</a:t>
                      </a:r>
                      <a:r>
                        <a:rPr lang="en-US" altLang="zh-CN" sz="1100" b="1" dirty="0" smtClean="0">
                          <a:solidFill>
                            <a:srgbClr val="2105ED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25ns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+10%gap)</a:t>
                      </a:r>
                      <a:endParaRPr lang="zh-CN" altLang="zh-CN" sz="11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110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17.4</a:t>
                      </a:r>
                      <a:endParaRPr lang="zh-CN" sz="11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87.9</a:t>
                      </a:r>
                      <a:endParaRPr lang="zh-CN" sz="11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1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461.0</a:t>
                      </a:r>
                      <a:endParaRPr lang="zh-CN" sz="11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4382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Synchrotron radiation</a:t>
                      </a: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power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/beam (MW)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74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8109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Momentum 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compact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(10</a:t>
                      </a:r>
                      <a:r>
                        <a:rPr lang="en-US" sz="1100" kern="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function at IP </a:t>
                      </a:r>
                      <a:r>
                        <a:rPr lang="en-US" altLang="zh-CN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100" b="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x</a:t>
                      </a:r>
                      <a:r>
                        <a:rPr lang="en-US" altLang="zh-CN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altLang="zh-CN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en-US" altLang="zh-CN" sz="1100" b="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y</a:t>
                      </a:r>
                      <a:r>
                        <a:rPr lang="en-US" altLang="zh-CN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*</a:t>
                      </a:r>
                      <a:r>
                        <a:rPr lang="en-US" altLang="zh-CN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m)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11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0.36/0.0015</a:t>
                      </a:r>
                      <a:endParaRPr lang="zh-CN" altLang="zh-CN" sz="11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0.2/0.0015</a:t>
                      </a:r>
                      <a:endParaRPr lang="zh-CN" altLang="zh-CN" sz="11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1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Emittance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i="1" kern="1200" dirty="0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11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altLang="zh-CN" sz="11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(nm)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1.21/0.00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0.54/0.0016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0.18/0.004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0.18/0.0016 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 size at IP </a:t>
                      </a:r>
                      <a:r>
                        <a:rPr lang="en-US" altLang="zh-CN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1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CN" sz="11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100" i="1" kern="1200" dirty="0" err="1" smtClean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100" i="1" kern="1200" baseline="-25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11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100" kern="100" dirty="0" smtClean="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20.9/0.06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13.9/0.049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6.0/0.078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6.0/0.04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Beam-beam parameters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sz="11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100" i="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1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</a:t>
                      </a:r>
                      <a:r>
                        <a:rPr lang="en-US" altLang="zh-CN" sz="11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endParaRPr lang="zh-CN" altLang="zh-CN" sz="11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18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/0.109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0.013/0.1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23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0.004/0.0</a:t>
                      </a: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0.004/0.07</a:t>
                      </a: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9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voltage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100" i="1" kern="100" baseline="-250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(GV)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RF frequency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11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(MHz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  (harmonic)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(216816)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i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Natural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 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1100" i="1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sz="1100" i="1" kern="100" baseline="-25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2.98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1100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/>
                        </a:rPr>
                        <a:t></a:t>
                      </a:r>
                      <a:r>
                        <a:rPr lang="en-US" altLang="zh-CN" sz="1100" i="1" kern="100" baseline="-25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4.4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5.9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8.5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/cavity (2 cell) (kw)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0.46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0.75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宋体"/>
                        </a:rPr>
                        <a:t>1.94</a:t>
                      </a:r>
                      <a:endParaRPr lang="zh-CN" sz="12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nergy 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spread (%)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0.134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0.098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0.080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1984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Energy acceptance requirement (%)</a:t>
                      </a:r>
                      <a:endParaRPr lang="zh-CN" altLang="zh-CN" sz="11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1.35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0.</a:t>
                      </a:r>
                      <a:r>
                        <a:rPr lang="en-GB" sz="105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90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0.</a:t>
                      </a:r>
                      <a:r>
                        <a:rPr lang="en-GB" sz="105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49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/>
                </a:tc>
              </a:tr>
              <a:tr h="17994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1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1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i="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Photon number </a:t>
                      </a:r>
                      <a:r>
                        <a:rPr lang="en-US" altLang="zh-CN" sz="1100" kern="1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due to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kern="100" dirty="0" err="1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beamstrahlung</a:t>
                      </a:r>
                      <a:r>
                        <a:rPr lang="en-US" altLang="zh-CN" sz="1100" kern="100" baseline="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0.082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0.050</a:t>
                      </a:r>
                      <a:endParaRPr lang="zh-CN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0.023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411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en-GB" sz="105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Beamstruhlung</a:t>
                      </a: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 lifetime /quantum  lifetime* (min)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80/80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&gt;400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endParaRPr lang="zh-CN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2833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11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(hour)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0.43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05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1.4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050" b="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4.6</a:t>
                      </a:r>
                      <a:endParaRPr lang="zh-CN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2.5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94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100" i="1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100" kern="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 glass)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zh-CN" alt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zh-CN" altLang="en-US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438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1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Luminosity</a:t>
                      </a:r>
                      <a:r>
                        <a:rPr lang="en-US" altLang="zh-CN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/IP</a:t>
                      </a:r>
                      <a:r>
                        <a:rPr lang="en-US" altLang="zh-CN" sz="11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b="1" i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(10</a:t>
                      </a:r>
                      <a:r>
                        <a:rPr lang="en-US" sz="11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11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100" b="1" kern="100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1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2.93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10.1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16.6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</a:rPr>
                        <a:t>32.1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2683" y="118480"/>
            <a:ext cx="515910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 CDR Parameters</a:t>
            </a:r>
            <a:endParaRPr lang="zh-CN" altLang="en-US" sz="2200" dirty="0"/>
          </a:p>
        </p:txBody>
      </p:sp>
      <p:sp>
        <p:nvSpPr>
          <p:cNvPr id="2" name="矩形 1"/>
          <p:cNvSpPr/>
          <p:nvPr/>
        </p:nvSpPr>
        <p:spPr>
          <a:xfrm>
            <a:off x="357188" y="2343150"/>
            <a:ext cx="9986962" cy="4429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9115423" y="6357937"/>
            <a:ext cx="994367" cy="3571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39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281" y="143219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luminosity  Z (2T)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13150"/>
              </p:ext>
            </p:extLst>
          </p:nvPr>
        </p:nvGraphicFramePr>
        <p:xfrm>
          <a:off x="1477637" y="801710"/>
          <a:ext cx="8456014" cy="5684189"/>
        </p:xfrm>
        <a:graphic>
          <a:graphicData uri="http://schemas.openxmlformats.org/drawingml/2006/table">
            <a:tbl>
              <a:tblPr firstRow="1" bandRow="1"/>
              <a:tblGrid>
                <a:gridCol w="3316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5140">
                  <a:extLst>
                    <a:ext uri="{9D8B030D-6E8A-4147-A177-3AD203B41FA5}">
                      <a16:colId xmlns="" xmlns:a16="http://schemas.microsoft.com/office/drawing/2014/main" val="4036828383"/>
                    </a:ext>
                  </a:extLst>
                </a:gridCol>
                <a:gridCol w="1906748"/>
                <a:gridCol w="1658041"/>
              </a:tblGrid>
              <a:tr h="44618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CEPC-CDR</a:t>
                      </a:r>
                      <a:endParaRPr lang="zh-CN" altLang="zh-CN" sz="1600" b="1" i="1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CEPC-30MW</a:t>
                      </a:r>
                      <a:endParaRPr lang="zh-CN" altLang="zh-CN" sz="1600" b="1" i="1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CEPC-39MW</a:t>
                      </a:r>
                      <a:endParaRPr lang="zh-CN" altLang="zh-CN" sz="1600" b="1" i="1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Number of IPs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(</a:t>
                      </a:r>
                      <a:r>
                        <a:rPr lang="en-US" sz="1200" b="0" kern="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Half crossing angle (</a:t>
                      </a:r>
                      <a:r>
                        <a:rPr lang="en-US" altLang="zh-CN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mrad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"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Piwinski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angle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27.9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33.0</a:t>
                      </a:r>
                      <a:endParaRPr lang="zh-CN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/bunch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15.0</a:t>
                      </a:r>
                      <a:endParaRPr lang="zh-CN" sz="11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Bunch number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12000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14564</a:t>
                      </a:r>
                      <a:r>
                        <a:rPr lang="en-US" altLang="zh-CN" sz="11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(20.6ns+10%gap)</a:t>
                      </a:r>
                      <a:endParaRPr lang="zh-CN" altLang="zh-CN" sz="11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15000</a:t>
                      </a:r>
                      <a:endParaRPr lang="zh-CN" altLang="zh-CN" sz="11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Beam current (mA)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461</a:t>
                      </a:r>
                      <a:endParaRPr lang="zh-CN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839.9</a:t>
                      </a:r>
                      <a:endParaRPr lang="zh-CN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1081.4</a:t>
                      </a:r>
                      <a:endParaRPr lang="zh-CN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SR power /beam (MW)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3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16.5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3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ts val="13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38.6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395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x/y (m)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1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0.2/0.001</a:t>
                      </a:r>
                      <a:endParaRPr lang="zh-CN" altLang="zh-CN" sz="1100" b="1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 x/y (nm)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0.18/0.0016</a:t>
                      </a:r>
                      <a:endParaRPr lang="zh-CN" alt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0.18/0.0016 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0.18/0.0016 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(um)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6.0/0.04</a:t>
                      </a:r>
                      <a:endParaRPr lang="zh-CN" alt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6.0/0.04</a:t>
                      </a:r>
                      <a:endParaRPr lang="zh-CN" altLang="zh-CN" sz="105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6.0/0.04</a:t>
                      </a:r>
                      <a:endParaRPr lang="zh-CN" altLang="zh-CN" sz="105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1200" i="0" kern="100" baseline="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CN" sz="1200" i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/IP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0.004/0.079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</a:rPr>
                        <a:t>0.004/0.093</a:t>
                      </a:r>
                      <a:endParaRPr lang="zh-CN" altLang="zh-CN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0.004/0.098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(GV)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(MHz)  (harmonic)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sz="11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Nature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sz="1200" i="1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</a:t>
                      </a:r>
                      <a:endParaRPr lang="zh-CN" alt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Bunch length </a:t>
                      </a:r>
                      <a:r>
                        <a:rPr lang="en-US" altLang="zh-CN" sz="1200" i="1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altLang="zh-CN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(mm)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10.0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11.8</a:t>
                      </a:r>
                      <a:endParaRPr lang="zh-CN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HOM power</a:t>
                      </a:r>
                      <a:r>
                        <a:rPr lang="en-US" altLang="zh-CN" sz="12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/cavity (kw)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r>
                        <a:rPr lang="en-US" altLang="zh-CN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(2cell</a:t>
                      </a:r>
                      <a:r>
                        <a:rPr lang="en-US" altLang="zh-CN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2.29 </a:t>
                      </a:r>
                      <a:r>
                        <a:rPr lang="en-GB" altLang="zh-CN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(1cell)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3.15 </a:t>
                      </a:r>
                      <a:r>
                        <a:rPr lang="en-GB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(1cell)</a:t>
                      </a:r>
                      <a:endParaRPr lang="zh-CN" sz="105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spread (%)</a:t>
                      </a:r>
                      <a:endParaRPr lang="zh-CN" sz="12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</a:rPr>
                        <a:t>0.1</a:t>
                      </a:r>
                      <a:endParaRPr lang="zh-CN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0.115</a:t>
                      </a:r>
                      <a:endParaRPr lang="zh-CN" sz="105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Energy acceptance </a:t>
                      </a:r>
                      <a:r>
                        <a:rPr 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(DA) </a:t>
                      </a:r>
                      <a:r>
                        <a:rPr lang="en-US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(%)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</a:rPr>
                        <a:t>0.</a:t>
                      </a:r>
                      <a:r>
                        <a:rPr lang="en-GB" sz="105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</a:rPr>
                        <a:t>6</a:t>
                      </a:r>
                      <a:endParaRPr lang="zh-CN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MS Mincho"/>
                          <a:cs typeface="+mn-cs"/>
                        </a:rPr>
                        <a:t>0.7</a:t>
                      </a:r>
                      <a:endParaRPr lang="zh-CN" sz="105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  <a:cs typeface="+mn-cs"/>
                      </a:endParaRPr>
                    </a:p>
                  </a:txBody>
                  <a:tcPr marL="43180" marR="431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01150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acceptance by</a:t>
                      </a:r>
                      <a:r>
                        <a:rPr lang="en-US" altLang="zh-CN" sz="1200" b="0" kern="1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RF </a:t>
                      </a:r>
                      <a:r>
                        <a:rPr lang="en-US" altLang="zh-CN" sz="12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(%)</a:t>
                      </a:r>
                      <a:endParaRPr lang="zh-CN" alt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marL="292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Lifetime</a:t>
                      </a:r>
                      <a:r>
                        <a:rPr lang="en-US" altLang="zh-CN" sz="1200" b="0" kern="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(hour)</a:t>
                      </a:r>
                      <a:endParaRPr lang="zh-CN" altLang="zh-CN" sz="12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2.5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+mn-cs"/>
                        </a:rPr>
                        <a:t>2.0</a:t>
                      </a:r>
                      <a:endParaRPr lang="zh-CN" sz="105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1.8</a:t>
                      </a:r>
                      <a:endParaRPr lang="zh-CN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1150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i="1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200" b="1" i="1" kern="100" baseline="-25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/IP (10</a:t>
                      </a:r>
                      <a:r>
                        <a:rPr lang="en-US" sz="1200" b="1" kern="1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en-US" sz="1200" b="1" kern="1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200" b="1" kern="1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)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32.1</a:t>
                      </a:r>
                      <a:endParaRPr lang="zh-CN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1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</a:rPr>
                        <a:t>74.5</a:t>
                      </a:r>
                      <a:endParaRPr lang="zh-CN" altLang="zh-CN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101.6</a:t>
                      </a:r>
                      <a:endParaRPr lang="zh-CN" altLang="zh-CN" sz="1200" b="1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357313" y="2628901"/>
            <a:ext cx="885825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2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8341" y="26174"/>
            <a:ext cx="8549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S</a:t>
            </a:r>
            <a:r>
              <a:rPr lang="en-US" altLang="zh-CN" sz="4000" dirty="0" smtClean="0"/>
              <a:t>tructure and Layout of IR pipe</a:t>
            </a:r>
            <a:endParaRPr lang="zh-CN" altLang="en-US" sz="4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2" t="13557" r="9048" b="17423"/>
          <a:stretch/>
        </p:blipFill>
        <p:spPr>
          <a:xfrm>
            <a:off x="6011" y="825113"/>
            <a:ext cx="9430848" cy="4100513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4859223" y="3375591"/>
            <a:ext cx="7332777" cy="3482409"/>
            <a:chOff x="811098" y="932427"/>
            <a:chExt cx="10640004" cy="5577719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098" y="932427"/>
              <a:ext cx="10640004" cy="5577719"/>
            </a:xfrm>
            <a:prstGeom prst="rect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6561868" y="1144490"/>
              <a:ext cx="3289618" cy="52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Total length:2220mm</a:t>
              </a:r>
              <a:endParaRPr lang="zh-CN" altLang="en-US" sz="2800" dirty="0"/>
            </a:p>
          </p:txBody>
        </p:sp>
        <p:cxnSp>
          <p:nvCxnSpPr>
            <p:cNvPr id="20" name="直接箭头连接符 19"/>
            <p:cNvCxnSpPr/>
            <p:nvPr/>
          </p:nvCxnSpPr>
          <p:spPr>
            <a:xfrm flipH="1">
              <a:off x="1617785" y="2468564"/>
              <a:ext cx="802192" cy="156926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本框 20"/>
            <p:cNvSpPr txBox="1"/>
            <p:nvPr/>
          </p:nvSpPr>
          <p:spPr>
            <a:xfrm>
              <a:off x="928468" y="4037830"/>
              <a:ext cx="16866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C00000"/>
                  </a:solidFill>
                </a:rPr>
                <a:t>Cu: 360mm </a:t>
              </a:r>
              <a:endParaRPr lang="zh-CN" altLang="en-US" sz="2400" dirty="0">
                <a:solidFill>
                  <a:srgbClr val="C00000"/>
                </a:solidFill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>
            <a:xfrm flipH="1">
              <a:off x="4111152" y="3394687"/>
              <a:ext cx="802192" cy="1569266"/>
            </a:xfrm>
            <a:prstGeom prst="straightConnector1">
              <a:avLst/>
            </a:prstGeom>
            <a:ln w="28575">
              <a:solidFill>
                <a:srgbClr val="B1B1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/>
            <p:cNvSpPr txBox="1"/>
            <p:nvPr/>
          </p:nvSpPr>
          <p:spPr>
            <a:xfrm>
              <a:off x="3421835" y="4963953"/>
              <a:ext cx="16097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AFAF00"/>
                  </a:solidFill>
                </a:rPr>
                <a:t>Al: 625mm </a:t>
              </a:r>
              <a:endParaRPr lang="zh-CN" altLang="en-US" sz="2400" dirty="0">
                <a:solidFill>
                  <a:srgbClr val="AFAF00"/>
                </a:solidFill>
              </a:endParaRPr>
            </a:p>
          </p:txBody>
        </p:sp>
        <p:cxnSp>
          <p:nvCxnSpPr>
            <p:cNvPr id="24" name="直接箭头连接符 23"/>
            <p:cNvCxnSpPr/>
            <p:nvPr/>
          </p:nvCxnSpPr>
          <p:spPr>
            <a:xfrm flipH="1">
              <a:off x="5936776" y="4037830"/>
              <a:ext cx="802192" cy="1569266"/>
            </a:xfrm>
            <a:prstGeom prst="straightConnector1">
              <a:avLst/>
            </a:prstGeom>
            <a:ln w="28575">
              <a:solidFill>
                <a:srgbClr val="00B2B2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本框 24"/>
            <p:cNvSpPr txBox="1"/>
            <p:nvPr/>
          </p:nvSpPr>
          <p:spPr>
            <a:xfrm>
              <a:off x="5247459" y="5607096"/>
              <a:ext cx="16818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B2B2"/>
                  </a:solidFill>
                </a:rPr>
                <a:t>Be: 250mm </a:t>
              </a:r>
              <a:endParaRPr lang="zh-CN" altLang="en-US" sz="2400" dirty="0">
                <a:solidFill>
                  <a:srgbClr val="00B2B2"/>
                </a:solidFill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4199696" y="2275355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Be pipe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1065975" y="4345570"/>
            <a:ext cx="2741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Cu: Y-shape crotch</a:t>
            </a:r>
            <a:endParaRPr lang="en-US" altLang="zh-CN" sz="2400" dirty="0"/>
          </a:p>
        </p:txBody>
      </p:sp>
      <p:sp>
        <p:nvSpPr>
          <p:cNvPr id="26" name="矩形 25"/>
          <p:cNvSpPr/>
          <p:nvPr/>
        </p:nvSpPr>
        <p:spPr>
          <a:xfrm>
            <a:off x="1455051" y="2921972"/>
            <a:ext cx="2741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Al</a:t>
            </a:r>
            <a:r>
              <a:rPr lang="en-US" altLang="zh-CN" sz="2400" dirty="0"/>
              <a:t>: </a:t>
            </a:r>
            <a:r>
              <a:rPr lang="en-US" altLang="zh-CN" sz="2400" dirty="0" smtClean="0"/>
              <a:t>Transition pipe</a:t>
            </a:r>
            <a:endParaRPr lang="en-US" altLang="zh-CN" sz="2400" dirty="0"/>
          </a:p>
        </p:txBody>
      </p:sp>
      <p:sp>
        <p:nvSpPr>
          <p:cNvPr id="27" name="矩形 26"/>
          <p:cNvSpPr/>
          <p:nvPr/>
        </p:nvSpPr>
        <p:spPr>
          <a:xfrm>
            <a:off x="-16166" y="4852762"/>
            <a:ext cx="13472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SQ </a:t>
            </a:r>
            <a:r>
              <a:rPr lang="en-US" altLang="zh-CN" sz="2400" dirty="0" smtClean="0"/>
              <a:t>Pipe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4537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43754"/>
            <a:ext cx="8458201" cy="388661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0" y="25927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Model 0</a:t>
            </a:r>
            <a:endParaRPr lang="zh-CN" altLang="en-US" sz="32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6" y="3876436"/>
            <a:ext cx="6716108" cy="298156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518137" y="4073632"/>
            <a:ext cx="4986814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</a:t>
            </a:r>
            <a:r>
              <a:rPr lang="en-US" altLang="zh-CN" dirty="0"/>
              <a:t>SCQ </a:t>
            </a:r>
            <a:r>
              <a:rPr lang="en-US" altLang="zh-CN" dirty="0" smtClean="0"/>
              <a:t>Pipe(</a:t>
            </a:r>
            <a:r>
              <a:rPr lang="el-GR" altLang="zh-CN" dirty="0" smtClean="0"/>
              <a:t>φ</a:t>
            </a:r>
            <a:r>
              <a:rPr lang="en-US" altLang="zh-CN" dirty="0" smtClean="0"/>
              <a:t>28mm): 8.195 GHz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Be pipe  (</a:t>
            </a:r>
            <a:r>
              <a:rPr lang="el-GR" altLang="zh-CN" dirty="0"/>
              <a:t>φ</a:t>
            </a:r>
            <a:r>
              <a:rPr lang="en-US" altLang="zh-CN" dirty="0" smtClean="0"/>
              <a:t>28mm):  8.195 GHz</a:t>
            </a:r>
            <a:endParaRPr lang="en-US" altLang="zh-CN" dirty="0"/>
          </a:p>
        </p:txBody>
      </p:sp>
      <p:sp>
        <p:nvSpPr>
          <p:cNvPr id="9" name="文本框 8"/>
          <p:cNvSpPr txBox="1"/>
          <p:nvPr/>
        </p:nvSpPr>
        <p:spPr>
          <a:xfrm>
            <a:off x="6518137" y="4954001"/>
            <a:ext cx="4211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</a:t>
            </a:r>
            <a:r>
              <a:rPr lang="en-US" altLang="zh-CN" dirty="0"/>
              <a:t>:  Two beam in the </a:t>
            </a:r>
            <a:r>
              <a:rPr lang="en-US" altLang="zh-CN" dirty="0" smtClean="0"/>
              <a:t>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IR@k_trap:0.0504 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42.0w/170.4w/595.2w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prop</a:t>
            </a:r>
            <a:r>
              <a:rPr lang="en-US" altLang="zh-CN" dirty="0" smtClean="0"/>
              <a:t>: </a:t>
            </a:r>
            <a:r>
              <a:rPr lang="en-US" altLang="zh-CN" dirty="0"/>
              <a:t>H/W/Z: </a:t>
            </a:r>
            <a:r>
              <a:rPr lang="en-US" altLang="zh-CN" dirty="0" smtClean="0"/>
              <a:t>26.8w/108.6w/379.4w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2033648" y="432915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5.6632 GHz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98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2998" y="108004"/>
            <a:ext cx="1568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Model 1</a:t>
            </a:r>
            <a:endParaRPr lang="zh-CN" altLang="en-US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416" y="108005"/>
            <a:ext cx="7223997" cy="373533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1"/>
          <a:stretch/>
        </p:blipFill>
        <p:spPr>
          <a:xfrm>
            <a:off x="123097" y="3843339"/>
            <a:ext cx="6395039" cy="301466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6518137" y="4073632"/>
            <a:ext cx="5084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</a:t>
            </a:r>
            <a:r>
              <a:rPr lang="en-US" altLang="zh-CN" dirty="0"/>
              <a:t>SCQ </a:t>
            </a:r>
            <a:r>
              <a:rPr lang="en-US" altLang="zh-CN" dirty="0" smtClean="0"/>
              <a:t>Pipe(</a:t>
            </a:r>
            <a:r>
              <a:rPr lang="el-GR" altLang="zh-CN" dirty="0" smtClean="0"/>
              <a:t>φ</a:t>
            </a:r>
            <a:r>
              <a:rPr lang="en-US" altLang="zh-CN" dirty="0" smtClean="0"/>
              <a:t>20mm): 11.474 GHz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Be pipe  (</a:t>
            </a:r>
            <a:r>
              <a:rPr lang="el-GR" altLang="zh-CN" dirty="0"/>
              <a:t>φ</a:t>
            </a:r>
            <a:r>
              <a:rPr lang="en-US" altLang="zh-CN" dirty="0" smtClean="0"/>
              <a:t>28mm):  8.195 GHz</a:t>
            </a:r>
            <a:endParaRPr lang="en-US" altLang="zh-CN" dirty="0"/>
          </a:p>
        </p:txBody>
      </p:sp>
      <p:sp>
        <p:nvSpPr>
          <p:cNvPr id="15" name="文本框 14"/>
          <p:cNvSpPr txBox="1"/>
          <p:nvPr/>
        </p:nvSpPr>
        <p:spPr>
          <a:xfrm>
            <a:off x="6792898" y="4993299"/>
            <a:ext cx="4211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=5mm: Two beam in the 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 @</a:t>
            </a:r>
            <a:r>
              <a:rPr lang="en-US" altLang="zh-CN" dirty="0" err="1" smtClean="0"/>
              <a:t>k_trap</a:t>
            </a:r>
            <a:r>
              <a:rPr lang="en-US" altLang="zh-CN" dirty="0" smtClean="0"/>
              <a:t>: 0.0148v/pc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12.3w/49.8w/174.2w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prop</a:t>
            </a:r>
            <a:r>
              <a:rPr lang="en-US" altLang="zh-CN" dirty="0" smtClean="0"/>
              <a:t>: </a:t>
            </a:r>
            <a:r>
              <a:rPr lang="en-US" altLang="zh-CN" dirty="0"/>
              <a:t>H/W/Z: </a:t>
            </a:r>
            <a:r>
              <a:rPr lang="en-US" altLang="zh-CN" dirty="0" smtClean="0"/>
              <a:t>10.2w/41.6w/145.5w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774633" y="4165965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7.763GHz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28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132644"/>
            <a:ext cx="15680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/>
              <a:t>Model 2</a:t>
            </a:r>
            <a:endParaRPr lang="zh-CN" altLang="en-US" sz="32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24" y="152522"/>
            <a:ext cx="7519063" cy="387760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6"/>
          <a:stretch/>
        </p:blipFill>
        <p:spPr>
          <a:xfrm>
            <a:off x="114899" y="4030131"/>
            <a:ext cx="6500214" cy="2827869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945642" y="4992410"/>
            <a:ext cx="4211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=5mm: Two beam in the 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 @</a:t>
            </a:r>
            <a:r>
              <a:rPr lang="en-US" altLang="zh-CN" dirty="0" err="1" smtClean="0"/>
              <a:t>k_trap</a:t>
            </a:r>
            <a:r>
              <a:rPr lang="en-US" altLang="zh-CN" dirty="0" smtClean="0"/>
              <a:t>: 0.018v/pc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15.0w/60.7w/212.3w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prop</a:t>
            </a:r>
            <a:r>
              <a:rPr lang="en-US" altLang="zh-CN" dirty="0" smtClean="0"/>
              <a:t>: </a:t>
            </a:r>
            <a:r>
              <a:rPr lang="en-US" altLang="zh-CN" dirty="0"/>
              <a:t>H/W/Z: </a:t>
            </a:r>
            <a:r>
              <a:rPr lang="en-US" altLang="zh-CN" dirty="0" smtClean="0"/>
              <a:t>7.1w/28.9w/101.2w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945642" y="4180344"/>
            <a:ext cx="5084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</a:t>
            </a:r>
            <a:r>
              <a:rPr lang="en-US" altLang="zh-CN" dirty="0"/>
              <a:t>SCQ </a:t>
            </a:r>
            <a:r>
              <a:rPr lang="en-US" altLang="zh-CN" dirty="0" smtClean="0"/>
              <a:t>Pipe(</a:t>
            </a:r>
            <a:r>
              <a:rPr lang="el-GR" altLang="zh-CN" dirty="0" smtClean="0"/>
              <a:t>φ</a:t>
            </a:r>
            <a:r>
              <a:rPr lang="en-US" altLang="zh-CN" dirty="0" smtClean="0"/>
              <a:t>20mm): 11.474 GHz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Be pipe  (</a:t>
            </a:r>
            <a:r>
              <a:rPr lang="el-GR" altLang="zh-CN" dirty="0"/>
              <a:t>φ</a:t>
            </a:r>
            <a:r>
              <a:rPr lang="en-US" altLang="zh-CN" dirty="0" smtClean="0"/>
              <a:t>28mm):  8.195 GHz</a:t>
            </a:r>
            <a:endParaRPr lang="en-US" altLang="zh-CN" dirty="0"/>
          </a:p>
        </p:txBody>
      </p:sp>
      <p:sp>
        <p:nvSpPr>
          <p:cNvPr id="2" name="文本框 1"/>
          <p:cNvSpPr txBox="1"/>
          <p:nvPr/>
        </p:nvSpPr>
        <p:spPr>
          <a:xfrm>
            <a:off x="2800350" y="4457343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7.853GHz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32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264" y="0"/>
            <a:ext cx="7200000" cy="375150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22832" y="0"/>
            <a:ext cx="15680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/>
              <a:t>Model 3</a:t>
            </a:r>
            <a:endParaRPr lang="zh-CN" altLang="en-US" sz="3200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27"/>
          <a:stretch/>
        </p:blipFill>
        <p:spPr>
          <a:xfrm>
            <a:off x="-143532" y="3894877"/>
            <a:ext cx="6860303" cy="294272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7196268" y="4900862"/>
            <a:ext cx="4211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σ</a:t>
            </a:r>
            <a:r>
              <a:rPr lang="en-US" altLang="zh-CN" baseline="-25000" dirty="0" err="1" smtClean="0"/>
              <a:t>z</a:t>
            </a:r>
            <a:r>
              <a:rPr lang="en-US" altLang="zh-CN" dirty="0" smtClean="0"/>
              <a:t>=5mm: Two beam in the IR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Loss factor Trap in IR @</a:t>
            </a:r>
            <a:r>
              <a:rPr lang="en-US" altLang="zh-CN" dirty="0" err="1" smtClean="0"/>
              <a:t>k_trap</a:t>
            </a:r>
            <a:r>
              <a:rPr lang="en-US" altLang="zh-CN" dirty="0" smtClean="0"/>
              <a:t>: 0.017v/pc</a:t>
            </a:r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trap</a:t>
            </a:r>
            <a:r>
              <a:rPr lang="en-US" altLang="zh-CN" dirty="0" smtClean="0"/>
              <a:t>: H/W/Z: 14.2w/57.5w/201.1w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 err="1" smtClean="0"/>
              <a:t>P</a:t>
            </a:r>
            <a:r>
              <a:rPr lang="en-US" altLang="zh-CN" baseline="-25000" dirty="0" err="1" smtClean="0"/>
              <a:t>prop</a:t>
            </a:r>
            <a:r>
              <a:rPr lang="en-US" altLang="zh-CN" dirty="0" smtClean="0"/>
              <a:t>: </a:t>
            </a:r>
            <a:r>
              <a:rPr lang="en-US" altLang="zh-CN" dirty="0"/>
              <a:t>H/W/Z: </a:t>
            </a:r>
            <a:r>
              <a:rPr lang="en-US" altLang="zh-CN" dirty="0" smtClean="0"/>
              <a:t>6.2w/25w/87.3w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7196268" y="3977532"/>
            <a:ext cx="5084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</a:t>
            </a:r>
            <a:r>
              <a:rPr lang="en-US" altLang="zh-CN" dirty="0"/>
              <a:t>SCQ </a:t>
            </a:r>
            <a:r>
              <a:rPr lang="en-US" altLang="zh-CN" dirty="0" smtClean="0"/>
              <a:t>Pipe(</a:t>
            </a:r>
            <a:r>
              <a:rPr lang="el-GR" altLang="zh-CN" dirty="0" smtClean="0"/>
              <a:t>φ</a:t>
            </a:r>
            <a:r>
              <a:rPr lang="en-US" altLang="zh-CN" dirty="0" smtClean="0"/>
              <a:t>20mm): 11.474 GHz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Cut off Frequency of Be pipe  (</a:t>
            </a:r>
            <a:r>
              <a:rPr lang="el-GR" altLang="zh-CN" dirty="0"/>
              <a:t>φ</a:t>
            </a:r>
            <a:r>
              <a:rPr lang="en-US" altLang="zh-CN" dirty="0" smtClean="0"/>
              <a:t>28mm):  8.195 GHz</a:t>
            </a:r>
            <a:endParaRPr lang="en-US" altLang="zh-CN" dirty="0"/>
          </a:p>
        </p:txBody>
      </p:sp>
      <p:sp>
        <p:nvSpPr>
          <p:cNvPr id="16" name="文本框 15"/>
          <p:cNvSpPr txBox="1"/>
          <p:nvPr/>
        </p:nvSpPr>
        <p:spPr>
          <a:xfrm>
            <a:off x="2900362" y="4254531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7.847GHz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40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6827</TotalTime>
  <Words>1500</Words>
  <Application>Microsoft Office PowerPoint</Application>
  <PresentationFormat>宽屏</PresentationFormat>
  <Paragraphs>434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MS Mincho</vt:lpstr>
      <vt:lpstr>宋体</vt:lpstr>
      <vt:lpstr>Arial</vt:lpstr>
      <vt:lpstr>Calibri</vt:lpstr>
      <vt:lpstr>Calibri Light</vt:lpstr>
      <vt:lpstr>Symbol</vt:lpstr>
      <vt:lpstr>Tahoma</vt:lpstr>
      <vt:lpstr>Times New Roman</vt:lpstr>
      <vt:lpstr>Wingdings</vt:lpstr>
      <vt:lpstr>Office 主题</vt:lpstr>
      <vt:lpstr>Impedance and HOM Heating in IR region of MDI for CEPC</vt:lpstr>
      <vt:lpstr>outline</vt:lpstr>
      <vt:lpstr>CEPC  CDR Parameters</vt:lpstr>
      <vt:lpstr>CEPC high luminosity  Z (2T)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liuyd</dc:creator>
  <cp:lastModifiedBy>liuyd</cp:lastModifiedBy>
  <cp:revision>269</cp:revision>
  <dcterms:created xsi:type="dcterms:W3CDTF">2020-04-06T01:12:06Z</dcterms:created>
  <dcterms:modified xsi:type="dcterms:W3CDTF">2020-05-28T01:26:52Z</dcterms:modified>
</cp:coreProperties>
</file>