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11" r:id="rId2"/>
    <p:sldId id="418" r:id="rId3"/>
    <p:sldId id="466" r:id="rId4"/>
    <p:sldId id="467" r:id="rId5"/>
    <p:sldId id="528" r:id="rId6"/>
    <p:sldId id="574" r:id="rId7"/>
    <p:sldId id="575" r:id="rId8"/>
    <p:sldId id="576" r:id="rId9"/>
    <p:sldId id="579" r:id="rId10"/>
    <p:sldId id="601" r:id="rId11"/>
    <p:sldId id="580" r:id="rId12"/>
    <p:sldId id="602" r:id="rId13"/>
    <p:sldId id="594" r:id="rId14"/>
    <p:sldId id="595" r:id="rId15"/>
    <p:sldId id="596" r:id="rId16"/>
    <p:sldId id="597" r:id="rId17"/>
    <p:sldId id="598" r:id="rId18"/>
    <p:sldId id="603" r:id="rId19"/>
    <p:sldId id="604" r:id="rId20"/>
    <p:sldId id="610" r:id="rId21"/>
    <p:sldId id="605" r:id="rId22"/>
    <p:sldId id="611" r:id="rId23"/>
    <p:sldId id="567" r:id="rId24"/>
    <p:sldId id="569" r:id="rId25"/>
    <p:sldId id="570" r:id="rId26"/>
    <p:sldId id="563" r:id="rId27"/>
    <p:sldId id="564" r:id="rId28"/>
    <p:sldId id="565" r:id="rId29"/>
    <p:sldId id="592" r:id="rId30"/>
    <p:sldId id="593" r:id="rId31"/>
    <p:sldId id="587" r:id="rId32"/>
    <p:sldId id="588" r:id="rId33"/>
    <p:sldId id="607" r:id="rId34"/>
    <p:sldId id="606" r:id="rId35"/>
    <p:sldId id="608" r:id="rId36"/>
    <p:sldId id="609" r:id="rId37"/>
    <p:sldId id="426" r:id="rId38"/>
    <p:sldId id="424" r:id="rId39"/>
  </p:sldIdLst>
  <p:sldSz cx="9144000" cy="6858000" type="screen4x3"/>
  <p:notesSz cx="9144000" cy="6858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0066"/>
    <a:srgbClr val="0033CC"/>
    <a:srgbClr val="00FF99"/>
    <a:srgbClr val="FF5050"/>
    <a:srgbClr val="FF7C80"/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C0B7772-3FDE-4599-BBE7-C3B3EF54EB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9605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9088" y="514350"/>
            <a:ext cx="3427412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CDBA4F0-EB88-4437-B356-7CB5230959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8402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AAB47-0CBD-4D8C-BAB7-26DCE1524E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305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EAFA5-C6EF-4723-8AF9-2D79F840A1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844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A0289-999C-42D4-8B6A-5A6FF30F11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490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437D1-81F7-4AD7-A431-028721C0C6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86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B6324-C0A6-45EB-8E39-D577356000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353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D2FEC-837B-44C8-8E66-B2C64BD102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06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C8EF8-B90B-4132-A3B0-11241B0FCD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586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94DCC-8531-48DD-AFEF-ABD5B4A307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883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F12ED-F81B-492C-BD23-69A6836982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959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24436-801D-4EC2-B12C-AA49ACBC74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053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00AC5-745F-4837-B80A-88715E95DC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784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F2418F3-7E35-4BD7-8531-BE301A4640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6"/>
          <p:cNvSpPr>
            <a:spLocks noChangeShapeType="1"/>
          </p:cNvSpPr>
          <p:nvPr/>
        </p:nvSpPr>
        <p:spPr bwMode="auto">
          <a:xfrm>
            <a:off x="395288" y="1268760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" name="Text Box 22"/>
          <p:cNvSpPr txBox="1">
            <a:spLocks noChangeArrowheads="1"/>
          </p:cNvSpPr>
          <p:nvPr/>
        </p:nvSpPr>
        <p:spPr bwMode="auto">
          <a:xfrm>
            <a:off x="107504" y="2113692"/>
            <a:ext cx="89455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Magnets in CEPC Interaction </a:t>
            </a:r>
            <a:r>
              <a:rPr lang="en-US" altLang="zh-CN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lang="en-US" altLang="zh-CN" sz="28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611560" y="3141663"/>
            <a:ext cx="8280919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Yingshun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Zhu</a:t>
            </a: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sz="1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Physics, Chinese Academy of Sciences</a:t>
            </a:r>
          </a:p>
          <a:p>
            <a:pPr algn="ctr" eaLnBrk="1" hangingPunct="1">
              <a:buFontTx/>
              <a:buNone/>
            </a:pPr>
            <a:r>
              <a:rPr lang="en-US" altLang="zh-CN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29, 2020</a:t>
            </a:r>
            <a:endParaRPr lang="en-US" altLang="zh-CN" sz="18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2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237288"/>
            <a:ext cx="2519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07504" y="6191250"/>
            <a:ext cx="2808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 b="1" dirty="0" smtClean="0">
                <a:latin typeface="Times New Roman" panose="02020603050405020304" pitchFamily="18" charset="0"/>
              </a:rPr>
              <a:t>CEPC </a:t>
            </a:r>
            <a:r>
              <a:rPr lang="en-US" altLang="zh-CN" sz="1800" b="1" dirty="0">
                <a:latin typeface="Times New Roman" panose="02020603050405020304" pitchFamily="18" charset="0"/>
              </a:rPr>
              <a:t>MDI Workshop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052736"/>
            <a:ext cx="8496622" cy="525658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Quench simulation of QD0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safe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Dump resistance=0.24</a:t>
            </a:r>
            <a:r>
              <a:rPr lang="el-GR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 time= 40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 spot temperature: 126K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 resistance: 0.009</a:t>
            </a:r>
            <a:r>
              <a:rPr lang="el-GR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voltage : 500V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78182"/>
            <a:ext cx="4334389" cy="29751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55" y="3478183"/>
            <a:ext cx="4320641" cy="2975153"/>
          </a:xfrm>
          <a:prstGeom prst="rect">
            <a:avLst/>
          </a:prstGeom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9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Design parameters of QD0: </a:t>
            </a: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1115616" y="1340768"/>
            <a:ext cx="48965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parameters of QD0 (with iron core)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938203"/>
              </p:ext>
            </p:extLst>
          </p:nvPr>
        </p:nvGraphicFramePr>
        <p:xfrm>
          <a:off x="244266" y="1751215"/>
          <a:ext cx="4981483" cy="48601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90476"/>
                <a:gridCol w="2691007"/>
              </a:tblGrid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 name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QD0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gradient (T/m)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turns per pole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Excitation current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r-FR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2080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layers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729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Conductor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Rutherford 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Cable</a:t>
                      </a:r>
                      <a:r>
                        <a:rPr lang="fr-FR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width 3 mm, mid thickness 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0.93 mm, keystone angle 1.9 deg, </a:t>
                      </a:r>
                      <a:r>
                        <a:rPr lang="fr-FR" altLang="zh-CN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Cu:Sc=1.3, 12 strands</a:t>
                      </a:r>
                      <a:endParaRPr lang="zh-CN" sz="14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Stored energy (KJ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(Double aperture)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21.5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Inductance (H</a:t>
                      </a:r>
                      <a:r>
                        <a:rPr lang="zh-CN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0.010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 field in coil (T)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inner diameter (mm)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outer diameter (mm)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481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direction Lorentz force/octant (kN)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481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direction Lorentz force/octant (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-108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443552" y="5334023"/>
            <a:ext cx="332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current of QD0 at W and Z model will decrease.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03" y="2564904"/>
            <a:ext cx="3673694" cy="191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712646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coil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turns, the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coil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dimension and the excitation current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of QD0 are checked using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expressions of Ampere-Turns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for superconducting quadrupole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magnets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based on sector coils.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(no iron)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(with iron)</a:t>
            </a: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76873"/>
            <a:ext cx="3168352" cy="1151494"/>
          </a:xfrm>
          <a:prstGeom prst="rect">
            <a:avLst/>
          </a:prstGeom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95288" y="5149641"/>
            <a:ext cx="8567737" cy="101566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Yingshun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Zhu,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on Ampere-Turns of Superconducting Dipole and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Magnets Based on Sector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Coils,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Instruments and Methods in Physics Research A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2014, 741: 186-191.</a:t>
            </a:r>
            <a:r>
              <a:rPr lang="en-US" altLang="zh-CN" sz="2000" dirty="0"/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869" y="3573016"/>
            <a:ext cx="528342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Novel design of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QD0: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Collared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cos2θ quadrupole magnet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with shared iron yoke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and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crossing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angle between two aperture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centerlines.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far,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there is no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cos2</a:t>
            </a:r>
            <a:r>
              <a:rPr lang="el-GR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θ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superconducting quadrupole magnet developed in China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In the R&amp;D of CEPC interaction region superconducting magnets,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first step is to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develop a short QD0 model magnet with 0.5m length (near IP side).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Design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of QD0 short model 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magnet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896084"/>
            <a:ext cx="5636590" cy="2897549"/>
          </a:xfrm>
          <a:prstGeom prst="rect">
            <a:avLst/>
          </a:prstGeom>
        </p:spPr>
      </p:pic>
      <p:sp>
        <p:nvSpPr>
          <p:cNvPr id="8" name="下箭头 7"/>
          <p:cNvSpPr/>
          <p:nvPr/>
        </p:nvSpPr>
        <p:spPr>
          <a:xfrm>
            <a:off x="2699792" y="3335173"/>
            <a:ext cx="43204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195736" y="5046470"/>
            <a:ext cx="1296144" cy="122413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4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aim of QD0 short model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magnet: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Verify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magnet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design;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Exploring magnet manufacturing technology;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Master cryogenic testing Technology;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Master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magnetic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and quench performance 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magnet;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Lay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foundation for the development of long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QD0 prototype.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10209"/>
            <a:ext cx="4205232" cy="29523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44" y="3096308"/>
            <a:ext cx="437866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1520" y="836712"/>
            <a:ext cx="8351143" cy="122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3D field simulation of two apertures 0.5m QD0.</a:t>
            </a:r>
            <a:endParaRPr lang="en-US" altLang="zh-CN" sz="24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2952328" cy="27312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95" y="1268760"/>
            <a:ext cx="3236881" cy="28753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93096"/>
            <a:ext cx="4355976" cy="2275393"/>
          </a:xfrm>
          <a:prstGeom prst="rect">
            <a:avLst/>
          </a:prstGeom>
        </p:spPr>
      </p:pic>
      <p:pic>
        <p:nvPicPr>
          <p:cNvPr id="2050" name="Picture 2" descr="2020-03-13 19-59-35屏幕截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4074"/>
            <a:ext cx="2664296" cy="234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9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3D field simulation result shows that, local field harmonic as a result of field cross talk is smaller than 0.5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unit (1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×10</a:t>
            </a:r>
            <a:r>
              <a:rPr lang="en-GB" altLang="zh-CN" sz="2000" baseline="30000" dirty="0">
                <a:solidFill>
                  <a:srgbClr val="0033CC"/>
                </a:solidFill>
                <a:latin typeface="Times New Roman" panose="02020603050405020304" pitchFamily="18" charset="0"/>
              </a:rPr>
              <a:t>-4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)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Each integrated multipole field as a result of field crosstalk between the two apertures is </a:t>
            </a:r>
            <a:r>
              <a:rPr lang="en-GB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smaller than 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0.3 unit.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dipole field is smaller than 10 </a:t>
            </a:r>
            <a:r>
              <a:rPr lang="en-GB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Gs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at each longitudinal position.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91903" y="2780928"/>
            <a:ext cx="59046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3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field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harmonics</a:t>
            </a:r>
            <a:r>
              <a:rPr lang="zh-CN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unit, 1×10</a:t>
            </a:r>
            <a:r>
              <a:rPr lang="en-US" altLang="zh-CN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zh-CN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2563374" y="3150260"/>
          <a:ext cx="3871201" cy="35219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14197"/>
                <a:gridCol w="2657004"/>
              </a:tblGrid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 b="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sz="1800" b="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@R=9.8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10000.0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-0.28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0.017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-0.01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0.06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-0.02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0.022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-1.78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-0.02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0.015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3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Stress analysis of QD0 short model magnet: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 total of 8 keys are used in the whole cross section.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FEM analysis result shows that, the stress in each component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during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each operation step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safe.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Collar material with high strength is required.</a:t>
            </a: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292080" y="4499352"/>
            <a:ext cx="30243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 in coil after excitation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888432" cy="292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35857" y="4314686"/>
            <a:ext cx="10801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2670094" cy="290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3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Influence of solenoid field on the quadrupole</a:t>
            </a:r>
            <a:r>
              <a:rPr lang="en-GB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Quadrupoles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located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inside the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bore of Accelerator anti-solenoid, which can cancel the field of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Detector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solenoid.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cancellation of solenoid is not perfect, and residual 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solenoid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field exists. During optimization, the solenoid field is smaller than 300 </a:t>
            </a:r>
            <a:r>
              <a:rPr lang="en-GB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Gs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in the quadrupole region.</a:t>
            </a:r>
            <a:endParaRPr lang="en-GB" altLang="zh-CN" sz="2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3D field simulation of 0.5m QD0 with 300 </a:t>
            </a:r>
            <a:r>
              <a:rPr lang="en-GB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Gs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background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solenoid field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752850"/>
            <a:ext cx="5040560" cy="2644703"/>
          </a:xfrm>
          <a:prstGeom prst="rect">
            <a:avLst/>
          </a:prstGeom>
        </p:spPr>
      </p:pic>
      <p:sp>
        <p:nvSpPr>
          <p:cNvPr id="3" name="右箭头 2"/>
          <p:cNvSpPr/>
          <p:nvPr/>
        </p:nvSpPr>
        <p:spPr>
          <a:xfrm>
            <a:off x="2267744" y="4575536"/>
            <a:ext cx="1440160" cy="3600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2236077" y="5069609"/>
            <a:ext cx="1440160" cy="3600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2236077" y="5517232"/>
            <a:ext cx="1440160" cy="3600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95288" y="4908749"/>
            <a:ext cx="2520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solenoid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2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3D field simulation result shows that,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 quadrupole magnet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can work normally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under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300Gs solenoid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field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magnetic field in the iron core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increases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, but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magnetic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field saturation is not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serious.</a:t>
            </a:r>
            <a:endParaRPr lang="en-GB" altLang="zh-CN" sz="2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change in the integrated field gradient is smaller than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3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×10</a:t>
            </a:r>
            <a:r>
              <a:rPr lang="en-GB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-4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; the change in the integrated multipole field is smaller than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0.2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×10</a:t>
            </a:r>
            <a:r>
              <a:rPr lang="en-GB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-4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24944"/>
            <a:ext cx="5609109" cy="328318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79712" y="620813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Magnetic fled distribution along longitudinal direction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86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zh-CN" b="1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zh-CN" sz="280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     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11560" y="1556792"/>
            <a:ext cx="6841008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Outline</a:t>
            </a:r>
            <a:endParaRPr lang="en-US" altLang="zh-CN" sz="28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Overview of CEPC MDI SC magnets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Design of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QD0 and short model magnet </a:t>
            </a:r>
            <a:r>
              <a:rPr lang="en-US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Design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 QF1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anti-solenoid</a:t>
            </a: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QD0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with updated requirement</a:t>
            </a: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Summary</a:t>
            </a: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zh-CN" sz="20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zh-CN" sz="20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2705" y="482728"/>
            <a:ext cx="8424863" cy="6120532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</a:p>
          <a:p>
            <a:pPr marL="0" indent="0" eaLnBrk="1" hangingPunct="1">
              <a:lnSpc>
                <a:spcPct val="105000"/>
              </a:lnSpc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Specifications on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NbTi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/Cu Strand and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keystoned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Rutherford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Cable:</a:t>
            </a: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Strand: </a:t>
            </a: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1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NbTi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/Cu, 0.5mm in diameter,  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Cu/</a:t>
            </a:r>
            <a:r>
              <a:rPr lang="en-US" altLang="zh-CN" sz="1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=1.3, Filament diameter &lt; 8</a:t>
            </a:r>
            <a:r>
              <a:rPr lang="el-GR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@</a:t>
            </a: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4.2K, Ic≥340A@3T</a:t>
            </a:r>
            <a:r>
              <a:rPr lang="zh-CN" altLang="en-US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Ic≥280A@4T</a:t>
            </a:r>
            <a:r>
              <a:rPr lang="zh-CN" altLang="en-US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Ic≥230A@5T.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Rutherford Cable: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Width: 3mm</a:t>
            </a: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mid 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thickness: 0.93 mm,   </a:t>
            </a: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keystone angle: 1.9 deg, No of stands: 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zh-CN" sz="1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63888" y="641870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Rutherford cable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58" y="3268816"/>
            <a:ext cx="2361364" cy="3149890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48" y="3411863"/>
            <a:ext cx="3152788" cy="293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6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850" y="836712"/>
            <a:ext cx="8576638" cy="5832648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inquiry for QD0 short model magnet fabrication has been completed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basic hardware necessary for prototype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investigated.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Winding machine for 0.5m QD0 quadrupole coil is available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IHEP Magnet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(need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tooling).</a:t>
            </a: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design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QD0 short model magnet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passed the experts review in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July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2019.</a:t>
            </a: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204864"/>
            <a:ext cx="3423840" cy="3173637"/>
          </a:xfrm>
          <a:prstGeom prst="rect">
            <a:avLst/>
          </a:prstGeom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03378" y="546040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winding machine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04864"/>
            <a:ext cx="45085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5794351" y="55404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meeting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4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R&amp;D of CEPC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superconducting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magnets, firstly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QD0 short model magnet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(the most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critical part of CEPC SC magnets) is planed to be developed: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Field gradient: 136T/m</a:t>
            </a:r>
            <a:r>
              <a:rPr lang="en-US" altLang="zh-CN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inner diameter 40mm,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 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0.5m.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Crossing </a:t>
            </a:r>
            <a:r>
              <a:rPr lang="en-US" altLang="zh-CN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</a:t>
            </a:r>
            <a:r>
              <a:rPr lang="en-US" altLang="zh-CN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two aperture centerlines: 33 </a:t>
            </a:r>
            <a:r>
              <a:rPr lang="en-US" altLang="zh-CN" sz="20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r>
              <a:rPr lang="en-US" altLang="zh-CN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In practice, can it really meet the requirement?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Need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funding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support: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5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0W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RMB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including: superconductor, magnet fabrication and assembly, field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measurement system, quench protection system,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cryogenic test, etc.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Need manpower: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5.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R&amp;D plan toward TDR</a:t>
            </a:r>
          </a:p>
        </p:txBody>
      </p:sp>
    </p:spTree>
    <p:extLst>
      <p:ext uri="{BB962C8B-B14F-4D97-AF65-F5344CB8AC3E}">
        <p14:creationId xmlns:p14="http://schemas.microsoft.com/office/powerpoint/2010/main" val="33432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720"/>
            <a:ext cx="8064573" cy="424944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design of QF1 magnet is similar to the QD0 magnet, except that there is iron yoke around the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coil for QF1. 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used Rutherford cable is similar to that of QD0. Since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distance between the two apertures is much larger and the usage of iron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yoke,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the field cross talk between the two apertures of </a:t>
            </a:r>
            <a:r>
              <a:rPr lang="en-US" altLang="zh-CN" sz="2000">
                <a:solidFill>
                  <a:srgbClr val="C00000"/>
                </a:solidFill>
                <a:latin typeface="Times New Roman" panose="02020603050405020304" pitchFamily="18" charset="0"/>
              </a:rPr>
              <a:t>QF1 </a:t>
            </a:r>
            <a:r>
              <a:rPr lang="en-US" altLang="zh-CN" sz="2000" smtClean="0">
                <a:solidFill>
                  <a:srgbClr val="C00000"/>
                </a:solidFill>
                <a:latin typeface="Times New Roman" panose="02020603050405020304" pitchFamily="18" charset="0"/>
              </a:rPr>
              <a:t>is not a problem.     </a:t>
            </a:r>
            <a:endParaRPr lang="en-US" altLang="zh-CN" sz="2000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optimization, the QF1 coil consists of four coil blocks in two layers separated by wedges, and there are 29 turns in each pole.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Design of superconducting quadrupole magnet QF1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27584" y="6301184"/>
            <a:ext cx="34563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flux lines</a:t>
            </a:r>
            <a:r>
              <a:rPr lang="en-US" altLang="zh-CN" sz="1600" dirty="0"/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(One quarter cross section)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20072" y="6229176"/>
            <a:ext cx="3529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flux density distribution</a:t>
            </a:r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48856"/>
            <a:ext cx="3600400" cy="2808312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92872"/>
            <a:ext cx="446449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3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Field cross talk 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QF1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two apertures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modelled and studied in OPERA-2D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calculation results show that, the iron yoke can well shield the leakage field of each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aperture.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Each s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ystematic field harmonics is smaller than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1 unit (1×10-4).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he non-systematic field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harmonics as a result of field cross talk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can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be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neglected. </a:t>
            </a:r>
            <a:endParaRPr lang="en-US" altLang="zh-CN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3779912" y="6290644"/>
            <a:ext cx="2376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aperture Flux lines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19" y="2841197"/>
            <a:ext cx="6648024" cy="344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Design parameters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and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magnet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Layout 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QF1: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1045368" y="1412776"/>
            <a:ext cx="35988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parameters of QF1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179512" y="1874839"/>
          <a:ext cx="5219277" cy="47228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02564"/>
                <a:gridCol w="2616713"/>
              </a:tblGrid>
              <a:tr h="260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 name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QF1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260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gradient (T/m)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260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260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turns per pole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260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Excitation current</a:t>
                      </a: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r-FR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2250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260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layers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797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Conductor size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Rutherford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Cable</a:t>
                      </a:r>
                      <a:r>
                        <a:rPr lang="fr-FR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width 3 mm, mid thickness 0.95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mm, 12 strands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260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Stored energy (KJ)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30.5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260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Inductance (H</a:t>
                      </a:r>
                      <a:r>
                        <a:rPr lang="zh-CN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0.012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260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 field in coil (T)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260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inner diameter (mm)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260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outer diameter (mm)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527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direction Lorentz force/octant (kN)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400" b="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527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direction Lorentz force/octant (kN)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</a:tbl>
          </a:graphicData>
        </a:graphic>
      </p:graphicFrame>
      <p:pic>
        <p:nvPicPr>
          <p:cNvPr id="6" name="图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28" y="2744738"/>
            <a:ext cx="3528268" cy="2196430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86488" y="4941168"/>
            <a:ext cx="2416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aperture QF1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00601" y="5517232"/>
            <a:ext cx="374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current of QF1 at W and Z model will decrease. </a:t>
            </a:r>
            <a:endParaRPr lang="zh-CN" altLang="en-US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2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design requirements of the anti-solenoids in the CEPC Interaction Region are summarized below: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1)   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total integral longitudinal field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generated by the detector solenoid and anti-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solenoid coils is zero.</a:t>
            </a:r>
          </a:p>
          <a:p>
            <a:pPr marL="457200" indent="-457200" eaLnBrk="1" hangingPunct="1">
              <a:spcBef>
                <a:spcPts val="1800"/>
              </a:spcBef>
              <a:buFontTx/>
              <a:buAutoNum type="arabicParenR" startAt="2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longitudinal field inside QD0 and QF1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should be smaller than a few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hundred Gauss at each longitudinal position.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arenR" startAt="3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distribution of the solenoid field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along longitudinal direction should meet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the requirement of the beam optics for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emittance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arenR" startAt="4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angle of the anti-solenoid seen at the collision point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satisfies the Detector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requirements.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design of the anti-solenoid fully takes into account the above requirements. The anti-solenoid will be wound of rectangular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NbTi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-Cu conductor.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5605" name="Picture 10" descr="积分为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73250"/>
            <a:ext cx="18002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Design 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of superconducting anti-solenoid </a:t>
            </a:r>
          </a:p>
        </p:txBody>
      </p:sp>
    </p:spTree>
    <p:extLst>
      <p:ext uri="{BB962C8B-B14F-4D97-AF65-F5344CB8AC3E}">
        <p14:creationId xmlns:p14="http://schemas.microsoft.com/office/powerpoint/2010/main" val="3200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magnetic field of the Detector solenoid is not constant, and it decreases slowly along the longitudinal direction.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In order to reduce the magnet size, energy and cost,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 anti-solenoid is divided into a total of 29 sections with different inner coil diameters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These sections are connected in series, but the current of some sections of the anti-solenoid can be adjusted using auxiliary power supplies if needed.  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anti-solenoid along longitudinal direction:</a:t>
            </a:r>
          </a:p>
          <a:p>
            <a:pPr marL="0" indent="0" eaLnBrk="1" hangingPunct="1">
              <a:lnSpc>
                <a:spcPct val="110000"/>
              </a:lnSpc>
              <a:spcBef>
                <a:spcPct val="500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1) 4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sections, from IP point to QD0; </a:t>
            </a: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500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2) 12 sections, QD0 region;</a:t>
            </a:r>
          </a:p>
          <a:p>
            <a:pPr marL="0" indent="0" eaLnBrk="1" hangingPunct="1">
              <a:lnSpc>
                <a:spcPct val="110000"/>
              </a:lnSpc>
              <a:spcBef>
                <a:spcPct val="500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3) 6 sections, QF1 region;</a:t>
            </a:r>
          </a:p>
          <a:p>
            <a:pPr marL="0" indent="0" eaLnBrk="1" hangingPunct="1">
              <a:lnSpc>
                <a:spcPct val="110000"/>
              </a:lnSpc>
              <a:spcBef>
                <a:spcPct val="500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4) 7 section, after QF1 region.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To reduce the length of the cryostat, the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sections of</a:t>
            </a:r>
          </a:p>
          <a:p>
            <a:pPr marL="0" indent="0" eaLnBrk="1" hangingPunct="1">
              <a:lnSpc>
                <a:spcPct val="110000"/>
              </a:lnSpc>
              <a:spcBef>
                <a:spcPct val="5000"/>
              </a:spcBef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anti-solenoid after QF1 region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with low field will be 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5000"/>
              </a:spcBef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operated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at room-temperature. 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80928"/>
            <a:ext cx="2302471" cy="400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Magnetic field calculation and optimization is performed using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axi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-symmetric model in OPERA-2D.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central field of the first section of the anti-solenoid is the strongest, with a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peak value of 7.2T.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1544638" y="5546725"/>
            <a:ext cx="1944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2D flux lines</a:t>
            </a: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5456238" y="5589240"/>
            <a:ext cx="3529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flux density distribution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8"/>
            <a:ext cx="4282684" cy="22322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31" y="3026096"/>
            <a:ext cx="4493035" cy="234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Combined field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of Anti-solenoid and Detector solenoid.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net solenoid field inside QD0 and QF1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each longitudinal position is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 than 300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combined field distribution of anti-solenoid and Detector solenoid well meets the requirement of beam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dynamics for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12068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52578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is a Circular Electron Positron Collider with a circumference about 100 km, beam energy up to 120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proposed by IHEP.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magnets needed for CEPC Accelerator are conventional magnets.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greatly squeeze the beam for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luminosity, compact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gradient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final focus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 magnets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required on both sides of the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points in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collider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ring. 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8" name="Text Box 22"/>
          <p:cNvSpPr txBox="1">
            <a:spLocks noChangeArrowheads="1"/>
          </p:cNvSpPr>
          <p:nvPr/>
        </p:nvSpPr>
        <p:spPr bwMode="auto">
          <a:xfrm>
            <a:off x="1763688" y="160635"/>
            <a:ext cx="6048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CEPC MDI SC 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magnets</a:t>
            </a:r>
            <a:endParaRPr lang="en-US" altLang="zh-CN" sz="24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99" y="2902117"/>
            <a:ext cx="3324848" cy="319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55650" y="6343650"/>
            <a:ext cx="29162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Sketch of CEPC </a:t>
            </a:r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Collider 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ring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5580112" y="6251574"/>
            <a:ext cx="2736304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MDI layout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279" y="2906804"/>
            <a:ext cx="5466189" cy="334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Design parameters of Anti-solenoid: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2843213" y="1412875"/>
            <a:ext cx="52562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parameters of Anti-solenoid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900113" y="1833563"/>
          <a:ext cx="7920037" cy="48355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23815"/>
                <a:gridCol w="1660618"/>
                <a:gridCol w="1704204"/>
                <a:gridCol w="1531400"/>
              </a:tblGrid>
              <a:tr h="581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 name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Anti-solenoid before QD0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Anti-solenoid QD0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Anti-solenoid after QD0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</a:tr>
              <a:tr h="280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field</a:t>
                      </a:r>
                      <a:r>
                        <a:rPr lang="zh-CN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zh-CN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</a:tr>
              <a:tr h="280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</a:t>
                      </a:r>
                      <a:r>
                        <a:rPr lang="zh-CN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zh-CN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</a:tr>
              <a:tr h="280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Conductor (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NbTi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-Cu, mm)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2.5×1.5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</a:tr>
              <a:tr h="280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layers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</a:tr>
              <a:tr h="280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Excitation current</a:t>
                      </a:r>
                      <a:r>
                        <a:rPr lang="zh-CN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</a:t>
                      </a:r>
                      <a:r>
                        <a:rPr lang="zh-CN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</a:tr>
              <a:tr h="280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Stored energy (KJ)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715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</a:tr>
              <a:tr h="280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Inductance</a:t>
                      </a:r>
                      <a:r>
                        <a:rPr lang="zh-CN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zh-CN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1.4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80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 field in coil (T)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</a:tr>
              <a:tr h="280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sections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</a:tr>
              <a:tr h="581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Solenoid coil inner diameter (mm)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</a:tr>
              <a:tr h="581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Solenoid coil outer diameter (mm)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</a:tr>
              <a:tr h="280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Lorentz force F</a:t>
                      </a:r>
                      <a:r>
                        <a:rPr lang="en-US" sz="1600" b="0" baseline="-25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(kN)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</a:tr>
              <a:tr h="280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Cryostat diameter (mm)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6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56165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requirement of the Final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updated in 2019.</a:t>
            </a: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considerations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field gradient 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reduced compared to that in CDR; the development 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QDa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most challenging.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anti-solenoid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to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CDR.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for the corrector coil is enough inside the bore of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yoke is used to eliminate the field crosstalk from the two apertures.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547664" y="1479089"/>
            <a:ext cx="66967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pdated Requirements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focus quadrupole magnets for Higgs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359569" y="1854637"/>
          <a:ext cx="8353424" cy="2207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9181"/>
                <a:gridCol w="1641930"/>
                <a:gridCol w="1318701"/>
                <a:gridCol w="1896748"/>
                <a:gridCol w="2466864"/>
              </a:tblGrid>
              <a:tr h="846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field gradient (T/m)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 of GFR (mm)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Minimal distance between two aperture beam lines (mm)</a:t>
                      </a:r>
                      <a:endParaRPr lang="zh-CN" sz="16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QDa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72.61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QDb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77.5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22.0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124.75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QF1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63.4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30.9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181.85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QD0 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design with updated requirement</a:t>
            </a:r>
            <a:endParaRPr lang="en-US" altLang="zh-CN" sz="24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8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Design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progress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of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Qda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(inner diameter 48mm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design 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QDa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is based on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two layers cos2</a:t>
            </a:r>
            <a:r>
              <a:rPr lang="el-GR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θ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coil using Rutherford cable with iron yoke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QDa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single aperture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cross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section is optimized with four coil blocks in two layers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separated by wedges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, and there are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25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turns in each pole.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excitation current of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QDa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1240A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field in single aperture is smaller than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1×10</a:t>
            </a:r>
            <a:r>
              <a:rPr lang="en-US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31640" y="6381328"/>
            <a:ext cx="33843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flux </a:t>
            </a:r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lines (1/4 cross section)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20072" y="6332810"/>
            <a:ext cx="3529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flux density distribution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4" y="3392773"/>
            <a:ext cx="4253109" cy="29168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74903"/>
            <a:ext cx="4630555" cy="271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Field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cross talk of the two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apertures: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field cross talk of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QDa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two apertures near the IP side, where the distance between two aperture centerlines is minimum.    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Iron yoke can well shield the leakage field of each aperture. </a:t>
            </a:r>
            <a:r>
              <a:rPr lang="en-GB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The field harmonics as a result of field crosstalk 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is </a:t>
            </a:r>
            <a:r>
              <a:rPr lang="en-GB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smaller than 0.5×10</a:t>
            </a:r>
            <a:r>
              <a:rPr lang="en-GB" altLang="zh-CN" sz="2000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-4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dipole field in each single aperture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as a result of field crosstalk 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is smaller than 5 </a:t>
            </a:r>
            <a:r>
              <a:rPr lang="en-GB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Gs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GB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5004048" y="5733256"/>
            <a:ext cx="24482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Bmod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220775" y="5733256"/>
            <a:ext cx="21208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 Flux lines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322"/>
            <a:ext cx="4435501" cy="23049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93" y="3347067"/>
            <a:ext cx="4427034" cy="230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Design parameters and single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aperture cross section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QDa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1115616" y="1340768"/>
            <a:ext cx="48965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7: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parameters of </a:t>
            </a: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QDa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 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310598" y="1700808"/>
          <a:ext cx="4333634" cy="48601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92596"/>
                <a:gridCol w="2341038"/>
              </a:tblGrid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 name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QDa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gradient (T/m)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77.5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turns per pole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Excitation current</a:t>
                      </a: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r-FR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1240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layers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729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Conductor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Rutherford 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Cable</a:t>
                      </a:r>
                      <a:r>
                        <a:rPr lang="fr-FR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width 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2.5 </a:t>
                      </a:r>
                      <a:r>
                        <a:rPr lang="fr-FR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mm, mid thickness 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0.93 mm, keystone angle 1.9 deg</a:t>
                      </a:r>
                      <a:endParaRPr lang="zh-CN" sz="14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Stored energy (KJ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(Double aperture)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Inductance (H</a:t>
                      </a:r>
                      <a:r>
                        <a:rPr lang="zh-CN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0.010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 field in coil (T)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2.4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inner diameter (mm)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outer diameter (mm)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481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direction Lorentz force/octant (kN)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481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direction Lorentz force/octant (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-34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395" y="2142818"/>
            <a:ext cx="4394605" cy="264962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60615" y="4946894"/>
            <a:ext cx="4017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minimize the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quench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beam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loss, a thin layer of liquid helium will be introduced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corrector coils.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8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506" y="1412776"/>
            <a:ext cx="8641879" cy="388843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easibility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of HTS superconducting magnet technology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is being considered for CEPC IR superconducting magnets.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Large critical current, heat load resistant,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High operating temperature.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Disadvantage: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Expensive, conductor and coil manufacture not mature,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Large diameter of superconductor filament.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HTS Bi-2212 option for CEPC SC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quadrupole</a:t>
            </a: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60000" eaLnBrk="1" hangingPunct="1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Bi-2212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High current carrying capacity, isotropic properties, relatively mature production technology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Similar cross section as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NbTi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option;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Wind and react; or React and wind;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6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Bi-2212 option of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QDa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Two layers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cos2</a:t>
            </a:r>
            <a:r>
              <a:rPr lang="el-GR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θ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coil using Rutherford cable with iron yoke.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Inner diameter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48mm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, Bi-2212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strand diameter 0.8 mm.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Rutherford Cable: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Width 2.4mm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, No of stands: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6, 17turns each pole.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excitation current of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QDa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1800A, and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multipole field in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aperture is smaller than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2×10</a:t>
            </a:r>
            <a:r>
              <a:rPr lang="en-US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As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a first step, some test on Bi-2212 conductor is planned.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491880" y="5699210"/>
            <a:ext cx="33843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calculation model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6" y="3005208"/>
            <a:ext cx="4189395" cy="2534227"/>
          </a:xfrm>
          <a:prstGeom prst="rect">
            <a:avLst/>
          </a:prstGeom>
        </p:spPr>
      </p:pic>
      <p:pic>
        <p:nvPicPr>
          <p:cNvPr id="1026" name="Picture 2" descr="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t="7869"/>
          <a:stretch>
            <a:fillRect/>
          </a:stretch>
        </p:blipFill>
        <p:spPr bwMode="auto">
          <a:xfrm>
            <a:off x="5533081" y="2616990"/>
            <a:ext cx="3069582" cy="292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5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195388"/>
            <a:ext cx="8424863" cy="52578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MDI superconducting magnets are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devices for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CEPC. The design of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magnets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 the requirement.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 design of QD0 is adopted.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Despite limited space, magnetic field cross talk effect between two apertures is negligible using iron yoke.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iron-free design of QD0, the excitation current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iron yoke can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substantially reduced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anti-solenoid is divided into a total 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sections with different inner coil diameters, with a max central field 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7.2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step of the R&amp;D is to develop a QD0 short model magnet with a magnetic length of 0.5 m.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physical design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finished and reviewed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fabrication is planned to be started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(depending on fund</a:t>
            </a:r>
            <a:r>
              <a:rPr lang="en-US" altLang="zh-CN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reduced field gradient in the updated design, both the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NbTi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option and HTS option for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quadrupole magnet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considered.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3796" name="Picture 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237288"/>
            <a:ext cx="2519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63713" y="2781300"/>
            <a:ext cx="6192837" cy="936625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zh-CN" sz="36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Thanks for your attention!</a:t>
            </a:r>
          </a:p>
        </p:txBody>
      </p:sp>
      <p:pic>
        <p:nvPicPr>
          <p:cNvPr id="34819" name="Picture 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6191250"/>
            <a:ext cx="251936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107504" y="6191250"/>
            <a:ext cx="33123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 b="1" dirty="0" smtClean="0">
                <a:latin typeface="Times New Roman" panose="02020603050405020304" pitchFamily="18" charset="0"/>
              </a:rPr>
              <a:t>CEPC </a:t>
            </a:r>
            <a:r>
              <a:rPr lang="en-US" altLang="zh-CN" sz="1800" b="1" dirty="0">
                <a:latin typeface="Times New Roman" panose="02020603050405020304" pitchFamily="18" charset="0"/>
              </a:rPr>
              <a:t>MDI Workshop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56165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CDR requirements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Final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(QD0 and QF1) are based on L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of 2.2 m, beam crossing angle of 33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mrad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QD0 and QF1 magnets are operated inside the field of </a:t>
            </a:r>
            <a:r>
              <a:rPr lang="en-US" altLang="zh-CN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 solenoid magnet with a central field of 3.0 T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cancel the effect of the longitudinal detector solenoid field on the accelerator beam,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anti-solenoids before QD0, outside QD0 and QF1 are needed.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integral longitudinal field generated by the detector solenoid and accelerator anti-solenoid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zero; Local net solenoid field in the region of quadrupole is close to zero.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078335" y="1626240"/>
            <a:ext cx="75243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1: Requirements of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 quadrupole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magnets for Higgs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555053"/>
              </p:ext>
            </p:extLst>
          </p:nvPr>
        </p:nvGraphicFramePr>
        <p:xfrm>
          <a:off x="395288" y="2132856"/>
          <a:ext cx="8353424" cy="1754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9181"/>
                <a:gridCol w="1641930"/>
                <a:gridCol w="1318701"/>
                <a:gridCol w="1896748"/>
                <a:gridCol w="2466864"/>
              </a:tblGrid>
              <a:tr h="846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field gradient (T/m)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 of GFR (mm)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Minimal distance between two aperture beam lines (mm)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QD0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19.6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72.6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QF1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146.20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4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MDI SC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Magnets start at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z=1.12m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including: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QD0,QF1, anti-solenoid on each side of the IP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Inner radius of beam pipe is 10 mm.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QD0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, QF1, and anti-solenoid coils are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in the same cryostat.    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2699792" y="6309320"/>
            <a:ext cx="56166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Schematic layout of QD0, QF1, and anti-solenoid</a:t>
            </a:r>
          </a:p>
        </p:txBody>
      </p:sp>
      <p:pic>
        <p:nvPicPr>
          <p:cNvPr id="1026" name="Picture 2" descr="Fig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85" y="2276872"/>
            <a:ext cx="755045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QD0 CDR: 136T/m,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inner diameter 40mm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, length 2m.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Iron-free design of QD0 is presented in the CDR report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QD0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design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of i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ron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option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Minimal distance between two aperture beam lines: 72.6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mm.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Not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enough space to place two single apertures side by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side,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so a compact design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adopted.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cos2θ quadrupole coil using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NbTi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Rutherford: highest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magnetic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efficiency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and cooling capacity,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good stability, elimination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of field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crosstalk.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Iron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yoke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can enhance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field gradient, reduce the coil excitation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current.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Iron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core in the middle part is shared by the two 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apertures.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260" y="4077072"/>
            <a:ext cx="3686353" cy="24249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42" y="4281132"/>
            <a:ext cx="4110570" cy="2220849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QD0 design </a:t>
            </a:r>
            <a:r>
              <a:rPr lang="en-US" altLang="zh-CN" sz="28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with </a:t>
            </a:r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CDR </a:t>
            </a:r>
            <a:r>
              <a:rPr lang="en-US" altLang="zh-CN" sz="28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Parameter</a:t>
            </a:r>
          </a:p>
        </p:txBody>
      </p:sp>
      <p:sp>
        <p:nvSpPr>
          <p:cNvPr id="4" name="右箭头 3"/>
          <p:cNvSpPr/>
          <p:nvPr/>
        </p:nvSpPr>
        <p:spPr>
          <a:xfrm>
            <a:off x="4321834" y="5073502"/>
            <a:ext cx="936104" cy="4320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8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design of QD0 is based on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two layers cos2</a:t>
            </a:r>
            <a:r>
              <a:rPr lang="el-GR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θ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coil using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NbTi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Rutherford cable with iron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yoke.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QD0 single aperture coil cross section is optimized with four coil blocks in two layers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separated by wedges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, and there are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21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turns in each pole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 magnetic field calculation is performed using OPERA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Actual insulation thickness and coil fabrication process are taken into account.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91605" y="6203282"/>
            <a:ext cx="33843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flux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lines (1/4 cross section)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20072" y="6165304"/>
            <a:ext cx="3529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flux density distribution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3590067" cy="29523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95140"/>
            <a:ext cx="4907583" cy="255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2D field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cross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talk of QD0 two apertures near the IP side.    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field harmonics as a result of field crosstalk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is 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smaller than 0.5×10</a:t>
            </a:r>
            <a:r>
              <a:rPr lang="en-GB" altLang="zh-CN" sz="2000" baseline="30000" dirty="0">
                <a:solidFill>
                  <a:srgbClr val="0033CC"/>
                </a:solidFill>
                <a:latin typeface="Times New Roman" panose="02020603050405020304" pitchFamily="18" charset="0"/>
              </a:rPr>
              <a:t>-4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Compared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with the iron-free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design,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the excitation current can be reduced.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GB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991952" y="5170313"/>
            <a:ext cx="24482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Bmod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224" y="1926422"/>
            <a:ext cx="4434212" cy="23042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84" y="4356159"/>
            <a:ext cx="4558481" cy="2366972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05435" y="3393063"/>
            <a:ext cx="21208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 Flux lines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QD0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: D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ouble aperture quadrupole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magnet using cos2</a:t>
            </a:r>
            <a:r>
              <a:rPr lang="el-GR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θ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coil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with iron yoke, with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crossing angle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between two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apertures.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Novel design, the first such magnet in 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world.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9" y="1880254"/>
            <a:ext cx="3328204" cy="24128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55" y="1899647"/>
            <a:ext cx="2574781" cy="25374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06605"/>
            <a:ext cx="3240361" cy="28021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75" y="4453136"/>
            <a:ext cx="4570687" cy="23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18890</TotalTime>
  <Words>3085</Words>
  <Application>Microsoft Office PowerPoint</Application>
  <PresentationFormat>全屏显示(4:3)</PresentationFormat>
  <Paragraphs>544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3" baseType="lpstr">
      <vt:lpstr>宋体</vt:lpstr>
      <vt:lpstr>Arial</vt:lpstr>
      <vt:lpstr>Times New Roman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QD0 design with CDR Parameter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Design of QD0 short model magnet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R&amp;D plan toward TDR</vt:lpstr>
      <vt:lpstr>Design of superconducting quadrupole magnet QF1</vt:lpstr>
      <vt:lpstr>PowerPoint 演示文稿</vt:lpstr>
      <vt:lpstr>PowerPoint 演示文稿</vt:lpstr>
      <vt:lpstr>Design of superconducting anti-solenoid </vt:lpstr>
      <vt:lpstr>PowerPoint 演示文稿</vt:lpstr>
      <vt:lpstr>PowerPoint 演示文稿</vt:lpstr>
      <vt:lpstr>PowerPoint 演示文稿</vt:lpstr>
      <vt:lpstr>PowerPoint 演示文稿</vt:lpstr>
      <vt:lpstr>QD0 design with updated requirement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ym</cp:lastModifiedBy>
  <cp:revision>2239</cp:revision>
  <dcterms:created xsi:type="dcterms:W3CDTF">2008-05-27T08:38:56Z</dcterms:created>
  <dcterms:modified xsi:type="dcterms:W3CDTF">2020-05-30T02:48:54Z</dcterms:modified>
</cp:coreProperties>
</file>