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  <p:sldId id="275" r:id="rId20"/>
    <p:sldId id="282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71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717D6-EA28-4B5F-B55F-355ECEC19182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AEE91-40D3-4C23-9A97-C82DC8FF7B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9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81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40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86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0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85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63C26-1BF7-4EBA-A371-78FEE8F067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85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3D40-03C3-4BA4-917D-5BFDF6B96B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76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of Detector Stray Field 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82464" y="4077072"/>
            <a:ext cx="5432648" cy="1752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Yuan Zhang,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Daheng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Feipeng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6309320"/>
            <a:ext cx="520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MDI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Workshop, 28-29 May, 2020, C305, IHEP.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5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24148" r="12885" b="30130"/>
          <a:stretch/>
        </p:blipFill>
        <p:spPr bwMode="auto">
          <a:xfrm>
            <a:off x="305272" y="2204864"/>
            <a:ext cx="8650176" cy="31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032" y="5777832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2 correctors, the vertical orbit and coupling is controlled.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orbit leak to the whole ring for vertical plane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=28Gs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=23Gs</a:t>
            </a:r>
            <a:r>
              <a:rPr lang="zh-C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correction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53" y="1086609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0.019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15 um,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8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3" t="22149" r="14968" b="18271"/>
          <a:stretch/>
        </p:blipFill>
        <p:spPr bwMode="auto">
          <a:xfrm>
            <a:off x="5676637" y="2457464"/>
            <a:ext cx="3429927" cy="26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V="1">
            <a:off x="6876256" y="479715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8072960" y="480117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691680" y="3778896"/>
            <a:ext cx="504056" cy="1432016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2267744" y="4581128"/>
            <a:ext cx="3528392" cy="18219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6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24757" b="19356"/>
          <a:stretch/>
        </p:blipFill>
        <p:spPr bwMode="auto">
          <a:xfrm>
            <a:off x="107504" y="2178552"/>
            <a:ext cx="8620648" cy="32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=28Gs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=23Gs w. correction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53" y="1086609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200 nm,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0.8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2853" r="33958" b="10426"/>
          <a:stretch/>
        </p:blipFill>
        <p:spPr bwMode="auto">
          <a:xfrm>
            <a:off x="5434401" y="2375891"/>
            <a:ext cx="3674103" cy="260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32" y="5661248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8 correctors, the vertical orbit and coupling is controlled well.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orbit leak to the whole ring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54520" y="3687456"/>
            <a:ext cx="504056" cy="1432016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130584" y="4206224"/>
            <a:ext cx="3528392" cy="18219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704664" y="468907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156176" y="470598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687664" y="470598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110568" y="471513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9036496" y="469656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8645824" y="468907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8142632" y="470571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7668344" y="470598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4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25986" r="4635" b="26392"/>
          <a:stretch/>
        </p:blipFill>
        <p:spPr bwMode="auto">
          <a:xfrm>
            <a:off x="323528" y="2276872"/>
            <a:ext cx="871865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=56Gs</a:t>
            </a:r>
            <a:r>
              <a:rPr lang="zh-C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=46Gs w. correction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029" y="1134633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0.0083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900 nm,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1.7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26483" r="36508" b="15620"/>
          <a:stretch/>
        </p:blipFill>
        <p:spPr bwMode="auto">
          <a:xfrm>
            <a:off x="5364088" y="2286015"/>
            <a:ext cx="3723760" cy="27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1618528" y="3724032"/>
            <a:ext cx="504056" cy="1432016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130584" y="4206224"/>
            <a:ext cx="3233504" cy="182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631512" y="478966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046448" y="479742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651088" y="478828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7092280" y="477913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9027352" y="477886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8645824" y="478966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051192" y="478800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622624" y="476999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032" y="5661248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8 correctors, the vertical orbit and coupling is controlled well.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orbit leak to the whole ring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9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26268" r="3264" b="25703"/>
          <a:stretch/>
        </p:blipFill>
        <p:spPr bwMode="auto">
          <a:xfrm>
            <a:off x="179512" y="2276872"/>
            <a:ext cx="8668139" cy="30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=84Gs</a:t>
            </a:r>
            <a:r>
              <a:rPr lang="zh-C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=69Gs w. correction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37" y="1107200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 um,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2.2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3" t="23858" r="26627" b="17458"/>
          <a:stretch/>
        </p:blipFill>
        <p:spPr bwMode="auto">
          <a:xfrm>
            <a:off x="5196200" y="2225456"/>
            <a:ext cx="3727804" cy="28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32" y="5661248"/>
            <a:ext cx="82278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8 correctors, the vertical orbit and coupling can be controlled.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orbit leak to the whole ring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63080" y="3714888"/>
            <a:ext cx="504056" cy="1432016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130584" y="4206224"/>
            <a:ext cx="3233504" cy="1822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448632" y="473479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5881856" y="472427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468208" y="472427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6936832" y="471513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8853616" y="472400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453800" y="472565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831736" y="4714856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448888" y="472427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3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810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detector vertical field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06488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component of detector stray field is not zero due to 2.4m height difference between collider ring and booster.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data is estimated by analytical calculation.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3655717" cy="32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67544" y="3429000"/>
            <a:ext cx="360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By: 2.3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Bz+Bx+By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considered.</a:t>
            </a:r>
          </a:p>
          <a:p>
            <a:pPr marL="285750" lvl="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slices (-50m ~ 50m): simulate the real distribution of detector field.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489979"/>
              </p:ext>
            </p:extLst>
          </p:nvPr>
        </p:nvGraphicFramePr>
        <p:xfrm>
          <a:off x="1907704" y="2397535"/>
          <a:ext cx="1944216" cy="65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4" imgW="1282680" imgH="431640" progId="Equation.DSMT4">
                  <p:embed/>
                </p:oleObj>
              </mc:Choice>
              <mc:Fallback>
                <p:oleObj name="Equation" r:id="rId4" imgW="1282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2397535"/>
                        <a:ext cx="1944216" cy="65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8316416" y="4490320"/>
            <a:ext cx="0" cy="10989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88424" y="48691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0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t="23413" r="17669" b="30967"/>
          <a:stretch/>
        </p:blipFill>
        <p:spPr bwMode="auto">
          <a:xfrm>
            <a:off x="251520" y="2204863"/>
            <a:ext cx="8769358" cy="317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=28Gs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=23Gs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By=2.3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Factor(By)= 1.0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5 mm,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0.8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0" t="25160" r="18491" b="16702"/>
          <a:stretch/>
        </p:blipFill>
        <p:spPr bwMode="auto">
          <a:xfrm>
            <a:off x="5755424" y="2538636"/>
            <a:ext cx="3335472" cy="251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1700824" y="2204863"/>
            <a:ext cx="504056" cy="296947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2411760" y="3143952"/>
            <a:ext cx="3416952" cy="1778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5978984" y="475308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339056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897976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7284304" y="477913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9036496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691544" y="478966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8124344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732352" y="4779138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1032" y="5588096"/>
            <a:ext cx="822784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vertical orbit correction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correctors)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orizontal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can not be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orbit may reduce the dynamic acceptance at 10GeV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28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23952" r="10204" b="29969"/>
          <a:stretch/>
        </p:blipFill>
        <p:spPr bwMode="auto">
          <a:xfrm>
            <a:off x="251520" y="2276872"/>
            <a:ext cx="8784772" cy="31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43" y="2432266"/>
            <a:ext cx="34404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=28Gs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=23Gs By=2.3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869" y="1052736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Factor(By)= 1.0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0.0012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0.8 mm,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0.8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32" y="5733256"/>
            <a:ext cx="8389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for two planes (8 v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correctors+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correctors)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horizontal and vertical orbit is controlled well.</a:t>
            </a:r>
          </a:p>
        </p:txBody>
      </p:sp>
      <p:sp>
        <p:nvSpPr>
          <p:cNvPr id="20" name="椭圆 19"/>
          <p:cNvSpPr/>
          <p:nvPr/>
        </p:nvSpPr>
        <p:spPr>
          <a:xfrm>
            <a:off x="1655104" y="2305447"/>
            <a:ext cx="504056" cy="296947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292888" y="3212976"/>
            <a:ext cx="3416952" cy="1047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841824" y="475308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220184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779104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192864" y="478828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990776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45824" y="478966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8069480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640912" y="476999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6833968" y="4870578"/>
            <a:ext cx="0" cy="2637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8028784" y="4904106"/>
            <a:ext cx="0" cy="2637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4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9" t="27823" r="20051" b="14533"/>
          <a:stretch/>
        </p:blipFill>
        <p:spPr bwMode="auto">
          <a:xfrm>
            <a:off x="5457599" y="2363647"/>
            <a:ext cx="3598012" cy="268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9" t="27664" r="20203" b="26440"/>
          <a:stretch/>
        </p:blipFill>
        <p:spPr bwMode="auto">
          <a:xfrm>
            <a:off x="251520" y="2331838"/>
            <a:ext cx="5184052" cy="3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=84Gs</a:t>
            </a:r>
            <a:r>
              <a:rPr lang="zh-C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=69Gs By=6.9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869" y="1052736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Factor(By)= 3.0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2.2 mm,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2.2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32" y="5733256"/>
            <a:ext cx="8389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for two planes (8 v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correctors+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h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correctors)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horizontal and vertical orbit can be controlled.</a:t>
            </a:r>
          </a:p>
        </p:txBody>
      </p:sp>
      <p:sp>
        <p:nvSpPr>
          <p:cNvPr id="20" name="椭圆 19"/>
          <p:cNvSpPr/>
          <p:nvPr/>
        </p:nvSpPr>
        <p:spPr>
          <a:xfrm>
            <a:off x="1591096" y="2314591"/>
            <a:ext cx="504056" cy="2969473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292888" y="3212976"/>
            <a:ext cx="3416952" cy="10471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722952" y="475308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128744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6669376" y="476085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128856" y="4788282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972488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8600104" y="478966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8060336" y="4769720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7595192" y="4769994"/>
            <a:ext cx="0" cy="29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6733384" y="4870578"/>
            <a:ext cx="0" cy="2637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8010496" y="4904106"/>
            <a:ext cx="0" cy="2637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4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574" y="2553537"/>
            <a:ext cx="4534166" cy="284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5297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52120" y="5573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W/O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field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49130" r="58307" b="27650"/>
          <a:stretch/>
        </p:blipFill>
        <p:spPr bwMode="auto">
          <a:xfrm>
            <a:off x="107504" y="2532562"/>
            <a:ext cx="4552326" cy="289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457200" y="198102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DA with detector stray field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37" y="1107200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Factor(By)= 3.0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v correctors+ 2 h correctors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 the orbit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influence to booster DA @10GeV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6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1144"/>
              </p:ext>
            </p:extLst>
          </p:nvPr>
        </p:nvGraphicFramePr>
        <p:xfrm>
          <a:off x="827584" y="4248512"/>
          <a:ext cx="772852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(46 </a:t>
                      </a:r>
                      <a:r>
                        <a:rPr lang="en-US" altLang="zh-CN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en-US" altLang="zh-CN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U0_180GeV (MV)  (U0_det/U0_arc)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7836.2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 (0.009)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290.4(0.037)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650.6 (0.083)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RF voltage (%)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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P0_180GeV (kw)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861.982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71.566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U0_10GeV (kV) (U0_det/U0_arc)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 (0.005)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(0.032)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 (0.086)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P0_10GeV (w)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108177" cy="279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296" y="1611680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energy (detector)@ 180GeV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altLang="zh-CN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energy(arc) @180GeV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1077 </a:t>
            </a:r>
            <a:r>
              <a:rPr lang="en-US" altLang="zh-CN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due to detector stray field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63056"/>
            <a:ext cx="422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energy 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=23Gs)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618605"/>
            <a:ext cx="4286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 energy loss &amp; SR power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496" y="11663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Stray Field on Booster</a:t>
            </a:r>
            <a:endParaRPr lang="zh-CN" alt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84" y="2564904"/>
            <a:ext cx="5582625" cy="402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4328" y="27089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P.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04" y="1124744"/>
            <a:ext cx="8093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outer size: 6.01m (z)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 6.06m (r)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Booster bypasses the collider ring from the outer side. (</a:t>
            </a:r>
            <a:r>
              <a:rPr lang="en-US" altLang="zh-C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Seperation</a:t>
            </a:r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zh-CN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dynamics effects of detector stray field is strongest at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7524328" y="3933056"/>
            <a:ext cx="0" cy="2657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6336" y="489227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m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9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864096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of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stray field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were calculated with real field distribution.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5608" y="2852936"/>
            <a:ext cx="7768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dynamics effects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field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strongest at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orbit distortion due to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dominant effect.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orbit correction is essential.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detector stray field seems possible at low field level by orbit correction.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402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810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detector longitudinal field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05" y="3160387"/>
            <a:ext cx="5936630" cy="336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component of detector stray field can be modeled as solenoid.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data is from detector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considered as the first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slices (-50m ~ 50m): simulate the real distribution of longitudinal field.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342900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P.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9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t="24708" r="11172" b="28811"/>
          <a:stretch/>
        </p:blipFill>
        <p:spPr bwMode="auto">
          <a:xfrm>
            <a:off x="142968" y="2780928"/>
            <a:ext cx="8802218" cy="32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309410"/>
            <a:ext cx="6768752" cy="114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)=1.0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Coupling=0.001 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~ 0 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277" y="16641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=28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30932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field only make contribution to the coupling factor.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6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t="24475" r="11011" b="28129"/>
          <a:stretch/>
        </p:blipFill>
        <p:spPr bwMode="auto">
          <a:xfrm>
            <a:off x="179512" y="2636912"/>
            <a:ext cx="8854808" cy="32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)=3.0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Coupling=0.009 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~ 0 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=84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6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24971" r="14732" b="27204"/>
          <a:stretch/>
        </p:blipFill>
        <p:spPr bwMode="auto">
          <a:xfrm>
            <a:off x="251520" y="2708920"/>
            <a:ext cx="8717640" cy="32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736" y="1196752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(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)=5.0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Coupling=0.024 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~ 0 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=140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0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8102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detector horizontal field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050" y="1124744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component of detector stray field can be modeled as dipoles with vertical bending effect.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data is from detector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effects of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Bz+Bx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slices (-50m ~ 50m): simulate the real distribution of horizontal field.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2000" y="34494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P.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30750"/>
            <a:ext cx="6113892" cy="33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9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25301" r="4657" b="27986"/>
          <a:stretch/>
        </p:blipFill>
        <p:spPr bwMode="auto">
          <a:xfrm>
            <a:off x="187544" y="2420888"/>
            <a:ext cx="8856984" cy="304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151793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0.1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Coupling=0.0005 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mm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9277" y="16641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=2.8Gs</a:t>
            </a:r>
            <a:r>
              <a:rPr lang="zh-CN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=2.3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656" y="5733256"/>
            <a:ext cx="8128823" cy="42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5mm vertical local orbit may reduce the dynamic acceptance at 10GeV.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4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28143" r="12397" b="26052"/>
          <a:stretch/>
        </p:blipFill>
        <p:spPr bwMode="auto">
          <a:xfrm>
            <a:off x="107504" y="2375104"/>
            <a:ext cx="8925071" cy="322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9277" y="166410"/>
            <a:ext cx="8229600" cy="8143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=28Gs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=23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51793"/>
            <a:ext cx="676875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Factor(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Coupling=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0.068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 orbit: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x(max)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15 um,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(max)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50 mm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56" y="5733256"/>
            <a:ext cx="812882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close orbit is induced by the coupling effect.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correction, the vertical orbit distortion and coupling is intolerable.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99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945</Words>
  <Application>Microsoft Office PowerPoint</Application>
  <PresentationFormat>全屏显示(4:3)</PresentationFormat>
  <Paragraphs>150</Paragraphs>
  <Slides>20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Arial</vt:lpstr>
      <vt:lpstr>Calibri</vt:lpstr>
      <vt:lpstr>Symbol</vt:lpstr>
      <vt:lpstr>Times New Roman</vt:lpstr>
      <vt:lpstr>Wingdings</vt:lpstr>
      <vt:lpstr>Office 主题</vt:lpstr>
      <vt:lpstr>Equation</vt:lpstr>
      <vt:lpstr>Impacts of Detector Stray Field on Booster</vt:lpstr>
      <vt:lpstr>Detector Stray Field on Booster</vt:lpstr>
      <vt:lpstr>Effects of detector longitudinal field</vt:lpstr>
      <vt:lpstr>Bz=28 Gs</vt:lpstr>
      <vt:lpstr>PowerPoint 演示文稿</vt:lpstr>
      <vt:lpstr>PowerPoint 演示文稿</vt:lpstr>
      <vt:lpstr>Effects of detector horizontal 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Effects of detector vertical 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Detector Stray Field on Booster and ttbar Design Parameters</dc:title>
  <dc:creator>Dou</dc:creator>
  <cp:lastModifiedBy>DELL</cp:lastModifiedBy>
  <cp:revision>103</cp:revision>
  <dcterms:created xsi:type="dcterms:W3CDTF">2020-05-25T07:46:39Z</dcterms:created>
  <dcterms:modified xsi:type="dcterms:W3CDTF">2020-10-21T02:36:50Z</dcterms:modified>
</cp:coreProperties>
</file>