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424" r:id="rId2"/>
    <p:sldId id="289" r:id="rId3"/>
    <p:sldId id="420" r:id="rId4"/>
    <p:sldId id="421" r:id="rId5"/>
    <p:sldId id="422" r:id="rId6"/>
    <p:sldId id="423" r:id="rId7"/>
    <p:sldId id="399" r:id="rId8"/>
    <p:sldId id="410" r:id="rId9"/>
    <p:sldId id="322" r:id="rId10"/>
    <p:sldId id="346" r:id="rId11"/>
    <p:sldId id="347" r:id="rId12"/>
    <p:sldId id="331" r:id="rId13"/>
    <p:sldId id="400" r:id="rId14"/>
    <p:sldId id="404" r:id="rId15"/>
    <p:sldId id="405" r:id="rId16"/>
    <p:sldId id="406" r:id="rId17"/>
    <p:sldId id="351" r:id="rId18"/>
    <p:sldId id="413" r:id="rId19"/>
    <p:sldId id="414" r:id="rId20"/>
    <p:sldId id="415" r:id="rId21"/>
    <p:sldId id="374" r:id="rId22"/>
    <p:sldId id="375" r:id="rId23"/>
    <p:sldId id="408" r:id="rId24"/>
    <p:sldId id="297" r:id="rId25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376" autoAdjust="0"/>
    <p:restoredTop sz="95320" autoAdjust="0"/>
  </p:normalViewPr>
  <p:slideViewPr>
    <p:cSldViewPr>
      <p:cViewPr varScale="1">
        <p:scale>
          <a:sx n="110" d="100"/>
          <a:sy n="110" d="100"/>
        </p:scale>
        <p:origin x="442" y="77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252" y="39286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58A2FE-1B0A-4BCE-833B-27240E093361}" type="datetimeFigureOut">
              <a:rPr lang="zh-CN" altLang="en-US" smtClean="0"/>
              <a:t>2020/5/28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024893-FBE9-4F5D-8C6A-13C14519959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43772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024893-FBE9-4F5D-8C6A-13C145199598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57234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difficulties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024893-FBE9-4F5D-8C6A-13C145199598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33699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D36FDC-2AE2-4AD0-8B6F-EB9BD3B67C98}" type="slidenum">
              <a:rPr lang="zh-CN" altLang="en-US" smtClean="0"/>
              <a:pPr>
                <a:defRPr/>
              </a:pPr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44607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1A53F5-0534-4B7C-866D-88710EC5A783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25457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9DFD22-ED67-4BB1-A57D-C30BEF0ED592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99571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9DFD22-ED67-4BB1-A57D-C30BEF0ED592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25573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Mor</a:t>
            </a:r>
            <a:r>
              <a:rPr lang="en-US" altLang="zh-CN" baseline="0" dirty="0" smtClean="0"/>
              <a:t>e slides with the explanation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024893-FBE9-4F5D-8C6A-13C145199598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33699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difficulties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024893-FBE9-4F5D-8C6A-13C145199598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40739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difficulties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024893-FBE9-4F5D-8C6A-13C145199598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39639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4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2.png"/><Relationship Id="rId4" Type="http://schemas.openxmlformats.org/officeDocument/2006/relationships/image" Target="../media/image4.jpeg"/><Relationship Id="rId9" Type="http://schemas.openxmlformats.org/officeDocument/2006/relationships/image" Target="../media/image37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Relationship Id="rId9" Type="http://schemas.openxmlformats.org/officeDocument/2006/relationships/image" Target="../media/image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4.jpeg"/><Relationship Id="rId4" Type="http://schemas.openxmlformats.org/officeDocument/2006/relationships/image" Target="../media/image4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lvl="1" algn="ctr" rtl="0">
              <a:spcBef>
                <a:spcPct val="0"/>
              </a:spcBef>
            </a:pPr>
            <a:r>
              <a:rPr lang="en-US" altLang="zh-CN" sz="2400" b="1" dirty="0" smtClean="0">
                <a:solidFill>
                  <a:srgbClr val="0070C0"/>
                </a:solidFill>
              </a:rPr>
              <a:t>Lattice design of the CEPC collider ring</a:t>
            </a:r>
            <a:endParaRPr lang="en-US" altLang="zh-CN" sz="2400" b="1" dirty="0">
              <a:solidFill>
                <a:srgbClr val="0070C0"/>
              </a:solidFill>
            </a:endParaRPr>
          </a:p>
        </p:txBody>
      </p:sp>
      <p:pic>
        <p:nvPicPr>
          <p:cNvPr id="4" name="Picture 2" descr="C:\Users\Administrator\Desktop\1111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8" y="51471"/>
            <a:ext cx="1152127" cy="679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Administrator\Desktop\12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2267" y="331727"/>
            <a:ext cx="2970213" cy="18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23" y="51470"/>
            <a:ext cx="4386461" cy="715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副标题 2"/>
          <p:cNvSpPr>
            <a:spLocks noGrp="1"/>
          </p:cNvSpPr>
          <p:nvPr>
            <p:ph type="subTitle" idx="1"/>
          </p:nvPr>
        </p:nvSpPr>
        <p:spPr>
          <a:xfrm>
            <a:off x="395536" y="2914650"/>
            <a:ext cx="8568952" cy="1709328"/>
          </a:xfrm>
        </p:spPr>
        <p:txBody>
          <a:bodyPr>
            <a:normAutofit fontScale="70000" lnSpcReduction="20000"/>
          </a:bodyPr>
          <a:lstStyle/>
          <a:p>
            <a:r>
              <a:rPr lang="en-US" altLang="zh-CN" sz="2400" dirty="0">
                <a:solidFill>
                  <a:schemeClr val="tx1"/>
                </a:solidFill>
              </a:rPr>
              <a:t>Yiwei </a:t>
            </a:r>
            <a:r>
              <a:rPr lang="en-US" altLang="zh-CN" sz="2400" dirty="0" smtClean="0">
                <a:solidFill>
                  <a:schemeClr val="tx1"/>
                </a:solidFill>
              </a:rPr>
              <a:t>Wang, Bin Wang, </a:t>
            </a:r>
            <a:r>
              <a:rPr lang="en-US" altLang="zh-CN" sz="2400" dirty="0" err="1" smtClean="0">
                <a:solidFill>
                  <a:schemeClr val="tx1"/>
                </a:solidFill>
              </a:rPr>
              <a:t>Jin</a:t>
            </a:r>
            <a:r>
              <a:rPr lang="en-US" altLang="zh-CN" sz="2400" dirty="0" smtClean="0">
                <a:solidFill>
                  <a:schemeClr val="tx1"/>
                </a:solidFill>
              </a:rPr>
              <a:t> Wu, </a:t>
            </a:r>
            <a:r>
              <a:rPr lang="en-US" altLang="zh-CN" sz="2400" dirty="0" err="1" smtClean="0">
                <a:solidFill>
                  <a:schemeClr val="tx1"/>
                </a:solidFill>
              </a:rPr>
              <a:t>Yuanyuan</a:t>
            </a:r>
            <a:r>
              <a:rPr lang="en-US" altLang="zh-CN" sz="2400" dirty="0" smtClean="0">
                <a:solidFill>
                  <a:schemeClr val="tx1"/>
                </a:solidFill>
              </a:rPr>
              <a:t> Wei, D. Wang,</a:t>
            </a:r>
          </a:p>
          <a:p>
            <a:r>
              <a:rPr lang="en-US" altLang="zh-CN" sz="2400" dirty="0" smtClean="0">
                <a:solidFill>
                  <a:schemeClr val="tx1"/>
                </a:solidFill>
              </a:rPr>
              <a:t>Yuan Zhang, </a:t>
            </a:r>
            <a:r>
              <a:rPr lang="en-US" altLang="zh-CN" sz="2400" dirty="0" err="1" smtClean="0">
                <a:solidFill>
                  <a:schemeClr val="tx1"/>
                </a:solidFill>
              </a:rPr>
              <a:t>Chenghui</a:t>
            </a:r>
            <a:r>
              <a:rPr lang="en-US" altLang="zh-CN" sz="2400" dirty="0" smtClean="0">
                <a:solidFill>
                  <a:schemeClr val="tx1"/>
                </a:solidFill>
              </a:rPr>
              <a:t> Yu, </a:t>
            </a:r>
            <a:r>
              <a:rPr lang="en-US" altLang="zh-CN" sz="2400" dirty="0" err="1" smtClean="0">
                <a:solidFill>
                  <a:schemeClr val="tx1"/>
                </a:solidFill>
              </a:rPr>
              <a:t>Jie</a:t>
            </a:r>
            <a:r>
              <a:rPr lang="en-US" altLang="zh-CN" sz="2400" dirty="0" smtClean="0">
                <a:solidFill>
                  <a:schemeClr val="tx1"/>
                </a:solidFill>
              </a:rPr>
              <a:t> Gao </a:t>
            </a:r>
            <a:endParaRPr lang="en-US" altLang="zh-CN" sz="2400" dirty="0">
              <a:solidFill>
                <a:schemeClr val="tx1"/>
              </a:solidFill>
            </a:endParaRPr>
          </a:p>
          <a:p>
            <a:endParaRPr lang="en-US" altLang="zh-CN" sz="2400" dirty="0">
              <a:solidFill>
                <a:schemeClr val="tx1"/>
              </a:solidFill>
            </a:endParaRPr>
          </a:p>
          <a:p>
            <a:r>
              <a:rPr lang="en-US" altLang="zh-CN" sz="2000" dirty="0">
                <a:solidFill>
                  <a:schemeClr val="tx1"/>
                </a:solidFill>
              </a:rPr>
              <a:t>The Institute of High Energy Physics, Chinese Academy of Sciences </a:t>
            </a:r>
          </a:p>
          <a:p>
            <a:endParaRPr lang="en-US" altLang="zh-CN" sz="2000" dirty="0">
              <a:solidFill>
                <a:schemeClr val="tx1"/>
              </a:solidFill>
            </a:endParaRPr>
          </a:p>
          <a:p>
            <a:r>
              <a:rPr lang="en-US" altLang="zh-CN" sz="2000" b="1" dirty="0">
                <a:solidFill>
                  <a:schemeClr val="tx1"/>
                </a:solidFill>
              </a:rPr>
              <a:t>CEPC MDI </a:t>
            </a:r>
            <a:r>
              <a:rPr lang="en-US" altLang="zh-CN" sz="2000" b="1" dirty="0" smtClean="0">
                <a:solidFill>
                  <a:schemeClr val="tx1"/>
                </a:solidFill>
              </a:rPr>
              <a:t>Workshop</a:t>
            </a:r>
          </a:p>
          <a:p>
            <a:r>
              <a:rPr lang="en-US" altLang="zh-CN" sz="2000" b="1" dirty="0" smtClean="0">
                <a:solidFill>
                  <a:schemeClr val="tx1"/>
                </a:solidFill>
              </a:rPr>
              <a:t>IHEP, CAS</a:t>
            </a:r>
            <a:r>
              <a:rPr lang="en-US" altLang="zh-CN" sz="2000" b="1" dirty="0">
                <a:solidFill>
                  <a:schemeClr val="tx1"/>
                </a:solidFill>
              </a:rPr>
              <a:t>, </a:t>
            </a:r>
            <a:r>
              <a:rPr lang="en-US" altLang="zh-CN" sz="2000" b="1" dirty="0" smtClean="0">
                <a:solidFill>
                  <a:schemeClr val="tx1"/>
                </a:solidFill>
              </a:rPr>
              <a:t>28-29 May </a:t>
            </a:r>
            <a:r>
              <a:rPr lang="en-US" altLang="zh-CN" sz="2000" b="1" dirty="0">
                <a:solidFill>
                  <a:schemeClr val="tx1"/>
                </a:solidFill>
              </a:rPr>
              <a:t>2020</a:t>
            </a: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5589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 txBox="1">
            <a:spLocks/>
          </p:cNvSpPr>
          <p:nvPr/>
        </p:nvSpPr>
        <p:spPr>
          <a:xfrm>
            <a:off x="518864" y="-2053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800" b="1" dirty="0" smtClean="0">
                <a:solidFill>
                  <a:srgbClr val="0070C0"/>
                </a:solidFill>
              </a:rPr>
              <a:t>Optics design of Interaction region</a:t>
            </a:r>
            <a:endParaRPr lang="en-US" altLang="zh-CN" sz="2800" b="1" dirty="0">
              <a:solidFill>
                <a:srgbClr val="0070C0"/>
              </a:solidFill>
            </a:endParaRPr>
          </a:p>
        </p:txBody>
      </p:sp>
      <p:sp>
        <p:nvSpPr>
          <p:cNvPr id="11" name="内容占位符 2"/>
          <p:cNvSpPr txBox="1">
            <a:spLocks/>
          </p:cNvSpPr>
          <p:nvPr/>
        </p:nvSpPr>
        <p:spPr>
          <a:xfrm>
            <a:off x="467544" y="771550"/>
            <a:ext cx="8064896" cy="144016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600" dirty="0" smtClean="0"/>
              <a:t>local chromaticity correction of both </a:t>
            </a:r>
            <a:r>
              <a:rPr lang="en-US" altLang="zh-CN" sz="1600" dirty="0"/>
              <a:t>plane, </a:t>
            </a:r>
            <a:r>
              <a:rPr lang="en-US" altLang="zh-CN" sz="1600" dirty="0" smtClean="0"/>
              <a:t>asymmetric layout </a:t>
            </a:r>
            <a:r>
              <a:rPr lang="en-US" altLang="zh-CN" sz="1000" dirty="0" smtClean="0"/>
              <a:t>1)</a:t>
            </a:r>
            <a:r>
              <a:rPr lang="en-US" altLang="zh-CN" sz="1600" dirty="0" smtClean="0"/>
              <a:t>, crab-waist collision </a:t>
            </a:r>
            <a:r>
              <a:rPr lang="en-US" altLang="zh-CN" sz="1000" dirty="0" smtClean="0"/>
              <a:t>2)</a:t>
            </a:r>
            <a:endParaRPr lang="en-US" altLang="zh-CN" sz="1600" dirty="0" smtClean="0"/>
          </a:p>
          <a:p>
            <a:r>
              <a:rPr lang="en-US" altLang="zh-CN" sz="1600" dirty="0" smtClean="0"/>
              <a:t>L</a:t>
            </a:r>
            <a:r>
              <a:rPr lang="en-US" altLang="zh-CN" sz="1600" dirty="0"/>
              <a:t>*=2.2m, </a:t>
            </a:r>
            <a:r>
              <a:rPr lang="en-US" altLang="zh-CN" sz="1600" dirty="0" smtClean="0">
                <a:sym typeface="Symbol"/>
              </a:rPr>
              <a:t></a:t>
            </a:r>
            <a:r>
              <a:rPr lang="en-US" altLang="zh-CN" sz="1600" kern="0" baseline="-25000" dirty="0" smtClean="0">
                <a:solidFill>
                  <a:sysClr val="windowText" lastClr="000000"/>
                </a:solidFill>
              </a:rPr>
              <a:t>C </a:t>
            </a:r>
            <a:r>
              <a:rPr lang="en-US" altLang="zh-CN" sz="1600" dirty="0" smtClean="0"/>
              <a:t>=</a:t>
            </a:r>
            <a:r>
              <a:rPr lang="en-US" altLang="zh-CN" sz="1600" dirty="0"/>
              <a:t>33mrad, </a:t>
            </a:r>
            <a:r>
              <a:rPr lang="en-US" altLang="zh-CN" sz="1600" b="1" dirty="0" smtClean="0"/>
              <a:t>G</a:t>
            </a:r>
            <a:r>
              <a:rPr lang="en-US" altLang="zh-CN" sz="1600" b="1" kern="0" baseline="-25000" dirty="0" smtClean="0">
                <a:solidFill>
                  <a:sysClr val="windowText" lastClr="000000"/>
                </a:solidFill>
              </a:rPr>
              <a:t>QD0 </a:t>
            </a:r>
            <a:r>
              <a:rPr lang="en-US" altLang="zh-CN" sz="1600" b="1" dirty="0" smtClean="0"/>
              <a:t>=77 T/m, G</a:t>
            </a:r>
            <a:r>
              <a:rPr lang="en-US" altLang="zh-CN" sz="1600" b="1" kern="0" baseline="-25000" dirty="0" smtClean="0">
                <a:solidFill>
                  <a:sysClr val="windowText" lastClr="000000"/>
                </a:solidFill>
              </a:rPr>
              <a:t>QF1 </a:t>
            </a:r>
            <a:r>
              <a:rPr lang="en-US" altLang="zh-CN" sz="1600" b="1" dirty="0" smtClean="0"/>
              <a:t>=63 T/m</a:t>
            </a:r>
            <a:r>
              <a:rPr lang="en-US" altLang="zh-CN" sz="1600" b="1" dirty="0"/>
              <a:t>, </a:t>
            </a:r>
            <a:r>
              <a:rPr lang="en-US" altLang="zh-CN" sz="1600" b="1" dirty="0" smtClean="0"/>
              <a:t>L</a:t>
            </a:r>
            <a:r>
              <a:rPr lang="en-US" altLang="zh-CN" sz="1600" b="1" kern="0" baseline="-25000" dirty="0" smtClean="0">
                <a:solidFill>
                  <a:sysClr val="windowText" lastClr="000000"/>
                </a:solidFill>
              </a:rPr>
              <a:t>QD0 </a:t>
            </a:r>
            <a:r>
              <a:rPr lang="en-US" altLang="zh-CN" sz="1600" b="1" dirty="0" smtClean="0"/>
              <a:t>=3.0m, L</a:t>
            </a:r>
            <a:r>
              <a:rPr lang="en-US" altLang="zh-CN" sz="1600" b="1" kern="0" baseline="-25000" dirty="0" smtClean="0">
                <a:solidFill>
                  <a:sysClr val="windowText" lastClr="000000"/>
                </a:solidFill>
              </a:rPr>
              <a:t>QF1 </a:t>
            </a:r>
            <a:r>
              <a:rPr lang="en-US" altLang="zh-CN" sz="1600" b="1" dirty="0" smtClean="0"/>
              <a:t>=2.0m</a:t>
            </a:r>
            <a:r>
              <a:rPr lang="en-US" altLang="zh-CN" sz="1600" dirty="0" smtClean="0"/>
              <a:t> </a:t>
            </a:r>
            <a:endParaRPr lang="en-US" altLang="zh-CN" sz="1600" dirty="0"/>
          </a:p>
          <a:p>
            <a:r>
              <a:rPr lang="en-US" altLang="zh-CN" sz="1600" dirty="0" smtClean="0"/>
              <a:t>IP </a:t>
            </a:r>
            <a:r>
              <a:rPr lang="en-US" altLang="zh-CN" sz="1600" dirty="0"/>
              <a:t>upstream </a:t>
            </a:r>
            <a:r>
              <a:rPr lang="en-US" altLang="zh-CN" sz="1600" dirty="0" smtClean="0"/>
              <a:t>of IR: </a:t>
            </a:r>
            <a:r>
              <a:rPr lang="en-US" altLang="zh-CN" sz="1600" dirty="0"/>
              <a:t>Ec &lt; </a:t>
            </a:r>
            <a:r>
              <a:rPr lang="en-US" altLang="zh-CN" sz="1600" dirty="0" smtClean="0"/>
              <a:t>120 </a:t>
            </a:r>
            <a:r>
              <a:rPr lang="en-US" altLang="zh-CN" sz="1600" dirty="0"/>
              <a:t>keV within </a:t>
            </a:r>
            <a:r>
              <a:rPr lang="en-US" altLang="zh-CN" sz="1600" dirty="0" smtClean="0"/>
              <a:t>400m, last </a:t>
            </a:r>
            <a:r>
              <a:rPr lang="en-US" altLang="zh-CN" sz="1600" dirty="0"/>
              <a:t>bend Ec =</a:t>
            </a:r>
            <a:r>
              <a:rPr lang="en-US" altLang="zh-CN" sz="1600" dirty="0" smtClean="0"/>
              <a:t> </a:t>
            </a:r>
            <a:r>
              <a:rPr lang="en-US" altLang="zh-CN" sz="1600" dirty="0">
                <a:solidFill>
                  <a:srgbClr val="FF0000"/>
                </a:solidFill>
              </a:rPr>
              <a:t>25.5keV</a:t>
            </a:r>
            <a:r>
              <a:rPr lang="en-US" altLang="zh-CN" sz="1600" dirty="0"/>
              <a:t> (45 </a:t>
            </a:r>
            <a:r>
              <a:rPr lang="en-US" altLang="zh-CN" sz="1600" dirty="0" smtClean="0"/>
              <a:t>keV CDR)</a:t>
            </a:r>
          </a:p>
          <a:p>
            <a:r>
              <a:rPr lang="en-US" altLang="zh-CN" sz="1600" dirty="0"/>
              <a:t>IP downstream </a:t>
            </a:r>
            <a:r>
              <a:rPr lang="en-US" altLang="zh-CN" sz="1600" dirty="0" smtClean="0"/>
              <a:t>of IR</a:t>
            </a:r>
            <a:r>
              <a:rPr lang="en-US" altLang="zh-CN" sz="1600" dirty="0"/>
              <a:t>: Ec &lt; 300 keV within 250m, last bend </a:t>
            </a:r>
            <a:r>
              <a:rPr lang="en-US" altLang="zh-CN" sz="1600" dirty="0" smtClean="0"/>
              <a:t>Ec = </a:t>
            </a:r>
            <a:r>
              <a:rPr lang="en-US" altLang="zh-CN" sz="1600" dirty="0" smtClean="0">
                <a:solidFill>
                  <a:srgbClr val="FF0000"/>
                </a:solidFill>
              </a:rPr>
              <a:t>36.6keV</a:t>
            </a:r>
            <a:r>
              <a:rPr lang="en-US" altLang="zh-CN" sz="1600" dirty="0" smtClean="0"/>
              <a:t> (97 keV</a:t>
            </a:r>
            <a:r>
              <a:rPr lang="en-US" altLang="zh-CN" sz="1600" dirty="0"/>
              <a:t> CDR)</a:t>
            </a:r>
            <a:endParaRPr lang="en-US" altLang="zh-CN" sz="1600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10</a:t>
            </a:fld>
            <a:endParaRPr lang="zh-CN" alt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5026376" y="4644013"/>
            <a:ext cx="33483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 smtClean="0"/>
              <a:t>1) K. Oide et al., ICHEP16.</a:t>
            </a:r>
          </a:p>
          <a:p>
            <a:r>
              <a:rPr lang="en-GB" altLang="zh-CN" sz="1000" dirty="0" smtClean="0"/>
              <a:t>2) M</a:t>
            </a:r>
            <a:r>
              <a:rPr lang="en-GB" altLang="zh-CN" sz="1000" dirty="0"/>
              <a:t>. Zobov et al., Phys. Rev. Lett. 104, 174801(2010</a:t>
            </a:r>
            <a:r>
              <a:rPr lang="en-GB" altLang="zh-CN" sz="1000" dirty="0" smtClean="0"/>
              <a:t>).</a:t>
            </a:r>
          </a:p>
        </p:txBody>
      </p:sp>
      <p:pic>
        <p:nvPicPr>
          <p:cNvPr id="16" name="Picture 8" descr="logo_main20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05" y="53962"/>
            <a:ext cx="917403" cy="645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3664" y="2147647"/>
            <a:ext cx="3970784" cy="2008279"/>
          </a:xfrm>
          <a:prstGeom prst="rect">
            <a:avLst/>
          </a:prstGeom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906" y="2122338"/>
            <a:ext cx="3891128" cy="21776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右箭头 11"/>
          <p:cNvSpPr/>
          <p:nvPr/>
        </p:nvSpPr>
        <p:spPr>
          <a:xfrm>
            <a:off x="4499992" y="2787774"/>
            <a:ext cx="216024" cy="43022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1886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标题 1"/>
          <p:cNvSpPr txBox="1">
            <a:spLocks/>
          </p:cNvSpPr>
          <p:nvPr/>
        </p:nvSpPr>
        <p:spPr>
          <a:xfrm>
            <a:off x="457200" y="179507"/>
            <a:ext cx="8229600" cy="59204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400" b="1" dirty="0">
                <a:solidFill>
                  <a:srgbClr val="0070C0"/>
                </a:solidFill>
              </a:rPr>
              <a:t>Maximization of the </a:t>
            </a:r>
            <a:r>
              <a:rPr lang="en-US" altLang="zh-CN" sz="2400" b="1" dirty="0" smtClean="0">
                <a:solidFill>
                  <a:srgbClr val="0070C0"/>
                </a:solidFill>
              </a:rPr>
              <a:t>bend </a:t>
            </a:r>
            <a:r>
              <a:rPr lang="en-US" altLang="zh-CN" sz="2400" b="1" dirty="0">
                <a:solidFill>
                  <a:srgbClr val="0070C0"/>
                </a:solidFill>
              </a:rPr>
              <a:t>filling </a:t>
            </a:r>
            <a:r>
              <a:rPr lang="en-US" altLang="zh-CN" sz="2400" b="1" dirty="0" smtClean="0">
                <a:solidFill>
                  <a:srgbClr val="0070C0"/>
                </a:solidFill>
              </a:rPr>
              <a:t>factor in the ARC </a:t>
            </a:r>
          </a:p>
        </p:txBody>
      </p:sp>
      <p:pic>
        <p:nvPicPr>
          <p:cNvPr id="37" name="Picture 8" descr="logo_main20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53962"/>
            <a:ext cx="917403" cy="645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11</a:t>
            </a:fld>
            <a:endParaRPr lang="zh-CN" altLang="en-US"/>
          </a:p>
        </p:txBody>
      </p:sp>
      <p:pic>
        <p:nvPicPr>
          <p:cNvPr id="50" name="Picture 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9" y="808984"/>
            <a:ext cx="3240359" cy="1906782"/>
          </a:xfrm>
          <a:prstGeom prst="rect">
            <a:avLst/>
          </a:prstGeom>
          <a:noFill/>
          <a:ln>
            <a:noFill/>
          </a:ln>
          <a:effectLst/>
          <a:extLst/>
        </p:spPr>
      </p:pic>
      <p:pic>
        <p:nvPicPr>
          <p:cNvPr id="52" name="Picture 2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931790"/>
            <a:ext cx="3240360" cy="1792605"/>
          </a:xfrm>
          <a:prstGeom prst="rect">
            <a:avLst/>
          </a:prstGeom>
          <a:noFill/>
          <a:ln>
            <a:noFill/>
          </a:ln>
          <a:effectLst/>
          <a:extLst/>
        </p:spPr>
      </p:pic>
      <p:sp>
        <p:nvSpPr>
          <p:cNvPr id="10" name="下箭头 9"/>
          <p:cNvSpPr/>
          <p:nvPr/>
        </p:nvSpPr>
        <p:spPr>
          <a:xfrm>
            <a:off x="2339752" y="2715766"/>
            <a:ext cx="432048" cy="2160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13" name="表格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5490554"/>
              </p:ext>
            </p:extLst>
          </p:nvPr>
        </p:nvGraphicFramePr>
        <p:xfrm>
          <a:off x="4067944" y="1096878"/>
          <a:ext cx="4608512" cy="29870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322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+mn-lt"/>
                        </a:rPr>
                        <a:t> </a:t>
                      </a:r>
                      <a:endParaRPr lang="zh-CN" sz="1400" kern="100" dirty="0">
                        <a:effectLst/>
                        <a:latin typeface="+mn-lt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+mn-lt"/>
                        </a:rPr>
                        <a:t>CDR lattice</a:t>
                      </a:r>
                      <a:endParaRPr lang="zh-CN" sz="1400" kern="100" dirty="0">
                        <a:effectLst/>
                        <a:latin typeface="+mn-lt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400" kern="100" dirty="0" smtClean="0">
                          <a:effectLst/>
                          <a:latin typeface="+mn-lt"/>
                        </a:rPr>
                        <a:t>High lum.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effectLst/>
                          <a:latin typeface="+mn-lt"/>
                        </a:rPr>
                        <a:t>lattice</a:t>
                      </a:r>
                      <a:endParaRPr lang="zh-CN" sz="1400" kern="100" dirty="0">
                        <a:effectLst/>
                        <a:latin typeface="+mn-lt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1400" kern="1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Emittance</a:t>
                      </a:r>
                      <a:r>
                        <a:rPr lang="en-US" altLang="zh-CN" sz="1400" kern="1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[nm]</a:t>
                      </a:r>
                      <a:endParaRPr lang="zh-CN" sz="1400" kern="100" dirty="0">
                        <a:effectLst/>
                        <a:latin typeface="+mn-lt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1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1.21</a:t>
                      </a:r>
                      <a:endParaRPr lang="zh-CN" sz="1400" b="1" kern="100" dirty="0">
                        <a:solidFill>
                          <a:srgbClr val="FF0000"/>
                        </a:solidFill>
                        <a:effectLst/>
                        <a:latin typeface="+mn-lt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1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0.89</a:t>
                      </a:r>
                      <a:endParaRPr lang="zh-CN" sz="1400" b="1" kern="100" dirty="0">
                        <a:solidFill>
                          <a:srgbClr val="FF0000"/>
                        </a:solidFill>
                        <a:effectLst/>
                        <a:latin typeface="+mn-lt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1400" kern="100" dirty="0" smtClean="0">
                          <a:effectLst/>
                          <a:latin typeface="+mn-lt"/>
                        </a:rPr>
                        <a:t>Period length [m]</a:t>
                      </a:r>
                      <a:endParaRPr lang="zh-CN" sz="1400" kern="100" dirty="0">
                        <a:effectLst/>
                        <a:latin typeface="+mn-lt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effectLst/>
                          <a:latin typeface="+mn-lt"/>
                        </a:rPr>
                        <a:t>342.9</a:t>
                      </a:r>
                      <a:endParaRPr lang="zh-CN" sz="1400" kern="100" dirty="0">
                        <a:effectLst/>
                        <a:latin typeface="+mn-lt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effectLst/>
                          <a:latin typeface="+mn-lt"/>
                        </a:rPr>
                        <a:t>312.8</a:t>
                      </a:r>
                      <a:endParaRPr lang="zh-CN" sz="1400" kern="100" dirty="0">
                        <a:effectLst/>
                        <a:latin typeface="+mn-lt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1400" kern="1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Drift</a:t>
                      </a:r>
                      <a:r>
                        <a:rPr lang="en-US" altLang="zh-CN" sz="1400" kern="1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length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1400" kern="1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In one period [m]</a:t>
                      </a:r>
                      <a:endParaRPr lang="zh-CN" sz="1400" kern="100" dirty="0">
                        <a:effectLst/>
                        <a:latin typeface="+mn-lt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effectLst/>
                          <a:latin typeface="+mn-lt"/>
                        </a:rPr>
                        <a:t>31.8</a:t>
                      </a:r>
                      <a:endParaRPr lang="zh-CN" sz="1400" kern="100" dirty="0">
                        <a:effectLst/>
                        <a:latin typeface="+mn-lt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effectLst/>
                          <a:latin typeface="+mn-lt"/>
                        </a:rPr>
                        <a:t>10.2</a:t>
                      </a:r>
                      <a:endParaRPr lang="zh-CN" sz="1400" kern="100" dirty="0">
                        <a:effectLst/>
                        <a:latin typeface="+mn-lt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1400" kern="1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Dipole length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1400" kern="1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In one period [m]</a:t>
                      </a:r>
                      <a:endParaRPr lang="zh-CN" altLang="zh-CN" sz="1400" kern="100" dirty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effectLst/>
                          <a:latin typeface="+mn-lt"/>
                        </a:rPr>
                        <a:t>286.9</a:t>
                      </a:r>
                      <a:endParaRPr lang="zh-CN" sz="1400" kern="100" dirty="0">
                        <a:effectLst/>
                        <a:latin typeface="+mn-lt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effectLst/>
                          <a:latin typeface="+mn-lt"/>
                        </a:rPr>
                        <a:t>268.4</a:t>
                      </a:r>
                      <a:endParaRPr lang="zh-CN" sz="1400" kern="100" dirty="0">
                        <a:effectLst/>
                        <a:latin typeface="+mn-lt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1400" kern="1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Quadrupole</a:t>
                      </a:r>
                      <a:r>
                        <a:rPr lang="en-US" altLang="zh-CN" sz="1400" kern="1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length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1400" kern="1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In one period [m]</a:t>
                      </a:r>
                      <a:endParaRPr lang="zh-CN" altLang="zh-CN" sz="1400" kern="100" dirty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effectLst/>
                          <a:latin typeface="+mn-lt"/>
                        </a:rPr>
                        <a:t>20</a:t>
                      </a:r>
                      <a:endParaRPr lang="zh-CN" sz="1400" kern="100" dirty="0">
                        <a:effectLst/>
                        <a:latin typeface="+mn-lt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effectLst/>
                          <a:latin typeface="+mn-lt"/>
                        </a:rPr>
                        <a:t>30</a:t>
                      </a:r>
                      <a:endParaRPr lang="zh-CN" sz="1400" kern="100" dirty="0">
                        <a:effectLst/>
                        <a:latin typeface="+mn-lt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1400" kern="1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Sextupole</a:t>
                      </a:r>
                      <a:r>
                        <a:rPr lang="en-US" altLang="zh-CN" sz="1400" kern="1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length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1400" kern="1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In one period [m]</a:t>
                      </a:r>
                      <a:endParaRPr lang="zh-CN" altLang="zh-CN" sz="1400" kern="100" dirty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effectLst/>
                          <a:latin typeface="+mn-lt"/>
                        </a:rPr>
                        <a:t>4.2</a:t>
                      </a:r>
                      <a:endParaRPr lang="zh-CN" sz="1400" kern="100" dirty="0">
                        <a:effectLst/>
                        <a:latin typeface="+mn-lt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effectLst/>
                          <a:latin typeface="+mn-lt"/>
                        </a:rPr>
                        <a:t>4.2</a:t>
                      </a:r>
                      <a:endParaRPr lang="zh-CN" sz="1400" kern="100" dirty="0">
                        <a:effectLst/>
                        <a:latin typeface="+mn-lt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1400" kern="1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Dipole filling</a:t>
                      </a:r>
                      <a:r>
                        <a:rPr lang="en-US" altLang="zh-CN" sz="1400" kern="1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factor [%]</a:t>
                      </a:r>
                      <a:endParaRPr lang="zh-CN" altLang="zh-CN" sz="1400" kern="100" dirty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83.7</a:t>
                      </a:r>
                      <a:endParaRPr lang="zh-CN" sz="1400" kern="100" dirty="0">
                        <a:solidFill>
                          <a:srgbClr val="FF0000"/>
                        </a:solidFill>
                        <a:effectLst/>
                        <a:latin typeface="+mn-lt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85.8</a:t>
                      </a:r>
                      <a:endParaRPr lang="zh-CN" sz="1400" kern="100" dirty="0">
                        <a:solidFill>
                          <a:srgbClr val="FF0000"/>
                        </a:solidFill>
                        <a:effectLst/>
                        <a:latin typeface="+mn-lt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kern="1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Quadrupole filling</a:t>
                      </a:r>
                      <a:r>
                        <a:rPr lang="en-US" altLang="zh-CN" sz="1400" kern="1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factor [%]</a:t>
                      </a:r>
                      <a:endParaRPr lang="zh-CN" altLang="zh-CN" sz="1400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effectLst/>
                          <a:latin typeface="+mn-lt"/>
                        </a:rPr>
                        <a:t>5.8</a:t>
                      </a:r>
                      <a:endParaRPr lang="zh-CN" sz="1400" kern="100" dirty="0">
                        <a:effectLst/>
                        <a:latin typeface="+mn-lt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effectLst/>
                          <a:latin typeface="+mn-lt"/>
                        </a:rPr>
                        <a:t>9.6</a:t>
                      </a:r>
                      <a:endParaRPr lang="zh-CN" sz="1400" kern="100" dirty="0">
                        <a:effectLst/>
                        <a:latin typeface="+mn-lt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4092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1"/>
          <p:cNvSpPr txBox="1">
            <a:spLocks/>
          </p:cNvSpPr>
          <p:nvPr/>
        </p:nvSpPr>
        <p:spPr>
          <a:xfrm>
            <a:off x="518864" y="130324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800" b="1" dirty="0" smtClean="0">
                <a:solidFill>
                  <a:srgbClr val="0070C0"/>
                </a:solidFill>
              </a:rPr>
              <a:t>Optics of the whole collider </a:t>
            </a:r>
            <a:r>
              <a:rPr lang="en-US" altLang="zh-CN" sz="2800" b="1" dirty="0">
                <a:solidFill>
                  <a:srgbClr val="0070C0"/>
                </a:solidFill>
              </a:rPr>
              <a:t>ring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4818186"/>
            <a:ext cx="2133600" cy="273844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t>12</a:t>
            </a:fld>
            <a:endParaRPr lang="zh-CN" altLang="en-US"/>
          </a:p>
        </p:txBody>
      </p:sp>
      <p:pic>
        <p:nvPicPr>
          <p:cNvPr id="13" name="Picture 8" descr="logo_main20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53962"/>
            <a:ext cx="917403" cy="645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491630"/>
            <a:ext cx="3600536" cy="2293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673" y="1491630"/>
            <a:ext cx="4055311" cy="2261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右箭头 10"/>
          <p:cNvSpPr/>
          <p:nvPr/>
        </p:nvSpPr>
        <p:spPr>
          <a:xfrm>
            <a:off x="4499992" y="2429555"/>
            <a:ext cx="216024" cy="43022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4458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2" algn="l" rtl="0">
              <a:spcBef>
                <a:spcPct val="0"/>
              </a:spcBef>
            </a:pPr>
            <a:r>
              <a:rPr lang="en-US" altLang="zh-CN" sz="2000" dirty="0" smtClean="0"/>
              <a:t/>
            </a:r>
            <a:br>
              <a:rPr lang="en-US" altLang="zh-CN" sz="2000" dirty="0" smtClean="0"/>
            </a:br>
            <a:endParaRPr lang="zh-CN" altLang="en-US" sz="1600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sz="3200" dirty="0"/>
              <a:t>Dynamic aperture optimization</a:t>
            </a:r>
            <a:endParaRPr lang="en-US" altLang="zh-CN" sz="3200" b="1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187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059582"/>
            <a:ext cx="3024336" cy="1823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组合 2"/>
          <p:cNvGrpSpPr/>
          <p:nvPr/>
        </p:nvGrpSpPr>
        <p:grpSpPr>
          <a:xfrm>
            <a:off x="1249680" y="1062558"/>
            <a:ext cx="3106296" cy="1797224"/>
            <a:chOff x="91450" y="53519"/>
            <a:chExt cx="3754368" cy="2229272"/>
          </a:xfrm>
        </p:grpSpPr>
        <p:pic>
          <p:nvPicPr>
            <p:cNvPr id="2054" name="Picture 6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450" y="53519"/>
              <a:ext cx="3682360" cy="22292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1934787" y="266568"/>
              <a:ext cx="1911031" cy="5344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100" b="1" dirty="0" smtClean="0">
                  <a:solidFill>
                    <a:srgbClr val="0070C0"/>
                  </a:solidFill>
                </a:rPr>
                <a:t>Radiation power y</a:t>
              </a:r>
            </a:p>
            <a:p>
              <a:r>
                <a:rPr lang="en-US" altLang="zh-CN" sz="1100" b="1" dirty="0" smtClean="0">
                  <a:solidFill>
                    <a:srgbClr val="FF0000"/>
                  </a:solidFill>
                </a:rPr>
                <a:t>Chromaticity y</a:t>
              </a:r>
              <a:endParaRPr lang="zh-CN" altLang="en-US" sz="11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11" name="标题 1"/>
          <p:cNvSpPr txBox="1">
            <a:spLocks/>
          </p:cNvSpPr>
          <p:nvPr/>
        </p:nvSpPr>
        <p:spPr>
          <a:xfrm>
            <a:off x="457200" y="205979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800" b="1" dirty="0" smtClean="0">
                <a:solidFill>
                  <a:srgbClr val="0070C0"/>
                </a:solidFill>
              </a:rPr>
              <a:t>Optimization of final doublet design</a:t>
            </a:r>
            <a:endParaRPr lang="zh-CN" altLang="en-US" sz="2800" b="1" dirty="0">
              <a:solidFill>
                <a:srgbClr val="0070C0"/>
              </a:solidFill>
            </a:endParaRP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042248"/>
            <a:ext cx="2964758" cy="1833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032149"/>
            <a:ext cx="3029461" cy="1843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14</a:t>
            </a:fld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2339752" y="3488690"/>
            <a:ext cx="17297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/>
              <a:t>This knob need to be check with DA result.</a:t>
            </a:r>
            <a:endParaRPr lang="zh-CN" altLang="en-US" sz="1400" dirty="0"/>
          </a:p>
        </p:txBody>
      </p:sp>
      <p:sp>
        <p:nvSpPr>
          <p:cNvPr id="6" name="矩形 5"/>
          <p:cNvSpPr/>
          <p:nvPr/>
        </p:nvSpPr>
        <p:spPr>
          <a:xfrm>
            <a:off x="1797001" y="771550"/>
            <a:ext cx="219893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b="1" dirty="0"/>
              <a:t>Add weak quadrupole coils</a:t>
            </a:r>
            <a:endParaRPr lang="zh-CN" altLang="en-US" sz="1400" b="1" dirty="0"/>
          </a:p>
        </p:txBody>
      </p:sp>
      <p:sp>
        <p:nvSpPr>
          <p:cNvPr id="7" name="矩形 6"/>
          <p:cNvSpPr/>
          <p:nvPr/>
        </p:nvSpPr>
        <p:spPr>
          <a:xfrm>
            <a:off x="5120906" y="719944"/>
            <a:ext cx="18993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b="1" dirty="0"/>
              <a:t>Distance of Q1 and </a:t>
            </a:r>
            <a:r>
              <a:rPr lang="en-US" altLang="zh-CN" sz="1400" b="1" dirty="0" smtClean="0"/>
              <a:t>Q2</a:t>
            </a:r>
            <a:r>
              <a:rPr lang="en-US" altLang="zh-CN" dirty="0" smtClean="0"/>
              <a:t> </a:t>
            </a:r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2136971" y="2847483"/>
            <a:ext cx="110504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b="1" dirty="0"/>
              <a:t>length of </a:t>
            </a:r>
            <a:r>
              <a:rPr lang="en-US" altLang="zh-CN" sz="1400" b="1" dirty="0" smtClean="0"/>
              <a:t>Q1</a:t>
            </a:r>
            <a:endParaRPr lang="zh-CN" altLang="en-US" sz="1400" b="1" dirty="0"/>
          </a:p>
        </p:txBody>
      </p:sp>
      <p:sp>
        <p:nvSpPr>
          <p:cNvPr id="9" name="矩形 8"/>
          <p:cNvSpPr/>
          <p:nvPr/>
        </p:nvSpPr>
        <p:spPr>
          <a:xfrm>
            <a:off x="5587118" y="2840037"/>
            <a:ext cx="114512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b="1" dirty="0"/>
              <a:t>length </a:t>
            </a:r>
            <a:r>
              <a:rPr lang="en-US" altLang="zh-CN" sz="1400" b="1" dirty="0" smtClean="0"/>
              <a:t>of Q2 </a:t>
            </a:r>
            <a:endParaRPr lang="zh-CN" altLang="en-US" sz="1400" b="1" dirty="0"/>
          </a:p>
        </p:txBody>
      </p:sp>
      <p:pic>
        <p:nvPicPr>
          <p:cNvPr id="15" name="Picture 8" descr="logo_main20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05" y="53962"/>
            <a:ext cx="917403" cy="645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9589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55576" y="4443958"/>
            <a:ext cx="3960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smtClean="0"/>
              <a:t>Iqy1≈Kb^2*</a:t>
            </a:r>
            <a:r>
              <a:rPr lang="el-GR" altLang="zh-CN" sz="1200" dirty="0" smtClean="0"/>
              <a:t>β</a:t>
            </a:r>
            <a:r>
              <a:rPr lang="en-US" altLang="zh-CN" sz="1200" dirty="0" smtClean="0"/>
              <a:t>b*Lb+Kc^2*</a:t>
            </a:r>
            <a:r>
              <a:rPr lang="el-GR" altLang="zh-CN" sz="1200" dirty="0" smtClean="0"/>
              <a:t>β</a:t>
            </a:r>
            <a:r>
              <a:rPr lang="en-US" altLang="zh-CN" sz="1200" dirty="0" smtClean="0"/>
              <a:t>c*Lc ≥ 2KbKc(</a:t>
            </a:r>
            <a:r>
              <a:rPr lang="el-GR" altLang="zh-CN" sz="1200" dirty="0"/>
              <a:t>β</a:t>
            </a:r>
            <a:r>
              <a:rPr lang="en-US" altLang="zh-CN" sz="1200" dirty="0"/>
              <a:t>b</a:t>
            </a:r>
            <a:r>
              <a:rPr lang="el-GR" altLang="zh-CN" sz="1200" dirty="0"/>
              <a:t>β</a:t>
            </a:r>
            <a:r>
              <a:rPr lang="en-US" altLang="zh-CN" sz="1200" dirty="0" smtClean="0"/>
              <a:t>cLbLc)^1/2</a:t>
            </a:r>
          </a:p>
          <a:p>
            <a:r>
              <a:rPr lang="en-US" altLang="zh-CN" sz="1200" dirty="0" smtClean="0"/>
              <a:t>when Kc/Kb=((</a:t>
            </a:r>
            <a:r>
              <a:rPr lang="el-GR" altLang="zh-CN" sz="1200" dirty="0"/>
              <a:t>β</a:t>
            </a:r>
            <a:r>
              <a:rPr lang="en-US" altLang="zh-CN" sz="1200" dirty="0"/>
              <a:t>b/</a:t>
            </a:r>
            <a:r>
              <a:rPr lang="el-GR" altLang="zh-CN" sz="1200" dirty="0"/>
              <a:t>β</a:t>
            </a:r>
            <a:r>
              <a:rPr lang="en-US" altLang="zh-CN" sz="1200" dirty="0" smtClean="0"/>
              <a:t>c)/(Lc/Lb))^1/2</a:t>
            </a:r>
            <a:endParaRPr lang="zh-CN" altLang="en-US" sz="1200" dirty="0"/>
          </a:p>
        </p:txBody>
      </p:sp>
      <p:sp>
        <p:nvSpPr>
          <p:cNvPr id="11" name="标题 1"/>
          <p:cNvSpPr txBox="1">
            <a:spLocks/>
          </p:cNvSpPr>
          <p:nvPr/>
        </p:nvSpPr>
        <p:spPr>
          <a:xfrm>
            <a:off x="457200" y="133971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800" b="1" dirty="0" smtClean="0">
                <a:solidFill>
                  <a:srgbClr val="0070C0"/>
                </a:solidFill>
              </a:rPr>
              <a:t>Optimization of final doublet design</a:t>
            </a:r>
            <a:endParaRPr lang="zh-CN" altLang="en-US" sz="2800" b="1" dirty="0">
              <a:solidFill>
                <a:srgbClr val="0070C0"/>
              </a:solidFill>
            </a:endParaRPr>
          </a:p>
        </p:txBody>
      </p: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7" y="2887237"/>
            <a:ext cx="2376264" cy="1483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7" y="2858772"/>
            <a:ext cx="2376264" cy="1479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7" y="1274596"/>
            <a:ext cx="2376264" cy="1481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305648"/>
            <a:ext cx="2376264" cy="1481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7" y="1274596"/>
            <a:ext cx="2376264" cy="1463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724128" y="2911035"/>
            <a:ext cx="29878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altLang="zh-CN" sz="1200" dirty="0" smtClean="0"/>
              <a:t>Minimum of radiation power occurs at KQ1C/KQ1B≈0.6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altLang="zh-CN" sz="1200" dirty="0" smtClean="0"/>
              <a:t>Different length of Q1B and Q1C doesn’t affect much on the minimum of the power and chromaticity. 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altLang="zh-CN" sz="1200" b="1" dirty="0" smtClean="0">
                <a:solidFill>
                  <a:srgbClr val="FF0000"/>
                </a:solidFill>
              </a:rPr>
              <a:t>Provide more freedom of the FD technical design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altLang="zh-CN" sz="1200" dirty="0" smtClean="0"/>
              <a:t>Shorter and stronger Q1B help a bit on the DA.</a:t>
            </a:r>
            <a:endParaRPr lang="zh-CN" altLang="en-US" sz="1200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15</a:t>
            </a:fld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827584" y="699542"/>
            <a:ext cx="75608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/>
              <a:t>Different </a:t>
            </a:r>
            <a:r>
              <a:rPr lang="en-US" altLang="zh-CN" sz="1600" b="1" dirty="0"/>
              <a:t>strength </a:t>
            </a:r>
            <a:r>
              <a:rPr lang="en-US" altLang="zh-CN" sz="1600" b="1" dirty="0" smtClean="0"/>
              <a:t>ratio of </a:t>
            </a:r>
            <a:r>
              <a:rPr lang="en-US" altLang="zh-CN" sz="1600" b="1" dirty="0"/>
              <a:t>Q1B and </a:t>
            </a:r>
            <a:r>
              <a:rPr lang="en-US" altLang="zh-CN" sz="1600" b="1" dirty="0" smtClean="0"/>
              <a:t>Q1C</a:t>
            </a:r>
            <a:r>
              <a:rPr lang="en-US" altLang="zh-CN" sz="1600" dirty="0" smtClean="0"/>
              <a:t> with </a:t>
            </a:r>
            <a:r>
              <a:rPr lang="en-US" altLang="zh-CN" sz="1600" b="1" dirty="0" smtClean="0"/>
              <a:t>different length </a:t>
            </a:r>
            <a:r>
              <a:rPr lang="en-US" altLang="zh-CN" sz="1600" b="1" dirty="0"/>
              <a:t>ratio of Q1B and </a:t>
            </a:r>
            <a:r>
              <a:rPr lang="en-US" altLang="zh-CN" sz="1600" b="1" dirty="0" smtClean="0"/>
              <a:t>Q1C  </a:t>
            </a:r>
            <a:r>
              <a:rPr lang="en-US" altLang="zh-CN" sz="1600" dirty="0" smtClean="0"/>
              <a:t>when keep total length of Q1B+Q1C</a:t>
            </a:r>
            <a:endParaRPr lang="zh-CN" altLang="en-US" sz="1600" dirty="0"/>
          </a:p>
        </p:txBody>
      </p:sp>
      <p:pic>
        <p:nvPicPr>
          <p:cNvPr id="12" name="Picture 8" descr="logo_main20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05" y="53962"/>
            <a:ext cx="917403" cy="645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0633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-20538"/>
            <a:ext cx="8229600" cy="857250"/>
          </a:xfrm>
        </p:spPr>
        <p:txBody>
          <a:bodyPr>
            <a:normAutofit/>
          </a:bodyPr>
          <a:lstStyle/>
          <a:p>
            <a:r>
              <a:rPr lang="en-US" altLang="zh-CN" sz="2800" b="1" dirty="0">
                <a:solidFill>
                  <a:srgbClr val="0070C0"/>
                </a:solidFill>
              </a:rPr>
              <a:t>Optimization of final doublet design</a:t>
            </a:r>
            <a:endParaRPr lang="zh-CN" altLang="en-US" sz="2800" b="1" dirty="0">
              <a:solidFill>
                <a:srgbClr val="0070C0"/>
              </a:solidFill>
            </a:endParaRPr>
          </a:p>
        </p:txBody>
      </p:sp>
      <p:graphicFrame>
        <p:nvGraphicFramePr>
          <p:cNvPr id="8" name="内容占位符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75627009"/>
              </p:ext>
            </p:extLst>
          </p:nvPr>
        </p:nvGraphicFramePr>
        <p:xfrm>
          <a:off x="683568" y="1419622"/>
          <a:ext cx="7776864" cy="33041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120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43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39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344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8117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Parameters</a:t>
                      </a:r>
                    </a:p>
                    <a:p>
                      <a:pPr algn="ctr" fontAlgn="b"/>
                      <a:endParaRPr lang="en-US" sz="16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60" marR="4660" marT="46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Before optimization</a:t>
                      </a:r>
                      <a:endParaRPr lang="en-US" altLang="zh-CN" sz="16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60" marR="4660" marT="46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After optimization</a:t>
                      </a:r>
                      <a:endParaRPr lang="en-US" altLang="zh-CN" sz="16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60" marR="4660" marT="46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Contribution to </a:t>
                      </a:r>
                    </a:p>
                    <a:p>
                      <a:pPr algn="ctr" fontAlgn="b"/>
                      <a:r>
                        <a:rPr lang="en-US" altLang="zh-CN" sz="16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Py</a:t>
                      </a:r>
                      <a:endParaRPr lang="en-US" altLang="zh-CN" sz="16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60" marR="4660" marT="4660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Contribution to Chromy</a:t>
                      </a:r>
                    </a:p>
                  </a:txBody>
                  <a:tcPr marL="4660" marR="4660" marT="466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117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 smtClean="0">
                          <a:effectLst/>
                        </a:rPr>
                        <a:t>Px [</a:t>
                      </a:r>
                      <a:r>
                        <a:rPr lang="en-US" sz="1600" b="1" u="none" strike="noStrike" dirty="0">
                          <a:effectLst/>
                        </a:rPr>
                        <a:t>a.u.]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4660" marR="4660" marT="46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u="none" strike="noStrike" dirty="0">
                          <a:effectLst/>
                        </a:rPr>
                        <a:t>30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4660" marR="4660" marT="46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26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4660" marR="4660" marT="46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60" marR="4660" marT="46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60" marR="4660" marT="466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117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 smtClean="0">
                          <a:effectLst/>
                        </a:rPr>
                        <a:t>Py [</a:t>
                      </a:r>
                      <a:r>
                        <a:rPr lang="en-US" sz="1600" b="1" u="none" strike="noStrike" dirty="0">
                          <a:effectLst/>
                        </a:rPr>
                        <a:t>a.u.]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4660" marR="4660" marT="46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1209</a:t>
                      </a:r>
                      <a:endParaRPr lang="en-US" altLang="zh-CN" sz="1600" b="0" i="0" u="none" strike="noStrike" dirty="0">
                        <a:solidFill>
                          <a:srgbClr val="FF0000"/>
                        </a:solidFill>
                        <a:effectLst/>
                        <a:latin typeface="宋体"/>
                      </a:endParaRPr>
                    </a:p>
                  </a:txBody>
                  <a:tcPr marL="4660" marR="4660" marT="46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674</a:t>
                      </a:r>
                      <a:endParaRPr lang="en-US" altLang="zh-CN" sz="1600" b="0" i="0" u="none" strike="noStrike" dirty="0">
                        <a:solidFill>
                          <a:srgbClr val="FF0000"/>
                        </a:solidFill>
                        <a:effectLst/>
                        <a:latin typeface="宋体"/>
                      </a:endParaRPr>
                    </a:p>
                  </a:txBody>
                  <a:tcPr marL="4660" marR="4660" marT="466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60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0.56</a:t>
                      </a:r>
                      <a:endParaRPr lang="en-US" altLang="zh-CN" sz="160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60" marR="4660" marT="466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60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en-US" altLang="zh-CN" sz="160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60" marR="4660" marT="466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117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 smtClean="0">
                          <a:effectLst/>
                        </a:rPr>
                        <a:t>Chromx [</a:t>
                      </a:r>
                      <a:r>
                        <a:rPr lang="en-US" sz="1600" b="1" u="none" strike="noStrike" dirty="0">
                          <a:effectLst/>
                        </a:rPr>
                        <a:t>a.u.]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4660" marR="4660" marT="46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u="none" strike="noStrike" dirty="0">
                          <a:effectLst/>
                        </a:rPr>
                        <a:t>-90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4660" marR="4660" marT="46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u="none" strike="noStrike" dirty="0">
                          <a:effectLst/>
                        </a:rPr>
                        <a:t>-</a:t>
                      </a:r>
                      <a:r>
                        <a:rPr lang="en-US" altLang="zh-CN" sz="1600" u="none" strike="noStrike" dirty="0" smtClean="0">
                          <a:effectLst/>
                        </a:rPr>
                        <a:t>118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4660" marR="4660" marT="46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60" marR="4660" marT="46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60" marR="4660" marT="466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117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 smtClean="0">
                          <a:effectLst/>
                        </a:rPr>
                        <a:t>Chromy [</a:t>
                      </a:r>
                      <a:r>
                        <a:rPr lang="en-US" sz="1600" b="1" u="none" strike="noStrike" dirty="0">
                          <a:effectLst/>
                        </a:rPr>
                        <a:t>a.u.]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4660" marR="4660" marT="46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-3429</a:t>
                      </a:r>
                      <a:endParaRPr lang="en-US" altLang="zh-CN" sz="1600" b="0" i="0" u="none" strike="noStrike" dirty="0">
                        <a:solidFill>
                          <a:srgbClr val="FF0000"/>
                        </a:solidFill>
                        <a:effectLst/>
                        <a:latin typeface="宋体"/>
                      </a:endParaRPr>
                    </a:p>
                  </a:txBody>
                  <a:tcPr marL="4660" marR="4660" marT="46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-</a:t>
                      </a:r>
                      <a:r>
                        <a:rPr lang="en-US" altLang="zh-CN" sz="1600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2909</a:t>
                      </a:r>
                      <a:endParaRPr lang="en-US" altLang="zh-CN" sz="1600" b="0" i="0" u="none" strike="noStrike" dirty="0">
                        <a:solidFill>
                          <a:srgbClr val="FF0000"/>
                        </a:solidFill>
                        <a:effectLst/>
                        <a:latin typeface="宋体"/>
                      </a:endParaRPr>
                    </a:p>
                  </a:txBody>
                  <a:tcPr marL="4660" marR="4660" marT="46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en-US" altLang="zh-CN" sz="16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4660" marR="4660" marT="46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0.85</a:t>
                      </a:r>
                      <a:endParaRPr lang="en-US" altLang="zh-CN" sz="16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4660" marR="4660" marT="466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117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effectLst/>
                        </a:rPr>
                        <a:t>&lt;KQ1A</a:t>
                      </a:r>
                      <a:r>
                        <a:rPr lang="en-US" sz="1600" b="1" u="none" strike="noStrike" dirty="0" smtClean="0">
                          <a:effectLst/>
                        </a:rPr>
                        <a:t>&gt; [</a:t>
                      </a:r>
                      <a:r>
                        <a:rPr lang="en-US" sz="1600" b="1" u="none" strike="noStrike" dirty="0">
                          <a:effectLst/>
                        </a:rPr>
                        <a:t>T/m]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4660" marR="4660" marT="46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u="none" strike="noStrike" dirty="0">
                          <a:effectLst/>
                        </a:rPr>
                        <a:t>0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4660" marR="4660" marT="46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u="none" strike="noStrike" dirty="0">
                          <a:effectLst/>
                        </a:rPr>
                        <a:t>4</a:t>
                      </a:r>
                      <a:r>
                        <a:rPr lang="en-US" altLang="zh-CN" sz="1600" u="none" strike="noStrike" dirty="0" smtClean="0">
                          <a:effectLst/>
                        </a:rPr>
                        <a:t>0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4660" marR="4660" marT="46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0.78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60" marR="4660" marT="46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0.87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60" marR="4660" marT="466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117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effectLst/>
                        </a:rPr>
                        <a:t>KQ1C/KQ1B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4660" marR="4660" marT="46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u="none" strike="noStrike" dirty="0">
                          <a:effectLst/>
                        </a:rPr>
                        <a:t>1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4660" marR="4660" marT="46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u="none" strike="noStrike" dirty="0">
                          <a:effectLst/>
                        </a:rPr>
                        <a:t>0.6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4660" marR="4660" marT="46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0.92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60" marR="4660" marT="46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0.94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60" marR="4660" marT="4660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117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 smtClean="0">
                          <a:effectLst/>
                        </a:rPr>
                        <a:t>LD2 [</a:t>
                      </a:r>
                      <a:r>
                        <a:rPr lang="en-US" sz="1600" b="1" u="none" strike="noStrike" dirty="0">
                          <a:effectLst/>
                        </a:rPr>
                        <a:t>m]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4660" marR="4660" marT="46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u="none" strike="noStrike" dirty="0">
                          <a:effectLst/>
                        </a:rPr>
                        <a:t>0.23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4660" marR="4660" marT="46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u="none" strike="noStrike" dirty="0">
                          <a:effectLst/>
                        </a:rPr>
                        <a:t>0.6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4660" marR="4660" marT="46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0.88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60" marR="4660" marT="46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1.00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60" marR="4660" marT="4660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117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 smtClean="0">
                          <a:effectLst/>
                        </a:rPr>
                        <a:t>LQ1B+LQ1C [</a:t>
                      </a:r>
                      <a:r>
                        <a:rPr lang="en-US" sz="1600" b="1" u="none" strike="noStrike" dirty="0">
                          <a:effectLst/>
                        </a:rPr>
                        <a:t>m]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4660" marR="4660" marT="46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u="none" strike="noStrike" dirty="0">
                          <a:effectLst/>
                        </a:rPr>
                        <a:t>3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4660" marR="4660" marT="46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u="none" strike="noStrike" dirty="0">
                          <a:effectLst/>
                        </a:rPr>
                        <a:t>3.5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4660" marR="4660" marT="46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0.87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60" marR="4660" marT="46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1.04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60" marR="4660" marT="4660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117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effectLst/>
                        </a:rPr>
                        <a:t>LQ1C/LQ1B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4660" marR="4660" marT="46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u="none" strike="noStrike" dirty="0">
                          <a:effectLst/>
                        </a:rPr>
                        <a:t>1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4660" marR="4660" marT="46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u="none" strike="noStrike" dirty="0">
                          <a:effectLst/>
                        </a:rPr>
                        <a:t>1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4660" marR="4660" marT="46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60" marR="4660" marT="46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60" marR="4660" marT="4660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117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 smtClean="0">
                          <a:effectLst/>
                        </a:rPr>
                        <a:t>LQ2 [</a:t>
                      </a:r>
                      <a:r>
                        <a:rPr lang="en-US" sz="1600" b="1" u="none" strike="noStrike" dirty="0">
                          <a:effectLst/>
                        </a:rPr>
                        <a:t>m]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4660" marR="4660" marT="46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u="none" strike="noStrike" dirty="0">
                          <a:effectLst/>
                        </a:rPr>
                        <a:t>2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4660" marR="4660" marT="46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u="none" strike="noStrike" dirty="0" smtClean="0">
                          <a:effectLst/>
                        </a:rPr>
                        <a:t>2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4660" marR="4660" marT="46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60" marR="4660" marT="46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60" marR="4660" marT="4660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4" name="矩形 3"/>
          <p:cNvSpPr/>
          <p:nvPr/>
        </p:nvSpPr>
        <p:spPr>
          <a:xfrm>
            <a:off x="611560" y="699542"/>
            <a:ext cx="667964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/>
              <a:t>The vertical radiation power and chromaticity decreased significantly.</a:t>
            </a:r>
          </a:p>
          <a:p>
            <a:r>
              <a:rPr lang="en-US" altLang="zh-CN" b="1" dirty="0" smtClean="0"/>
              <a:t>These optimization will help to further decrease the by*</a:t>
            </a:r>
            <a:endParaRPr lang="en-US" altLang="zh-CN" b="1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16</a:t>
            </a:fld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683568" y="4731990"/>
            <a:ext cx="624644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/>
              <a:t>with </a:t>
            </a:r>
            <a:r>
              <a:rPr lang="el-GR" altLang="zh-CN" sz="1400" dirty="0"/>
              <a:t>ε</a:t>
            </a:r>
            <a:r>
              <a:rPr lang="en-US" altLang="zh-CN" sz="1400" dirty="0"/>
              <a:t>x=0.68nm, cp=1%, </a:t>
            </a:r>
            <a:r>
              <a:rPr lang="el-GR" altLang="zh-CN" sz="1400" dirty="0"/>
              <a:t>σ</a:t>
            </a:r>
            <a:r>
              <a:rPr lang="en-US" altLang="zh-CN" sz="1400" dirty="0"/>
              <a:t>e=0.134%, bx*=0.33m, by*=1mm</a:t>
            </a:r>
          </a:p>
        </p:txBody>
      </p:sp>
      <p:pic>
        <p:nvPicPr>
          <p:cNvPr id="10" name="Picture 8" descr="logo_main20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05" y="53962"/>
            <a:ext cx="917403" cy="645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1366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 txBox="1">
            <a:spLocks/>
          </p:cNvSpPr>
          <p:nvPr/>
        </p:nvSpPr>
        <p:spPr>
          <a:xfrm>
            <a:off x="457200" y="-13692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b="1" dirty="0">
                <a:solidFill>
                  <a:srgbClr val="0070C0"/>
                </a:solidFill>
              </a:rPr>
              <a:t>D</a:t>
            </a:r>
            <a:r>
              <a:rPr lang="en-US" altLang="zh-CN" sz="3200" b="1" dirty="0" smtClean="0">
                <a:solidFill>
                  <a:srgbClr val="0070C0"/>
                </a:solidFill>
              </a:rPr>
              <a:t>ynamic aperture vs. emittance</a:t>
            </a:r>
            <a:endParaRPr lang="en-US" altLang="zh-CN" sz="3200" b="1" dirty="0">
              <a:solidFill>
                <a:srgbClr val="0070C0"/>
              </a:solidFill>
            </a:endParaRPr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2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6" name="Rectangle 6"/>
          <p:cNvSpPr>
            <a:spLocks noChangeArrowheads="1"/>
          </p:cNvSpPr>
          <p:nvPr/>
        </p:nvSpPr>
        <p:spPr bwMode="auto">
          <a:xfrm>
            <a:off x="2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17</a:t>
            </a:fld>
            <a:endParaRPr lang="zh-CN" altLang="en-US"/>
          </a:p>
        </p:txBody>
      </p:sp>
      <p:pic>
        <p:nvPicPr>
          <p:cNvPr id="9" name="Picture 8" descr="logo_main20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05" y="53963"/>
            <a:ext cx="917403" cy="645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内容占位符 2"/>
          <p:cNvSpPr>
            <a:spLocks noGrp="1"/>
          </p:cNvSpPr>
          <p:nvPr/>
        </p:nvSpPr>
        <p:spPr>
          <a:xfrm>
            <a:off x="611560" y="699542"/>
            <a:ext cx="7941587" cy="23042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-342900">
              <a:buFont typeface="Arial" pitchFamily="34" charset="0"/>
              <a:buChar char="•"/>
            </a:pPr>
            <a:r>
              <a:rPr lang="en-US" altLang="zh-CN" sz="1600" b="1" dirty="0" smtClean="0"/>
              <a:t>Larger normalized dynamic aperture with smaller emittance ( for ex~1nm )</a:t>
            </a:r>
          </a:p>
          <a:p>
            <a:pPr lvl="1"/>
            <a:r>
              <a:rPr lang="en-US" altLang="zh-CN" sz="1600" dirty="0"/>
              <a:t>T</a:t>
            </a:r>
            <a:r>
              <a:rPr lang="en-US" altLang="zh-CN" sz="1600" dirty="0" smtClean="0"/>
              <a:t>he </a:t>
            </a:r>
            <a:r>
              <a:rPr lang="en-US" altLang="zh-CN" sz="1600" dirty="0"/>
              <a:t>nonlinearity in interaction region is much larger than the arc </a:t>
            </a:r>
            <a:r>
              <a:rPr lang="en-US" altLang="zh-CN" sz="1600" dirty="0" smtClean="0"/>
              <a:t>region</a:t>
            </a:r>
          </a:p>
          <a:p>
            <a:pPr lvl="1"/>
            <a:r>
              <a:rPr lang="en-US" altLang="zh-CN" sz="1600" dirty="0"/>
              <a:t>B</a:t>
            </a:r>
            <a:r>
              <a:rPr lang="en-US" altLang="zh-CN" sz="1600" dirty="0" smtClean="0"/>
              <a:t>etter DA with smaller emittance benefits from smaller nonlinearity in the IR and smaller beam size though </a:t>
            </a:r>
            <a:r>
              <a:rPr lang="en-US" altLang="zh-CN" sz="1600" dirty="0"/>
              <a:t>stronger nonlinearity in </a:t>
            </a:r>
            <a:r>
              <a:rPr lang="en-US" altLang="zh-CN" sz="1600" dirty="0" smtClean="0"/>
              <a:t>ARC thus stronger error correction will need</a:t>
            </a:r>
          </a:p>
          <a:p>
            <a:pPr lvl="1"/>
            <a:r>
              <a:rPr lang="en-US" altLang="zh-CN" sz="1600" dirty="0"/>
              <a:t>E</a:t>
            </a:r>
            <a:r>
              <a:rPr lang="en-US" altLang="zh-CN" sz="1600" dirty="0" smtClean="0"/>
              <a:t>fficient </a:t>
            </a:r>
            <a:r>
              <a:rPr lang="en-US" altLang="zh-CN" sz="1600" dirty="0"/>
              <a:t>direction of dynamic aperture </a:t>
            </a:r>
            <a:r>
              <a:rPr lang="en-US" altLang="zh-CN" sz="1600" dirty="0" smtClean="0"/>
              <a:t>optimization</a:t>
            </a:r>
          </a:p>
          <a:p>
            <a:pPr lvl="1"/>
            <a:r>
              <a:rPr lang="en-US" altLang="zh-CN" sz="1600" dirty="0" smtClean="0"/>
              <a:t>Just show the tendency; each dynamic aperture result can be further optimized with directly optimization</a:t>
            </a:r>
          </a:p>
          <a:p>
            <a:pPr lvl="1"/>
            <a:endParaRPr lang="en-US" altLang="zh-CN" sz="1600" dirty="0" smtClean="0"/>
          </a:p>
        </p:txBody>
      </p:sp>
      <p:grpSp>
        <p:nvGrpSpPr>
          <p:cNvPr id="7" name="组合 6"/>
          <p:cNvGrpSpPr/>
          <p:nvPr/>
        </p:nvGrpSpPr>
        <p:grpSpPr>
          <a:xfrm>
            <a:off x="1382139" y="3003798"/>
            <a:ext cx="2757813" cy="1825125"/>
            <a:chOff x="746942" y="2564904"/>
            <a:chExt cx="3609034" cy="3057569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6942" y="2564904"/>
              <a:ext cx="3609034" cy="30575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等腰三角形 5"/>
            <p:cNvSpPr/>
            <p:nvPr/>
          </p:nvSpPr>
          <p:spPr>
            <a:xfrm>
              <a:off x="2148334" y="3603873"/>
              <a:ext cx="144016" cy="144016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70C0"/>
                </a:solidFill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4183666" y="3003798"/>
            <a:ext cx="2836606" cy="1800200"/>
            <a:chOff x="4427984" y="2598137"/>
            <a:chExt cx="4068452" cy="2952328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7984" y="2598137"/>
              <a:ext cx="4068452" cy="29523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9" name="等腰三角形 18"/>
            <p:cNvSpPr/>
            <p:nvPr/>
          </p:nvSpPr>
          <p:spPr>
            <a:xfrm>
              <a:off x="6026297" y="3683297"/>
              <a:ext cx="144016" cy="144016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70C0"/>
                </a:solidFill>
              </a:endParaRPr>
            </a:p>
          </p:txBody>
        </p:sp>
      </p:grpSp>
      <p:sp>
        <p:nvSpPr>
          <p:cNvPr id="2" name="矩形 1"/>
          <p:cNvSpPr/>
          <p:nvPr/>
        </p:nvSpPr>
        <p:spPr>
          <a:xfrm>
            <a:off x="7020272" y="3330634"/>
            <a:ext cx="160768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200" dirty="0" smtClean="0"/>
              <a:t>DA without fluctuation</a:t>
            </a:r>
            <a:endParaRPr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648380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18</a:t>
            </a:fld>
            <a:endParaRPr lang="zh-CN" altLang="en-US" dirty="0"/>
          </a:p>
        </p:txBody>
      </p:sp>
      <p:sp>
        <p:nvSpPr>
          <p:cNvPr id="5" name="标题 1"/>
          <p:cNvSpPr txBox="1">
            <a:spLocks/>
          </p:cNvSpPr>
          <p:nvPr/>
        </p:nvSpPr>
        <p:spPr>
          <a:xfrm>
            <a:off x="457200" y="285496"/>
            <a:ext cx="8229600" cy="486054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800" b="1" dirty="0" smtClean="0">
                <a:solidFill>
                  <a:srgbClr val="0070C0"/>
                </a:solidFill>
              </a:rPr>
              <a:t>Optimization of dynamic aperture</a:t>
            </a:r>
            <a:endParaRPr lang="zh-CN" altLang="en-US" sz="2800" b="1" dirty="0">
              <a:solidFill>
                <a:srgbClr val="0070C0"/>
              </a:solidFill>
            </a:endParaRPr>
          </a:p>
        </p:txBody>
      </p:sp>
      <p:pic>
        <p:nvPicPr>
          <p:cNvPr id="6" name="Picture 8" descr="logo_main20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53962"/>
            <a:ext cx="917403" cy="645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内容占位符 2"/>
          <p:cNvSpPr txBox="1">
            <a:spLocks/>
          </p:cNvSpPr>
          <p:nvPr/>
        </p:nvSpPr>
        <p:spPr>
          <a:xfrm>
            <a:off x="683568" y="850504"/>
            <a:ext cx="7920880" cy="294538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800" dirty="0"/>
              <a:t>Start point of the optimization</a:t>
            </a:r>
          </a:p>
          <a:p>
            <a:pPr lvl="1"/>
            <a:r>
              <a:rPr lang="en-US" altLang="zh-CN" sz="1800" b="1" dirty="0"/>
              <a:t>Nonlinearity optimized term by term </a:t>
            </a:r>
            <a:r>
              <a:rPr lang="en-US" altLang="zh-CN" sz="1800" dirty="0"/>
              <a:t>with 10 families of sextupoles in the IR and 4 families of sextupoles in the ARC</a:t>
            </a:r>
            <a:r>
              <a:rPr lang="en-US" altLang="zh-CN" sz="1800" dirty="0" smtClean="0"/>
              <a:t>.</a:t>
            </a:r>
          </a:p>
          <a:p>
            <a:r>
              <a:rPr lang="en-US" altLang="zh-CN" sz="1800" b="1" dirty="0"/>
              <a:t>D</a:t>
            </a:r>
            <a:r>
              <a:rPr lang="en-US" altLang="zh-CN" sz="1800" b="1" dirty="0" smtClean="0"/>
              <a:t>ynamic </a:t>
            </a:r>
            <a:r>
              <a:rPr lang="en-US" altLang="zh-CN" sz="1800" b="1" dirty="0"/>
              <a:t>aperture </a:t>
            </a:r>
            <a:r>
              <a:rPr lang="en-US" altLang="zh-CN" sz="1800" b="1" dirty="0" smtClean="0"/>
              <a:t>further optimized with MODE</a:t>
            </a:r>
          </a:p>
          <a:p>
            <a:pPr lvl="1"/>
            <a:r>
              <a:rPr lang="en-US" altLang="zh-CN" sz="1800" dirty="0"/>
              <a:t>Higgs dynamic aperture with 90% survival of 100 samples</a:t>
            </a:r>
          </a:p>
          <a:p>
            <a:pPr lvl="1"/>
            <a:r>
              <a:rPr lang="en-US" altLang="zh-CN" sz="1800" b="1" dirty="0"/>
              <a:t>Including radiation damping,  fluctuation, energy sawtooth and tapering, beam-beam </a:t>
            </a:r>
            <a:r>
              <a:rPr lang="en-US" altLang="zh-CN" sz="1800" b="1" dirty="0" smtClean="0"/>
              <a:t>effects, w/o error</a:t>
            </a:r>
            <a:endParaRPr lang="en-US" altLang="zh-CN" sz="1800" b="1" dirty="0"/>
          </a:p>
          <a:p>
            <a:pPr lvl="1"/>
            <a:r>
              <a:rPr lang="en-US" altLang="zh-CN" sz="1800" dirty="0"/>
              <a:t>145 turns (2 damping times), 4 initial phases</a:t>
            </a:r>
          </a:p>
        </p:txBody>
      </p:sp>
    </p:spTree>
    <p:extLst>
      <p:ext uri="{BB962C8B-B14F-4D97-AF65-F5344CB8AC3E}">
        <p14:creationId xmlns:p14="http://schemas.microsoft.com/office/powerpoint/2010/main" val="1722451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 txBox="1">
            <a:spLocks/>
          </p:cNvSpPr>
          <p:nvPr/>
        </p:nvSpPr>
        <p:spPr>
          <a:xfrm>
            <a:off x="457200" y="-2053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b="1" dirty="0" smtClean="0">
                <a:solidFill>
                  <a:srgbClr val="0070C0"/>
                </a:solidFill>
              </a:rPr>
              <a:t>Different versions of lattice</a:t>
            </a:r>
            <a:endParaRPr lang="en-US" altLang="zh-CN" sz="3200" b="1" dirty="0">
              <a:solidFill>
                <a:srgbClr val="0070C0"/>
              </a:solidFill>
            </a:endParaRPr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6" name="Rectangle 6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19</a:t>
            </a:fld>
            <a:endParaRPr lang="zh-CN" altLang="en-US"/>
          </a:p>
        </p:txBody>
      </p:sp>
      <p:pic>
        <p:nvPicPr>
          <p:cNvPr id="9" name="Picture 8" descr="logo_main20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05" y="53962"/>
            <a:ext cx="917403" cy="645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421704" y="843558"/>
                <a:ext cx="8182744" cy="3960440"/>
              </a:xfrm>
            </p:spPr>
            <p:txBody>
              <a:bodyPr>
                <a:normAutofit/>
              </a:bodyPr>
              <a:lstStyle/>
              <a:p>
                <a:pPr marL="342900" lvl="1" indent="-342900">
                  <a:buFont typeface="Arial" pitchFamily="34" charset="0"/>
                  <a:buChar char="•"/>
                </a:pPr>
                <a:r>
                  <a:rPr lang="en-US" altLang="zh-CN" sz="1800" dirty="0" smtClean="0"/>
                  <a:t>To make sure the effect of changement, different versions were studied </a:t>
                </a:r>
              </a:p>
              <a:p>
                <a:pPr lvl="1"/>
                <a:r>
                  <a:rPr lang="en-US" altLang="zh-CN" sz="1800" dirty="0" smtClean="0"/>
                  <a:t>V1, bx</a:t>
                </a:r>
                <a:r>
                  <a:rPr lang="en-US" altLang="zh-CN" sz="1800" dirty="0"/>
                  <a:t>*=0.36m, </a:t>
                </a:r>
                <a:r>
                  <a:rPr lang="en-US" altLang="zh-CN" sz="1800" b="1" dirty="0"/>
                  <a:t>by*=0.001m, </a:t>
                </a:r>
                <a:r>
                  <a:rPr lang="en-US" altLang="zh-CN" sz="1800" dirty="0"/>
                  <a:t>ex=1.1nm rad: </a:t>
                </a:r>
                <a:r>
                  <a:rPr lang="en-US" altLang="zh-CN" sz="1800" dirty="0" smtClean="0"/>
                  <a:t>15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1800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altLang="zh-CN" sz="1800" dirty="0"/>
                  <a:t>*</a:t>
                </a:r>
                <a14:m>
                  <m:oMath xmlns:m="http://schemas.openxmlformats.org/officeDocument/2006/math">
                    <m:r>
                      <a:rPr lang="en-US" altLang="zh-CN" sz="1800">
                        <a:latin typeface="Cambria Math" panose="02040503050406030204" pitchFamily="18" charset="0"/>
                      </a:rPr>
                      <m:t>18</m:t>
                    </m:r>
                    <m:sSub>
                      <m:sSubPr>
                        <m:ctrlPr>
                          <a:rPr lang="en-US" altLang="zh-CN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1800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en-US" altLang="zh-CN" sz="1800" dirty="0"/>
                  <a:t>*</a:t>
                </a:r>
                <a:r>
                  <a:rPr lang="en-US" altLang="zh-CN" sz="1800" dirty="0" smtClean="0"/>
                  <a:t>1.5%</a:t>
                </a:r>
                <a:endParaRPr lang="en-US" altLang="zh-CN" sz="1800" dirty="0"/>
              </a:p>
              <a:p>
                <a:pPr lvl="1"/>
                <a:r>
                  <a:rPr lang="en-US" altLang="zh-CN" sz="1800" dirty="0" smtClean="0"/>
                  <a:t>V2, </a:t>
                </a:r>
                <a:r>
                  <a:rPr lang="en-US" altLang="zh-CN" sz="1800" b="1" dirty="0" smtClean="0"/>
                  <a:t>bx</a:t>
                </a:r>
                <a:r>
                  <a:rPr lang="en-US" altLang="zh-CN" sz="1800" b="1" dirty="0"/>
                  <a:t>*=</a:t>
                </a:r>
                <a:r>
                  <a:rPr lang="en-US" altLang="zh-CN" sz="1800" b="1" dirty="0" smtClean="0"/>
                  <a:t>0.33m</a:t>
                </a:r>
                <a:r>
                  <a:rPr lang="en-US" altLang="zh-CN" sz="1800" dirty="0"/>
                  <a:t>, by*=0.001m, </a:t>
                </a:r>
                <a:r>
                  <a:rPr lang="en-US" altLang="zh-CN" sz="1800" b="1" dirty="0" smtClean="0"/>
                  <a:t>ex=0.89nm rad</a:t>
                </a:r>
                <a:r>
                  <a:rPr lang="en-US" altLang="zh-CN" sz="1800" dirty="0" smtClean="0"/>
                  <a:t>: 17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1800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altLang="zh-CN" sz="1800" dirty="0"/>
                  <a:t>*</a:t>
                </a:r>
                <a14:m>
                  <m:oMath xmlns:m="http://schemas.openxmlformats.org/officeDocument/2006/math">
                    <m:r>
                      <a:rPr lang="en-US" altLang="zh-CN" sz="1800" dirty="0">
                        <a:latin typeface="Cambria Math"/>
                      </a:rPr>
                      <m:t>2</m:t>
                    </m:r>
                    <m:r>
                      <a:rPr lang="en-US" altLang="zh-CN" sz="1800" b="0" i="0" dirty="0" smtClean="0">
                        <a:latin typeface="Cambria Math"/>
                      </a:rPr>
                      <m:t>2</m:t>
                    </m:r>
                    <m:sSub>
                      <m:sSubPr>
                        <m:ctrlPr>
                          <a:rPr lang="en-US" altLang="zh-CN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1800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en-US" altLang="zh-CN" sz="1800" dirty="0"/>
                  <a:t>*1.5</a:t>
                </a:r>
                <a:r>
                  <a:rPr lang="en-US" altLang="zh-CN" sz="1800" dirty="0" smtClean="0"/>
                  <a:t>% (benefit from smaller nonlinearity in IR and smaller beam size)</a:t>
                </a:r>
              </a:p>
              <a:p>
                <a:pPr lvl="1"/>
                <a:r>
                  <a:rPr lang="en-US" altLang="zh-CN" sz="1800" dirty="0" smtClean="0"/>
                  <a:t>V3, </a:t>
                </a:r>
                <a:r>
                  <a:rPr lang="en-US" altLang="zh-CN" sz="1800" dirty="0"/>
                  <a:t>bx*=0.33m, by*=0.001m, ex=0.89nm rad, </a:t>
                </a:r>
                <a:r>
                  <a:rPr lang="en-US" altLang="zh-CN" sz="1800" b="1" dirty="0"/>
                  <a:t>shorten the RF </a:t>
                </a:r>
                <a:r>
                  <a:rPr lang="en-US" altLang="zh-CN" sz="1800" b="1" dirty="0" smtClean="0"/>
                  <a:t>region</a:t>
                </a:r>
                <a:r>
                  <a:rPr lang="en-US" altLang="zh-CN" sz="1800" dirty="0"/>
                  <a:t> </a:t>
                </a:r>
                <a:r>
                  <a:rPr lang="en-US" altLang="zh-CN" sz="1800" dirty="0" smtClean="0"/>
                  <a:t>(to increase the bend filling faction): 18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1800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altLang="zh-CN" sz="1800" dirty="0"/>
                  <a:t>*</a:t>
                </a:r>
                <a14:m>
                  <m:oMath xmlns:m="http://schemas.openxmlformats.org/officeDocument/2006/math">
                    <m:r>
                      <a:rPr lang="en-US" altLang="zh-CN" sz="1800" dirty="0">
                        <a:latin typeface="Cambria Math"/>
                      </a:rPr>
                      <m:t>2</m:t>
                    </m:r>
                    <m:r>
                      <a:rPr lang="en-US" altLang="zh-CN" sz="1800" b="0" i="1" dirty="0" smtClean="0">
                        <a:latin typeface="Cambria Math"/>
                      </a:rPr>
                      <m:t>1</m:t>
                    </m:r>
                    <m:sSub>
                      <m:sSubPr>
                        <m:ctrlPr>
                          <a:rPr lang="en-US" altLang="zh-CN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1800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en-US" altLang="zh-CN" sz="1800" dirty="0"/>
                  <a:t>*1.5%</a:t>
                </a:r>
              </a:p>
              <a:p>
                <a:pPr lvl="1"/>
                <a:r>
                  <a:rPr lang="en-US" altLang="zh-CN" sz="1800" dirty="0" smtClean="0"/>
                  <a:t>V4, </a:t>
                </a:r>
                <a:r>
                  <a:rPr lang="en-US" altLang="zh-CN" sz="1800" dirty="0"/>
                  <a:t>bx*=0.33m, by*=0.001m, ex=0.89nm rad, shorten the RF </a:t>
                </a:r>
                <a:r>
                  <a:rPr lang="en-US" altLang="zh-CN" sz="1800" dirty="0" smtClean="0"/>
                  <a:t>region, </a:t>
                </a:r>
                <a:r>
                  <a:rPr lang="en-GB" altLang="zh-CN" sz="1800" b="1" dirty="0" smtClean="0"/>
                  <a:t>add octupole and decapole for vertical chromaticity correction</a:t>
                </a:r>
                <a:r>
                  <a:rPr lang="en-US" altLang="zh-CN" sz="1800" dirty="0" smtClean="0"/>
                  <a:t>: </a:t>
                </a:r>
                <a:r>
                  <a:rPr lang="en-US" altLang="zh-CN" sz="1800" dirty="0" smtClean="0">
                    <a:solidFill>
                      <a:schemeClr val="tx1"/>
                    </a:solidFill>
                  </a:rPr>
                  <a:t>18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CN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altLang="zh-CN" sz="1800" dirty="0">
                    <a:solidFill>
                      <a:schemeClr val="tx1"/>
                    </a:solidFill>
                  </a:rPr>
                  <a:t>*</a:t>
                </a:r>
                <a14:m>
                  <m:oMath xmlns:m="http://schemas.openxmlformats.org/officeDocument/2006/math">
                    <m:r>
                      <a:rPr lang="en-US" altLang="zh-CN" sz="1800" dirty="0">
                        <a:solidFill>
                          <a:schemeClr val="tx1"/>
                        </a:solidFill>
                        <a:latin typeface="Cambria Math"/>
                      </a:rPr>
                      <m:t>2</m:t>
                    </m:r>
                    <m:r>
                      <a:rPr lang="en-US" altLang="zh-CN" sz="1800" i="1" dirty="0">
                        <a:solidFill>
                          <a:schemeClr val="tx1"/>
                        </a:solidFill>
                        <a:latin typeface="Cambria Math"/>
                      </a:rPr>
                      <m:t>1</m:t>
                    </m:r>
                    <m:sSub>
                      <m:sSubPr>
                        <m:ctrlPr>
                          <a:rPr lang="en-US" altLang="zh-CN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CN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en-US" altLang="zh-CN" sz="1800" dirty="0">
                    <a:solidFill>
                      <a:schemeClr val="tx1"/>
                    </a:solidFill>
                  </a:rPr>
                  <a:t>*1.5%</a:t>
                </a:r>
              </a:p>
              <a:p>
                <a:pPr lvl="1"/>
                <a:r>
                  <a:rPr lang="en-US" altLang="zh-CN" sz="1800" dirty="0" smtClean="0"/>
                  <a:t>V5, </a:t>
                </a:r>
                <a:r>
                  <a:rPr lang="en-US" altLang="zh-CN" sz="1800" dirty="0"/>
                  <a:t>bx*=0.33m, by*=0.001m, ex=0.89nm rad, shorten the RF region, </a:t>
                </a:r>
                <a:r>
                  <a:rPr lang="en-GB" altLang="zh-CN" sz="1800" dirty="0"/>
                  <a:t>add octupole and decapole for vertical chromaticity </a:t>
                </a:r>
                <a:r>
                  <a:rPr lang="en-GB" altLang="zh-CN" sz="1800" dirty="0" smtClean="0"/>
                  <a:t>correction, </a:t>
                </a:r>
                <a:r>
                  <a:rPr lang="en-GB" altLang="zh-CN" sz="1800" b="1" dirty="0" smtClean="0"/>
                  <a:t>add multipoles for horizontal </a:t>
                </a:r>
                <a:r>
                  <a:rPr lang="en-GB" altLang="zh-CN" sz="1800" b="1" dirty="0"/>
                  <a:t>chromaticity correction</a:t>
                </a:r>
                <a:r>
                  <a:rPr lang="en-GB" altLang="zh-CN" sz="1800" dirty="0"/>
                  <a:t> </a:t>
                </a:r>
                <a:r>
                  <a:rPr lang="en-US" altLang="zh-CN" sz="1800" dirty="0" smtClean="0"/>
                  <a:t>: </a:t>
                </a:r>
                <a:r>
                  <a:rPr lang="en-US" altLang="zh-CN" sz="1800" dirty="0"/>
                  <a:t>11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1800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altLang="zh-CN" sz="1800" dirty="0"/>
                  <a:t>*</a:t>
                </a:r>
                <a14:m>
                  <m:oMath xmlns:m="http://schemas.openxmlformats.org/officeDocument/2006/math">
                    <m:r>
                      <a:rPr lang="en-US" altLang="zh-CN" sz="1800" dirty="0">
                        <a:latin typeface="Cambria Math"/>
                      </a:rPr>
                      <m:t>2</m:t>
                    </m:r>
                    <m:r>
                      <a:rPr lang="en-US" altLang="zh-CN" sz="1800" i="1" dirty="0">
                        <a:latin typeface="Cambria Math"/>
                      </a:rPr>
                      <m:t>1</m:t>
                    </m:r>
                    <m:sSub>
                      <m:sSubPr>
                        <m:ctrlPr>
                          <a:rPr lang="en-US" altLang="zh-CN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1800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en-US" altLang="zh-CN" sz="1800" dirty="0"/>
                  <a:t>*</a:t>
                </a:r>
                <a:r>
                  <a:rPr lang="en-US" altLang="zh-CN" sz="1800" dirty="0" smtClean="0"/>
                  <a:t>1.3%</a:t>
                </a:r>
              </a:p>
              <a:p>
                <a:pPr lvl="1"/>
                <a:r>
                  <a:rPr lang="en-US" altLang="zh-CN" sz="1800" dirty="0" smtClean="0"/>
                  <a:t>V6, </a:t>
                </a:r>
                <a:r>
                  <a:rPr lang="en-US" altLang="zh-CN" sz="1800" dirty="0" err="1"/>
                  <a:t>bx</a:t>
                </a:r>
                <a:r>
                  <a:rPr lang="en-US" altLang="zh-CN" sz="1800" dirty="0"/>
                  <a:t>*=0.33m, by*=0.001m, </a:t>
                </a:r>
                <a:r>
                  <a:rPr lang="en-US" altLang="zh-CN" sz="1800" b="1" dirty="0" smtClean="0"/>
                  <a:t>ex=0.68nm rad</a:t>
                </a:r>
                <a:r>
                  <a:rPr lang="en-US" altLang="zh-CN" sz="1800" dirty="0" smtClean="0"/>
                  <a:t>, with </a:t>
                </a:r>
                <a:r>
                  <a:rPr lang="en-US" altLang="zh-CN" sz="1800" b="1" dirty="0" smtClean="0"/>
                  <a:t>final doublet optimization</a:t>
                </a:r>
                <a:endParaRPr lang="zh-CN" altLang="en-US" sz="1800" dirty="0"/>
              </a:p>
              <a:p>
                <a:pPr lvl="1"/>
                <a:endParaRPr lang="zh-CN" altLang="en-US" sz="1800" dirty="0"/>
              </a:p>
              <a:p>
                <a:pPr lvl="1"/>
                <a:endParaRPr lang="en-US" altLang="zh-CN" sz="1800" dirty="0" smtClean="0"/>
              </a:p>
              <a:p>
                <a:pPr lvl="1"/>
                <a:endParaRPr lang="en-US" altLang="zh-CN" sz="1400" dirty="0" smtClean="0">
                  <a:sym typeface="Symbol"/>
                </a:endParaRPr>
              </a:p>
            </p:txBody>
          </p:sp>
        </mc:Choice>
        <mc:Fallback xmlns="">
          <p:sp>
            <p:nvSpPr>
              <p:cNvPr id="11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21704" y="843558"/>
                <a:ext cx="8182744" cy="3960440"/>
              </a:xfrm>
              <a:blipFill>
                <a:blip r:embed="rId4"/>
                <a:stretch>
                  <a:fillRect l="-447" t="-769" r="-111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56560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 txBox="1">
            <a:spLocks/>
          </p:cNvSpPr>
          <p:nvPr/>
        </p:nvSpPr>
        <p:spPr>
          <a:xfrm>
            <a:off x="457200" y="5831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b="1" dirty="0" smtClean="0">
                <a:solidFill>
                  <a:srgbClr val="0070C0"/>
                </a:solidFill>
              </a:rPr>
              <a:t>Outline</a:t>
            </a:r>
            <a:endParaRPr lang="en-US" altLang="zh-CN" sz="3200" b="1" dirty="0">
              <a:solidFill>
                <a:srgbClr val="0070C0"/>
              </a:solidFill>
            </a:endParaRPr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6" name="Rectangle 6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7" name="内容占位符 2"/>
          <p:cNvSpPr>
            <a:spLocks noGrp="1"/>
          </p:cNvSpPr>
          <p:nvPr>
            <p:ph idx="1"/>
          </p:nvPr>
        </p:nvSpPr>
        <p:spPr>
          <a:xfrm>
            <a:off x="493712" y="887468"/>
            <a:ext cx="8182744" cy="2548378"/>
          </a:xfrm>
        </p:spPr>
        <p:txBody>
          <a:bodyPr>
            <a:normAutofit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en-US" altLang="zh-CN" sz="2000" dirty="0"/>
              <a:t>Correction of magnet </a:t>
            </a:r>
            <a:r>
              <a:rPr lang="en-US" altLang="zh-CN" sz="2000" dirty="0" smtClean="0"/>
              <a:t>errors based on CDR lattice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altLang="zh-CN" sz="2000" dirty="0" smtClean="0"/>
              <a:t>Lattice </a:t>
            </a:r>
            <a:r>
              <a:rPr lang="en-US" altLang="zh-CN" sz="2000" dirty="0"/>
              <a:t>design for </a:t>
            </a:r>
            <a:r>
              <a:rPr lang="en-US" altLang="zh-CN" sz="2000" dirty="0" smtClean="0"/>
              <a:t>a higher luminosity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altLang="zh-CN" sz="2000" dirty="0" smtClean="0"/>
              <a:t>Dynamic aperture optimization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altLang="zh-CN" sz="2000" dirty="0" smtClean="0"/>
              <a:t>Summary</a:t>
            </a:r>
            <a:endParaRPr lang="en-US" altLang="zh-CN" sz="2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2</a:t>
            </a:fld>
            <a:endParaRPr lang="zh-CN" altLang="en-US"/>
          </a:p>
        </p:txBody>
      </p:sp>
      <p:pic>
        <p:nvPicPr>
          <p:cNvPr id="9" name="Picture 8" descr="logo_main20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05" y="53962"/>
            <a:ext cx="917403" cy="645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7680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244" y="2211710"/>
            <a:ext cx="2304256" cy="1926251"/>
          </a:xfrm>
          <a:prstGeom prst="rect">
            <a:avLst/>
          </a:prstGeom>
        </p:spPr>
      </p:pic>
      <p:sp>
        <p:nvSpPr>
          <p:cNvPr id="5" name="标题 1"/>
          <p:cNvSpPr txBox="1">
            <a:spLocks/>
          </p:cNvSpPr>
          <p:nvPr/>
        </p:nvSpPr>
        <p:spPr>
          <a:xfrm>
            <a:off x="457200" y="-13692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800" b="1" dirty="0" smtClean="0">
                <a:solidFill>
                  <a:srgbClr val="0070C0"/>
                </a:solidFill>
              </a:rPr>
              <a:t>Status of DA optimization</a:t>
            </a:r>
            <a:endParaRPr lang="en-US" altLang="zh-CN" sz="2800" b="1" dirty="0">
              <a:solidFill>
                <a:srgbClr val="0070C0"/>
              </a:solidFill>
            </a:endParaRPr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6" name="Rectangle 6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pic>
        <p:nvPicPr>
          <p:cNvPr id="9" name="Picture 8" descr="logo_main20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05" y="53962"/>
            <a:ext cx="917403" cy="645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内容占位符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4539" y="2229676"/>
            <a:ext cx="2592288" cy="185424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5" name="矩形 24"/>
              <p:cNvSpPr/>
              <p:nvPr/>
            </p:nvSpPr>
            <p:spPr>
              <a:xfrm>
                <a:off x="3059833" y="4155927"/>
                <a:ext cx="2736303" cy="47628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CN" sz="1200" dirty="0" smtClean="0">
                    <a:cs typeface="Times New Roman" panose="02020603050405020304" pitchFamily="18" charset="0"/>
                  </a:rPr>
                  <a:t>High </a:t>
                </a:r>
                <a:r>
                  <a:rPr lang="en-US" altLang="zh-CN" sz="1200" dirty="0" err="1" smtClean="0">
                    <a:cs typeface="Times New Roman" panose="02020603050405020304" pitchFamily="18" charset="0"/>
                  </a:rPr>
                  <a:t>lum</a:t>
                </a:r>
                <a:r>
                  <a:rPr lang="en-US" altLang="zh-CN" sz="1200" dirty="0" smtClean="0">
                    <a:cs typeface="Times New Roman" panose="02020603050405020304" pitchFamily="18" charset="0"/>
                  </a:rPr>
                  <a:t> V4: </a:t>
                </a:r>
                <a:r>
                  <a:rPr lang="en-US" altLang="zh-CN" sz="1200" dirty="0">
                    <a:cs typeface="Times New Roman" panose="02020603050405020304" pitchFamily="18" charset="0"/>
                  </a:rPr>
                  <a:t>18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200" i="1">
                            <a:latin typeface="Cambria Math"/>
                            <a:cs typeface="Times New Roman" panose="020206030504050203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CN" sz="1200" i="1">
                            <a:latin typeface="Cambria Math"/>
                            <a:cs typeface="Times New Roman" panose="02020603050405020304" pitchFamily="18" charset="0"/>
                          </a:rPr>
                          <m:t>𝑥</m:t>
                        </m:r>
                      </m:sub>
                    </m:sSub>
                    <m:r>
                      <a:rPr lang="en-US" altLang="zh-CN" sz="1200" i="1">
                        <a:latin typeface="Cambria Math"/>
                        <a:cs typeface="Times New Roman" panose="02020603050405020304" pitchFamily="18" charset="0"/>
                      </a:rPr>
                      <m:t>×2</m:t>
                    </m:r>
                    <m:r>
                      <a:rPr lang="en-US" altLang="zh-CN" sz="1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0</m:t>
                    </m:r>
                    <m:sSub>
                      <m:sSubPr>
                        <m:ctrlPr>
                          <a:rPr lang="zh-CN" altLang="zh-CN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200" i="1">
                            <a:latin typeface="Cambria Math"/>
                            <a:cs typeface="Times New Roman" panose="020206030504050203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CN" sz="1200" i="1">
                            <a:latin typeface="Cambria Math"/>
                            <a:cs typeface="Times New Roman" panose="02020603050405020304" pitchFamily="18" charset="0"/>
                          </a:rPr>
                          <m:t>𝑦</m:t>
                        </m:r>
                      </m:sub>
                    </m:sSub>
                  </m:oMath>
                </a14:m>
                <a:endParaRPr lang="en-US" altLang="zh-CN" sz="1200" dirty="0" smtClean="0"/>
              </a:p>
              <a:p>
                <a:pPr algn="ctr"/>
                <a:r>
                  <a:rPr lang="en-US" altLang="zh-CN" sz="1200" dirty="0" smtClean="0"/>
                  <a:t>bx</a:t>
                </a:r>
                <a:r>
                  <a:rPr lang="en-US" altLang="zh-CN" sz="1200" dirty="0"/>
                  <a:t>*=0.33m, </a:t>
                </a:r>
                <a:r>
                  <a:rPr lang="en-US" altLang="zh-CN" sz="1200" dirty="0">
                    <a:solidFill>
                      <a:srgbClr val="FF0000"/>
                    </a:solidFill>
                  </a:rPr>
                  <a:t>by</a:t>
                </a:r>
                <a:r>
                  <a:rPr lang="en-US" altLang="zh-CN" sz="1200" dirty="0" smtClean="0">
                    <a:solidFill>
                      <a:srgbClr val="FF0000"/>
                    </a:solidFill>
                  </a:rPr>
                  <a:t>*=1mm</a:t>
                </a:r>
                <a:r>
                  <a:rPr lang="en-US" altLang="zh-CN" sz="1200" dirty="0">
                    <a:solidFill>
                      <a:srgbClr val="FF0000"/>
                    </a:solidFill>
                  </a:rPr>
                  <a:t>, ex=0.89nm </a:t>
                </a:r>
                <a:r>
                  <a:rPr lang="en-US" altLang="zh-CN" sz="1200" dirty="0" smtClean="0">
                    <a:solidFill>
                      <a:srgbClr val="FF0000"/>
                    </a:solidFill>
                  </a:rPr>
                  <a:t>rad</a:t>
                </a:r>
                <a:endParaRPr lang="zh-CN" altLang="en-US" sz="14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25" name="矩形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9833" y="4155927"/>
                <a:ext cx="2736303" cy="476284"/>
              </a:xfrm>
              <a:prstGeom prst="rect">
                <a:avLst/>
              </a:prstGeom>
              <a:blipFill>
                <a:blip r:embed="rId6"/>
                <a:stretch>
                  <a:fillRect b="-1025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内容占位符 2"/>
          <p:cNvSpPr>
            <a:spLocks noGrp="1"/>
          </p:cNvSpPr>
          <p:nvPr/>
        </p:nvSpPr>
        <p:spPr>
          <a:xfrm>
            <a:off x="395536" y="756038"/>
            <a:ext cx="8512190" cy="1401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-342900">
              <a:buFont typeface="Arial" pitchFamily="34" charset="0"/>
              <a:buChar char="•"/>
            </a:pPr>
            <a:r>
              <a:rPr lang="en-US" altLang="zh-CN" sz="1700" dirty="0" smtClean="0"/>
              <a:t>145 </a:t>
            </a:r>
            <a:r>
              <a:rPr lang="en-US" altLang="zh-CN" sz="1700" dirty="0"/>
              <a:t>turns tracked, 100 samples for radiation </a:t>
            </a:r>
            <a:r>
              <a:rPr lang="en-GB" altLang="zh-CN" sz="1700" dirty="0"/>
              <a:t>fluctuation, </a:t>
            </a:r>
            <a:r>
              <a:rPr lang="en-US" altLang="zh-CN" sz="1700" dirty="0"/>
              <a:t>IR sextupoles + 32 arc </a:t>
            </a:r>
            <a:r>
              <a:rPr lang="en-US" altLang="zh-CN" sz="1700" dirty="0" smtClean="0"/>
              <a:t>sextupoles</a:t>
            </a:r>
            <a:endParaRPr lang="en-GB" altLang="zh-CN" sz="1700" dirty="0" smtClean="0"/>
          </a:p>
          <a:p>
            <a:pPr marL="342900" lvl="1" indent="-342900">
              <a:buFont typeface="Arial" pitchFamily="34" charset="0"/>
              <a:buChar char="•"/>
            </a:pPr>
            <a:r>
              <a:rPr lang="en-GB" altLang="zh-CN" sz="1700" dirty="0" smtClean="0"/>
              <a:t>With </a:t>
            </a:r>
            <a:r>
              <a:rPr lang="en-GB" altLang="zh-CN" sz="1700" dirty="0"/>
              <a:t>beam-beam and SR radiation damping and fluctuation, without </a:t>
            </a:r>
            <a:r>
              <a:rPr lang="en-GB" altLang="zh-CN" sz="1700" dirty="0" smtClean="0"/>
              <a:t>errors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GB" altLang="zh-CN" sz="1700" dirty="0" smtClean="0"/>
              <a:t>The on-momentum DA should be large enough even with errors.</a:t>
            </a:r>
            <a:endParaRPr lang="en-US" altLang="zh-CN" sz="1700" dirty="0"/>
          </a:p>
          <a:p>
            <a:pPr marL="342900" lvl="1" indent="-342900">
              <a:buFont typeface="Arial" pitchFamily="34" charset="0"/>
              <a:buChar char="•"/>
            </a:pPr>
            <a:r>
              <a:rPr lang="en-US" altLang="zh-CN" sz="1700" dirty="0" smtClean="0"/>
              <a:t>The </a:t>
            </a:r>
            <a:r>
              <a:rPr lang="en-US" altLang="zh-CN" sz="1700" dirty="0"/>
              <a:t>momentum acceptance need to be further optimized to fulfill the requirement </a:t>
            </a:r>
            <a:r>
              <a:rPr lang="en-US" altLang="zh-CN" sz="1700" dirty="0" smtClean="0"/>
              <a:t>~1.7 </a:t>
            </a:r>
            <a:r>
              <a:rPr lang="en-US" altLang="zh-CN" sz="1700" dirty="0"/>
              <a:t>%</a:t>
            </a:r>
            <a:endParaRPr lang="zh-CN" altLang="zh-CN" sz="1700" dirty="0"/>
          </a:p>
          <a:p>
            <a:pPr marL="342900" lvl="1" indent="-342900">
              <a:buFont typeface="Arial" pitchFamily="34" charset="0"/>
              <a:buChar char="•"/>
            </a:pPr>
            <a:endParaRPr lang="en-US" altLang="zh-CN" sz="1700" dirty="0" smtClean="0"/>
          </a:p>
        </p:txBody>
      </p:sp>
      <p:sp>
        <p:nvSpPr>
          <p:cNvPr id="20" name="TextBox 19"/>
          <p:cNvSpPr txBox="1"/>
          <p:nvPr/>
        </p:nvSpPr>
        <p:spPr>
          <a:xfrm>
            <a:off x="7596336" y="128117"/>
            <a:ext cx="10878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err="1" smtClean="0"/>
              <a:t>Jin</a:t>
            </a:r>
            <a:r>
              <a:rPr lang="en-US" altLang="zh-CN" sz="1200" dirty="0" smtClean="0"/>
              <a:t> Wu, </a:t>
            </a:r>
          </a:p>
          <a:p>
            <a:r>
              <a:rPr lang="en-US" altLang="zh-CN" sz="1200" dirty="0" smtClean="0"/>
              <a:t>Yuan Zhang, </a:t>
            </a:r>
          </a:p>
          <a:p>
            <a:r>
              <a:rPr lang="en-US" altLang="zh-CN" sz="1200" dirty="0" smtClean="0"/>
              <a:t>Yiwei Wang</a:t>
            </a:r>
            <a:endParaRPr lang="zh-CN" altLang="en-US" sz="1200" dirty="0"/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867" y="2283719"/>
            <a:ext cx="2293565" cy="1854243"/>
          </a:xfrm>
          <a:prstGeom prst="rect">
            <a:avLst/>
          </a:prstGeom>
        </p:spPr>
      </p:pic>
      <p:sp>
        <p:nvSpPr>
          <p:cNvPr id="2" name="右箭头 1"/>
          <p:cNvSpPr/>
          <p:nvPr/>
        </p:nvSpPr>
        <p:spPr>
          <a:xfrm>
            <a:off x="5878835" y="2787775"/>
            <a:ext cx="238554" cy="3774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右箭头 12"/>
          <p:cNvSpPr/>
          <p:nvPr/>
        </p:nvSpPr>
        <p:spPr>
          <a:xfrm>
            <a:off x="2903977" y="2787775"/>
            <a:ext cx="238554" cy="3774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矩形 17"/>
              <p:cNvSpPr/>
              <p:nvPr/>
            </p:nvSpPr>
            <p:spPr>
              <a:xfrm>
                <a:off x="6084169" y="4183699"/>
                <a:ext cx="2736303" cy="47628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CN" sz="1200" dirty="0" smtClean="0">
                    <a:cs typeface="Times New Roman" panose="02020603050405020304" pitchFamily="18" charset="0"/>
                  </a:rPr>
                  <a:t>High </a:t>
                </a:r>
                <a:r>
                  <a:rPr lang="en-US" altLang="zh-CN" sz="1200" dirty="0" err="1" smtClean="0">
                    <a:cs typeface="Times New Roman" panose="02020603050405020304" pitchFamily="18" charset="0"/>
                  </a:rPr>
                  <a:t>lum</a:t>
                </a:r>
                <a:r>
                  <a:rPr lang="en-US" altLang="zh-CN" sz="1200" dirty="0" smtClean="0">
                    <a:cs typeface="Times New Roman" panose="02020603050405020304" pitchFamily="18" charset="0"/>
                  </a:rPr>
                  <a:t> V6: </a:t>
                </a:r>
                <a:r>
                  <a:rPr lang="en-US" altLang="zh-CN" sz="1200" dirty="0">
                    <a:cs typeface="Times New Roman" panose="02020603050405020304" pitchFamily="18" charset="0"/>
                  </a:rPr>
                  <a:t>1</a:t>
                </a:r>
                <a:r>
                  <a:rPr lang="en-US" altLang="zh-CN" sz="1200" dirty="0" smtClean="0">
                    <a:cs typeface="Times New Roman" panose="02020603050405020304" pitchFamily="18" charset="0"/>
                  </a:rPr>
                  <a:t>6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200" i="1">
                            <a:latin typeface="Cambria Math"/>
                            <a:cs typeface="Times New Roman" panose="020206030504050203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CN" sz="1200" i="1">
                            <a:latin typeface="Cambria Math"/>
                            <a:cs typeface="Times New Roman" panose="02020603050405020304" pitchFamily="18" charset="0"/>
                          </a:rPr>
                          <m:t>𝑥</m:t>
                        </m:r>
                      </m:sub>
                    </m:sSub>
                    <m:r>
                      <a:rPr lang="en-US" altLang="zh-CN" sz="1200" i="1">
                        <a:latin typeface="Cambria Math"/>
                        <a:cs typeface="Times New Roman" panose="02020603050405020304" pitchFamily="18" charset="0"/>
                      </a:rPr>
                      <m:t>×</m:t>
                    </m:r>
                    <m:r>
                      <a:rPr lang="en-US" altLang="zh-CN" sz="1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𝟒𝟎</m:t>
                    </m:r>
                    <m:sSub>
                      <m:sSubPr>
                        <m:ctrlPr>
                          <a:rPr lang="zh-CN" altLang="zh-CN" sz="1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200" b="1" i="1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𝝈</m:t>
                        </m:r>
                      </m:e>
                      <m:sub>
                        <m:r>
                          <a:rPr lang="en-US" altLang="zh-CN" sz="1200" b="1" i="1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𝒚</m:t>
                        </m:r>
                      </m:sub>
                    </m:sSub>
                  </m:oMath>
                </a14:m>
                <a:endParaRPr lang="en-US" altLang="zh-CN" sz="1200" b="1" dirty="0" smtClean="0"/>
              </a:p>
              <a:p>
                <a:pPr algn="ctr"/>
                <a:r>
                  <a:rPr lang="en-US" altLang="zh-CN" sz="1200" dirty="0" smtClean="0"/>
                  <a:t>bx</a:t>
                </a:r>
                <a:r>
                  <a:rPr lang="en-US" altLang="zh-CN" sz="1200" dirty="0"/>
                  <a:t>*=0.33m, </a:t>
                </a:r>
                <a:r>
                  <a:rPr lang="en-US" altLang="zh-CN" sz="1200" dirty="0">
                    <a:solidFill>
                      <a:srgbClr val="FF0000"/>
                    </a:solidFill>
                  </a:rPr>
                  <a:t>by</a:t>
                </a:r>
                <a:r>
                  <a:rPr lang="en-US" altLang="zh-CN" sz="1200" dirty="0" smtClean="0">
                    <a:solidFill>
                      <a:srgbClr val="FF0000"/>
                    </a:solidFill>
                  </a:rPr>
                  <a:t>*=1mm, ex=0.68nm rad</a:t>
                </a:r>
                <a:endParaRPr lang="zh-CN" altLang="en-US" sz="14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8" name="矩形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4169" y="4183699"/>
                <a:ext cx="2736303" cy="476284"/>
              </a:xfrm>
              <a:prstGeom prst="rect">
                <a:avLst/>
              </a:prstGeom>
              <a:blipFill>
                <a:blip r:embed="rId8"/>
                <a:stretch>
                  <a:fillRect b="-1025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矩形 18"/>
              <p:cNvSpPr/>
              <p:nvPr/>
            </p:nvSpPr>
            <p:spPr>
              <a:xfrm>
                <a:off x="251520" y="4155927"/>
                <a:ext cx="2736303" cy="47628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CN" sz="1200" dirty="0" smtClean="0">
                    <a:cs typeface="Times New Roman" panose="02020603050405020304" pitchFamily="18" charset="0"/>
                  </a:rPr>
                  <a:t>CDR: </a:t>
                </a:r>
                <a:r>
                  <a:rPr lang="en-US" altLang="zh-CN" sz="1200" dirty="0">
                    <a:cs typeface="Times New Roman" panose="02020603050405020304" pitchFamily="18" charset="0"/>
                  </a:rPr>
                  <a:t>18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200" i="1">
                            <a:latin typeface="Cambria Math"/>
                            <a:cs typeface="Times New Roman" panose="020206030504050203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CN" sz="1200" i="1">
                            <a:latin typeface="Cambria Math"/>
                            <a:cs typeface="Times New Roman" panose="02020603050405020304" pitchFamily="18" charset="0"/>
                          </a:rPr>
                          <m:t>𝑥</m:t>
                        </m:r>
                      </m:sub>
                    </m:sSub>
                    <m:r>
                      <a:rPr lang="en-US" altLang="zh-CN" sz="1200" i="1">
                        <a:latin typeface="Cambria Math"/>
                        <a:cs typeface="Times New Roman" panose="02020603050405020304" pitchFamily="18" charset="0"/>
                      </a:rPr>
                      <m:t>×2</m:t>
                    </m:r>
                    <m:r>
                      <a:rPr lang="en-US" altLang="zh-CN" sz="1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0</m:t>
                    </m:r>
                    <m:sSub>
                      <m:sSubPr>
                        <m:ctrlPr>
                          <a:rPr lang="zh-CN" altLang="zh-CN" sz="1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200" i="1">
                            <a:latin typeface="Cambria Math"/>
                            <a:cs typeface="Times New Roman" panose="020206030504050203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CN" sz="1200" i="1">
                            <a:latin typeface="Cambria Math"/>
                            <a:cs typeface="Times New Roman" panose="02020603050405020304" pitchFamily="18" charset="0"/>
                          </a:rPr>
                          <m:t>𝑦</m:t>
                        </m:r>
                      </m:sub>
                    </m:sSub>
                  </m:oMath>
                </a14:m>
                <a:endParaRPr lang="en-US" altLang="zh-CN" sz="1200" dirty="0" smtClean="0"/>
              </a:p>
              <a:p>
                <a:pPr algn="ctr"/>
                <a:r>
                  <a:rPr lang="en-US" altLang="zh-CN" sz="1200" dirty="0" smtClean="0"/>
                  <a:t>bx</a:t>
                </a:r>
                <a:r>
                  <a:rPr lang="en-US" altLang="zh-CN" sz="1200"/>
                  <a:t>*=</a:t>
                </a:r>
                <a:r>
                  <a:rPr lang="en-US" altLang="zh-CN" sz="1200" smtClean="0"/>
                  <a:t>0.36m</a:t>
                </a:r>
                <a:r>
                  <a:rPr lang="en-US" altLang="zh-CN" sz="1200" dirty="0"/>
                  <a:t>, </a:t>
                </a:r>
                <a:r>
                  <a:rPr lang="en-US" altLang="zh-CN" sz="1200" dirty="0">
                    <a:solidFill>
                      <a:srgbClr val="FF0000"/>
                    </a:solidFill>
                  </a:rPr>
                  <a:t>by</a:t>
                </a:r>
                <a:r>
                  <a:rPr lang="en-US" altLang="zh-CN" sz="1200" dirty="0" smtClean="0">
                    <a:solidFill>
                      <a:srgbClr val="FF0000"/>
                    </a:solidFill>
                  </a:rPr>
                  <a:t>*=1.5mm</a:t>
                </a:r>
                <a:r>
                  <a:rPr lang="en-US" altLang="zh-CN" sz="1200" dirty="0">
                    <a:solidFill>
                      <a:srgbClr val="FF0000"/>
                    </a:solidFill>
                  </a:rPr>
                  <a:t>, </a:t>
                </a:r>
                <a:r>
                  <a:rPr lang="en-US" altLang="zh-CN" sz="1200" dirty="0" smtClean="0">
                    <a:solidFill>
                      <a:srgbClr val="FF0000"/>
                    </a:solidFill>
                  </a:rPr>
                  <a:t>ex=1.2nm rad</a:t>
                </a:r>
                <a:endParaRPr lang="zh-CN" altLang="en-US" sz="14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9" name="矩形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4155927"/>
                <a:ext cx="2736303" cy="476284"/>
              </a:xfrm>
              <a:prstGeom prst="rect">
                <a:avLst/>
              </a:prstGeom>
              <a:blipFill>
                <a:blip r:embed="rId9"/>
                <a:stretch>
                  <a:fillRect b="-1025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40740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-20538"/>
            <a:ext cx="8229600" cy="857250"/>
          </a:xfrm>
        </p:spPr>
        <p:txBody>
          <a:bodyPr>
            <a:noAutofit/>
          </a:bodyPr>
          <a:lstStyle/>
          <a:p>
            <a:r>
              <a:rPr lang="en-US" altLang="zh-CN" sz="2800" b="1" dirty="0" smtClean="0">
                <a:solidFill>
                  <a:srgbClr val="0070C0"/>
                </a:solidFill>
              </a:rPr>
              <a:t>Analytic formula for dynamic aperture</a:t>
            </a:r>
            <a:endParaRPr lang="zh-CN" altLang="en-US" sz="2800" b="1" dirty="0">
              <a:solidFill>
                <a:srgbClr val="0070C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34884" y="771550"/>
            <a:ext cx="8229600" cy="324036"/>
          </a:xfrm>
        </p:spPr>
        <p:txBody>
          <a:bodyPr>
            <a:noAutofit/>
          </a:bodyPr>
          <a:lstStyle/>
          <a:p>
            <a:r>
              <a:rPr lang="en-US" altLang="zh-CN" sz="2200" dirty="0" smtClean="0"/>
              <a:t>Jie Gao and Ming Xiao’s analytic formula for DA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275606"/>
            <a:ext cx="3926827" cy="1337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329613"/>
            <a:ext cx="3888432" cy="654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371950"/>
            <a:ext cx="3902842" cy="423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435846"/>
            <a:ext cx="4073825" cy="45577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9" y="2733770"/>
            <a:ext cx="3456383" cy="5212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1152" y="4150494"/>
            <a:ext cx="3429000" cy="221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083918"/>
            <a:ext cx="1595636" cy="251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076056" y="2715766"/>
            <a:ext cx="23042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/>
              <a:t>On momentum</a:t>
            </a:r>
            <a:endParaRPr lang="zh-CN" altLang="en-US" sz="1600" dirty="0"/>
          </a:p>
        </p:txBody>
      </p:sp>
      <p:sp>
        <p:nvSpPr>
          <p:cNvPr id="19" name="TextBox 18"/>
          <p:cNvSpPr txBox="1"/>
          <p:nvPr/>
        </p:nvSpPr>
        <p:spPr>
          <a:xfrm>
            <a:off x="5076056" y="3363838"/>
            <a:ext cx="23042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/>
              <a:t>Off momentum</a:t>
            </a:r>
            <a:endParaRPr lang="zh-CN" altLang="en-US" sz="1600" dirty="0"/>
          </a:p>
        </p:txBody>
      </p:sp>
      <p:pic>
        <p:nvPicPr>
          <p:cNvPr id="13" name="Picture 8" descr="logo_main201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05" y="53962"/>
            <a:ext cx="917403" cy="645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5133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1936" y="3442762"/>
            <a:ext cx="2648336" cy="1276176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-20538"/>
            <a:ext cx="8229600" cy="857250"/>
          </a:xfrm>
        </p:spPr>
        <p:txBody>
          <a:bodyPr>
            <a:noAutofit/>
          </a:bodyPr>
          <a:lstStyle/>
          <a:p>
            <a:r>
              <a:rPr lang="en-US" altLang="zh-CN" sz="2800" b="1" dirty="0" smtClean="0">
                <a:solidFill>
                  <a:srgbClr val="0070C0"/>
                </a:solidFill>
              </a:rPr>
              <a:t>Comparison of analytic and simulation result</a:t>
            </a:r>
            <a:endParaRPr lang="zh-CN" altLang="en-US" sz="2800" b="1" dirty="0">
              <a:solidFill>
                <a:srgbClr val="0070C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34884" y="798946"/>
            <a:ext cx="8229600" cy="1556780"/>
          </a:xfrm>
        </p:spPr>
        <p:txBody>
          <a:bodyPr>
            <a:noAutofit/>
          </a:bodyPr>
          <a:lstStyle/>
          <a:p>
            <a:r>
              <a:rPr lang="en-US" altLang="zh-CN" sz="1400" dirty="0" smtClean="0"/>
              <a:t>The analytic and simulation results of dynamic aperture agree well for small energy deviation  particles.</a:t>
            </a:r>
          </a:p>
          <a:p>
            <a:pPr lvl="1"/>
            <a:r>
              <a:rPr lang="en-US" altLang="zh-CN" sz="1400" dirty="0" smtClean="0"/>
              <a:t>Jie Gao and Ming Xiao’s analytic formula for DA are used.</a:t>
            </a:r>
          </a:p>
          <a:p>
            <a:pPr lvl="1"/>
            <a:r>
              <a:rPr lang="en-US" altLang="zh-CN" sz="1400" dirty="0"/>
              <a:t>BEPC II </a:t>
            </a:r>
            <a:r>
              <a:rPr lang="en-US" altLang="zh-CN" sz="1400" dirty="0" smtClean="0"/>
              <a:t>lattice: agree well with tracking</a:t>
            </a:r>
          </a:p>
          <a:p>
            <a:pPr lvl="1"/>
            <a:r>
              <a:rPr lang="en-US" altLang="zh-CN" sz="1400" dirty="0" smtClean="0"/>
              <a:t>CEPC lattice: agree </a:t>
            </a:r>
            <a:r>
              <a:rPr lang="en-US" altLang="zh-CN" sz="1400" dirty="0"/>
              <a:t>well with </a:t>
            </a:r>
            <a:r>
              <a:rPr lang="en-US" altLang="zh-CN" sz="1400" dirty="0" smtClean="0"/>
              <a:t>tracking if </a:t>
            </a:r>
            <a:r>
              <a:rPr lang="en-US" altLang="zh-CN" sz="1400" dirty="0"/>
              <a:t>mainly 3</a:t>
            </a:r>
            <a:r>
              <a:rPr lang="en-US" altLang="zh-CN" sz="1400" baseline="30000" dirty="0"/>
              <a:t>rd</a:t>
            </a:r>
            <a:r>
              <a:rPr lang="en-US" altLang="zh-CN" sz="1400" dirty="0"/>
              <a:t> resonance </a:t>
            </a:r>
            <a:r>
              <a:rPr lang="en-US" altLang="zh-CN" sz="1400" dirty="0" err="1" smtClean="0"/>
              <a:t>exsit</a:t>
            </a:r>
            <a:endParaRPr lang="en-US" altLang="zh-CN" sz="1400" dirty="0"/>
          </a:p>
          <a:p>
            <a:pPr lvl="2"/>
            <a:r>
              <a:rPr lang="en-US" altLang="zh-CN" sz="1400" b="1" dirty="0" smtClean="0"/>
              <a:t>Including more aberration in the DA formula is under going</a:t>
            </a:r>
            <a:endParaRPr lang="en-US" altLang="zh-CN" sz="1400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2752" y="2139702"/>
            <a:ext cx="2736305" cy="121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组合 6"/>
          <p:cNvGrpSpPr/>
          <p:nvPr/>
        </p:nvGrpSpPr>
        <p:grpSpPr>
          <a:xfrm>
            <a:off x="1254760" y="3435846"/>
            <a:ext cx="2636766" cy="1296144"/>
            <a:chOff x="-1038154" y="5237681"/>
            <a:chExt cx="4319020" cy="2605208"/>
          </a:xfrm>
        </p:grpSpPr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38154" y="5237681"/>
              <a:ext cx="4319020" cy="26052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503164" y="6262044"/>
              <a:ext cx="1842729" cy="11907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b="1" dirty="0" smtClean="0">
                  <a:solidFill>
                    <a:srgbClr val="0070C0"/>
                  </a:solidFill>
                </a:rPr>
                <a:t>analytic</a:t>
              </a:r>
            </a:p>
            <a:p>
              <a:r>
                <a:rPr lang="en-US" altLang="zh-CN" sz="1400" b="1" dirty="0" smtClean="0">
                  <a:solidFill>
                    <a:srgbClr val="00B050"/>
                  </a:solidFill>
                </a:rPr>
                <a:t>simulation</a:t>
              </a:r>
              <a:endParaRPr lang="zh-CN" altLang="en-US" sz="1400" b="1" dirty="0">
                <a:solidFill>
                  <a:srgbClr val="00B050"/>
                </a:solidFill>
              </a:endParaRPr>
            </a:p>
          </p:txBody>
        </p:sp>
      </p:grpSp>
      <p:sp>
        <p:nvSpPr>
          <p:cNvPr id="9" name="矩形 8"/>
          <p:cNvSpPr/>
          <p:nvPr/>
        </p:nvSpPr>
        <p:spPr>
          <a:xfrm>
            <a:off x="1475656" y="4803998"/>
            <a:ext cx="213029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100" dirty="0" smtClean="0"/>
              <a:t>BEPCII, w/o synchrotron motion</a:t>
            </a:r>
            <a:endParaRPr lang="zh-CN" altLang="en-US" sz="1100" dirty="0"/>
          </a:p>
        </p:txBody>
      </p:sp>
      <p:pic>
        <p:nvPicPr>
          <p:cNvPr id="10" name="Picture 8" descr="logo_main20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05" y="53962"/>
            <a:ext cx="917403" cy="645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灯片编号占位符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22</a:t>
            </a:fld>
            <a:endParaRPr lang="zh-CN" altLang="en-US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9" y="2139702"/>
            <a:ext cx="2880320" cy="121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Box 5"/>
          <p:cNvSpPr txBox="1"/>
          <p:nvPr/>
        </p:nvSpPr>
        <p:spPr>
          <a:xfrm>
            <a:off x="4619388" y="3560698"/>
            <a:ext cx="11249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 smtClean="0">
                <a:solidFill>
                  <a:srgbClr val="0070C0"/>
                </a:solidFill>
              </a:rPr>
              <a:t>analytic</a:t>
            </a:r>
          </a:p>
          <a:p>
            <a:r>
              <a:rPr lang="en-US" altLang="zh-CN" sz="1400" b="1" dirty="0" smtClean="0">
                <a:solidFill>
                  <a:srgbClr val="00B050"/>
                </a:solidFill>
              </a:rPr>
              <a:t>simulation</a:t>
            </a:r>
            <a:endParaRPr lang="zh-CN" altLang="en-US" sz="1400" b="1" dirty="0">
              <a:solidFill>
                <a:srgbClr val="00B050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4427984" y="4803998"/>
            <a:ext cx="3399351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100" dirty="0" smtClean="0"/>
              <a:t>CEPC, w/ mainly </a:t>
            </a:r>
            <a:r>
              <a:rPr lang="en-US" altLang="zh-CN" sz="1100" dirty="0"/>
              <a:t>3</a:t>
            </a:r>
            <a:r>
              <a:rPr lang="en-US" altLang="zh-CN" sz="1100" baseline="30000" dirty="0"/>
              <a:t>rd</a:t>
            </a:r>
            <a:r>
              <a:rPr lang="en-US" altLang="zh-CN" sz="1100" dirty="0"/>
              <a:t> </a:t>
            </a:r>
            <a:r>
              <a:rPr lang="en-US" altLang="zh-CN" sz="1100" dirty="0" smtClean="0"/>
              <a:t>resonance,  w/o </a:t>
            </a:r>
            <a:r>
              <a:rPr lang="en-US" altLang="zh-CN" sz="1100" dirty="0"/>
              <a:t>synchrotron motion</a:t>
            </a:r>
            <a:r>
              <a:rPr lang="en-US" altLang="zh-CN" sz="1100" dirty="0" smtClean="0"/>
              <a:t> </a:t>
            </a:r>
            <a:endParaRPr lang="zh-CN" altLang="en-US" sz="1100" dirty="0"/>
          </a:p>
        </p:txBody>
      </p:sp>
    </p:spTree>
    <p:extLst>
      <p:ext uri="{BB962C8B-B14F-4D97-AF65-F5344CB8AC3E}">
        <p14:creationId xmlns:p14="http://schemas.microsoft.com/office/powerpoint/2010/main" val="1010656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标题 1"/>
          <p:cNvSpPr txBox="1">
            <a:spLocks/>
          </p:cNvSpPr>
          <p:nvPr/>
        </p:nvSpPr>
        <p:spPr>
          <a:xfrm>
            <a:off x="457200" y="145003"/>
            <a:ext cx="8229600" cy="482531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400" b="1" dirty="0" smtClean="0">
                <a:solidFill>
                  <a:srgbClr val="0070C0"/>
                </a:solidFill>
              </a:rPr>
              <a:t>New separation scheme with kicker and septum</a:t>
            </a:r>
            <a:endParaRPr lang="zh-CN" altLang="en-US" sz="2400" b="1" dirty="0">
              <a:solidFill>
                <a:srgbClr val="0070C0"/>
              </a:solidFill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2603177"/>
              </p:ext>
            </p:extLst>
          </p:nvPr>
        </p:nvGraphicFramePr>
        <p:xfrm>
          <a:off x="1403648" y="3033201"/>
          <a:ext cx="6408712" cy="198682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799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83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202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98037">
                <a:tc>
                  <a:txBody>
                    <a:bodyPr/>
                    <a:lstStyle/>
                    <a:p>
                      <a:pPr algn="l" fontAlgn="b"/>
                      <a:endParaRPr lang="zh-CN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Kicker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Septum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7144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024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1" u="none" strike="noStrike" dirty="0" smtClean="0">
                          <a:effectLst/>
                        </a:rPr>
                        <a:t>Integrated</a:t>
                      </a:r>
                      <a:r>
                        <a:rPr lang="en-US" altLang="zh-CN" sz="1200" b="1" u="none" strike="noStrike" baseline="0" dirty="0" smtClean="0">
                          <a:effectLst/>
                        </a:rPr>
                        <a:t> strength </a:t>
                      </a:r>
                      <a:r>
                        <a:rPr lang="en-US" sz="1200" b="1" u="none" strike="noStrike" dirty="0" smtClean="0">
                          <a:effectLst/>
                        </a:rPr>
                        <a:t>BL [T*m</a:t>
                      </a:r>
                      <a:r>
                        <a:rPr lang="en-US" sz="1200" b="1" u="none" strike="noStrike" dirty="0">
                          <a:effectLst/>
                        </a:rPr>
                        <a:t>]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u="none" strike="noStrike" dirty="0">
                          <a:effectLst/>
                        </a:rPr>
                        <a:t>0.1624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u="none" strike="noStrike" dirty="0">
                          <a:effectLst/>
                        </a:rPr>
                        <a:t>1.4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7144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2904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1" u="none" strike="noStrike" dirty="0" smtClean="0">
                          <a:effectLst/>
                        </a:rPr>
                        <a:t>Strength</a:t>
                      </a:r>
                      <a:r>
                        <a:rPr lang="en-US" altLang="zh-CN" sz="1200" b="1" u="none" strike="noStrike" baseline="0" dirty="0" smtClean="0">
                          <a:effectLst/>
                        </a:rPr>
                        <a:t> </a:t>
                      </a:r>
                      <a:r>
                        <a:rPr lang="en-US" sz="1200" b="1" u="none" strike="noStrike" dirty="0" smtClean="0">
                          <a:effectLst/>
                        </a:rPr>
                        <a:t>B [Guass</a:t>
                      </a:r>
                      <a:r>
                        <a:rPr lang="en-US" sz="1200" b="1" u="none" strike="noStrike" dirty="0">
                          <a:effectLst/>
                        </a:rPr>
                        <a:t>]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u="none" strike="noStrike" dirty="0">
                          <a:effectLst/>
                        </a:rPr>
                        <a:t>203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u="none" strike="noStrike" dirty="0">
                          <a:effectLst/>
                        </a:rPr>
                        <a:t>1000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Field for up to 182.5GeV. Septum is weak to suppress emittance growth</a:t>
                      </a:r>
                      <a:r>
                        <a:rPr lang="en-US" altLang="zh-CN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宋体"/>
                          <a:ea typeface="+mn-ea"/>
                          <a:cs typeface="+mn-cs"/>
                        </a:rPr>
                        <a:t>.</a:t>
                      </a:r>
                      <a:endParaRPr lang="en-US" altLang="zh-CN" sz="1200" u="none" strike="noStrike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7144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024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1" u="none" strike="noStrike" dirty="0" smtClean="0">
                          <a:effectLst/>
                        </a:rPr>
                        <a:t>Effective length</a:t>
                      </a:r>
                      <a:r>
                        <a:rPr lang="en-US" altLang="zh-CN" sz="1200" b="1" u="none" strike="noStrike" baseline="0" dirty="0" smtClean="0">
                          <a:effectLst/>
                        </a:rPr>
                        <a:t> </a:t>
                      </a:r>
                      <a:r>
                        <a:rPr lang="en-US" sz="1200" b="1" u="none" strike="noStrike" dirty="0" smtClean="0">
                          <a:effectLst/>
                        </a:rPr>
                        <a:t>Leff [m</a:t>
                      </a:r>
                      <a:r>
                        <a:rPr lang="en-US" sz="1200" b="1" u="none" strike="noStrike" dirty="0">
                          <a:effectLst/>
                        </a:rPr>
                        <a:t>]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u="none" strike="noStrike" dirty="0">
                          <a:effectLst/>
                        </a:rPr>
                        <a:t>8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u="none" strike="noStrike" dirty="0">
                          <a:effectLst/>
                        </a:rPr>
                        <a:t>14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7144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290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 smtClean="0">
                          <a:effectLst/>
                        </a:rPr>
                        <a:t>Half width of good</a:t>
                      </a:r>
                      <a:r>
                        <a:rPr lang="en-US" sz="1200" b="1" u="none" strike="noStrike" baseline="0" dirty="0" smtClean="0">
                          <a:effectLst/>
                        </a:rPr>
                        <a:t> field region </a:t>
                      </a:r>
                      <a:r>
                        <a:rPr lang="en-US" sz="1200" b="1" u="none" strike="noStrike" dirty="0" smtClean="0">
                          <a:effectLst/>
                        </a:rPr>
                        <a:t>Hgf/Vgf [mm</a:t>
                      </a:r>
                      <a:r>
                        <a:rPr lang="en-US" sz="1200" b="1" u="none" strike="noStrike" dirty="0">
                          <a:effectLst/>
                        </a:rPr>
                        <a:t>]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10.1/3.8</a:t>
                      </a:r>
                    </a:p>
                    <a:p>
                      <a:pPr algn="ctr" fontAlgn="b"/>
                      <a:r>
                        <a:rPr lang="en-US" altLang="zh-CN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@ 5E-4</a:t>
                      </a:r>
                      <a:endParaRPr lang="en-US" altLang="zh-CN" sz="12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18.9/3.8</a:t>
                      </a:r>
                    </a:p>
                    <a:p>
                      <a:pPr algn="ctr" fontAlgn="b"/>
                      <a:r>
                        <a:rPr lang="en-US" altLang="zh-CN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@ 5E-4</a:t>
                      </a:r>
                      <a:endParaRPr lang="en-US" altLang="zh-CN" sz="12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zh-CN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Kicker: 18</a:t>
                      </a:r>
                      <a:r>
                        <a:rPr lang="el-GR" altLang="zh-CN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σ</a:t>
                      </a:r>
                      <a:r>
                        <a:rPr lang="en-US" altLang="zh-CN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x+3mm+d1/2, 18</a:t>
                      </a:r>
                      <a:r>
                        <a:rPr lang="el-GR" altLang="zh-CN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σ</a:t>
                      </a:r>
                      <a:r>
                        <a:rPr lang="en-US" altLang="zh-CN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y+3mm</a:t>
                      </a:r>
                    </a:p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Septum: 18</a:t>
                      </a:r>
                      <a:r>
                        <a:rPr lang="el-GR" altLang="zh-CN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σ</a:t>
                      </a:r>
                      <a:r>
                        <a:rPr lang="en-US" altLang="zh-CN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x+3mm+d2e/2, 18</a:t>
                      </a:r>
                      <a:r>
                        <a:rPr lang="el-GR" altLang="zh-CN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σ</a:t>
                      </a:r>
                      <a:r>
                        <a:rPr lang="en-US" altLang="zh-CN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y+3mm</a:t>
                      </a:r>
                    </a:p>
                  </a:txBody>
                  <a:tcPr marL="9525" marR="9525" marT="7144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2904"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zh-CN" sz="1200" b="1" u="none" strike="noStrike" dirty="0" smtClean="0">
                          <a:effectLst/>
                        </a:rPr>
                        <a:t>Half width of beam</a:t>
                      </a:r>
                      <a:r>
                        <a:rPr lang="en-US" altLang="zh-CN" sz="1200" b="1" u="none" strike="noStrike" baseline="0" dirty="0" smtClean="0">
                          <a:effectLst/>
                        </a:rPr>
                        <a:t> stay clear </a:t>
                      </a:r>
                      <a:endParaRPr lang="en-US" sz="1200" b="1" u="none" strike="noStrike" dirty="0" smtClean="0">
                        <a:effectLst/>
                      </a:endParaRPr>
                    </a:p>
                    <a:p>
                      <a:pPr algn="l" fontAlgn="b"/>
                      <a:r>
                        <a:rPr lang="en-US" sz="1200" b="1" u="none" strike="noStrike" dirty="0" smtClean="0">
                          <a:effectLst/>
                        </a:rPr>
                        <a:t>Hbsc/Vbsc [mm</a:t>
                      </a:r>
                      <a:r>
                        <a:rPr lang="en-US" sz="1200" b="1" u="none" strike="noStrike" dirty="0">
                          <a:effectLst/>
                        </a:rPr>
                        <a:t>]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u="none" strike="noStrike" dirty="0" smtClean="0">
                          <a:effectLst/>
                        </a:rPr>
                        <a:t>9.6/3.6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u="none" strike="noStrike" dirty="0" smtClean="0">
                          <a:effectLst/>
                        </a:rPr>
                        <a:t>9.2/3.6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</a:t>
                      </a:r>
                      <a:r>
                        <a:rPr lang="el-GR" altLang="zh-CN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σ</a:t>
                      </a:r>
                      <a:r>
                        <a:rPr lang="en-US" altLang="zh-CN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x+3mm, 18</a:t>
                      </a:r>
                      <a:r>
                        <a:rPr lang="el-GR" altLang="zh-CN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σ</a:t>
                      </a:r>
                      <a:r>
                        <a:rPr lang="en-US" altLang="zh-CN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y+3mm</a:t>
                      </a:r>
                    </a:p>
                    <a:p>
                      <a:pPr algn="l" fontAlgn="b"/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7144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02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 smtClean="0">
                          <a:effectLst/>
                        </a:rPr>
                        <a:t>Septum</a:t>
                      </a:r>
                      <a:r>
                        <a:rPr lang="en-US" sz="1200" b="1" u="none" strike="noStrike" baseline="0" dirty="0" smtClean="0">
                          <a:effectLst/>
                        </a:rPr>
                        <a:t> width </a:t>
                      </a:r>
                      <a:r>
                        <a:rPr lang="en-US" sz="1200" b="1" u="none" strike="noStrike" dirty="0" smtClean="0">
                          <a:effectLst/>
                        </a:rPr>
                        <a:t>width [mm</a:t>
                      </a:r>
                      <a:r>
                        <a:rPr lang="en-US" sz="1200" b="1" u="none" strike="noStrike" dirty="0">
                          <a:effectLst/>
                        </a:rPr>
                        <a:t>]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u="none" strike="noStrike" dirty="0">
                          <a:effectLst/>
                        </a:rPr>
                        <a:t>-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u="none" strike="noStrike" dirty="0">
                          <a:effectLst/>
                        </a:rPr>
                        <a:t>5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7144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38" name="Picture 8" descr="logo_main20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53962"/>
            <a:ext cx="917403" cy="645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C:\Users\Administrator\Desktop\图片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771550"/>
            <a:ext cx="4752529" cy="2127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940152" y="1278508"/>
            <a:ext cx="278091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/>
              <a:t>Use kicker to instead of electro-static separator in order to reduce the impedance.</a:t>
            </a:r>
          </a:p>
          <a:p>
            <a:r>
              <a:rPr lang="en-US" altLang="zh-CN" sz="1600" dirty="0" smtClean="0"/>
              <a:t>(</a:t>
            </a:r>
            <a:r>
              <a:rPr lang="en-US" altLang="zh-CN" sz="1600" dirty="0"/>
              <a:t>Proposed by </a:t>
            </a:r>
            <a:r>
              <a:rPr lang="en-US" altLang="zh-CN" sz="1600" dirty="0" err="1" smtClean="0"/>
              <a:t>Jinhui</a:t>
            </a:r>
            <a:r>
              <a:rPr lang="en-US" altLang="zh-CN" sz="1600" dirty="0" smtClean="0"/>
              <a:t> Chen)</a:t>
            </a:r>
            <a:endParaRPr lang="zh-CN" altLang="en-US" sz="1600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1529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51470"/>
            <a:ext cx="8229600" cy="857250"/>
          </a:xfrm>
        </p:spPr>
        <p:txBody>
          <a:bodyPr>
            <a:normAutofit/>
          </a:bodyPr>
          <a:lstStyle/>
          <a:p>
            <a:r>
              <a:rPr lang="en-US" altLang="zh-CN" sz="3200" b="1" dirty="0" smtClean="0">
                <a:solidFill>
                  <a:srgbClr val="0070C0"/>
                </a:solidFill>
              </a:rPr>
              <a:t>Summary</a:t>
            </a:r>
            <a:endParaRPr lang="zh-CN" altLang="en-US" sz="3200" b="1" dirty="0">
              <a:solidFill>
                <a:srgbClr val="0070C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915566"/>
            <a:ext cx="8363272" cy="3024336"/>
          </a:xfrm>
        </p:spPr>
        <p:txBody>
          <a:bodyPr>
            <a:noAutofit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en-US" altLang="zh-CN" sz="1600" dirty="0" smtClean="0">
                <a:sym typeface="Symbol"/>
              </a:rPr>
              <a:t>Lattices </a:t>
            </a:r>
            <a:r>
              <a:rPr lang="en-US" altLang="zh-CN" sz="1600" dirty="0" smtClean="0"/>
              <a:t>for a higher luminosity has been designed whose by*=1mm, ex=0.68 to 0.89nm rad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altLang="zh-CN" sz="1600" dirty="0" smtClean="0">
                <a:sym typeface="Symbol"/>
              </a:rPr>
              <a:t>Stronger </a:t>
            </a:r>
            <a:r>
              <a:rPr lang="en-US" altLang="zh-CN" sz="1600" dirty="0">
                <a:sym typeface="Symbol"/>
              </a:rPr>
              <a:t>optimization </a:t>
            </a:r>
            <a:r>
              <a:rPr lang="en-US" altLang="zh-CN" sz="1600" dirty="0" smtClean="0">
                <a:sym typeface="Symbol"/>
              </a:rPr>
              <a:t>had </a:t>
            </a:r>
            <a:r>
              <a:rPr lang="en-US" altLang="zh-CN" sz="1600" dirty="0">
                <a:sym typeface="Symbol"/>
              </a:rPr>
              <a:t>be made </a:t>
            </a:r>
            <a:r>
              <a:rPr lang="en-US" altLang="zh-CN" sz="1600" dirty="0" smtClean="0">
                <a:sym typeface="Symbol"/>
              </a:rPr>
              <a:t>in order to </a:t>
            </a:r>
            <a:r>
              <a:rPr lang="en-US" altLang="zh-CN" sz="1600" dirty="0">
                <a:sym typeface="Symbol"/>
              </a:rPr>
              <a:t>get enough dynamic </a:t>
            </a:r>
            <a:r>
              <a:rPr lang="en-US" altLang="zh-CN" sz="1600" dirty="0" smtClean="0">
                <a:sym typeface="Symbol"/>
              </a:rPr>
              <a:t>aperture.</a:t>
            </a:r>
            <a:endParaRPr lang="en-US" altLang="zh-CN" sz="1600" dirty="0" smtClean="0"/>
          </a:p>
          <a:p>
            <a:pPr marL="285750"/>
            <a:r>
              <a:rPr lang="en-US" altLang="zh-CN" sz="1600" dirty="0" smtClean="0"/>
              <a:t>Dynamic aperture optimization</a:t>
            </a:r>
          </a:p>
          <a:p>
            <a:pPr lvl="1"/>
            <a:r>
              <a:rPr lang="en-US" altLang="zh-CN" sz="1600" dirty="0"/>
              <a:t>The on-momentum DA should be large enough even with errors.</a:t>
            </a:r>
          </a:p>
          <a:p>
            <a:pPr lvl="1"/>
            <a:r>
              <a:rPr lang="en-US" altLang="zh-CN" sz="1600" dirty="0"/>
              <a:t>The </a:t>
            </a:r>
            <a:r>
              <a:rPr lang="en-US" altLang="zh-CN" sz="1600" dirty="0" smtClean="0"/>
              <a:t>further optimization of momentum </a:t>
            </a:r>
            <a:r>
              <a:rPr lang="en-US" altLang="zh-CN" sz="1600" dirty="0"/>
              <a:t>acceptance </a:t>
            </a:r>
            <a:r>
              <a:rPr lang="en-US" altLang="zh-CN" sz="1600" dirty="0" smtClean="0"/>
              <a:t>is under going to achieve 1.7%.</a:t>
            </a:r>
            <a:endParaRPr lang="en-US" altLang="zh-CN" sz="1600" dirty="0"/>
          </a:p>
          <a:p>
            <a:pPr lvl="1"/>
            <a:r>
              <a:rPr lang="en-US" altLang="zh-CN" sz="1600" dirty="0" smtClean="0"/>
              <a:t>Some new attempts made for further </a:t>
            </a:r>
            <a:r>
              <a:rPr lang="en-US" altLang="zh-CN" sz="1600" dirty="0"/>
              <a:t>optimization of dynamic </a:t>
            </a:r>
            <a:r>
              <a:rPr lang="en-US" altLang="zh-CN" sz="1600" dirty="0" smtClean="0"/>
              <a:t>aperture including final </a:t>
            </a:r>
            <a:r>
              <a:rPr lang="en-US" altLang="zh-CN" sz="1600" dirty="0"/>
              <a:t>doublet optimization, </a:t>
            </a:r>
            <a:r>
              <a:rPr lang="en-US" altLang="zh-CN" sz="1600" dirty="0" smtClean="0"/>
              <a:t>decreasing </a:t>
            </a:r>
            <a:r>
              <a:rPr lang="en-US" altLang="zh-CN" sz="1600" dirty="0"/>
              <a:t>emittance and </a:t>
            </a:r>
            <a:r>
              <a:rPr lang="en-US" altLang="zh-CN" sz="1600" dirty="0" smtClean="0"/>
              <a:t>application of analytic </a:t>
            </a:r>
            <a:r>
              <a:rPr lang="en-US" altLang="zh-CN" sz="1600" dirty="0"/>
              <a:t> </a:t>
            </a:r>
            <a:r>
              <a:rPr lang="en-US" altLang="zh-CN" sz="1600" dirty="0" smtClean="0"/>
              <a:t>DA formula.</a:t>
            </a:r>
            <a:endParaRPr lang="en-US" altLang="zh-CN" sz="1600" dirty="0"/>
          </a:p>
          <a:p>
            <a:pPr>
              <a:lnSpc>
                <a:spcPct val="130000"/>
              </a:lnSpc>
            </a:pPr>
            <a:r>
              <a:rPr lang="en-US" altLang="zh-CN" sz="1600" kern="100" dirty="0">
                <a:ea typeface="宋体" panose="02010600030101010101" pitchFamily="2" charset="-122"/>
                <a:cs typeface="Times New Roman" panose="02020603050405020304" pitchFamily="18" charset="0"/>
              </a:rPr>
              <a:t>With by*=1.5mm lattice, error correction </a:t>
            </a:r>
            <a:r>
              <a:rPr lang="en-US" altLang="zh-CN" sz="1600" kern="100" dirty="0" smtClean="0">
                <a:ea typeface="宋体" panose="02010600030101010101" pitchFamily="2" charset="-122"/>
                <a:cs typeface="Times New Roman" panose="02020603050405020304" pitchFamily="18" charset="0"/>
              </a:rPr>
              <a:t>made with 1000 random seeds and the pre-alignment requirements has been loosed, especially for </a:t>
            </a:r>
            <a:r>
              <a:rPr lang="en-US" altLang="zh-CN" sz="1600" kern="100" dirty="0" smtClean="0">
                <a:cs typeface="Times New Roman" panose="02020603050405020304" pitchFamily="18" charset="0"/>
              </a:rPr>
              <a:t>the IR quadrupoles.</a:t>
            </a:r>
            <a:endParaRPr lang="en-US" altLang="zh-CN" sz="1600" kern="100" dirty="0" smtClean="0"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4" name="Picture 8" descr="logo_main20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53962"/>
            <a:ext cx="917403" cy="645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6137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sz="3600" b="1" dirty="0"/>
              <a:t>Correction of magnet </a:t>
            </a:r>
            <a:r>
              <a:rPr lang="en-US" altLang="zh-CN" sz="3600" b="1" dirty="0" smtClean="0"/>
              <a:t>errors</a:t>
            </a:r>
          </a:p>
          <a:p>
            <a:pPr marL="0" lvl="1"/>
            <a:r>
              <a:rPr lang="en-US" altLang="zh-CN" sz="2000" dirty="0"/>
              <a:t>based on CDR </a:t>
            </a:r>
            <a:r>
              <a:rPr lang="en-US" altLang="zh-CN" sz="2000" dirty="0" smtClean="0"/>
              <a:t>lattice</a:t>
            </a:r>
            <a:r>
              <a:rPr lang="en-US" altLang="zh-CN" dirty="0" smtClean="0"/>
              <a:t> (by</a:t>
            </a:r>
            <a:r>
              <a:rPr lang="en-US" altLang="zh-CN" dirty="0"/>
              <a:t>*=</a:t>
            </a:r>
            <a:r>
              <a:rPr lang="en-US" altLang="zh-CN" dirty="0" smtClean="0"/>
              <a:t>1.5mm)</a:t>
            </a: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3</a:t>
            </a:fld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722313" y="3363838"/>
            <a:ext cx="37121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Bin Wang, </a:t>
            </a:r>
            <a:r>
              <a:rPr lang="en-US" altLang="zh-CN" dirty="0" err="1"/>
              <a:t>Yuanyuan</a:t>
            </a:r>
            <a:r>
              <a:rPr lang="en-US" altLang="zh-CN" dirty="0"/>
              <a:t> Wei, Yiwei Wang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78537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800845A7-6663-BD4C-977C-7916B0B014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20538"/>
            <a:ext cx="8229600" cy="857250"/>
          </a:xfrm>
        </p:spPr>
        <p:txBody>
          <a:bodyPr>
            <a:normAutofit/>
          </a:bodyPr>
          <a:lstStyle/>
          <a:p>
            <a:r>
              <a:rPr lang="en-US" altLang="zh-CN" sz="3200" b="1" dirty="0">
                <a:solidFill>
                  <a:srgbClr val="0070C0"/>
                </a:solidFill>
              </a:rPr>
              <a:t>Correction scheme</a:t>
            </a:r>
            <a:endParaRPr kumimoji="1" lang="zh-CN" altLang="en-US" sz="3200" b="1" dirty="0">
              <a:solidFill>
                <a:srgbClr val="0070C0"/>
              </a:solidFill>
            </a:endParaRPr>
          </a:p>
        </p:txBody>
      </p:sp>
      <p:sp>
        <p:nvSpPr>
          <p:cNvPr id="15" name="灯片编号占位符 1">
            <a:extLst>
              <a:ext uri="{FF2B5EF4-FFF2-40B4-BE49-F238E27FC236}">
                <a16:creationId xmlns:a16="http://schemas.microsoft.com/office/drawing/2014/main" id="{AB25C9CF-0827-46E4-A7AA-FB78A99AD908}"/>
              </a:ext>
            </a:extLst>
          </p:cNvPr>
          <p:cNvSpPr txBox="1">
            <a:spLocks/>
          </p:cNvSpPr>
          <p:nvPr/>
        </p:nvSpPr>
        <p:spPr>
          <a:xfrm>
            <a:off x="8483346" y="4704589"/>
            <a:ext cx="48006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100" b="1" kern="1200" spc="-7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4FE7DE8-5FAF-A942-A211-06B6BD84DCE0}" type="slidenum">
              <a:rPr kumimoji="1" lang="zh-CN" altLang="en-US" smtClean="0"/>
              <a:pPr/>
              <a:t>4</a:t>
            </a:fld>
            <a:endParaRPr kumimoji="1" lang="zh-CN" altLang="en-US" dirty="0"/>
          </a:p>
        </p:txBody>
      </p:sp>
      <p:sp>
        <p:nvSpPr>
          <p:cNvPr id="22" name="Прямоугольник 7">
            <a:extLst>
              <a:ext uri="{FF2B5EF4-FFF2-40B4-BE49-F238E27FC236}">
                <a16:creationId xmlns:a16="http://schemas.microsoft.com/office/drawing/2014/main" id="{2DB30531-18F9-47B5-A897-8C6ACDE718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552" y="825276"/>
            <a:ext cx="8114373" cy="3690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200150" indent="-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ts val="1200"/>
              </a:spcBef>
            </a:pPr>
            <a:r>
              <a:rPr lang="en-US" altLang="ru-RU" sz="1400" dirty="0" smtClean="0">
                <a:latin typeface="+mn-lt"/>
                <a:cs typeface="+mn-cs"/>
                <a:sym typeface="Symbol" panose="05050102010706020507" pitchFamily="18" charset="2"/>
              </a:rPr>
              <a:t>Closed-orbit-distortion (</a:t>
            </a:r>
            <a:r>
              <a:rPr lang="en-US" altLang="ru-RU" sz="1400" dirty="0">
                <a:latin typeface="+mn-lt"/>
                <a:sym typeface="Symbol" panose="05050102010706020507" pitchFamily="18" charset="2"/>
              </a:rPr>
              <a:t>COD</a:t>
            </a:r>
            <a:r>
              <a:rPr lang="en-US" altLang="ru-RU" sz="1400" dirty="0" smtClean="0">
                <a:latin typeface="+mn-lt"/>
                <a:cs typeface="+mn-cs"/>
                <a:sym typeface="Symbol" panose="05050102010706020507" pitchFamily="18" charset="2"/>
              </a:rPr>
              <a:t>) </a:t>
            </a:r>
            <a:r>
              <a:rPr lang="en-US" altLang="ru-RU" sz="1400" dirty="0">
                <a:latin typeface="+mn-lt"/>
                <a:cs typeface="+mn-cs"/>
                <a:sym typeface="Symbol" panose="05050102010706020507" pitchFamily="18" charset="2"/>
              </a:rPr>
              <a:t>correction </a:t>
            </a:r>
            <a:r>
              <a:rPr lang="en-US" altLang="ru-RU" sz="1400" dirty="0" smtClean="0">
                <a:latin typeface="+mn-lt"/>
                <a:cs typeface="+mn-cs"/>
                <a:sym typeface="Symbol" panose="05050102010706020507" pitchFamily="18" charset="2"/>
              </a:rPr>
              <a:t>with </a:t>
            </a:r>
            <a:r>
              <a:rPr lang="en-US" altLang="ru-RU" sz="1400" dirty="0">
                <a:latin typeface="+mn-lt"/>
                <a:cs typeface="+mn-cs"/>
                <a:sym typeface="Symbol" panose="05050102010706020507" pitchFamily="18" charset="2"/>
              </a:rPr>
              <a:t>sextupoles off </a:t>
            </a:r>
            <a:endParaRPr lang="en-US" altLang="ru-RU" sz="1400" dirty="0" smtClean="0">
              <a:latin typeface="+mn-lt"/>
              <a:cs typeface="+mn-cs"/>
              <a:sym typeface="Symbol" panose="05050102010706020507" pitchFamily="18" charset="2"/>
            </a:endParaRPr>
          </a:p>
          <a:p>
            <a:pPr marL="1028700" lvl="1" indent="-28575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altLang="ru-RU" sz="1400" dirty="0">
                <a:latin typeface="+mn-lt"/>
                <a:sym typeface="Symbol" panose="05050102010706020507" pitchFamily="18" charset="2"/>
              </a:rPr>
              <a:t>BPMs placed at quadrupoles (</a:t>
            </a:r>
            <a:r>
              <a:rPr lang="en-US" altLang="zh-CN" sz="1400" dirty="0">
                <a:latin typeface="+mn-lt"/>
                <a:sym typeface="Symbol" panose="05050102010706020507" pitchFamily="18" charset="2"/>
              </a:rPr>
              <a:t>~1500,</a:t>
            </a:r>
            <a:r>
              <a:rPr lang="en-US" altLang="ru-RU" sz="1400" dirty="0">
                <a:latin typeface="+mn-lt"/>
                <a:sym typeface="Wingdings" panose="05000000000000000000" pitchFamily="2" charset="2"/>
              </a:rPr>
              <a:t> 4 per </a:t>
            </a:r>
            <a:r>
              <a:rPr lang="en-US" altLang="ru-RU" sz="1400" dirty="0" err="1">
                <a:latin typeface="+mn-lt"/>
                <a:sym typeface="Wingdings" panose="05000000000000000000" pitchFamily="2" charset="2"/>
              </a:rPr>
              <a:t>betatron</a:t>
            </a:r>
            <a:r>
              <a:rPr lang="en-US" altLang="ru-RU" sz="1400" dirty="0">
                <a:latin typeface="+mn-lt"/>
                <a:sym typeface="Wingdings" panose="05000000000000000000" pitchFamily="2" charset="2"/>
              </a:rPr>
              <a:t> wave) </a:t>
            </a:r>
            <a:endParaRPr lang="en-US" altLang="zh-CN" sz="1400" dirty="0">
              <a:latin typeface="+mn-lt"/>
              <a:sym typeface="Symbol" panose="05050102010706020507" pitchFamily="18" charset="2"/>
            </a:endParaRPr>
          </a:p>
          <a:p>
            <a:pPr marL="1028700" lvl="1" indent="-28575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altLang="ru-RU" sz="1400" dirty="0">
                <a:latin typeface="+mn-lt"/>
                <a:sym typeface="Symbol" panose="05050102010706020507" pitchFamily="18" charset="2"/>
              </a:rPr>
              <a:t>Horizontal correctors placed beside focusing quadrupoles</a:t>
            </a:r>
            <a:r>
              <a:rPr lang="zh-CN" altLang="en-US" sz="1400" dirty="0">
                <a:latin typeface="+mn-lt"/>
                <a:sym typeface="Symbol" panose="05050102010706020507" pitchFamily="18" charset="2"/>
              </a:rPr>
              <a:t>（</a:t>
            </a:r>
            <a:r>
              <a:rPr lang="en-US" altLang="zh-CN" sz="1400" dirty="0">
                <a:latin typeface="+mn-lt"/>
                <a:sym typeface="Symbol" panose="05050102010706020507" pitchFamily="18" charset="2"/>
              </a:rPr>
              <a:t>~1500</a:t>
            </a:r>
            <a:r>
              <a:rPr lang="zh-CN" altLang="en-US" sz="1400" dirty="0">
                <a:latin typeface="+mn-lt"/>
                <a:sym typeface="Symbol" panose="05050102010706020507" pitchFamily="18" charset="2"/>
              </a:rPr>
              <a:t>）</a:t>
            </a:r>
            <a:endParaRPr lang="en-US" altLang="zh-CN" sz="1400" dirty="0">
              <a:latin typeface="+mn-lt"/>
              <a:sym typeface="Symbol" panose="05050102010706020507" pitchFamily="18" charset="2"/>
            </a:endParaRPr>
          </a:p>
          <a:p>
            <a:pPr marL="1028700" lvl="1" indent="-28575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altLang="ru-RU" sz="1400" dirty="0">
                <a:latin typeface="+mn-lt"/>
                <a:sym typeface="Symbol" panose="05050102010706020507" pitchFamily="18" charset="2"/>
              </a:rPr>
              <a:t>Vertical correctors placed beside defocusing quadrupoles</a:t>
            </a:r>
            <a:r>
              <a:rPr lang="zh-CN" altLang="en-US" sz="1400" dirty="0">
                <a:latin typeface="+mn-lt"/>
                <a:sym typeface="Symbol" panose="05050102010706020507" pitchFamily="18" charset="2"/>
              </a:rPr>
              <a:t>（</a:t>
            </a:r>
            <a:r>
              <a:rPr lang="en-US" altLang="zh-CN" sz="1400" dirty="0">
                <a:latin typeface="+mn-lt"/>
                <a:sym typeface="Symbol" panose="05050102010706020507" pitchFamily="18" charset="2"/>
              </a:rPr>
              <a:t>~1500</a:t>
            </a:r>
            <a:r>
              <a:rPr lang="zh-CN" altLang="en-US" sz="1400" dirty="0">
                <a:latin typeface="+mn-lt"/>
                <a:sym typeface="Symbol" panose="05050102010706020507" pitchFamily="18" charset="2"/>
              </a:rPr>
              <a:t>）</a:t>
            </a:r>
            <a:endParaRPr lang="en-US" altLang="zh-CN" sz="1400" dirty="0">
              <a:latin typeface="+mn-lt"/>
              <a:sym typeface="Symbol" panose="05050102010706020507" pitchFamily="18" charset="2"/>
            </a:endParaRPr>
          </a:p>
          <a:p>
            <a:pPr marL="1028700" lvl="1" indent="-28575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altLang="zh-CN" sz="1400" dirty="0">
                <a:latin typeface="+mn-lt"/>
                <a:sym typeface="Symbol" panose="05050102010706020507" pitchFamily="18" charset="2"/>
              </a:rPr>
              <a:t>Orbit correction is applied using orbit response matrix and SVD method</a:t>
            </a:r>
            <a:r>
              <a:rPr lang="en-US" altLang="zh-CN" sz="1400" dirty="0" smtClean="0">
                <a:latin typeface="+mn-lt"/>
                <a:sym typeface="Symbol" panose="05050102010706020507" pitchFamily="18" charset="2"/>
              </a:rPr>
              <a:t>.</a:t>
            </a:r>
            <a:endParaRPr lang="en-US" altLang="ru-RU" sz="1400" dirty="0">
              <a:latin typeface="+mn-lt"/>
              <a:cs typeface="+mn-cs"/>
              <a:sym typeface="Symbol" panose="05050102010706020507" pitchFamily="18" charset="2"/>
            </a:endParaRPr>
          </a:p>
          <a:p>
            <a:pPr eaLnBrk="1" hangingPunct="1">
              <a:spcBef>
                <a:spcPts val="1200"/>
              </a:spcBef>
            </a:pPr>
            <a:r>
              <a:rPr lang="en-US" altLang="ru-RU" sz="1400" dirty="0">
                <a:latin typeface="+mn-lt"/>
                <a:cs typeface="+mn-cs"/>
                <a:sym typeface="Symbol" panose="05050102010706020507" pitchFamily="18" charset="2"/>
              </a:rPr>
              <a:t>Turn on the sextupoles and perform COD correction </a:t>
            </a:r>
            <a:r>
              <a:rPr lang="en-US" altLang="ru-RU" sz="1400" dirty="0" smtClean="0">
                <a:latin typeface="+mn-lt"/>
                <a:cs typeface="+mn-cs"/>
                <a:sym typeface="Symbol" panose="05050102010706020507" pitchFamily="18" charset="2"/>
              </a:rPr>
              <a:t>again</a:t>
            </a:r>
          </a:p>
          <a:p>
            <a:pPr>
              <a:spcBef>
                <a:spcPts val="1200"/>
              </a:spcBef>
            </a:pPr>
            <a:r>
              <a:rPr lang="en-US" altLang="ru-RU" sz="1400" dirty="0" smtClean="0">
                <a:latin typeface="+mn-lt"/>
                <a:cs typeface="+mn-cs"/>
                <a:sym typeface="Symbol" panose="05050102010706020507" pitchFamily="18" charset="2"/>
              </a:rPr>
              <a:t>Dispersion </a:t>
            </a:r>
            <a:r>
              <a:rPr lang="en-US" altLang="ru-RU" sz="1400" dirty="0">
                <a:latin typeface="+mn-lt"/>
                <a:cs typeface="+mn-cs"/>
                <a:sym typeface="Symbol" panose="05050102010706020507" pitchFamily="18" charset="2"/>
              </a:rPr>
              <a:t>correction with </a:t>
            </a:r>
            <a:r>
              <a:rPr lang="en-US" altLang="ru-RU" sz="1400" dirty="0" smtClean="0">
                <a:latin typeface="+mn-lt"/>
                <a:cs typeface="+mn-cs"/>
                <a:sym typeface="Symbol" panose="05050102010706020507" pitchFamily="18" charset="2"/>
              </a:rPr>
              <a:t>dispersion </a:t>
            </a:r>
            <a:r>
              <a:rPr lang="en-US" altLang="ru-RU" sz="1400" dirty="0">
                <a:latin typeface="+mn-lt"/>
                <a:cs typeface="+mn-cs"/>
                <a:sym typeface="Symbol" panose="05050102010706020507" pitchFamily="18" charset="2"/>
              </a:rPr>
              <a:t>free </a:t>
            </a:r>
            <a:r>
              <a:rPr lang="en-US" altLang="ru-RU" sz="1400" dirty="0" smtClean="0">
                <a:latin typeface="+mn-lt"/>
                <a:cs typeface="+mn-cs"/>
                <a:sym typeface="Symbol" panose="05050102010706020507" pitchFamily="18" charset="2"/>
              </a:rPr>
              <a:t>steering</a:t>
            </a:r>
          </a:p>
          <a:p>
            <a:pPr marL="1028700" lvl="1" indent="-28575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altLang="zh-CN" sz="1400" dirty="0">
                <a:latin typeface="+mn-lt"/>
              </a:rPr>
              <a:t>orbit manipulation by knob correctors</a:t>
            </a:r>
            <a:endParaRPr lang="en-US" altLang="ru-RU" sz="1400" dirty="0">
              <a:latin typeface="+mn-lt"/>
              <a:sym typeface="Symbol" panose="05050102010706020507" pitchFamily="18" charset="2"/>
            </a:endParaRPr>
          </a:p>
          <a:p>
            <a:pPr eaLnBrk="1" hangingPunct="1">
              <a:spcBef>
                <a:spcPts val="1200"/>
              </a:spcBef>
            </a:pPr>
            <a:r>
              <a:rPr lang="en-US" altLang="ru-RU" sz="1400" dirty="0">
                <a:latin typeface="+mn-lt"/>
                <a:cs typeface="+mn-cs"/>
                <a:sym typeface="Symbol" panose="05050102010706020507" pitchFamily="18" charset="2"/>
              </a:rPr>
              <a:t>Beta beating correction </a:t>
            </a:r>
            <a:r>
              <a:rPr lang="en-US" altLang="ru-RU" sz="1400" dirty="0" smtClean="0">
                <a:latin typeface="+mn-lt"/>
                <a:cs typeface="+mn-cs"/>
                <a:sym typeface="Symbol" panose="05050102010706020507" pitchFamily="18" charset="2"/>
              </a:rPr>
              <a:t>with LOCO of Accelerator Toolbox</a:t>
            </a:r>
            <a:endParaRPr lang="en-US" altLang="ru-RU" sz="1400" dirty="0">
              <a:latin typeface="+mn-lt"/>
              <a:cs typeface="+mn-cs"/>
              <a:sym typeface="Symbol" panose="05050102010706020507" pitchFamily="18" charset="2"/>
            </a:endParaRPr>
          </a:p>
          <a:p>
            <a:pPr eaLnBrk="1" hangingPunct="1">
              <a:spcBef>
                <a:spcPts val="1200"/>
              </a:spcBef>
            </a:pPr>
            <a:r>
              <a:rPr lang="en-US" altLang="ru-RU" sz="1400" dirty="0">
                <a:latin typeface="+mn-lt"/>
                <a:cs typeface="+mn-cs"/>
                <a:sym typeface="Symbol" panose="05050102010706020507" pitchFamily="18" charset="2"/>
              </a:rPr>
              <a:t>Coupling and vertical dispersion correction (</a:t>
            </a:r>
            <a:r>
              <a:rPr lang="en-US" altLang="zh-CN" sz="1400" dirty="0">
                <a:latin typeface="+mn-lt"/>
                <a:cs typeface="+mn-cs"/>
                <a:sym typeface="Symbol" panose="05050102010706020507" pitchFamily="18" charset="2"/>
              </a:rPr>
              <a:t>Local coupling parameter </a:t>
            </a:r>
            <a:r>
              <a:rPr lang="en-US" altLang="zh-CN" sz="1400" dirty="0" smtClean="0">
                <a:latin typeface="+mn-lt"/>
                <a:cs typeface="+mn-cs"/>
                <a:sym typeface="Symbol" panose="05050102010706020507" pitchFamily="18" charset="2"/>
              </a:rPr>
              <a:t>correction)</a:t>
            </a:r>
            <a:endParaRPr lang="en-US" altLang="ru-RU" sz="1400" dirty="0">
              <a:latin typeface="+mn-lt"/>
              <a:cs typeface="+mn-cs"/>
              <a:sym typeface="Symbol" panose="05050102010706020507" pitchFamily="18" charset="2"/>
            </a:endParaRPr>
          </a:p>
          <a:p>
            <a:pPr marL="1028700" lvl="1" indent="-28575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altLang="ru-RU" sz="1400" dirty="0">
                <a:latin typeface="+mn-lt"/>
                <a:sym typeface="Wingdings" panose="05000000000000000000" pitchFamily="2" charset="2"/>
              </a:rPr>
              <a:t>Using the trim coils of the sextupoles (~1000), which providing skew-quadrupole </a:t>
            </a:r>
            <a:r>
              <a:rPr lang="en-US" altLang="ru-RU" sz="1400" dirty="0" smtClean="0">
                <a:latin typeface="+mn-lt"/>
                <a:sym typeface="Wingdings" panose="05000000000000000000" pitchFamily="2" charset="2"/>
              </a:rPr>
              <a:t>field</a:t>
            </a:r>
            <a:endParaRPr lang="en-US" altLang="ru-RU" sz="1400" dirty="0">
              <a:latin typeface="+mn-lt"/>
              <a:sym typeface="Symbol" panose="05050102010706020507" pitchFamily="18" charset="2"/>
            </a:endParaRPr>
          </a:p>
        </p:txBody>
      </p:sp>
      <p:pic>
        <p:nvPicPr>
          <p:cNvPr id="5" name="Picture 8" descr="logo_main20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05" y="53962"/>
            <a:ext cx="917403" cy="645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4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11215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4F395A7F-85F0-4293-AE86-250FD6AC2A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E7DE8-5FAF-A942-A211-06B6BD84DCE0}" type="slidenum">
              <a:rPr kumimoji="1" lang="zh-CN" altLang="en-US" smtClean="0"/>
              <a:t>5</a:t>
            </a:fld>
            <a:endParaRPr kumimoji="1" lang="zh-CN" altLang="en-US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A1C80197-8099-4BAC-8018-6728707F77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20538"/>
            <a:ext cx="8229600" cy="857250"/>
          </a:xfrm>
        </p:spPr>
        <p:txBody>
          <a:bodyPr>
            <a:normAutofit/>
          </a:bodyPr>
          <a:lstStyle/>
          <a:p>
            <a:pPr algn="ctr"/>
            <a:r>
              <a:rPr lang="en-US" altLang="zh-CN" sz="2800" b="1" dirty="0" smtClean="0">
                <a:solidFill>
                  <a:srgbClr val="0070C0"/>
                </a:solidFill>
              </a:rPr>
              <a:t>The alignment requirement</a:t>
            </a:r>
            <a:endParaRPr lang="zh-CN" altLang="en-US" sz="2800" b="1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" name="内容占位符 4">
                <a:extLst>
                  <a:ext uri="{FF2B5EF4-FFF2-40B4-BE49-F238E27FC236}">
                    <a16:creationId xmlns:a16="http://schemas.microsoft.com/office/drawing/2014/main" id="{7B60BEB7-E264-4CF4-A664-6655B120D984}"/>
                  </a:ext>
                </a:extLst>
              </p:cNvPr>
              <p:cNvGraphicFramePr>
                <a:graphicFrameLocks/>
              </p:cNvGraphicFramePr>
              <p:nvPr>
                <p:extLst/>
              </p:nvPr>
            </p:nvGraphicFramePr>
            <p:xfrm>
              <a:off x="615195" y="1064456"/>
              <a:ext cx="4028813" cy="107524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64845">
                      <a:extLst>
                        <a:ext uri="{9D8B030D-6E8A-4147-A177-3AD203B41FA5}">
                          <a16:colId xmlns:a16="http://schemas.microsoft.com/office/drawing/2014/main" val="2222867174"/>
                        </a:ext>
                      </a:extLst>
                    </a:gridCol>
                    <a:gridCol w="995030">
                      <a:extLst>
                        <a:ext uri="{9D8B030D-6E8A-4147-A177-3AD203B41FA5}">
                          <a16:colId xmlns:a16="http://schemas.microsoft.com/office/drawing/2014/main" val="846991018"/>
                        </a:ext>
                      </a:extLst>
                    </a:gridCol>
                    <a:gridCol w="894998">
                      <a:extLst>
                        <a:ext uri="{9D8B030D-6E8A-4147-A177-3AD203B41FA5}">
                          <a16:colId xmlns:a16="http://schemas.microsoft.com/office/drawing/2014/main" val="2037818274"/>
                        </a:ext>
                      </a:extLst>
                    </a:gridCol>
                    <a:gridCol w="873940">
                      <a:extLst>
                        <a:ext uri="{9D8B030D-6E8A-4147-A177-3AD203B41FA5}">
                          <a16:colId xmlns:a16="http://schemas.microsoft.com/office/drawing/2014/main" val="3488281068"/>
                        </a:ext>
                      </a:extLst>
                    </a:gridCol>
                  </a:tblGrid>
                  <a:tr h="1835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050" dirty="0">
                              <a:latin typeface="+mn-lt"/>
                            </a:rPr>
                            <a:t>Component</a:t>
                          </a:r>
                          <a:endParaRPr lang="zh-CN" altLang="en-US" sz="1050" dirty="0">
                            <a:latin typeface="+mn-lt"/>
                          </a:endParaRPr>
                        </a:p>
                      </a:txBody>
                      <a:tcPr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zh-CN" altLang="en-US" sz="1050" i="1" smtClean="0">
                                  <a:latin typeface="Cambria Math"/>
                                </a:rPr>
                                <m:t>∆</m:t>
                              </m:r>
                              <m:r>
                                <a:rPr lang="en-US" altLang="zh-CN" sz="1050" b="1" i="1" smtClean="0">
                                  <a:latin typeface="Cambria Math"/>
                                </a:rPr>
                                <m:t>𝒙</m:t>
                              </m:r>
                            </m:oMath>
                          </a14:m>
                          <a:r>
                            <a:rPr lang="zh-CN" altLang="en-US" sz="1050" dirty="0">
                              <a:latin typeface="+mn-lt"/>
                            </a:rPr>
                            <a:t> </a:t>
                          </a:r>
                          <a:r>
                            <a:rPr lang="en-US" altLang="zh-CN" sz="1050" dirty="0" smtClean="0">
                              <a:latin typeface="+mn-lt"/>
                            </a:rPr>
                            <a:t>(</a:t>
                          </a:r>
                          <a:r>
                            <a:rPr lang="en-US" altLang="zh-CN" sz="1050" dirty="0" smtClean="0">
                              <a:latin typeface="Symbol" panose="05050102010706020507" pitchFamily="18" charset="2"/>
                            </a:rPr>
                            <a:t>m</a:t>
                          </a:r>
                          <a:r>
                            <a:rPr lang="en-US" altLang="zh-CN" sz="1050" dirty="0" smtClean="0"/>
                            <a:t>m</a:t>
                          </a:r>
                          <a:r>
                            <a:rPr lang="en-US" altLang="zh-CN" sz="1050" dirty="0" smtClean="0">
                              <a:latin typeface="+mn-lt"/>
                            </a:rPr>
                            <a:t>)</a:t>
                          </a:r>
                          <a:endParaRPr lang="zh-CN" altLang="en-US" sz="1050" dirty="0">
                            <a:latin typeface="+mn-lt"/>
                          </a:endParaRPr>
                        </a:p>
                      </a:txBody>
                      <a:tcPr marT="34290" marB="34290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zh-CN" altLang="en-US" sz="1050" i="1" smtClean="0">
                                  <a:latin typeface="Cambria Math"/>
                                </a:rPr>
                                <m:t>∆</m:t>
                              </m:r>
                              <m:r>
                                <a:rPr lang="en-US" altLang="zh-CN" sz="1050" b="1" i="0" smtClean="0">
                                  <a:latin typeface="Cambria Math"/>
                                </a:rPr>
                                <m:t>𝐲</m:t>
                              </m:r>
                            </m:oMath>
                          </a14:m>
                          <a:r>
                            <a:rPr lang="zh-CN" altLang="en-US" sz="1050" dirty="0">
                              <a:latin typeface="+mn-lt"/>
                            </a:rPr>
                            <a:t> </a:t>
                          </a:r>
                          <a:r>
                            <a:rPr lang="en-US" altLang="zh-CN" sz="1050" dirty="0" smtClean="0">
                              <a:latin typeface="+mn-lt"/>
                            </a:rPr>
                            <a:t>(</a:t>
                          </a:r>
                          <a:r>
                            <a:rPr lang="en-US" altLang="zh-CN" sz="1050" dirty="0" smtClean="0">
                              <a:latin typeface="Symbol" panose="05050102010706020507" pitchFamily="18" charset="2"/>
                            </a:rPr>
                            <a:t>m</a:t>
                          </a:r>
                          <a:r>
                            <a:rPr lang="en-US" altLang="zh-CN" sz="1050" dirty="0" smtClean="0"/>
                            <a:t>m</a:t>
                          </a:r>
                          <a:r>
                            <a:rPr lang="en-US" altLang="zh-CN" sz="1050" dirty="0" smtClean="0">
                              <a:latin typeface="+mn-lt"/>
                            </a:rPr>
                            <a:t>)</a:t>
                          </a:r>
                          <a:endParaRPr lang="zh-CN" altLang="en-US" sz="1050" dirty="0">
                            <a:latin typeface="+mn-lt"/>
                          </a:endParaRPr>
                        </a:p>
                      </a:txBody>
                      <a:tcPr marT="34290" marB="34290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zh-CN" altLang="en-US" sz="1050" i="1" smtClean="0">
                                  <a:latin typeface="Cambria Math"/>
                                </a:rPr>
                                <m:t>∆</m:t>
                              </m:r>
                              <m:sSub>
                                <m:sSubPr>
                                  <m:ctrlPr>
                                    <a:rPr lang="en-US" altLang="zh-CN" sz="105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sz="1050" i="1" smtClean="0">
                                      <a:latin typeface="Cambria Math"/>
                                    </a:rPr>
                                    <m:t>𝜽</m:t>
                                  </m:r>
                                </m:e>
                                <m:sub>
                                  <m:r>
                                    <a:rPr lang="zh-CN" altLang="en-US" sz="1050" i="1" smtClean="0">
                                      <a:latin typeface="Cambria Math"/>
                                    </a:rPr>
                                    <m:t>𝔃</m:t>
                                  </m:r>
                                </m:sub>
                              </m:sSub>
                            </m:oMath>
                          </a14:m>
                          <a:r>
                            <a:rPr lang="zh-CN" altLang="en-US" sz="1050" dirty="0">
                              <a:latin typeface="+mn-lt"/>
                            </a:rPr>
                            <a:t> </a:t>
                          </a:r>
                          <a:r>
                            <a:rPr lang="en-US" altLang="zh-CN" sz="1050" dirty="0" smtClean="0">
                              <a:latin typeface="+mn-lt"/>
                            </a:rPr>
                            <a:t>(</a:t>
                          </a:r>
                          <a:r>
                            <a:rPr lang="en-US" altLang="zh-CN" sz="1050" dirty="0" err="1" smtClean="0">
                              <a:latin typeface="Symbol" panose="05050102010706020507" pitchFamily="18" charset="2"/>
                            </a:rPr>
                            <a:t>m</a:t>
                          </a:r>
                          <a:r>
                            <a:rPr lang="en-US" altLang="zh-CN" sz="1050" dirty="0" err="1" smtClean="0">
                              <a:latin typeface="+mn-lt"/>
                            </a:rPr>
                            <a:t>rad</a:t>
                          </a:r>
                          <a:r>
                            <a:rPr lang="en-US" altLang="zh-CN" sz="1050" dirty="0">
                              <a:latin typeface="+mn-lt"/>
                            </a:rPr>
                            <a:t>)</a:t>
                          </a:r>
                          <a:endParaRPr lang="zh-CN" altLang="en-US" sz="1050" dirty="0">
                            <a:latin typeface="+mn-lt"/>
                          </a:endParaRPr>
                        </a:p>
                      </a:txBody>
                      <a:tcPr marT="34290" marB="34290"/>
                    </a:tc>
                    <a:extLst>
                      <a:ext uri="{0D108BD9-81ED-4DB2-BD59-A6C34878D82A}">
                        <a16:rowId xmlns:a16="http://schemas.microsoft.com/office/drawing/2014/main" val="2651651093"/>
                      </a:ext>
                    </a:extLst>
                  </a:tr>
                  <a:tr h="1828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050" dirty="0">
                              <a:latin typeface="+mn-lt"/>
                            </a:rPr>
                            <a:t>Arc quadrupole</a:t>
                          </a:r>
                          <a:endParaRPr lang="zh-CN" altLang="en-US" sz="1050" dirty="0">
                            <a:latin typeface="+mn-lt"/>
                          </a:endParaRPr>
                        </a:p>
                      </a:txBody>
                      <a:tcPr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050" dirty="0">
                              <a:latin typeface="+mn-lt"/>
                            </a:rPr>
                            <a:t>100</a:t>
                          </a:r>
                          <a:endParaRPr lang="zh-CN" altLang="en-US" sz="1050" dirty="0">
                            <a:latin typeface="+mn-lt"/>
                          </a:endParaRPr>
                        </a:p>
                      </a:txBody>
                      <a:tcPr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050" dirty="0">
                              <a:latin typeface="+mn-lt"/>
                            </a:rPr>
                            <a:t>100</a:t>
                          </a:r>
                          <a:endParaRPr lang="zh-CN" altLang="en-US" sz="1050" dirty="0">
                            <a:latin typeface="+mn-lt"/>
                          </a:endParaRPr>
                        </a:p>
                      </a:txBody>
                      <a:tcPr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050" dirty="0">
                              <a:latin typeface="+mn-lt"/>
                            </a:rPr>
                            <a:t>100</a:t>
                          </a:r>
                          <a:endParaRPr lang="zh-CN" altLang="en-US" sz="1050" dirty="0">
                            <a:latin typeface="+mn-lt"/>
                          </a:endParaRPr>
                        </a:p>
                      </a:txBody>
                      <a:tcPr marT="34290" marB="34290"/>
                    </a:tc>
                    <a:extLst>
                      <a:ext uri="{0D108BD9-81ED-4DB2-BD59-A6C34878D82A}">
                        <a16:rowId xmlns:a16="http://schemas.microsoft.com/office/drawing/2014/main" val="1774433055"/>
                      </a:ext>
                    </a:extLst>
                  </a:tr>
                  <a:tr h="2971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050" b="1" dirty="0">
                              <a:solidFill>
                                <a:srgbClr val="FF0000"/>
                              </a:solidFill>
                              <a:latin typeface="+mn-lt"/>
                            </a:rPr>
                            <a:t>IR Quadrupole </a:t>
                          </a:r>
                          <a:endParaRPr lang="zh-CN" altLang="en-US" sz="1050" b="1" dirty="0">
                            <a:solidFill>
                              <a:srgbClr val="FF0000"/>
                            </a:solidFill>
                            <a:latin typeface="+mn-lt"/>
                          </a:endParaRPr>
                        </a:p>
                      </a:txBody>
                      <a:tcPr marT="34290" marB="3429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050" b="1" dirty="0">
                              <a:solidFill>
                                <a:srgbClr val="FF0000"/>
                              </a:solidFill>
                              <a:latin typeface="+mn-lt"/>
                            </a:rPr>
                            <a:t>50 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050" b="1" dirty="0">
                              <a:solidFill>
                                <a:srgbClr val="FF0000"/>
                              </a:solidFill>
                              <a:latin typeface="+mn-lt"/>
                            </a:rPr>
                            <a:t>(30 for FF)</a:t>
                          </a:r>
                          <a:endParaRPr lang="zh-CN" altLang="en-US" sz="1050" b="1" dirty="0">
                            <a:solidFill>
                              <a:srgbClr val="FF0000"/>
                            </a:solidFill>
                            <a:latin typeface="+mn-lt"/>
                          </a:endParaRPr>
                        </a:p>
                      </a:txBody>
                      <a:tcPr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050" b="1" dirty="0">
                              <a:solidFill>
                                <a:srgbClr val="FF0000"/>
                              </a:solidFill>
                              <a:latin typeface="+mn-lt"/>
                            </a:rPr>
                            <a:t>50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050" b="1" dirty="0">
                              <a:solidFill>
                                <a:srgbClr val="FF0000"/>
                              </a:solidFill>
                              <a:latin typeface="+mn-lt"/>
                            </a:rPr>
                            <a:t>(30 for FF)</a:t>
                          </a:r>
                          <a:endParaRPr lang="zh-CN" altLang="en-US" sz="1050" b="1" dirty="0">
                            <a:solidFill>
                              <a:srgbClr val="FF0000"/>
                            </a:solidFill>
                            <a:latin typeface="+mn-lt"/>
                          </a:endParaRPr>
                        </a:p>
                      </a:txBody>
                      <a:tcPr marT="34290" marB="34290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050" b="1" dirty="0">
                              <a:solidFill>
                                <a:srgbClr val="FF0000"/>
                              </a:solidFill>
                              <a:latin typeface="+mn-lt"/>
                            </a:rPr>
                            <a:t>50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050" b="1" dirty="0">
                              <a:solidFill>
                                <a:srgbClr val="FF0000"/>
                              </a:solidFill>
                              <a:latin typeface="+mn-lt"/>
                            </a:rPr>
                            <a:t>(30 for FF)</a:t>
                          </a:r>
                          <a:endParaRPr lang="zh-CN" altLang="en-US" sz="1050" b="1" dirty="0">
                            <a:solidFill>
                              <a:srgbClr val="FF0000"/>
                            </a:solidFill>
                            <a:latin typeface="+mn-lt"/>
                          </a:endParaRPr>
                        </a:p>
                      </a:txBody>
                      <a:tcPr marT="34290" marB="34290"/>
                    </a:tc>
                    <a:extLst>
                      <a:ext uri="{0D108BD9-81ED-4DB2-BD59-A6C34878D82A}">
                        <a16:rowId xmlns:a16="http://schemas.microsoft.com/office/drawing/2014/main" val="1265195431"/>
                      </a:ext>
                    </a:extLst>
                  </a:tr>
                  <a:tr h="1828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050" dirty="0">
                              <a:latin typeface="+mn-lt"/>
                            </a:rPr>
                            <a:t>Sextupole</a:t>
                          </a:r>
                          <a:endParaRPr lang="zh-CN" altLang="en-US" sz="1050" dirty="0">
                            <a:latin typeface="+mn-lt"/>
                          </a:endParaRPr>
                        </a:p>
                      </a:txBody>
                      <a:tcPr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050" dirty="0">
                              <a:latin typeface="+mn-lt"/>
                            </a:rPr>
                            <a:t>100</a:t>
                          </a:r>
                          <a:endParaRPr lang="zh-CN" altLang="en-US" sz="1050" dirty="0">
                            <a:latin typeface="+mn-lt"/>
                          </a:endParaRPr>
                        </a:p>
                      </a:txBody>
                      <a:tcPr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050" dirty="0">
                              <a:latin typeface="+mn-lt"/>
                            </a:rPr>
                            <a:t>100</a:t>
                          </a:r>
                          <a:endParaRPr lang="zh-CN" altLang="en-US" sz="1050" dirty="0">
                            <a:latin typeface="+mn-lt"/>
                          </a:endParaRPr>
                        </a:p>
                      </a:txBody>
                      <a:tcPr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050" dirty="0">
                              <a:latin typeface="+mn-lt"/>
                            </a:rPr>
                            <a:t>100</a:t>
                          </a:r>
                          <a:endParaRPr lang="zh-CN" altLang="en-US" sz="1050" dirty="0">
                            <a:latin typeface="+mn-lt"/>
                          </a:endParaRPr>
                        </a:p>
                      </a:txBody>
                      <a:tcPr marT="34290" marB="34290"/>
                    </a:tc>
                    <a:extLst>
                      <a:ext uri="{0D108BD9-81ED-4DB2-BD59-A6C34878D82A}">
                        <a16:rowId xmlns:a16="http://schemas.microsoft.com/office/drawing/2014/main" val="109434071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1" name="内容占位符 4">
                <a:extLst>
                  <a:ext uri="{FF2B5EF4-FFF2-40B4-BE49-F238E27FC236}">
                    <a16:creationId xmlns:a16="http://schemas.microsoft.com/office/drawing/2014/main" id="{7B60BEB7-E264-4CF4-A664-6655B120D984}"/>
                  </a:ext>
                </a:extLst>
              </p:cNvPr>
              <p:cNvGraphicFramePr>
                <a:graphicFrameLocks/>
              </p:cNvGraphicFramePr>
              <p:nvPr>
                <p:extLst/>
              </p:nvPr>
            </p:nvGraphicFramePr>
            <p:xfrm>
              <a:off x="615195" y="1064456"/>
              <a:ext cx="4028813" cy="107524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64845">
                      <a:extLst>
                        <a:ext uri="{9D8B030D-6E8A-4147-A177-3AD203B41FA5}">
                          <a16:colId xmlns:a16="http://schemas.microsoft.com/office/drawing/2014/main" val="2222867174"/>
                        </a:ext>
                      </a:extLst>
                    </a:gridCol>
                    <a:gridCol w="995030">
                      <a:extLst>
                        <a:ext uri="{9D8B030D-6E8A-4147-A177-3AD203B41FA5}">
                          <a16:colId xmlns:a16="http://schemas.microsoft.com/office/drawing/2014/main" val="846991018"/>
                        </a:ext>
                      </a:extLst>
                    </a:gridCol>
                    <a:gridCol w="894998">
                      <a:extLst>
                        <a:ext uri="{9D8B030D-6E8A-4147-A177-3AD203B41FA5}">
                          <a16:colId xmlns:a16="http://schemas.microsoft.com/office/drawing/2014/main" val="2037818274"/>
                        </a:ext>
                      </a:extLst>
                    </a:gridCol>
                    <a:gridCol w="873940">
                      <a:extLst>
                        <a:ext uri="{9D8B030D-6E8A-4147-A177-3AD203B41FA5}">
                          <a16:colId xmlns:a16="http://schemas.microsoft.com/office/drawing/2014/main" val="3488281068"/>
                        </a:ext>
                      </a:extLst>
                    </a:gridCol>
                  </a:tblGrid>
                  <a:tr h="22942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050" dirty="0">
                              <a:latin typeface="+mn-lt"/>
                            </a:rPr>
                            <a:t>Component</a:t>
                          </a:r>
                          <a:endParaRPr lang="zh-CN" altLang="en-US" sz="1050" dirty="0">
                            <a:latin typeface="+mn-lt"/>
                          </a:endParaRPr>
                        </a:p>
                      </a:txBody>
                      <a:tcPr marT="34290" marB="34290"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T="34290" marB="34290">
                        <a:blipFill>
                          <a:blip r:embed="rId2"/>
                          <a:stretch>
                            <a:fillRect l="-128221" t="-2632" r="-180982" b="-38684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T="34290" marB="34290">
                        <a:blipFill>
                          <a:blip r:embed="rId2"/>
                          <a:stretch>
                            <a:fillRect l="-253061" t="-2632" r="-100680" b="-38684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T="34290" marB="34290">
                        <a:blipFill>
                          <a:blip r:embed="rId2"/>
                          <a:stretch>
                            <a:fillRect l="-360417" t="-2632" r="-2778" b="-38684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51651093"/>
                      </a:ext>
                    </a:extLst>
                  </a:tr>
                  <a:tr h="2286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050" dirty="0">
                              <a:latin typeface="+mn-lt"/>
                            </a:rPr>
                            <a:t>Arc quadrupole</a:t>
                          </a:r>
                          <a:endParaRPr lang="zh-CN" altLang="en-US" sz="1050" dirty="0">
                            <a:latin typeface="+mn-lt"/>
                          </a:endParaRPr>
                        </a:p>
                      </a:txBody>
                      <a:tcPr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050" dirty="0">
                              <a:latin typeface="+mn-lt"/>
                            </a:rPr>
                            <a:t>100</a:t>
                          </a:r>
                          <a:endParaRPr lang="zh-CN" altLang="en-US" sz="1050" dirty="0">
                            <a:latin typeface="+mn-lt"/>
                          </a:endParaRPr>
                        </a:p>
                      </a:txBody>
                      <a:tcPr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050" dirty="0">
                              <a:latin typeface="+mn-lt"/>
                            </a:rPr>
                            <a:t>100</a:t>
                          </a:r>
                          <a:endParaRPr lang="zh-CN" altLang="en-US" sz="1050" dirty="0">
                            <a:latin typeface="+mn-lt"/>
                          </a:endParaRPr>
                        </a:p>
                      </a:txBody>
                      <a:tcPr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050" dirty="0">
                              <a:latin typeface="+mn-lt"/>
                            </a:rPr>
                            <a:t>100</a:t>
                          </a:r>
                          <a:endParaRPr lang="zh-CN" altLang="en-US" sz="1050" dirty="0">
                            <a:latin typeface="+mn-lt"/>
                          </a:endParaRPr>
                        </a:p>
                      </a:txBody>
                      <a:tcPr marT="34290" marB="34290"/>
                    </a:tc>
                    <a:extLst>
                      <a:ext uri="{0D108BD9-81ED-4DB2-BD59-A6C34878D82A}">
                        <a16:rowId xmlns:a16="http://schemas.microsoft.com/office/drawing/2014/main" val="1774433055"/>
                      </a:ext>
                    </a:extLst>
                  </a:tr>
                  <a:tr h="3886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050" b="1" dirty="0">
                              <a:solidFill>
                                <a:srgbClr val="FF0000"/>
                              </a:solidFill>
                              <a:latin typeface="+mn-lt"/>
                            </a:rPr>
                            <a:t>IR Quadrupole </a:t>
                          </a:r>
                          <a:endParaRPr lang="zh-CN" altLang="en-US" sz="1050" b="1" dirty="0">
                            <a:solidFill>
                              <a:srgbClr val="FF0000"/>
                            </a:solidFill>
                            <a:latin typeface="+mn-lt"/>
                          </a:endParaRPr>
                        </a:p>
                      </a:txBody>
                      <a:tcPr marT="34290" marB="3429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050" b="1" dirty="0">
                              <a:solidFill>
                                <a:srgbClr val="FF0000"/>
                              </a:solidFill>
                              <a:latin typeface="+mn-lt"/>
                            </a:rPr>
                            <a:t>50 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050" b="1" dirty="0">
                              <a:solidFill>
                                <a:srgbClr val="FF0000"/>
                              </a:solidFill>
                              <a:latin typeface="+mn-lt"/>
                            </a:rPr>
                            <a:t>(30 for FF)</a:t>
                          </a:r>
                          <a:endParaRPr lang="zh-CN" altLang="en-US" sz="1050" b="1" dirty="0">
                            <a:solidFill>
                              <a:srgbClr val="FF0000"/>
                            </a:solidFill>
                            <a:latin typeface="+mn-lt"/>
                          </a:endParaRPr>
                        </a:p>
                      </a:txBody>
                      <a:tcPr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050" b="1" dirty="0">
                              <a:solidFill>
                                <a:srgbClr val="FF0000"/>
                              </a:solidFill>
                              <a:latin typeface="+mn-lt"/>
                            </a:rPr>
                            <a:t>50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050" b="1" dirty="0">
                              <a:solidFill>
                                <a:srgbClr val="FF0000"/>
                              </a:solidFill>
                              <a:latin typeface="+mn-lt"/>
                            </a:rPr>
                            <a:t>(30 for FF)</a:t>
                          </a:r>
                          <a:endParaRPr lang="zh-CN" altLang="en-US" sz="1050" b="1" dirty="0">
                            <a:solidFill>
                              <a:srgbClr val="FF0000"/>
                            </a:solidFill>
                            <a:latin typeface="+mn-lt"/>
                          </a:endParaRPr>
                        </a:p>
                      </a:txBody>
                      <a:tcPr marT="34290" marB="34290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050" b="1" dirty="0">
                              <a:solidFill>
                                <a:srgbClr val="FF0000"/>
                              </a:solidFill>
                              <a:latin typeface="+mn-lt"/>
                            </a:rPr>
                            <a:t>50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050" b="1" dirty="0">
                              <a:solidFill>
                                <a:srgbClr val="FF0000"/>
                              </a:solidFill>
                              <a:latin typeface="+mn-lt"/>
                            </a:rPr>
                            <a:t>(30 for FF)</a:t>
                          </a:r>
                          <a:endParaRPr lang="zh-CN" altLang="en-US" sz="1050" b="1" dirty="0">
                            <a:solidFill>
                              <a:srgbClr val="FF0000"/>
                            </a:solidFill>
                            <a:latin typeface="+mn-lt"/>
                          </a:endParaRPr>
                        </a:p>
                      </a:txBody>
                      <a:tcPr marT="34290" marB="34290"/>
                    </a:tc>
                    <a:extLst>
                      <a:ext uri="{0D108BD9-81ED-4DB2-BD59-A6C34878D82A}">
                        <a16:rowId xmlns:a16="http://schemas.microsoft.com/office/drawing/2014/main" val="1265195431"/>
                      </a:ext>
                    </a:extLst>
                  </a:tr>
                  <a:tr h="2286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050" dirty="0">
                              <a:latin typeface="+mn-lt"/>
                            </a:rPr>
                            <a:t>Sextupole</a:t>
                          </a:r>
                          <a:endParaRPr lang="zh-CN" altLang="en-US" sz="1050" dirty="0">
                            <a:latin typeface="+mn-lt"/>
                          </a:endParaRPr>
                        </a:p>
                      </a:txBody>
                      <a:tcPr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050" dirty="0">
                              <a:latin typeface="+mn-lt"/>
                            </a:rPr>
                            <a:t>100</a:t>
                          </a:r>
                          <a:endParaRPr lang="zh-CN" altLang="en-US" sz="1050" dirty="0">
                            <a:latin typeface="+mn-lt"/>
                          </a:endParaRPr>
                        </a:p>
                      </a:txBody>
                      <a:tcPr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050" dirty="0">
                              <a:latin typeface="+mn-lt"/>
                            </a:rPr>
                            <a:t>100</a:t>
                          </a:r>
                          <a:endParaRPr lang="zh-CN" altLang="en-US" sz="1050" dirty="0">
                            <a:latin typeface="+mn-lt"/>
                          </a:endParaRPr>
                        </a:p>
                      </a:txBody>
                      <a:tcPr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050" dirty="0">
                              <a:latin typeface="+mn-lt"/>
                            </a:rPr>
                            <a:t>100</a:t>
                          </a:r>
                          <a:endParaRPr lang="zh-CN" altLang="en-US" sz="1050" dirty="0">
                            <a:latin typeface="+mn-lt"/>
                          </a:endParaRPr>
                        </a:p>
                      </a:txBody>
                      <a:tcPr marT="34290" marB="34290"/>
                    </a:tc>
                    <a:extLst>
                      <a:ext uri="{0D108BD9-81ED-4DB2-BD59-A6C34878D82A}">
                        <a16:rowId xmlns:a16="http://schemas.microsoft.com/office/drawing/2014/main" val="1094340719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13" name="表格 12">
            <a:extLst>
              <a:ext uri="{FF2B5EF4-FFF2-40B4-BE49-F238E27FC236}">
                <a16:creationId xmlns:a16="http://schemas.microsoft.com/office/drawing/2014/main" id="{29ABD147-95E9-4669-86A3-B77B4F850A8D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769564" y="1237878"/>
          <a:ext cx="1962676" cy="685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1338">
                  <a:extLst>
                    <a:ext uri="{9D8B030D-6E8A-4147-A177-3AD203B41FA5}">
                      <a16:colId xmlns:a16="http://schemas.microsoft.com/office/drawing/2014/main" val="582078986"/>
                    </a:ext>
                  </a:extLst>
                </a:gridCol>
                <a:gridCol w="981338">
                  <a:extLst>
                    <a:ext uri="{9D8B030D-6E8A-4147-A177-3AD203B41FA5}">
                      <a16:colId xmlns:a16="http://schemas.microsoft.com/office/drawing/2014/main" val="2643959719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50" dirty="0"/>
                        <a:t>Component</a:t>
                      </a:r>
                      <a:endParaRPr lang="zh-CN" altLang="en-US" sz="105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50" dirty="0"/>
                        <a:t>Field error</a:t>
                      </a:r>
                      <a:endParaRPr lang="zh-CN" altLang="en-US" sz="1050" dirty="0"/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255366196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50" dirty="0"/>
                        <a:t>Dipole</a:t>
                      </a:r>
                      <a:endParaRPr lang="zh-CN" altLang="en-US" sz="105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50" dirty="0"/>
                        <a:t>0.01%</a:t>
                      </a:r>
                      <a:endParaRPr lang="zh-CN" altLang="en-US" sz="1050" dirty="0"/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88844219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50" dirty="0"/>
                        <a:t>Quadrupole</a:t>
                      </a:r>
                      <a:endParaRPr lang="zh-CN" altLang="en-US" sz="105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50" dirty="0"/>
                        <a:t>0.02%</a:t>
                      </a:r>
                      <a:endParaRPr lang="zh-CN" altLang="en-US" sz="1050" dirty="0"/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747114404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8" name="矩形 17">
                <a:extLst>
                  <a:ext uri="{FF2B5EF4-FFF2-40B4-BE49-F238E27FC236}">
                    <a16:creationId xmlns:a16="http://schemas.microsoft.com/office/drawing/2014/main" id="{10622F86-6B7B-45F5-8E93-64859AC1F0B7}"/>
                  </a:ext>
                </a:extLst>
              </p:cNvPr>
              <p:cNvSpPr/>
              <p:nvPr/>
            </p:nvSpPr>
            <p:spPr>
              <a:xfrm>
                <a:off x="6768752" y="1023112"/>
                <a:ext cx="2195736" cy="9725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n-US" altLang="zh-CN" sz="1100" b="1" dirty="0" smtClean="0">
                    <a:solidFill>
                      <a:srgbClr val="0000FF"/>
                    </a:solidFill>
                  </a:rPr>
                  <a:t>Out of 1000 seeds, 831 converged</a:t>
                </a:r>
              </a:p>
              <a:p>
                <a:pPr>
                  <a:lnSpc>
                    <a:spcPct val="130000"/>
                  </a:lnSpc>
                </a:pPr>
                <a:r>
                  <a:rPr lang="zh-CN" altLang="en-US" sz="1100" dirty="0">
                    <a:solidFill>
                      <a:srgbClr val="0000FF"/>
                    </a:solidFill>
                  </a:rPr>
                  <a:t>ex = 1.21</a:t>
                </a:r>
                <a:r>
                  <a:rPr lang="en-US" altLang="zh-CN" sz="1100" dirty="0">
                    <a:solidFill>
                      <a:srgbClr val="0000FF"/>
                    </a:solidFill>
                  </a:rPr>
                  <a:t>7</a:t>
                </a:r>
                <a14:m>
                  <m:oMath xmlns:m="http://schemas.openxmlformats.org/officeDocument/2006/math">
                    <m:r>
                      <a:rPr lang="en-US" altLang="zh-CN" sz="11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</m:oMath>
                </a14:m>
                <a:r>
                  <a:rPr lang="zh-CN" altLang="en-US" sz="1100" dirty="0">
                    <a:solidFill>
                      <a:srgbClr val="0000FF"/>
                    </a:solidFill>
                  </a:rPr>
                  <a:t>0.00</a:t>
                </a:r>
                <a:r>
                  <a:rPr lang="en-US" altLang="zh-CN" sz="1100" dirty="0">
                    <a:solidFill>
                      <a:srgbClr val="0000FF"/>
                    </a:solidFill>
                  </a:rPr>
                  <a:t>5</a:t>
                </a:r>
                <a:r>
                  <a:rPr lang="zh-CN" altLang="en-US" sz="1100" dirty="0">
                    <a:solidFill>
                      <a:srgbClr val="0000FF"/>
                    </a:solidFill>
                  </a:rPr>
                  <a:t> nm </a:t>
                </a:r>
                <a:endParaRPr lang="en-US" altLang="zh-CN" sz="1100" dirty="0">
                  <a:solidFill>
                    <a:srgbClr val="0000FF"/>
                  </a:solidFill>
                </a:endParaRPr>
              </a:p>
              <a:p>
                <a:pPr>
                  <a:lnSpc>
                    <a:spcPct val="130000"/>
                  </a:lnSpc>
                </a:pPr>
                <a:r>
                  <a:rPr lang="zh-CN" altLang="en-US" sz="1100" dirty="0">
                    <a:solidFill>
                      <a:srgbClr val="0000FF"/>
                    </a:solidFill>
                  </a:rPr>
                  <a:t>ey = 0.0</a:t>
                </a:r>
                <a:r>
                  <a:rPr lang="en-US" altLang="zh-CN" sz="1100" dirty="0">
                    <a:solidFill>
                      <a:srgbClr val="0000FF"/>
                    </a:solidFill>
                  </a:rPr>
                  <a:t>43</a:t>
                </a:r>
                <a:r>
                  <a:rPr lang="en-US" altLang="zh-CN" sz="1100" dirty="0">
                    <a:solidFill>
                      <a:srgbClr val="0000FF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1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 </m:t>
                    </m:r>
                  </m:oMath>
                </a14:m>
                <a:r>
                  <a:rPr lang="zh-CN" altLang="en-US" sz="1100" dirty="0">
                    <a:solidFill>
                      <a:srgbClr val="0000FF"/>
                    </a:solidFill>
                  </a:rPr>
                  <a:t>0.00</a:t>
                </a:r>
                <a:r>
                  <a:rPr lang="en-US" altLang="zh-CN" sz="1100" dirty="0">
                    <a:solidFill>
                      <a:srgbClr val="0000FF"/>
                    </a:solidFill>
                  </a:rPr>
                  <a:t>2</a:t>
                </a:r>
                <a:r>
                  <a:rPr lang="zh-CN" altLang="en-US" sz="1100" dirty="0">
                    <a:solidFill>
                      <a:srgbClr val="0000FF"/>
                    </a:solidFill>
                  </a:rPr>
                  <a:t> pm</a:t>
                </a:r>
                <a:endParaRPr lang="en-US" altLang="zh-CN" sz="1100" dirty="0">
                  <a:solidFill>
                    <a:srgbClr val="0000FF"/>
                  </a:solidFill>
                </a:endParaRPr>
              </a:p>
              <a:p>
                <a:pPr>
                  <a:lnSpc>
                    <a:spcPct val="130000"/>
                  </a:lnSpc>
                </a:pPr>
                <a:r>
                  <a:rPr lang="zh-CN" altLang="en-US" sz="1100" dirty="0">
                    <a:solidFill>
                      <a:srgbClr val="0000FF"/>
                    </a:solidFill>
                  </a:rPr>
                  <a:t>ey/ex = </a:t>
                </a:r>
                <a:r>
                  <a:rPr lang="en-US" altLang="zh-CN" sz="1100" dirty="0">
                    <a:solidFill>
                      <a:srgbClr val="0000FF"/>
                    </a:solidFill>
                  </a:rPr>
                  <a:t>(</a:t>
                </a:r>
                <a:r>
                  <a:rPr lang="zh-CN" altLang="en-US" sz="1100" dirty="0">
                    <a:solidFill>
                      <a:srgbClr val="0000FF"/>
                    </a:solidFill>
                  </a:rPr>
                  <a:t>0.00</a:t>
                </a:r>
                <a:r>
                  <a:rPr lang="en-US" altLang="zh-CN" sz="1100" dirty="0">
                    <a:solidFill>
                      <a:srgbClr val="0000FF"/>
                    </a:solidFill>
                  </a:rPr>
                  <a:t>35</a:t>
                </a:r>
                <a:r>
                  <a:rPr lang="en-US" altLang="zh-CN" sz="1100" dirty="0">
                    <a:solidFill>
                      <a:srgbClr val="0000FF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1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 </m:t>
                    </m:r>
                  </m:oMath>
                </a14:m>
                <a:r>
                  <a:rPr lang="en-US" altLang="zh-CN" sz="1100" dirty="0">
                    <a:solidFill>
                      <a:srgbClr val="0000FF"/>
                    </a:solidFill>
                  </a:rPr>
                  <a:t>0.0002)</a:t>
                </a:r>
                <a:r>
                  <a:rPr lang="zh-CN" altLang="en-US" sz="1100" dirty="0">
                    <a:solidFill>
                      <a:srgbClr val="0000FF"/>
                    </a:solidFill>
                  </a:rPr>
                  <a:t>%</a:t>
                </a:r>
              </a:p>
            </p:txBody>
          </p:sp>
        </mc:Choice>
        <mc:Fallback xmlns="">
          <p:sp>
            <p:nvSpPr>
              <p:cNvPr id="18" name="矩形 17">
                <a:extLst>
                  <a:ext uri="{FF2B5EF4-FFF2-40B4-BE49-F238E27FC236}">
                    <a16:creationId xmlns:a16="http://schemas.microsoft.com/office/drawing/2014/main" id="{10622F86-6B7B-45F5-8E93-64859AC1F0B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8752" y="1023112"/>
                <a:ext cx="2195736" cy="972574"/>
              </a:xfrm>
              <a:prstGeom prst="rect">
                <a:avLst/>
              </a:prstGeom>
              <a:blipFill>
                <a:blip r:embed="rId3"/>
                <a:stretch>
                  <a:fillRect b="-188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8" descr="logo_main20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05" y="53962"/>
            <a:ext cx="917403" cy="645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9" name="内容占位符 4">
                <a:extLst>
                  <a:ext uri="{FF2B5EF4-FFF2-40B4-BE49-F238E27FC236}">
                    <a16:creationId xmlns:a16="http://schemas.microsoft.com/office/drawing/2014/main" id="{2485F21E-FDF1-4768-8680-0F0A1910866F}"/>
                  </a:ext>
                </a:extLst>
              </p:cNvPr>
              <p:cNvGraphicFramePr>
                <a:graphicFrameLocks/>
              </p:cNvGraphicFramePr>
              <p:nvPr>
                <p:extLst/>
              </p:nvPr>
            </p:nvGraphicFramePr>
            <p:xfrm>
              <a:off x="611559" y="2495099"/>
              <a:ext cx="4046325" cy="94074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70342">
                      <a:extLst>
                        <a:ext uri="{9D8B030D-6E8A-4147-A177-3AD203B41FA5}">
                          <a16:colId xmlns:a16="http://schemas.microsoft.com/office/drawing/2014/main" val="2222867174"/>
                        </a:ext>
                      </a:extLst>
                    </a:gridCol>
                    <a:gridCol w="999355">
                      <a:extLst>
                        <a:ext uri="{9D8B030D-6E8A-4147-A177-3AD203B41FA5}">
                          <a16:colId xmlns:a16="http://schemas.microsoft.com/office/drawing/2014/main" val="846991018"/>
                        </a:ext>
                      </a:extLst>
                    </a:gridCol>
                    <a:gridCol w="898889">
                      <a:extLst>
                        <a:ext uri="{9D8B030D-6E8A-4147-A177-3AD203B41FA5}">
                          <a16:colId xmlns:a16="http://schemas.microsoft.com/office/drawing/2014/main" val="2037818274"/>
                        </a:ext>
                      </a:extLst>
                    </a:gridCol>
                    <a:gridCol w="877739">
                      <a:extLst>
                        <a:ext uri="{9D8B030D-6E8A-4147-A177-3AD203B41FA5}">
                          <a16:colId xmlns:a16="http://schemas.microsoft.com/office/drawing/2014/main" val="3488281068"/>
                        </a:ext>
                      </a:extLst>
                    </a:gridCol>
                  </a:tblGrid>
                  <a:tr h="1835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050" dirty="0"/>
                            <a:t>Component</a:t>
                          </a:r>
                          <a:endParaRPr lang="zh-CN" altLang="en-US" sz="1050" dirty="0"/>
                        </a:p>
                      </a:txBody>
                      <a:tcPr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zh-CN" altLang="en-US" sz="1050" i="1" smtClean="0">
                                  <a:latin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US" altLang="zh-CN" sz="105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oMath>
                          </a14:m>
                          <a:r>
                            <a:rPr lang="zh-CN" altLang="en-US" sz="1050" dirty="0"/>
                            <a:t> </a:t>
                          </a:r>
                          <a:r>
                            <a:rPr lang="en-US" altLang="zh-CN" sz="1050" dirty="0"/>
                            <a:t>(</a:t>
                          </a:r>
                          <a:r>
                            <a:rPr lang="en-US" altLang="zh-CN" sz="1050" dirty="0">
                              <a:latin typeface="Symbol" panose="05050102010706020507" pitchFamily="18" charset="2"/>
                            </a:rPr>
                            <a:t>m</a:t>
                          </a:r>
                          <a:r>
                            <a:rPr lang="en-US" altLang="zh-CN" sz="1050" dirty="0"/>
                            <a:t>m)</a:t>
                          </a:r>
                          <a:endParaRPr lang="zh-CN" altLang="en-US" sz="1050" dirty="0"/>
                        </a:p>
                      </a:txBody>
                      <a:tcPr marT="34290" marB="34290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zh-CN" altLang="en-US" sz="1050" i="1" smtClean="0">
                                  <a:latin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US" altLang="zh-CN" sz="1050" b="1" i="0" smtClean="0">
                                  <a:latin typeface="Cambria Math" panose="02040503050406030204" pitchFamily="18" charset="0"/>
                                </a:rPr>
                                <m:t>𝐲</m:t>
                              </m:r>
                            </m:oMath>
                          </a14:m>
                          <a:r>
                            <a:rPr lang="zh-CN" altLang="en-US" sz="1050" dirty="0"/>
                            <a:t> </a:t>
                          </a:r>
                          <a:r>
                            <a:rPr lang="en-US" altLang="zh-CN" sz="1050" dirty="0"/>
                            <a:t>(</a:t>
                          </a:r>
                          <a:r>
                            <a:rPr lang="en-US" altLang="zh-CN" sz="1050" dirty="0">
                              <a:latin typeface="Symbol" panose="05050102010706020507" pitchFamily="18" charset="2"/>
                            </a:rPr>
                            <a:t>m</a:t>
                          </a:r>
                          <a:r>
                            <a:rPr lang="en-US" altLang="zh-CN" sz="1050" dirty="0"/>
                            <a:t>m)</a:t>
                          </a:r>
                          <a:endParaRPr lang="zh-CN" altLang="en-US" sz="1050" dirty="0"/>
                        </a:p>
                      </a:txBody>
                      <a:tcPr marT="34290" marB="34290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zh-CN" altLang="en-US" sz="1050" i="1" smtClean="0">
                                  <a:latin typeface="Cambria Math" panose="02040503050406030204" pitchFamily="18" charset="0"/>
                                </a:rPr>
                                <m:t>∆</m:t>
                              </m:r>
                              <m:sSub>
                                <m:sSubPr>
                                  <m:ctrlPr>
                                    <a:rPr lang="en-US" altLang="zh-CN" sz="105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sz="1050" i="1" smtClean="0">
                                      <a:latin typeface="Cambria Math" panose="02040503050406030204" pitchFamily="18" charset="0"/>
                                    </a:rPr>
                                    <m:t>𝜽</m:t>
                                  </m:r>
                                </m:e>
                                <m:sub>
                                  <m:r>
                                    <a:rPr lang="zh-CN" altLang="en-US" sz="1050" i="1" smtClean="0">
                                      <a:latin typeface="Cambria Math" panose="02040503050406030204" pitchFamily="18" charset="0"/>
                                    </a:rPr>
                                    <m:t>𝔃</m:t>
                                  </m:r>
                                </m:sub>
                              </m:sSub>
                            </m:oMath>
                          </a14:m>
                          <a:r>
                            <a:rPr lang="zh-CN" altLang="en-US" sz="1050" dirty="0"/>
                            <a:t> </a:t>
                          </a:r>
                          <a:r>
                            <a:rPr lang="en-US" altLang="zh-CN" sz="1050" dirty="0"/>
                            <a:t>(</a:t>
                          </a:r>
                          <a:r>
                            <a:rPr lang="en-US" altLang="zh-CN" sz="1050" dirty="0" err="1">
                              <a:latin typeface="Symbol" panose="05050102010706020507" pitchFamily="18" charset="2"/>
                            </a:rPr>
                            <a:t>m</a:t>
                          </a:r>
                          <a:r>
                            <a:rPr lang="en-US" altLang="zh-CN" sz="1050" dirty="0" err="1"/>
                            <a:t>rad</a:t>
                          </a:r>
                          <a:r>
                            <a:rPr lang="en-US" altLang="zh-CN" sz="1050" dirty="0"/>
                            <a:t>)</a:t>
                          </a:r>
                          <a:endParaRPr lang="zh-CN" altLang="en-US" sz="1050" dirty="0"/>
                        </a:p>
                      </a:txBody>
                      <a:tcPr marT="34290" marB="34290"/>
                    </a:tc>
                    <a:extLst>
                      <a:ext uri="{0D108BD9-81ED-4DB2-BD59-A6C34878D82A}">
                        <a16:rowId xmlns:a16="http://schemas.microsoft.com/office/drawing/2014/main" val="2651651093"/>
                      </a:ext>
                    </a:extLst>
                  </a:tr>
                  <a:tr h="1828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050" dirty="0"/>
                            <a:t>Arc quadrupole</a:t>
                          </a:r>
                          <a:endParaRPr lang="zh-CN" altLang="en-US" sz="1050" dirty="0"/>
                        </a:p>
                      </a:txBody>
                      <a:tcPr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050" dirty="0"/>
                            <a:t>100</a:t>
                          </a:r>
                          <a:endParaRPr lang="zh-CN" altLang="en-US" sz="1050" dirty="0"/>
                        </a:p>
                      </a:txBody>
                      <a:tcPr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050" dirty="0"/>
                            <a:t>100</a:t>
                          </a:r>
                          <a:endParaRPr lang="zh-CN" altLang="en-US" sz="1050" dirty="0"/>
                        </a:p>
                      </a:txBody>
                      <a:tcPr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050" dirty="0"/>
                            <a:t>100</a:t>
                          </a:r>
                          <a:endParaRPr lang="zh-CN" altLang="en-US" sz="1050" dirty="0"/>
                        </a:p>
                      </a:txBody>
                      <a:tcPr marT="34290" marB="34290"/>
                    </a:tc>
                    <a:extLst>
                      <a:ext uri="{0D108BD9-81ED-4DB2-BD59-A6C34878D82A}">
                        <a16:rowId xmlns:a16="http://schemas.microsoft.com/office/drawing/2014/main" val="1774433055"/>
                      </a:ext>
                    </a:extLst>
                  </a:tr>
                  <a:tr h="25412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050" b="1" dirty="0">
                              <a:solidFill>
                                <a:srgbClr val="FF0000"/>
                              </a:solidFill>
                            </a:rPr>
                            <a:t>IR Quadrupole </a:t>
                          </a:r>
                          <a:endParaRPr lang="zh-CN" altLang="en-US" sz="105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marT="34290" marB="3429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050" b="1" dirty="0">
                              <a:solidFill>
                                <a:srgbClr val="FF0000"/>
                              </a:solidFill>
                            </a:rPr>
                            <a:t>50</a:t>
                          </a:r>
                        </a:p>
                      </a:txBody>
                      <a:tcPr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050" b="1" dirty="0">
                              <a:solidFill>
                                <a:srgbClr val="FF0000"/>
                              </a:solidFill>
                            </a:rPr>
                            <a:t>50</a:t>
                          </a:r>
                        </a:p>
                      </a:txBody>
                      <a:tcPr marT="34290" marB="34290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050" b="1" dirty="0">
                              <a:solidFill>
                                <a:srgbClr val="FF0000"/>
                              </a:solidFill>
                            </a:rPr>
                            <a:t>50</a:t>
                          </a:r>
                        </a:p>
                      </a:txBody>
                      <a:tcPr marT="34290" marB="34290"/>
                    </a:tc>
                    <a:extLst>
                      <a:ext uri="{0D108BD9-81ED-4DB2-BD59-A6C34878D82A}">
                        <a16:rowId xmlns:a16="http://schemas.microsoft.com/office/drawing/2014/main" val="1265195431"/>
                      </a:ext>
                    </a:extLst>
                  </a:tr>
                  <a:tr h="1828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050" dirty="0"/>
                            <a:t>Sextupole</a:t>
                          </a:r>
                          <a:endParaRPr lang="zh-CN" altLang="en-US" sz="1050" dirty="0"/>
                        </a:p>
                      </a:txBody>
                      <a:tcPr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050" dirty="0"/>
                            <a:t>100</a:t>
                          </a:r>
                          <a:endParaRPr lang="zh-CN" altLang="en-US" sz="1050" dirty="0"/>
                        </a:p>
                      </a:txBody>
                      <a:tcPr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050" dirty="0"/>
                            <a:t>100</a:t>
                          </a:r>
                          <a:endParaRPr lang="zh-CN" altLang="en-US" sz="1050" dirty="0"/>
                        </a:p>
                      </a:txBody>
                      <a:tcPr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050" dirty="0"/>
                            <a:t>100</a:t>
                          </a:r>
                          <a:endParaRPr lang="zh-CN" altLang="en-US" sz="1050" dirty="0"/>
                        </a:p>
                      </a:txBody>
                      <a:tcPr marT="34290" marB="34290"/>
                    </a:tc>
                    <a:extLst>
                      <a:ext uri="{0D108BD9-81ED-4DB2-BD59-A6C34878D82A}">
                        <a16:rowId xmlns:a16="http://schemas.microsoft.com/office/drawing/2014/main" val="109434071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9" name="内容占位符 4">
                <a:extLst>
                  <a:ext uri="{FF2B5EF4-FFF2-40B4-BE49-F238E27FC236}">
                    <a16:creationId xmlns:a16="http://schemas.microsoft.com/office/drawing/2014/main" id="{2485F21E-FDF1-4768-8680-0F0A1910866F}"/>
                  </a:ext>
                </a:extLst>
              </p:cNvPr>
              <p:cNvGraphicFramePr>
                <a:graphicFrameLocks/>
              </p:cNvGraphicFramePr>
              <p:nvPr>
                <p:extLst/>
              </p:nvPr>
            </p:nvGraphicFramePr>
            <p:xfrm>
              <a:off x="611559" y="2495099"/>
              <a:ext cx="4046325" cy="94074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70342">
                      <a:extLst>
                        <a:ext uri="{9D8B030D-6E8A-4147-A177-3AD203B41FA5}">
                          <a16:colId xmlns:a16="http://schemas.microsoft.com/office/drawing/2014/main" val="2222867174"/>
                        </a:ext>
                      </a:extLst>
                    </a:gridCol>
                    <a:gridCol w="999355">
                      <a:extLst>
                        <a:ext uri="{9D8B030D-6E8A-4147-A177-3AD203B41FA5}">
                          <a16:colId xmlns:a16="http://schemas.microsoft.com/office/drawing/2014/main" val="846991018"/>
                        </a:ext>
                      </a:extLst>
                    </a:gridCol>
                    <a:gridCol w="898889">
                      <a:extLst>
                        <a:ext uri="{9D8B030D-6E8A-4147-A177-3AD203B41FA5}">
                          <a16:colId xmlns:a16="http://schemas.microsoft.com/office/drawing/2014/main" val="2037818274"/>
                        </a:ext>
                      </a:extLst>
                    </a:gridCol>
                    <a:gridCol w="877739">
                      <a:extLst>
                        <a:ext uri="{9D8B030D-6E8A-4147-A177-3AD203B41FA5}">
                          <a16:colId xmlns:a16="http://schemas.microsoft.com/office/drawing/2014/main" val="3488281068"/>
                        </a:ext>
                      </a:extLst>
                    </a:gridCol>
                  </a:tblGrid>
                  <a:tr h="22942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050" dirty="0"/>
                            <a:t>Component</a:t>
                          </a:r>
                          <a:endParaRPr lang="zh-CN" altLang="en-US" sz="1050" dirty="0"/>
                        </a:p>
                      </a:txBody>
                      <a:tcPr marT="34290" marB="34290"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T="34290" marB="34290">
                        <a:blipFill>
                          <a:blip r:embed="rId5"/>
                          <a:stretch>
                            <a:fillRect l="-128049" t="-2632" r="-180488" b="-32631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T="34290" marB="34290">
                        <a:blipFill>
                          <a:blip r:embed="rId5"/>
                          <a:stretch>
                            <a:fillRect l="-252703" t="-2632" r="-100000" b="-32631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T="34290" marB="34290">
                        <a:blipFill>
                          <a:blip r:embed="rId5"/>
                          <a:stretch>
                            <a:fillRect l="-362500" t="-2632" r="-2778" b="-32631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51651093"/>
                      </a:ext>
                    </a:extLst>
                  </a:tr>
                  <a:tr h="2286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050" dirty="0"/>
                            <a:t>Arc quadrupole</a:t>
                          </a:r>
                          <a:endParaRPr lang="zh-CN" altLang="en-US" sz="1050" dirty="0"/>
                        </a:p>
                      </a:txBody>
                      <a:tcPr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050" dirty="0"/>
                            <a:t>100</a:t>
                          </a:r>
                          <a:endParaRPr lang="zh-CN" altLang="en-US" sz="1050" dirty="0"/>
                        </a:p>
                      </a:txBody>
                      <a:tcPr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050" dirty="0"/>
                            <a:t>100</a:t>
                          </a:r>
                          <a:endParaRPr lang="zh-CN" altLang="en-US" sz="1050" dirty="0"/>
                        </a:p>
                      </a:txBody>
                      <a:tcPr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050" dirty="0"/>
                            <a:t>100</a:t>
                          </a:r>
                          <a:endParaRPr lang="zh-CN" altLang="en-US" sz="1050" dirty="0"/>
                        </a:p>
                      </a:txBody>
                      <a:tcPr marT="34290" marB="34290"/>
                    </a:tc>
                    <a:extLst>
                      <a:ext uri="{0D108BD9-81ED-4DB2-BD59-A6C34878D82A}">
                        <a16:rowId xmlns:a16="http://schemas.microsoft.com/office/drawing/2014/main" val="1774433055"/>
                      </a:ext>
                    </a:extLst>
                  </a:tr>
                  <a:tr h="25412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050" b="1" dirty="0">
                              <a:solidFill>
                                <a:srgbClr val="FF0000"/>
                              </a:solidFill>
                            </a:rPr>
                            <a:t>IR Quadrupole </a:t>
                          </a:r>
                          <a:endParaRPr lang="zh-CN" altLang="en-US" sz="105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marT="34290" marB="3429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050" b="1" dirty="0">
                              <a:solidFill>
                                <a:srgbClr val="FF0000"/>
                              </a:solidFill>
                            </a:rPr>
                            <a:t>50</a:t>
                          </a:r>
                        </a:p>
                      </a:txBody>
                      <a:tcPr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050" b="1" dirty="0">
                              <a:solidFill>
                                <a:srgbClr val="FF0000"/>
                              </a:solidFill>
                            </a:rPr>
                            <a:t>50</a:t>
                          </a:r>
                        </a:p>
                      </a:txBody>
                      <a:tcPr marT="34290" marB="34290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050" b="1" dirty="0">
                              <a:solidFill>
                                <a:srgbClr val="FF0000"/>
                              </a:solidFill>
                            </a:rPr>
                            <a:t>50</a:t>
                          </a:r>
                        </a:p>
                      </a:txBody>
                      <a:tcPr marT="34290" marB="34290"/>
                    </a:tc>
                    <a:extLst>
                      <a:ext uri="{0D108BD9-81ED-4DB2-BD59-A6C34878D82A}">
                        <a16:rowId xmlns:a16="http://schemas.microsoft.com/office/drawing/2014/main" val="1265195431"/>
                      </a:ext>
                    </a:extLst>
                  </a:tr>
                  <a:tr h="2286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050" dirty="0"/>
                            <a:t>Sextupole</a:t>
                          </a:r>
                          <a:endParaRPr lang="zh-CN" altLang="en-US" sz="1050" dirty="0"/>
                        </a:p>
                      </a:txBody>
                      <a:tcPr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050" dirty="0"/>
                            <a:t>100</a:t>
                          </a:r>
                          <a:endParaRPr lang="zh-CN" altLang="en-US" sz="1050" dirty="0"/>
                        </a:p>
                      </a:txBody>
                      <a:tcPr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050" dirty="0"/>
                            <a:t>100</a:t>
                          </a:r>
                          <a:endParaRPr lang="zh-CN" altLang="en-US" sz="1050" dirty="0"/>
                        </a:p>
                      </a:txBody>
                      <a:tcPr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050" dirty="0"/>
                            <a:t>100</a:t>
                          </a:r>
                          <a:endParaRPr lang="zh-CN" altLang="en-US" sz="1050" dirty="0"/>
                        </a:p>
                      </a:txBody>
                      <a:tcPr marT="34290" marB="34290"/>
                    </a:tc>
                    <a:extLst>
                      <a:ext uri="{0D108BD9-81ED-4DB2-BD59-A6C34878D82A}">
                        <a16:rowId xmlns:a16="http://schemas.microsoft.com/office/drawing/2014/main" val="1094340719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20" name="表格 19">
            <a:extLst>
              <a:ext uri="{FF2B5EF4-FFF2-40B4-BE49-F238E27FC236}">
                <a16:creationId xmlns:a16="http://schemas.microsoft.com/office/drawing/2014/main" id="{BEEE31A2-0549-4CD4-A2C5-D9EEA9A7500B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788024" y="2606030"/>
          <a:ext cx="1962676" cy="685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1338">
                  <a:extLst>
                    <a:ext uri="{9D8B030D-6E8A-4147-A177-3AD203B41FA5}">
                      <a16:colId xmlns:a16="http://schemas.microsoft.com/office/drawing/2014/main" val="582078986"/>
                    </a:ext>
                  </a:extLst>
                </a:gridCol>
                <a:gridCol w="981338">
                  <a:extLst>
                    <a:ext uri="{9D8B030D-6E8A-4147-A177-3AD203B41FA5}">
                      <a16:colId xmlns:a16="http://schemas.microsoft.com/office/drawing/2014/main" val="2643959719"/>
                    </a:ext>
                  </a:extLst>
                </a:gridCol>
              </a:tblGrid>
              <a:tr h="19431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50" dirty="0"/>
                        <a:t>Component</a:t>
                      </a:r>
                      <a:endParaRPr lang="zh-CN" altLang="en-US" sz="105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50" dirty="0"/>
                        <a:t>Field error</a:t>
                      </a:r>
                      <a:endParaRPr lang="zh-CN" altLang="en-US" sz="1050" dirty="0"/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2553661969"/>
                  </a:ext>
                </a:extLst>
              </a:tr>
              <a:tr h="19431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50" dirty="0"/>
                        <a:t>Dipole</a:t>
                      </a:r>
                      <a:endParaRPr lang="zh-CN" altLang="en-US" sz="105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50" dirty="0"/>
                        <a:t>0.01%</a:t>
                      </a:r>
                      <a:endParaRPr lang="zh-CN" altLang="en-US" sz="1050" dirty="0"/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888442193"/>
                  </a:ext>
                </a:extLst>
              </a:tr>
              <a:tr h="19431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50" dirty="0"/>
                        <a:t>Quadrupole</a:t>
                      </a:r>
                      <a:endParaRPr lang="zh-CN" altLang="en-US" sz="105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50" dirty="0"/>
                        <a:t>0.02%</a:t>
                      </a:r>
                      <a:endParaRPr lang="zh-CN" altLang="en-US" sz="1050" dirty="0"/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747114404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2" name="矩形 21">
                <a:extLst>
                  <a:ext uri="{FF2B5EF4-FFF2-40B4-BE49-F238E27FC236}">
                    <a16:creationId xmlns:a16="http://schemas.microsoft.com/office/drawing/2014/main" id="{70056E19-A130-42E7-A0A8-627605CC55DC}"/>
                  </a:ext>
                </a:extLst>
              </p:cNvPr>
              <p:cNvSpPr/>
              <p:nvPr/>
            </p:nvSpPr>
            <p:spPr>
              <a:xfrm>
                <a:off x="6804248" y="2463272"/>
                <a:ext cx="2160240" cy="9725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n-US" altLang="zh-CN" sz="1100" b="1" dirty="0">
                    <a:solidFill>
                      <a:srgbClr val="0000FF"/>
                    </a:solidFill>
                  </a:rPr>
                  <a:t>Out of 500 seeds, 300 converged</a:t>
                </a:r>
              </a:p>
              <a:p>
                <a:pPr>
                  <a:lnSpc>
                    <a:spcPct val="130000"/>
                  </a:lnSpc>
                </a:pPr>
                <a:r>
                  <a:rPr lang="zh-CN" altLang="en-US" sz="1100" dirty="0">
                    <a:solidFill>
                      <a:srgbClr val="0000FF"/>
                    </a:solidFill>
                  </a:rPr>
                  <a:t>ex = 1.21</a:t>
                </a:r>
                <a:r>
                  <a:rPr lang="en-US" altLang="zh-CN" sz="1100" dirty="0">
                    <a:solidFill>
                      <a:srgbClr val="0000FF"/>
                    </a:solidFill>
                  </a:rPr>
                  <a:t>8</a:t>
                </a:r>
                <a14:m>
                  <m:oMath xmlns:m="http://schemas.openxmlformats.org/officeDocument/2006/math">
                    <m:r>
                      <a:rPr lang="en-US" altLang="zh-CN" sz="11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</m:oMath>
                </a14:m>
                <a:r>
                  <a:rPr lang="zh-CN" altLang="en-US" sz="1100" dirty="0">
                    <a:solidFill>
                      <a:srgbClr val="0000FF"/>
                    </a:solidFill>
                  </a:rPr>
                  <a:t>0.00</a:t>
                </a:r>
                <a:r>
                  <a:rPr lang="en-US" altLang="zh-CN" sz="1100" dirty="0">
                    <a:solidFill>
                      <a:srgbClr val="0000FF"/>
                    </a:solidFill>
                  </a:rPr>
                  <a:t>9</a:t>
                </a:r>
                <a:r>
                  <a:rPr lang="zh-CN" altLang="en-US" sz="1100" dirty="0">
                    <a:solidFill>
                      <a:srgbClr val="0000FF"/>
                    </a:solidFill>
                  </a:rPr>
                  <a:t> nm </a:t>
                </a:r>
                <a:endParaRPr lang="en-US" altLang="zh-CN" sz="1100" dirty="0">
                  <a:solidFill>
                    <a:srgbClr val="0000FF"/>
                  </a:solidFill>
                </a:endParaRPr>
              </a:p>
              <a:p>
                <a:pPr>
                  <a:lnSpc>
                    <a:spcPct val="130000"/>
                  </a:lnSpc>
                </a:pPr>
                <a:r>
                  <a:rPr lang="zh-CN" altLang="en-US" sz="1100" dirty="0">
                    <a:solidFill>
                      <a:srgbClr val="0000FF"/>
                    </a:solidFill>
                  </a:rPr>
                  <a:t>ey = 0.0</a:t>
                </a:r>
                <a:r>
                  <a:rPr lang="en-US" altLang="zh-CN" sz="1100" dirty="0">
                    <a:solidFill>
                      <a:srgbClr val="0000FF"/>
                    </a:solidFill>
                  </a:rPr>
                  <a:t>59</a:t>
                </a:r>
                <a:r>
                  <a:rPr lang="en-US" altLang="zh-CN" sz="1100" dirty="0">
                    <a:solidFill>
                      <a:srgbClr val="0000FF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1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 </m:t>
                    </m:r>
                  </m:oMath>
                </a14:m>
                <a:r>
                  <a:rPr lang="zh-CN" altLang="en-US" sz="1100" dirty="0">
                    <a:solidFill>
                      <a:srgbClr val="0000FF"/>
                    </a:solidFill>
                  </a:rPr>
                  <a:t>0.00</a:t>
                </a:r>
                <a:r>
                  <a:rPr lang="en-US" altLang="zh-CN" sz="1100" dirty="0">
                    <a:solidFill>
                      <a:srgbClr val="0000FF"/>
                    </a:solidFill>
                  </a:rPr>
                  <a:t>2</a:t>
                </a:r>
                <a:r>
                  <a:rPr lang="zh-CN" altLang="en-US" sz="1100" dirty="0">
                    <a:solidFill>
                      <a:srgbClr val="0000FF"/>
                    </a:solidFill>
                  </a:rPr>
                  <a:t> pm</a:t>
                </a:r>
                <a:endParaRPr lang="en-US" altLang="zh-CN" sz="1100" dirty="0">
                  <a:solidFill>
                    <a:srgbClr val="0000FF"/>
                  </a:solidFill>
                </a:endParaRPr>
              </a:p>
              <a:p>
                <a:pPr>
                  <a:lnSpc>
                    <a:spcPct val="130000"/>
                  </a:lnSpc>
                </a:pPr>
                <a:r>
                  <a:rPr lang="zh-CN" altLang="en-US" sz="1100" dirty="0">
                    <a:solidFill>
                      <a:srgbClr val="0000FF"/>
                    </a:solidFill>
                  </a:rPr>
                  <a:t>ey/ex = </a:t>
                </a:r>
                <a:r>
                  <a:rPr lang="en-US" altLang="zh-CN" sz="1100" dirty="0">
                    <a:solidFill>
                      <a:srgbClr val="0000FF"/>
                    </a:solidFill>
                  </a:rPr>
                  <a:t>(</a:t>
                </a:r>
                <a:r>
                  <a:rPr lang="zh-CN" altLang="en-US" sz="1100" dirty="0">
                    <a:solidFill>
                      <a:srgbClr val="0000FF"/>
                    </a:solidFill>
                  </a:rPr>
                  <a:t>0.00</a:t>
                </a:r>
                <a:r>
                  <a:rPr lang="en-US" altLang="zh-CN" sz="1100" dirty="0">
                    <a:solidFill>
                      <a:srgbClr val="0000FF"/>
                    </a:solidFill>
                  </a:rPr>
                  <a:t>48</a:t>
                </a:r>
                <a:r>
                  <a:rPr lang="en-US" altLang="zh-CN" sz="1100" dirty="0">
                    <a:solidFill>
                      <a:srgbClr val="0000FF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1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 </m:t>
                    </m:r>
                  </m:oMath>
                </a14:m>
                <a:r>
                  <a:rPr lang="en-US" altLang="zh-CN" sz="1100" dirty="0">
                    <a:solidFill>
                      <a:srgbClr val="0000FF"/>
                    </a:solidFill>
                  </a:rPr>
                  <a:t>0.0002)</a:t>
                </a:r>
                <a:r>
                  <a:rPr lang="zh-CN" altLang="en-US" sz="1100" dirty="0">
                    <a:solidFill>
                      <a:srgbClr val="0000FF"/>
                    </a:solidFill>
                  </a:rPr>
                  <a:t>%</a:t>
                </a:r>
              </a:p>
            </p:txBody>
          </p:sp>
        </mc:Choice>
        <mc:Fallback xmlns="">
          <p:sp>
            <p:nvSpPr>
              <p:cNvPr id="22" name="矩形 21">
                <a:extLst>
                  <a:ext uri="{FF2B5EF4-FFF2-40B4-BE49-F238E27FC236}">
                    <a16:creationId xmlns:a16="http://schemas.microsoft.com/office/drawing/2014/main" id="{70056E19-A130-42E7-A0A8-627605CC55D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4248" y="2463272"/>
                <a:ext cx="2160240" cy="972574"/>
              </a:xfrm>
              <a:prstGeom prst="rect">
                <a:avLst/>
              </a:prstGeom>
              <a:blipFill>
                <a:blip r:embed="rId6"/>
                <a:stretch>
                  <a:fillRect b="-125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3" name="内容占位符 4">
                <a:extLst>
                  <a:ext uri="{FF2B5EF4-FFF2-40B4-BE49-F238E27FC236}">
                    <a16:creationId xmlns:a16="http://schemas.microsoft.com/office/drawing/2014/main" id="{2485F21E-FDF1-4768-8680-0F0A1910866F}"/>
                  </a:ext>
                </a:extLst>
              </p:cNvPr>
              <p:cNvGraphicFramePr>
                <a:graphicFrameLocks/>
              </p:cNvGraphicFramePr>
              <p:nvPr>
                <p:extLst/>
              </p:nvPr>
            </p:nvGraphicFramePr>
            <p:xfrm>
              <a:off x="611560" y="3877525"/>
              <a:ext cx="4024989" cy="92647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63644">
                      <a:extLst>
                        <a:ext uri="{9D8B030D-6E8A-4147-A177-3AD203B41FA5}">
                          <a16:colId xmlns:a16="http://schemas.microsoft.com/office/drawing/2014/main" val="2222867174"/>
                        </a:ext>
                      </a:extLst>
                    </a:gridCol>
                    <a:gridCol w="994085">
                      <a:extLst>
                        <a:ext uri="{9D8B030D-6E8A-4147-A177-3AD203B41FA5}">
                          <a16:colId xmlns:a16="http://schemas.microsoft.com/office/drawing/2014/main" val="846991018"/>
                        </a:ext>
                      </a:extLst>
                    </a:gridCol>
                    <a:gridCol w="894149">
                      <a:extLst>
                        <a:ext uri="{9D8B030D-6E8A-4147-A177-3AD203B41FA5}">
                          <a16:colId xmlns:a16="http://schemas.microsoft.com/office/drawing/2014/main" val="2037818274"/>
                        </a:ext>
                      </a:extLst>
                    </a:gridCol>
                    <a:gridCol w="873111">
                      <a:extLst>
                        <a:ext uri="{9D8B030D-6E8A-4147-A177-3AD203B41FA5}">
                          <a16:colId xmlns:a16="http://schemas.microsoft.com/office/drawing/2014/main" val="3488281068"/>
                        </a:ext>
                      </a:extLst>
                    </a:gridCol>
                  </a:tblGrid>
                  <a:tr h="21653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050" dirty="0">
                              <a:latin typeface="+mn-lt"/>
                            </a:rPr>
                            <a:t>Component</a:t>
                          </a:r>
                          <a:endParaRPr lang="zh-CN" altLang="en-US" sz="1050" dirty="0">
                            <a:latin typeface="+mn-lt"/>
                          </a:endParaRPr>
                        </a:p>
                      </a:txBody>
                      <a:tcPr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zh-CN" altLang="en-US" sz="1050" i="1" smtClean="0">
                                  <a:latin typeface="Cambria Math"/>
                                </a:rPr>
                                <m:t>∆</m:t>
                              </m:r>
                              <m:r>
                                <a:rPr lang="en-US" altLang="zh-CN" sz="1050" b="1" i="1" smtClean="0">
                                  <a:latin typeface="Cambria Math"/>
                                </a:rPr>
                                <m:t>𝒙</m:t>
                              </m:r>
                            </m:oMath>
                          </a14:m>
                          <a:r>
                            <a:rPr lang="zh-CN" altLang="en-US" sz="1050" dirty="0">
                              <a:latin typeface="+mn-lt"/>
                            </a:rPr>
                            <a:t> </a:t>
                          </a:r>
                          <a:r>
                            <a:rPr lang="en-US" altLang="zh-CN" sz="1050" dirty="0" smtClean="0">
                              <a:latin typeface="+mn-lt"/>
                            </a:rPr>
                            <a:t>(</a:t>
                          </a:r>
                          <a:r>
                            <a:rPr lang="en-US" altLang="zh-CN" sz="1050" dirty="0" smtClean="0">
                              <a:latin typeface="Symbol" panose="05050102010706020507" pitchFamily="18" charset="2"/>
                            </a:rPr>
                            <a:t>m</a:t>
                          </a:r>
                          <a:r>
                            <a:rPr lang="en-US" altLang="zh-CN" sz="1050" dirty="0" smtClean="0">
                              <a:latin typeface="+mn-lt"/>
                            </a:rPr>
                            <a:t>m</a:t>
                          </a:r>
                          <a:r>
                            <a:rPr lang="en-US" altLang="zh-CN" sz="1050" dirty="0">
                              <a:latin typeface="+mn-lt"/>
                            </a:rPr>
                            <a:t>)</a:t>
                          </a:r>
                          <a:endParaRPr lang="zh-CN" altLang="en-US" sz="1050" dirty="0">
                            <a:latin typeface="+mn-lt"/>
                          </a:endParaRPr>
                        </a:p>
                      </a:txBody>
                      <a:tcPr marT="34290" marB="34290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zh-CN" altLang="en-US" sz="1050" i="1" smtClean="0">
                                  <a:latin typeface="Cambria Math"/>
                                </a:rPr>
                                <m:t>∆</m:t>
                              </m:r>
                              <m:r>
                                <a:rPr lang="en-US" altLang="zh-CN" sz="1050" b="1" i="0" smtClean="0">
                                  <a:latin typeface="Cambria Math"/>
                                </a:rPr>
                                <m:t>𝐲</m:t>
                              </m:r>
                            </m:oMath>
                          </a14:m>
                          <a:r>
                            <a:rPr lang="zh-CN" altLang="en-US" sz="1050" dirty="0">
                              <a:latin typeface="+mn-lt"/>
                            </a:rPr>
                            <a:t> </a:t>
                          </a:r>
                          <a:r>
                            <a:rPr lang="en-US" altLang="zh-CN" sz="1050" dirty="0" smtClean="0">
                              <a:latin typeface="+mn-lt"/>
                            </a:rPr>
                            <a:t>(</a:t>
                          </a:r>
                          <a:r>
                            <a:rPr lang="en-US" altLang="zh-CN" sz="1050" dirty="0" smtClean="0">
                              <a:latin typeface="Symbol" panose="05050102010706020507" pitchFamily="18" charset="2"/>
                            </a:rPr>
                            <a:t>m</a:t>
                          </a:r>
                          <a:r>
                            <a:rPr lang="en-US" altLang="zh-CN" sz="1050" dirty="0" smtClean="0">
                              <a:latin typeface="+mn-lt"/>
                            </a:rPr>
                            <a:t>m</a:t>
                          </a:r>
                          <a:r>
                            <a:rPr lang="en-US" altLang="zh-CN" sz="1050" dirty="0">
                              <a:latin typeface="+mn-lt"/>
                            </a:rPr>
                            <a:t>)</a:t>
                          </a:r>
                          <a:endParaRPr lang="zh-CN" altLang="en-US" sz="1050" dirty="0">
                            <a:latin typeface="+mn-lt"/>
                          </a:endParaRPr>
                        </a:p>
                      </a:txBody>
                      <a:tcPr marT="34290" marB="34290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zh-CN" altLang="en-US" sz="1050" i="1" smtClean="0">
                                  <a:latin typeface="Cambria Math"/>
                                </a:rPr>
                                <m:t>∆</m:t>
                              </m:r>
                              <m:sSub>
                                <m:sSubPr>
                                  <m:ctrlPr>
                                    <a:rPr lang="en-US" altLang="zh-CN" sz="105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sz="1050" i="1" smtClean="0">
                                      <a:latin typeface="Cambria Math"/>
                                    </a:rPr>
                                    <m:t>𝜽</m:t>
                                  </m:r>
                                </m:e>
                                <m:sub>
                                  <m:r>
                                    <a:rPr lang="zh-CN" altLang="en-US" sz="1050" i="1" smtClean="0">
                                      <a:latin typeface="Cambria Math"/>
                                    </a:rPr>
                                    <m:t>𝔃</m:t>
                                  </m:r>
                                </m:sub>
                              </m:sSub>
                            </m:oMath>
                          </a14:m>
                          <a:r>
                            <a:rPr lang="zh-CN" altLang="en-US" sz="1050" dirty="0">
                              <a:latin typeface="+mn-lt"/>
                            </a:rPr>
                            <a:t> </a:t>
                          </a:r>
                          <a:r>
                            <a:rPr lang="en-US" altLang="zh-CN" sz="1050" dirty="0" smtClean="0">
                              <a:latin typeface="+mn-lt"/>
                            </a:rPr>
                            <a:t>(</a:t>
                          </a:r>
                          <a:r>
                            <a:rPr lang="en-US" altLang="zh-CN" sz="1050" dirty="0" smtClean="0">
                              <a:latin typeface="Symbol" panose="05050102010706020507" pitchFamily="18" charset="2"/>
                            </a:rPr>
                            <a:t>m</a:t>
                          </a:r>
                          <a:r>
                            <a:rPr lang="en-US" altLang="zh-CN" sz="1050" dirty="0" smtClean="0">
                              <a:latin typeface="+mn-lt"/>
                            </a:rPr>
                            <a:t>rad</a:t>
                          </a:r>
                          <a:r>
                            <a:rPr lang="en-US" altLang="zh-CN" sz="1050" dirty="0">
                              <a:latin typeface="+mn-lt"/>
                            </a:rPr>
                            <a:t>)</a:t>
                          </a:r>
                          <a:endParaRPr lang="zh-CN" altLang="en-US" sz="1050" dirty="0">
                            <a:latin typeface="+mn-lt"/>
                          </a:endParaRPr>
                        </a:p>
                      </a:txBody>
                      <a:tcPr marT="34290" marB="34290"/>
                    </a:tc>
                    <a:extLst>
                      <a:ext uri="{0D108BD9-81ED-4DB2-BD59-A6C34878D82A}">
                        <a16:rowId xmlns:a16="http://schemas.microsoft.com/office/drawing/2014/main" val="2651651093"/>
                      </a:ext>
                    </a:extLst>
                  </a:tr>
                  <a:tr h="21575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050" dirty="0">
                              <a:latin typeface="+mn-lt"/>
                            </a:rPr>
                            <a:t>Arc quadrupole</a:t>
                          </a:r>
                          <a:endParaRPr lang="zh-CN" altLang="en-US" sz="1050" dirty="0">
                            <a:latin typeface="+mn-lt"/>
                          </a:endParaRPr>
                        </a:p>
                      </a:txBody>
                      <a:tcPr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050" dirty="0">
                              <a:latin typeface="+mn-lt"/>
                            </a:rPr>
                            <a:t>100</a:t>
                          </a:r>
                          <a:endParaRPr lang="zh-CN" altLang="en-US" sz="1050" dirty="0">
                            <a:latin typeface="+mn-lt"/>
                          </a:endParaRPr>
                        </a:p>
                      </a:txBody>
                      <a:tcPr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050" dirty="0">
                              <a:latin typeface="+mn-lt"/>
                            </a:rPr>
                            <a:t>100</a:t>
                          </a:r>
                          <a:endParaRPr lang="zh-CN" altLang="en-US" sz="1050" dirty="0">
                            <a:latin typeface="+mn-lt"/>
                          </a:endParaRPr>
                        </a:p>
                      </a:txBody>
                      <a:tcPr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050" dirty="0">
                              <a:latin typeface="+mn-lt"/>
                            </a:rPr>
                            <a:t>100</a:t>
                          </a:r>
                          <a:endParaRPr lang="zh-CN" altLang="en-US" sz="1050" dirty="0">
                            <a:latin typeface="+mn-lt"/>
                          </a:endParaRPr>
                        </a:p>
                      </a:txBody>
                      <a:tcPr marT="34290" marB="34290"/>
                    </a:tc>
                    <a:extLst>
                      <a:ext uri="{0D108BD9-81ED-4DB2-BD59-A6C34878D82A}">
                        <a16:rowId xmlns:a16="http://schemas.microsoft.com/office/drawing/2014/main" val="1774433055"/>
                      </a:ext>
                    </a:extLst>
                  </a:tr>
                  <a:tr h="23984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050" b="1" dirty="0">
                              <a:solidFill>
                                <a:srgbClr val="FF0000"/>
                              </a:solidFill>
                              <a:latin typeface="+mn-lt"/>
                            </a:rPr>
                            <a:t>IR Quadrupole </a:t>
                          </a:r>
                          <a:endParaRPr lang="zh-CN" altLang="en-US" sz="1050" b="1" dirty="0">
                            <a:solidFill>
                              <a:srgbClr val="FF0000"/>
                            </a:solidFill>
                            <a:latin typeface="+mn-lt"/>
                          </a:endParaRPr>
                        </a:p>
                      </a:txBody>
                      <a:tcPr marT="34290" marB="3429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050" b="1" dirty="0">
                              <a:solidFill>
                                <a:srgbClr val="FF0000"/>
                              </a:solidFill>
                              <a:latin typeface="+mn-lt"/>
                            </a:rPr>
                            <a:t>100</a:t>
                          </a:r>
                        </a:p>
                      </a:txBody>
                      <a:tcPr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050" b="1" dirty="0">
                              <a:solidFill>
                                <a:srgbClr val="FF0000"/>
                              </a:solidFill>
                              <a:latin typeface="+mn-lt"/>
                            </a:rPr>
                            <a:t>100</a:t>
                          </a:r>
                        </a:p>
                      </a:txBody>
                      <a:tcPr marT="34290" marB="34290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050" b="1" dirty="0">
                              <a:solidFill>
                                <a:srgbClr val="FF0000"/>
                              </a:solidFill>
                              <a:latin typeface="+mn-lt"/>
                            </a:rPr>
                            <a:t>100</a:t>
                          </a:r>
                        </a:p>
                      </a:txBody>
                      <a:tcPr marT="34290" marB="34290"/>
                    </a:tc>
                    <a:extLst>
                      <a:ext uri="{0D108BD9-81ED-4DB2-BD59-A6C34878D82A}">
                        <a16:rowId xmlns:a16="http://schemas.microsoft.com/office/drawing/2014/main" val="1265195431"/>
                      </a:ext>
                    </a:extLst>
                  </a:tr>
                  <a:tr h="21575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050" dirty="0">
                              <a:latin typeface="+mn-lt"/>
                            </a:rPr>
                            <a:t>Sextupole</a:t>
                          </a:r>
                          <a:endParaRPr lang="zh-CN" altLang="en-US" sz="1050" dirty="0">
                            <a:latin typeface="+mn-lt"/>
                          </a:endParaRPr>
                        </a:p>
                      </a:txBody>
                      <a:tcPr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050" dirty="0">
                              <a:latin typeface="+mn-lt"/>
                            </a:rPr>
                            <a:t>100</a:t>
                          </a:r>
                          <a:endParaRPr lang="zh-CN" altLang="en-US" sz="1050" dirty="0">
                            <a:latin typeface="+mn-lt"/>
                          </a:endParaRPr>
                        </a:p>
                      </a:txBody>
                      <a:tcPr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050" dirty="0">
                              <a:latin typeface="+mn-lt"/>
                            </a:rPr>
                            <a:t>100</a:t>
                          </a:r>
                          <a:endParaRPr lang="zh-CN" altLang="en-US" sz="1050" dirty="0">
                            <a:latin typeface="+mn-lt"/>
                          </a:endParaRPr>
                        </a:p>
                      </a:txBody>
                      <a:tcPr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050" dirty="0">
                              <a:latin typeface="+mn-lt"/>
                            </a:rPr>
                            <a:t>100</a:t>
                          </a:r>
                          <a:endParaRPr lang="zh-CN" altLang="en-US" sz="1050" dirty="0">
                            <a:latin typeface="+mn-lt"/>
                          </a:endParaRPr>
                        </a:p>
                      </a:txBody>
                      <a:tcPr marT="34290" marB="34290"/>
                    </a:tc>
                    <a:extLst>
                      <a:ext uri="{0D108BD9-81ED-4DB2-BD59-A6C34878D82A}">
                        <a16:rowId xmlns:a16="http://schemas.microsoft.com/office/drawing/2014/main" val="109434071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3" name="内容占位符 4">
                <a:extLst>
                  <a:ext uri="{FF2B5EF4-FFF2-40B4-BE49-F238E27FC236}">
                    <a16:creationId xmlns:a16="http://schemas.microsoft.com/office/drawing/2014/main" id="{2485F21E-FDF1-4768-8680-0F0A1910866F}"/>
                  </a:ext>
                </a:extLst>
              </p:cNvPr>
              <p:cNvGraphicFramePr>
                <a:graphicFrameLocks/>
              </p:cNvGraphicFramePr>
              <p:nvPr>
                <p:extLst/>
              </p:nvPr>
            </p:nvGraphicFramePr>
            <p:xfrm>
              <a:off x="611560" y="3877525"/>
              <a:ext cx="4024989" cy="92647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63644">
                      <a:extLst>
                        <a:ext uri="{9D8B030D-6E8A-4147-A177-3AD203B41FA5}">
                          <a16:colId xmlns:a16="http://schemas.microsoft.com/office/drawing/2014/main" val="2222867174"/>
                        </a:ext>
                      </a:extLst>
                    </a:gridCol>
                    <a:gridCol w="994085">
                      <a:extLst>
                        <a:ext uri="{9D8B030D-6E8A-4147-A177-3AD203B41FA5}">
                          <a16:colId xmlns:a16="http://schemas.microsoft.com/office/drawing/2014/main" val="846991018"/>
                        </a:ext>
                      </a:extLst>
                    </a:gridCol>
                    <a:gridCol w="894149">
                      <a:extLst>
                        <a:ext uri="{9D8B030D-6E8A-4147-A177-3AD203B41FA5}">
                          <a16:colId xmlns:a16="http://schemas.microsoft.com/office/drawing/2014/main" val="2037818274"/>
                        </a:ext>
                      </a:extLst>
                    </a:gridCol>
                    <a:gridCol w="873111">
                      <a:extLst>
                        <a:ext uri="{9D8B030D-6E8A-4147-A177-3AD203B41FA5}">
                          <a16:colId xmlns:a16="http://schemas.microsoft.com/office/drawing/2014/main" val="3488281068"/>
                        </a:ext>
                      </a:extLst>
                    </a:gridCol>
                  </a:tblGrid>
                  <a:tr h="22942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050" dirty="0">
                              <a:latin typeface="+mn-lt"/>
                            </a:rPr>
                            <a:t>Component</a:t>
                          </a:r>
                          <a:endParaRPr lang="zh-CN" altLang="en-US" sz="1050" dirty="0">
                            <a:latin typeface="+mn-lt"/>
                          </a:endParaRPr>
                        </a:p>
                      </a:txBody>
                      <a:tcPr marT="34290" marB="34290"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T="34290" marB="34290">
                        <a:blipFill>
                          <a:blip r:embed="rId7"/>
                          <a:stretch>
                            <a:fillRect l="-128221" t="-2632" r="-180368" b="-3210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T="34290" marB="34290">
                        <a:blipFill>
                          <a:blip r:embed="rId7"/>
                          <a:stretch>
                            <a:fillRect l="-253061" t="-2632" r="-100000" b="-3210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T="34290" marB="34290">
                        <a:blipFill>
                          <a:blip r:embed="rId7"/>
                          <a:stretch>
                            <a:fillRect l="-362937" t="-2632" r="-2797" b="-32105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51651093"/>
                      </a:ext>
                    </a:extLst>
                  </a:tr>
                  <a:tr h="2286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050" dirty="0">
                              <a:latin typeface="+mn-lt"/>
                            </a:rPr>
                            <a:t>Arc quadrupole</a:t>
                          </a:r>
                          <a:endParaRPr lang="zh-CN" altLang="en-US" sz="1050" dirty="0">
                            <a:latin typeface="+mn-lt"/>
                          </a:endParaRPr>
                        </a:p>
                      </a:txBody>
                      <a:tcPr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050" dirty="0">
                              <a:latin typeface="+mn-lt"/>
                            </a:rPr>
                            <a:t>100</a:t>
                          </a:r>
                          <a:endParaRPr lang="zh-CN" altLang="en-US" sz="1050" dirty="0">
                            <a:latin typeface="+mn-lt"/>
                          </a:endParaRPr>
                        </a:p>
                      </a:txBody>
                      <a:tcPr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050" dirty="0">
                              <a:latin typeface="+mn-lt"/>
                            </a:rPr>
                            <a:t>100</a:t>
                          </a:r>
                          <a:endParaRPr lang="zh-CN" altLang="en-US" sz="1050" dirty="0">
                            <a:latin typeface="+mn-lt"/>
                          </a:endParaRPr>
                        </a:p>
                      </a:txBody>
                      <a:tcPr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050" dirty="0">
                              <a:latin typeface="+mn-lt"/>
                            </a:rPr>
                            <a:t>100</a:t>
                          </a:r>
                          <a:endParaRPr lang="zh-CN" altLang="en-US" sz="1050" dirty="0">
                            <a:latin typeface="+mn-lt"/>
                          </a:endParaRPr>
                        </a:p>
                      </a:txBody>
                      <a:tcPr marT="34290" marB="34290"/>
                    </a:tc>
                    <a:extLst>
                      <a:ext uri="{0D108BD9-81ED-4DB2-BD59-A6C34878D82A}">
                        <a16:rowId xmlns:a16="http://schemas.microsoft.com/office/drawing/2014/main" val="1774433055"/>
                      </a:ext>
                    </a:extLst>
                  </a:tr>
                  <a:tr h="23984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050" b="1" dirty="0">
                              <a:solidFill>
                                <a:srgbClr val="FF0000"/>
                              </a:solidFill>
                              <a:latin typeface="+mn-lt"/>
                            </a:rPr>
                            <a:t>IR Quadrupole </a:t>
                          </a:r>
                          <a:endParaRPr lang="zh-CN" altLang="en-US" sz="1050" b="1" dirty="0">
                            <a:solidFill>
                              <a:srgbClr val="FF0000"/>
                            </a:solidFill>
                            <a:latin typeface="+mn-lt"/>
                          </a:endParaRPr>
                        </a:p>
                      </a:txBody>
                      <a:tcPr marT="34290" marB="3429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050" b="1" dirty="0">
                              <a:solidFill>
                                <a:srgbClr val="FF0000"/>
                              </a:solidFill>
                              <a:latin typeface="+mn-lt"/>
                            </a:rPr>
                            <a:t>100</a:t>
                          </a:r>
                        </a:p>
                      </a:txBody>
                      <a:tcPr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050" b="1" dirty="0">
                              <a:solidFill>
                                <a:srgbClr val="FF0000"/>
                              </a:solidFill>
                              <a:latin typeface="+mn-lt"/>
                            </a:rPr>
                            <a:t>100</a:t>
                          </a:r>
                        </a:p>
                      </a:txBody>
                      <a:tcPr marT="34290" marB="34290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050" b="1" dirty="0">
                              <a:solidFill>
                                <a:srgbClr val="FF0000"/>
                              </a:solidFill>
                              <a:latin typeface="+mn-lt"/>
                            </a:rPr>
                            <a:t>100</a:t>
                          </a:r>
                        </a:p>
                      </a:txBody>
                      <a:tcPr marT="34290" marB="34290"/>
                    </a:tc>
                    <a:extLst>
                      <a:ext uri="{0D108BD9-81ED-4DB2-BD59-A6C34878D82A}">
                        <a16:rowId xmlns:a16="http://schemas.microsoft.com/office/drawing/2014/main" val="1265195431"/>
                      </a:ext>
                    </a:extLst>
                  </a:tr>
                  <a:tr h="2286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050" dirty="0">
                              <a:latin typeface="+mn-lt"/>
                            </a:rPr>
                            <a:t>Sextupole</a:t>
                          </a:r>
                          <a:endParaRPr lang="zh-CN" altLang="en-US" sz="1050" dirty="0">
                            <a:latin typeface="+mn-lt"/>
                          </a:endParaRPr>
                        </a:p>
                      </a:txBody>
                      <a:tcPr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050" dirty="0">
                              <a:latin typeface="+mn-lt"/>
                            </a:rPr>
                            <a:t>100</a:t>
                          </a:r>
                          <a:endParaRPr lang="zh-CN" altLang="en-US" sz="1050" dirty="0">
                            <a:latin typeface="+mn-lt"/>
                          </a:endParaRPr>
                        </a:p>
                      </a:txBody>
                      <a:tcPr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050" dirty="0">
                              <a:latin typeface="+mn-lt"/>
                            </a:rPr>
                            <a:t>100</a:t>
                          </a:r>
                          <a:endParaRPr lang="zh-CN" altLang="en-US" sz="1050" dirty="0">
                            <a:latin typeface="+mn-lt"/>
                          </a:endParaRPr>
                        </a:p>
                      </a:txBody>
                      <a:tcPr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050" dirty="0">
                              <a:latin typeface="+mn-lt"/>
                            </a:rPr>
                            <a:t>100</a:t>
                          </a:r>
                          <a:endParaRPr lang="zh-CN" altLang="en-US" sz="1050" dirty="0">
                            <a:latin typeface="+mn-lt"/>
                          </a:endParaRPr>
                        </a:p>
                      </a:txBody>
                      <a:tcPr marT="34290" marB="34290"/>
                    </a:tc>
                    <a:extLst>
                      <a:ext uri="{0D108BD9-81ED-4DB2-BD59-A6C34878D82A}">
                        <a16:rowId xmlns:a16="http://schemas.microsoft.com/office/drawing/2014/main" val="1094340719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24" name="表格 23">
            <a:extLst>
              <a:ext uri="{FF2B5EF4-FFF2-40B4-BE49-F238E27FC236}">
                <a16:creationId xmlns:a16="http://schemas.microsoft.com/office/drawing/2014/main" id="{BEEE31A2-0549-4CD4-A2C5-D9EEA9A7500B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769564" y="3974182"/>
          <a:ext cx="1962676" cy="685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1338">
                  <a:extLst>
                    <a:ext uri="{9D8B030D-6E8A-4147-A177-3AD203B41FA5}">
                      <a16:colId xmlns:a16="http://schemas.microsoft.com/office/drawing/2014/main" val="582078986"/>
                    </a:ext>
                  </a:extLst>
                </a:gridCol>
                <a:gridCol w="981338">
                  <a:extLst>
                    <a:ext uri="{9D8B030D-6E8A-4147-A177-3AD203B41FA5}">
                      <a16:colId xmlns:a16="http://schemas.microsoft.com/office/drawing/2014/main" val="2643959719"/>
                    </a:ext>
                  </a:extLst>
                </a:gridCol>
              </a:tblGrid>
              <a:tr h="19431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50" dirty="0"/>
                        <a:t>Component</a:t>
                      </a:r>
                      <a:endParaRPr lang="zh-CN" altLang="en-US" sz="105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50" dirty="0"/>
                        <a:t>Field error</a:t>
                      </a:r>
                      <a:endParaRPr lang="zh-CN" altLang="en-US" sz="1050" dirty="0"/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2553661969"/>
                  </a:ext>
                </a:extLst>
              </a:tr>
              <a:tr h="19431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50" dirty="0"/>
                        <a:t>Dipole</a:t>
                      </a:r>
                      <a:endParaRPr lang="zh-CN" altLang="en-US" sz="105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50" dirty="0"/>
                        <a:t>0.01%</a:t>
                      </a:r>
                      <a:endParaRPr lang="zh-CN" altLang="en-US" sz="1050" dirty="0"/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888442193"/>
                  </a:ext>
                </a:extLst>
              </a:tr>
              <a:tr h="19431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50" dirty="0"/>
                        <a:t>Quadrupole</a:t>
                      </a:r>
                      <a:endParaRPr lang="zh-CN" altLang="en-US" sz="105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50" dirty="0"/>
                        <a:t>0.02%</a:t>
                      </a:r>
                      <a:endParaRPr lang="zh-CN" altLang="en-US" sz="1050" dirty="0"/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747114404"/>
                  </a:ext>
                </a:extLst>
              </a:tr>
            </a:tbl>
          </a:graphicData>
        </a:graphic>
      </p:graphicFrame>
      <p:sp>
        <p:nvSpPr>
          <p:cNvPr id="25" name="矩形 24">
            <a:extLst>
              <a:ext uri="{FF2B5EF4-FFF2-40B4-BE49-F238E27FC236}">
                <a16:creationId xmlns:a16="http://schemas.microsoft.com/office/drawing/2014/main" id="{4BA8E33B-1781-4D23-8902-20110E463135}"/>
              </a:ext>
            </a:extLst>
          </p:cNvPr>
          <p:cNvSpPr/>
          <p:nvPr/>
        </p:nvSpPr>
        <p:spPr>
          <a:xfrm>
            <a:off x="5904657" y="6227648"/>
            <a:ext cx="2853710" cy="9325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400" b="1" dirty="0">
                <a:solidFill>
                  <a:srgbClr val="0070C0"/>
                </a:solidFill>
              </a:rPr>
              <a:t>Low converged rate of the beta-beating correction (~20</a:t>
            </a:r>
            <a:r>
              <a:rPr lang="en-US" altLang="zh-CN" sz="1400" b="1" dirty="0" smtClean="0">
                <a:solidFill>
                  <a:srgbClr val="0070C0"/>
                </a:solidFill>
              </a:rPr>
              <a:t>%).</a:t>
            </a:r>
          </a:p>
          <a:p>
            <a:pPr>
              <a:lnSpc>
                <a:spcPct val="130000"/>
              </a:lnSpc>
            </a:pPr>
            <a:r>
              <a:rPr lang="en-US" altLang="zh-CN" sz="1400" b="1" dirty="0" smtClean="0">
                <a:solidFill>
                  <a:srgbClr val="0070C0"/>
                </a:solidFill>
              </a:rPr>
              <a:t>Further correction is undergoing.</a:t>
            </a:r>
            <a:endParaRPr lang="en-US" altLang="zh-CN" sz="1400" b="1" dirty="0">
              <a:solidFill>
                <a:srgbClr val="0070C0"/>
              </a:solidFill>
            </a:endParaRP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4BA8E33B-1781-4D23-8902-20110E463135}"/>
              </a:ext>
            </a:extLst>
          </p:cNvPr>
          <p:cNvSpPr/>
          <p:nvPr/>
        </p:nvSpPr>
        <p:spPr>
          <a:xfrm>
            <a:off x="6836065" y="3835460"/>
            <a:ext cx="2344447" cy="7525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100" b="1" dirty="0">
                <a:solidFill>
                  <a:srgbClr val="0000FF"/>
                </a:solidFill>
              </a:rPr>
              <a:t>Low converged rate of the beta-beating correction (~20%).</a:t>
            </a:r>
          </a:p>
          <a:p>
            <a:pPr>
              <a:lnSpc>
                <a:spcPct val="130000"/>
              </a:lnSpc>
            </a:pPr>
            <a:r>
              <a:rPr lang="en-US" altLang="zh-CN" sz="1100" b="1" dirty="0">
                <a:solidFill>
                  <a:srgbClr val="0000FF"/>
                </a:solidFill>
              </a:rPr>
              <a:t>Further correction is undergoing.</a:t>
            </a:r>
          </a:p>
        </p:txBody>
      </p:sp>
      <p:sp>
        <p:nvSpPr>
          <p:cNvPr id="10" name="矩形 9"/>
          <p:cNvSpPr/>
          <p:nvPr/>
        </p:nvSpPr>
        <p:spPr>
          <a:xfrm>
            <a:off x="611559" y="695124"/>
            <a:ext cx="7970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 smtClean="0"/>
              <a:t>Case 1</a:t>
            </a:r>
            <a:endParaRPr lang="zh-CN" altLang="en-US" dirty="0"/>
          </a:p>
        </p:txBody>
      </p:sp>
      <p:sp>
        <p:nvSpPr>
          <p:cNvPr id="28" name="矩形 27"/>
          <p:cNvSpPr/>
          <p:nvPr/>
        </p:nvSpPr>
        <p:spPr>
          <a:xfrm>
            <a:off x="611560" y="2139702"/>
            <a:ext cx="7970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 smtClean="0"/>
              <a:t>Case 2</a:t>
            </a:r>
            <a:endParaRPr lang="zh-CN" altLang="en-US" dirty="0"/>
          </a:p>
        </p:txBody>
      </p:sp>
      <p:sp>
        <p:nvSpPr>
          <p:cNvPr id="29" name="矩形 28"/>
          <p:cNvSpPr/>
          <p:nvPr/>
        </p:nvSpPr>
        <p:spPr>
          <a:xfrm>
            <a:off x="611560" y="3498562"/>
            <a:ext cx="7970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 smtClean="0"/>
              <a:t>Case 3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50592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FBDDABB2-5EC5-4F83-B394-AC56A3A69F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1650" y="1107798"/>
            <a:ext cx="2862318" cy="182399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CB83659B-3E8F-42DF-978B-76DDB7C2D3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1156276"/>
            <a:ext cx="2946342" cy="1767946"/>
          </a:xfrm>
          <a:prstGeom prst="rect">
            <a:avLst/>
          </a:prstGeom>
        </p:spPr>
      </p:pic>
      <p:sp>
        <p:nvSpPr>
          <p:cNvPr id="14" name="矩形 13">
            <a:extLst>
              <a:ext uri="{FF2B5EF4-FFF2-40B4-BE49-F238E27FC236}">
                <a16:creationId xmlns:a16="http://schemas.microsoft.com/office/drawing/2014/main" id="{E9097A8C-3546-4DCF-A354-9C5E7DCB4B94}"/>
              </a:ext>
            </a:extLst>
          </p:cNvPr>
          <p:cNvSpPr/>
          <p:nvPr/>
        </p:nvSpPr>
        <p:spPr>
          <a:xfrm>
            <a:off x="2933242" y="745074"/>
            <a:ext cx="3222934" cy="386516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zh-CN" sz="1600" b="1" dirty="0"/>
              <a:t>Case 2: IR=50mm, 226 seeds satisfy </a:t>
            </a: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070B4F58-CCA6-4F22-9599-80DBDFC3D6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03648" y="3196030"/>
            <a:ext cx="2808480" cy="1823992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651E04B3-0A75-4323-85C8-2E4B8F278DA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11937" y="3197154"/>
            <a:ext cx="2912391" cy="1822868"/>
          </a:xfrm>
          <a:prstGeom prst="rect">
            <a:avLst/>
          </a:prstGeom>
        </p:spPr>
      </p:pic>
      <p:sp>
        <p:nvSpPr>
          <p:cNvPr id="18" name="标题 2">
            <a:extLst>
              <a:ext uri="{FF2B5EF4-FFF2-40B4-BE49-F238E27FC236}">
                <a16:creationId xmlns:a16="http://schemas.microsoft.com/office/drawing/2014/main" id="{A1C80197-8099-4BAC-8018-6728707F77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20538"/>
            <a:ext cx="8229600" cy="857250"/>
          </a:xfrm>
        </p:spPr>
        <p:txBody>
          <a:bodyPr>
            <a:normAutofit/>
          </a:bodyPr>
          <a:lstStyle/>
          <a:p>
            <a:pPr algn="ctr"/>
            <a:r>
              <a:rPr lang="en-US" altLang="zh-CN" sz="2800" b="1" dirty="0" smtClean="0">
                <a:solidFill>
                  <a:srgbClr val="0070C0"/>
                </a:solidFill>
              </a:rPr>
              <a:t>Dynamic aperture with error and corrections</a:t>
            </a:r>
            <a:endParaRPr lang="zh-CN" altLang="en-US" sz="2800" b="1" dirty="0">
              <a:solidFill>
                <a:srgbClr val="0070C0"/>
              </a:solidFill>
            </a:endParaRPr>
          </a:p>
        </p:txBody>
      </p:sp>
      <p:pic>
        <p:nvPicPr>
          <p:cNvPr id="19" name="Picture 8" descr="logo_main20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05" y="53962"/>
            <a:ext cx="917403" cy="645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矩形 19">
            <a:extLst>
              <a:ext uri="{FF2B5EF4-FFF2-40B4-BE49-F238E27FC236}">
                <a16:creationId xmlns:a16="http://schemas.microsoft.com/office/drawing/2014/main" id="{E9097A8C-3546-4DCF-A354-9C5E7DCB4B94}"/>
              </a:ext>
            </a:extLst>
          </p:cNvPr>
          <p:cNvSpPr/>
          <p:nvPr/>
        </p:nvSpPr>
        <p:spPr>
          <a:xfrm>
            <a:off x="2933242" y="2859782"/>
            <a:ext cx="3222934" cy="412421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zh-CN" sz="1600" b="1" dirty="0"/>
              <a:t>Case 3: IR=100mm, 25 seeds satisfy </a:t>
            </a:r>
          </a:p>
        </p:txBody>
      </p:sp>
    </p:spTree>
    <p:extLst>
      <p:ext uri="{BB962C8B-B14F-4D97-AF65-F5344CB8AC3E}">
        <p14:creationId xmlns:p14="http://schemas.microsoft.com/office/powerpoint/2010/main" val="1698907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2" algn="l" rtl="0">
              <a:spcBef>
                <a:spcPct val="0"/>
              </a:spcBef>
            </a:pPr>
            <a:r>
              <a:rPr lang="en-US" altLang="zh-CN" sz="2000" dirty="0" smtClean="0"/>
              <a:t/>
            </a:r>
            <a:br>
              <a:rPr lang="en-US" altLang="zh-CN" sz="2000" dirty="0" smtClean="0"/>
            </a:br>
            <a:endParaRPr lang="zh-CN" altLang="en-US" sz="1600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sz="3200" b="1" dirty="0" smtClean="0"/>
              <a:t>Lattice design for a higher luminosity</a:t>
            </a:r>
            <a:endParaRPr lang="en-US" altLang="zh-CN" sz="3200" b="1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1576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logo_main20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8" y="53962"/>
            <a:ext cx="917403" cy="645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文本框 5"/>
          <p:cNvSpPr txBox="1"/>
          <p:nvPr/>
        </p:nvSpPr>
        <p:spPr>
          <a:xfrm>
            <a:off x="8106310" y="797972"/>
            <a:ext cx="827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smtClean="0"/>
              <a:t>D. Wang</a:t>
            </a:r>
          </a:p>
          <a:p>
            <a:r>
              <a:rPr lang="en-US" altLang="zh-CN" sz="1200" dirty="0"/>
              <a:t>e</a:t>
            </a:r>
            <a:r>
              <a:rPr lang="en-US" altLang="zh-CN" sz="1200" dirty="0" smtClean="0"/>
              <a:t>t al</a:t>
            </a:r>
            <a:endParaRPr lang="zh-CN" altLang="en-US" sz="1200" dirty="0"/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941531"/>
              </p:ext>
            </p:extLst>
          </p:nvPr>
        </p:nvGraphicFramePr>
        <p:xfrm>
          <a:off x="1259632" y="132504"/>
          <a:ext cx="5544616" cy="4956370"/>
        </p:xfrm>
        <a:graphic>
          <a:graphicData uri="http://schemas.openxmlformats.org/drawingml/2006/table">
            <a:tbl>
              <a:tblPr firstRow="1" bandRow="1"/>
              <a:tblGrid>
                <a:gridCol w="26642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79640">
                <a:tc>
                  <a:txBody>
                    <a:bodyPr/>
                    <a:lstStyle/>
                    <a:p>
                      <a:pPr marL="29210" algn="l">
                        <a:spcAft>
                          <a:spcPts val="0"/>
                        </a:spcAft>
                      </a:pPr>
                      <a:r>
                        <a:rPr lang="en-US" sz="800" b="1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zh-CN" sz="800" b="1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921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1" i="1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Higgs </a:t>
                      </a:r>
                      <a:r>
                        <a:rPr lang="en-US" altLang="zh-CN" sz="800" b="1" i="1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(CDR)</a:t>
                      </a:r>
                      <a:endParaRPr lang="zh-CN" altLang="zh-CN" sz="800" b="1" i="1" kern="1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921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1" i="1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Way</a:t>
                      </a:r>
                      <a:r>
                        <a:rPr lang="en-US" altLang="zh-CN" sz="800" b="1" i="1" kern="1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to a high luminosity </a:t>
                      </a:r>
                      <a:r>
                        <a:rPr lang="en-US" altLang="zh-CN" sz="800" b="1" i="1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Higgs lattice</a:t>
                      </a:r>
                      <a:endParaRPr lang="zh-CN" altLang="zh-CN" sz="800" b="1" i="1" kern="1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8924">
                <a:tc>
                  <a:txBody>
                    <a:bodyPr/>
                    <a:lstStyle/>
                    <a:p>
                      <a:pPr marL="29210" algn="l">
                        <a:spcAft>
                          <a:spcPts val="0"/>
                        </a:spcAft>
                      </a:pPr>
                      <a:r>
                        <a:rPr lang="en-US" sz="800" b="1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Number of </a:t>
                      </a:r>
                      <a:r>
                        <a:rPr lang="en-US" sz="800" b="1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IPs</a:t>
                      </a:r>
                      <a:endParaRPr lang="zh-CN" sz="800" b="1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9210" algn="ctr">
                        <a:spcAft>
                          <a:spcPts val="0"/>
                        </a:spcAft>
                      </a:pPr>
                      <a:r>
                        <a:rPr lang="en-US" altLang="zh-CN" sz="800" b="1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</a:t>
                      </a:r>
                      <a:endParaRPr lang="zh-CN" sz="800" b="1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9210" algn="ctr">
                        <a:spcAft>
                          <a:spcPts val="0"/>
                        </a:spcAft>
                      </a:pPr>
                      <a:endParaRPr lang="zh-CN" sz="800" b="1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5834">
                <a:tc>
                  <a:txBody>
                    <a:bodyPr/>
                    <a:lstStyle/>
                    <a:p>
                      <a:pPr marL="29210" algn="l">
                        <a:spcAft>
                          <a:spcPts val="0"/>
                        </a:spcAft>
                      </a:pPr>
                      <a:r>
                        <a:rPr lang="en-US" sz="800" b="1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Beam</a:t>
                      </a:r>
                      <a:r>
                        <a:rPr lang="en-US" sz="800" b="1" kern="100" baseline="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e</a:t>
                      </a:r>
                      <a:r>
                        <a:rPr lang="en-US" sz="800" b="1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nergy </a:t>
                      </a:r>
                      <a:r>
                        <a:rPr lang="en-US" sz="800" b="1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(GeV)</a:t>
                      </a:r>
                      <a:endParaRPr lang="zh-CN" sz="800" b="1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9210" algn="ctr">
                        <a:spcAft>
                          <a:spcPts val="0"/>
                        </a:spcAft>
                      </a:pPr>
                      <a:r>
                        <a:rPr lang="en-US" altLang="zh-CN" sz="800" b="1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120</a:t>
                      </a:r>
                      <a:endParaRPr lang="zh-CN" sz="800" b="1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9210" algn="ctr">
                        <a:spcAft>
                          <a:spcPts val="0"/>
                        </a:spcAft>
                      </a:pPr>
                      <a:endParaRPr lang="zh-CN" sz="800" b="1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8924">
                <a:tc>
                  <a:txBody>
                    <a:bodyPr/>
                    <a:lstStyle/>
                    <a:p>
                      <a:pPr marL="29210" algn="l">
                        <a:spcAft>
                          <a:spcPts val="0"/>
                        </a:spcAft>
                      </a:pPr>
                      <a:r>
                        <a:rPr lang="en-US" sz="800" b="1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Circumference (km)</a:t>
                      </a:r>
                      <a:endParaRPr lang="zh-CN" sz="800" b="1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9210" algn="ctr">
                        <a:spcAft>
                          <a:spcPts val="0"/>
                        </a:spcAft>
                      </a:pPr>
                      <a:r>
                        <a:rPr lang="en-US" altLang="zh-CN" sz="800" b="1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100</a:t>
                      </a:r>
                      <a:endParaRPr lang="zh-CN" sz="800" b="1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9210" algn="ctr">
                        <a:spcAft>
                          <a:spcPts val="0"/>
                        </a:spcAft>
                      </a:pPr>
                      <a:endParaRPr lang="zh-CN" sz="800" b="1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5834">
                <a:tc>
                  <a:txBody>
                    <a:bodyPr/>
                    <a:lstStyle/>
                    <a:p>
                      <a:pPr marL="29210" algn="l">
                        <a:spcAft>
                          <a:spcPts val="0"/>
                        </a:spcAft>
                      </a:pPr>
                      <a:r>
                        <a:rPr lang="en-US" altLang="zh-CN" sz="800" b="1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Synchrotron radiation</a:t>
                      </a:r>
                      <a:r>
                        <a:rPr lang="en-US" sz="800" b="1" kern="1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800" b="1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loss/turn (GeV)</a:t>
                      </a:r>
                      <a:endParaRPr lang="zh-CN" sz="800" b="1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921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1.73</a:t>
                      </a:r>
                      <a:endParaRPr lang="zh-CN" altLang="en-US" sz="800" b="1" dirty="0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9210" algn="ctr">
                        <a:spcAft>
                          <a:spcPts val="0"/>
                        </a:spcAft>
                      </a:pPr>
                      <a:r>
                        <a:rPr lang="en-US" altLang="zh-CN" sz="800" b="1" kern="1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The filling</a:t>
                      </a:r>
                      <a:r>
                        <a:rPr lang="en-US" altLang="zh-CN" sz="800" b="1" kern="100" baseline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factor of bends should be increased to get a even lower SR with smaller emiitance.</a:t>
                      </a:r>
                      <a:endParaRPr lang="zh-CN" sz="800" b="1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8924">
                <a:tc>
                  <a:txBody>
                    <a:bodyPr/>
                    <a:lstStyle/>
                    <a:p>
                      <a:pPr marL="29210" algn="l">
                        <a:spcAft>
                          <a:spcPts val="0"/>
                        </a:spcAft>
                      </a:pPr>
                      <a:r>
                        <a:rPr lang="en-US" altLang="zh-CN" sz="800" b="1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Crossing angle at</a:t>
                      </a:r>
                      <a:r>
                        <a:rPr lang="en-US" altLang="zh-CN" sz="800" b="1" kern="100" baseline="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IP </a:t>
                      </a:r>
                      <a:r>
                        <a:rPr lang="en-US" altLang="zh-CN" sz="800" b="1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(mrad)</a:t>
                      </a:r>
                      <a:endParaRPr lang="zh-CN" sz="800" b="1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921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1" kern="1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16.5×2</a:t>
                      </a:r>
                      <a:endParaRPr lang="zh-CN" altLang="zh-CN" sz="800" b="1" kern="100" dirty="0" smtClean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9210" algn="ctr">
                        <a:spcAft>
                          <a:spcPts val="0"/>
                        </a:spcAft>
                      </a:pPr>
                      <a:endParaRPr lang="zh-CN" sz="800" b="1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1225">
                <a:tc>
                  <a:txBody>
                    <a:bodyPr/>
                    <a:lstStyle/>
                    <a:p>
                      <a:pPr marL="29210" algn="l">
                        <a:spcAft>
                          <a:spcPts val="0"/>
                        </a:spcAft>
                      </a:pPr>
                      <a:r>
                        <a:rPr lang="en-US" altLang="zh-CN" sz="800" b="1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Piwinski angle</a:t>
                      </a:r>
                      <a:endParaRPr lang="zh-CN" sz="800" b="1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95"/>
                        </a:lnSpc>
                        <a:spcAft>
                          <a:spcPts val="0"/>
                        </a:spcAft>
                      </a:pPr>
                      <a:r>
                        <a:rPr lang="en-GB" sz="800" b="1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</a:rPr>
                        <a:t>3.48</a:t>
                      </a:r>
                      <a:endParaRPr lang="zh-CN" sz="800" b="1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32385" marR="3238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9210" algn="ctr">
                        <a:spcAft>
                          <a:spcPts val="0"/>
                        </a:spcAft>
                      </a:pPr>
                      <a:endParaRPr lang="zh-CN" sz="800" b="1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15834">
                <a:tc>
                  <a:txBody>
                    <a:bodyPr/>
                    <a:lstStyle/>
                    <a:p>
                      <a:pPr marL="29210" algn="l">
                        <a:spcAft>
                          <a:spcPts val="0"/>
                        </a:spcAft>
                      </a:pPr>
                      <a:r>
                        <a:rPr lang="en-US" altLang="zh-CN" sz="800" b="1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Number of particles</a:t>
                      </a:r>
                      <a:r>
                        <a:rPr lang="en-US" altLang="zh-CN" sz="800" b="1" kern="1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/bunch</a:t>
                      </a:r>
                      <a:r>
                        <a:rPr lang="en-US" altLang="zh-CN" sz="800" b="1" kern="1200" baseline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800" b="1" i="1" kern="1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en-US" sz="800" b="1" i="1" kern="100" baseline="-250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lang="en-US" sz="800" b="1" kern="1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800" b="1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800" b="1" kern="1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en-US" sz="800" b="1" kern="100" baseline="300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en-US" sz="800" b="1" kern="1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)</a:t>
                      </a:r>
                      <a:endParaRPr lang="zh-CN" sz="800" b="1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800" b="1" kern="1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15.0</a:t>
                      </a:r>
                      <a:endParaRPr lang="zh-CN" sz="800" b="1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9210" algn="ctr">
                        <a:spcAft>
                          <a:spcPts val="0"/>
                        </a:spcAft>
                      </a:pPr>
                      <a:r>
                        <a:rPr lang="en-US" altLang="zh-CN" sz="800" b="1" kern="1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single bunch charge increased</a:t>
                      </a:r>
                      <a:r>
                        <a:rPr lang="en-US" altLang="zh-CN" sz="800" b="1" kern="100" baseline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thus larger </a:t>
                      </a:r>
                      <a:r>
                        <a:rPr lang="en-US" altLang="zh-CN" sz="800" b="1" kern="1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momentum acceptance required</a:t>
                      </a:r>
                      <a:endParaRPr lang="zh-CN" sz="800" b="1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15834">
                <a:tc>
                  <a:txBody>
                    <a:bodyPr/>
                    <a:lstStyle/>
                    <a:p>
                      <a:pPr marL="29210" algn="l">
                        <a:spcAft>
                          <a:spcPts val="0"/>
                        </a:spcAft>
                      </a:pPr>
                      <a:r>
                        <a:rPr lang="en-US" sz="800" b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Bunch </a:t>
                      </a:r>
                      <a:r>
                        <a:rPr lang="en-US" sz="800" b="1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number (bunch s</a:t>
                      </a:r>
                      <a:r>
                        <a:rPr lang="en-US" altLang="zh-CN" sz="800" b="1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pacing</a:t>
                      </a:r>
                      <a:r>
                        <a:rPr lang="en-US" sz="800" b="1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)</a:t>
                      </a:r>
                      <a:endParaRPr lang="zh-CN" sz="800" b="1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800" b="1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242 (0.68</a:t>
                      </a:r>
                      <a:r>
                        <a:rPr lang="en-US" altLang="zh-CN" sz="800" b="1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</a:t>
                      </a:r>
                      <a:r>
                        <a:rPr lang="en-US" altLang="zh-CN" sz="800" b="1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s)</a:t>
                      </a:r>
                      <a:endParaRPr lang="zh-CN" sz="800" b="1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9210" algn="ctr">
                        <a:spcAft>
                          <a:spcPts val="0"/>
                        </a:spcAft>
                      </a:pPr>
                      <a:endParaRPr lang="zh-CN" sz="800" b="1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15834">
                <a:tc>
                  <a:txBody>
                    <a:bodyPr/>
                    <a:lstStyle/>
                    <a:p>
                      <a:pPr marL="29210" algn="l">
                        <a:spcAft>
                          <a:spcPts val="0"/>
                        </a:spcAft>
                      </a:pPr>
                      <a:r>
                        <a:rPr lang="en-US" sz="800" b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Beam current (mA)</a:t>
                      </a:r>
                      <a:endParaRPr lang="zh-CN" sz="800" b="1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800" b="1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17.4</a:t>
                      </a:r>
                      <a:endParaRPr lang="zh-CN" sz="800" b="1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9210" algn="ctr">
                        <a:spcAft>
                          <a:spcPts val="0"/>
                        </a:spcAft>
                      </a:pPr>
                      <a:endParaRPr lang="zh-CN" sz="800" b="1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28942">
                <a:tc>
                  <a:txBody>
                    <a:bodyPr/>
                    <a:lstStyle/>
                    <a:p>
                      <a:pPr marL="29210" algn="l">
                        <a:spcAft>
                          <a:spcPts val="0"/>
                        </a:spcAft>
                      </a:pPr>
                      <a:r>
                        <a:rPr lang="en-US" altLang="zh-CN" sz="8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Synchrotron radiation</a:t>
                      </a:r>
                      <a:r>
                        <a:rPr lang="en-US" altLang="zh-CN" sz="800" b="1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800" b="1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power </a:t>
                      </a:r>
                      <a:r>
                        <a:rPr lang="en-US" sz="800" b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/beam (MW)</a:t>
                      </a:r>
                      <a:endParaRPr lang="zh-CN" sz="800" b="1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800" b="1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30</a:t>
                      </a:r>
                      <a:endParaRPr lang="zh-CN" altLang="en-US" sz="800" b="1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9210" algn="ctr">
                        <a:spcAft>
                          <a:spcPts val="0"/>
                        </a:spcAft>
                      </a:pPr>
                      <a:endParaRPr lang="zh-CN" sz="800" b="1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74644">
                <a:tc>
                  <a:txBody>
                    <a:bodyPr/>
                    <a:lstStyle/>
                    <a:p>
                      <a:pPr marL="29210" algn="l">
                        <a:spcAft>
                          <a:spcPts val="0"/>
                        </a:spcAft>
                      </a:pPr>
                      <a:r>
                        <a:rPr lang="en-US" sz="800" b="1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Bending radius (km)</a:t>
                      </a:r>
                      <a:endParaRPr lang="zh-CN" sz="800" b="1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921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1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10.7</a:t>
                      </a:r>
                      <a:endParaRPr lang="zh-CN" altLang="zh-CN" sz="800" b="1" kern="1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9210" algn="ctr">
                        <a:spcAft>
                          <a:spcPts val="0"/>
                        </a:spcAft>
                      </a:pPr>
                      <a:endParaRPr lang="zh-CN" sz="800" b="1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68924">
                <a:tc>
                  <a:txBody>
                    <a:bodyPr/>
                    <a:lstStyle/>
                    <a:p>
                      <a:pPr marL="29210" algn="l">
                        <a:spcAft>
                          <a:spcPts val="0"/>
                        </a:spcAft>
                      </a:pPr>
                      <a:r>
                        <a:rPr lang="en-US" sz="800" b="1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Momentum </a:t>
                      </a:r>
                      <a:r>
                        <a:rPr lang="en-US" sz="800" b="1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compact </a:t>
                      </a:r>
                      <a:r>
                        <a:rPr lang="en-US" sz="800" b="1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(10</a:t>
                      </a:r>
                      <a:r>
                        <a:rPr lang="en-US" sz="800" b="1" kern="100" baseline="300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-5</a:t>
                      </a:r>
                      <a:r>
                        <a:rPr lang="en-US" sz="800" b="1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)</a:t>
                      </a:r>
                      <a:endParaRPr lang="zh-CN" sz="800" b="1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9210" algn="ctr">
                        <a:spcAft>
                          <a:spcPts val="0"/>
                        </a:spcAft>
                      </a:pPr>
                      <a:r>
                        <a:rPr lang="en-US" altLang="zh-CN" sz="800" b="1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1.11</a:t>
                      </a:r>
                      <a:endParaRPr lang="zh-CN" sz="800" b="1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9210" algn="ctr">
                        <a:spcAft>
                          <a:spcPts val="0"/>
                        </a:spcAft>
                      </a:pPr>
                      <a:endParaRPr lang="zh-CN" sz="800" b="1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15834">
                <a:tc>
                  <a:txBody>
                    <a:bodyPr/>
                    <a:lstStyle/>
                    <a:p>
                      <a:pPr marL="29210" algn="l">
                        <a:spcAft>
                          <a:spcPts val="0"/>
                        </a:spcAft>
                      </a:pPr>
                      <a:r>
                        <a:rPr lang="en-US" altLang="zh-CN" sz="800" b="1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</a:t>
                      </a:r>
                      <a:r>
                        <a:rPr lang="en-US" altLang="zh-CN" sz="800" b="1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function at IP </a:t>
                      </a:r>
                      <a:r>
                        <a:rPr lang="en-US" altLang="zh-CN" sz="800" b="1" i="1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</a:t>
                      </a:r>
                      <a:r>
                        <a:rPr lang="en-US" altLang="zh-CN" sz="800" b="1" i="1" kern="1200" baseline="-250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x</a:t>
                      </a:r>
                      <a:r>
                        <a:rPr lang="en-US" altLang="zh-CN" sz="800" b="1" i="1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*</a:t>
                      </a:r>
                      <a:r>
                        <a:rPr lang="en-US" altLang="zh-CN" sz="800" b="1" i="1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/ </a:t>
                      </a:r>
                      <a:r>
                        <a:rPr lang="en-US" altLang="zh-CN" sz="800" b="1" i="1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</a:t>
                      </a:r>
                      <a:r>
                        <a:rPr lang="en-US" altLang="zh-CN" sz="800" b="1" i="1" kern="1200" baseline="-250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y</a:t>
                      </a:r>
                      <a:r>
                        <a:rPr lang="en-US" altLang="zh-CN" sz="800" b="1" i="1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*</a:t>
                      </a:r>
                      <a:r>
                        <a:rPr lang="en-US" altLang="zh-CN" sz="800" b="1" i="1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800" b="1" kern="1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800" b="1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m)</a:t>
                      </a:r>
                      <a:endParaRPr lang="zh-CN" sz="800" b="1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800" b="1" kern="1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0.36/0.0015</a:t>
                      </a:r>
                      <a:endParaRPr lang="zh-CN" altLang="zh-CN" sz="800" b="1" kern="100" dirty="0" smtClean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marL="29210" algn="ctr">
                        <a:spcAft>
                          <a:spcPts val="0"/>
                        </a:spcAft>
                      </a:pPr>
                      <a:r>
                        <a:rPr lang="en-US" altLang="zh-CN" sz="800" b="1" kern="1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much larger</a:t>
                      </a:r>
                      <a:r>
                        <a:rPr lang="en-US" altLang="zh-CN" sz="800" b="1" kern="100" baseline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n</a:t>
                      </a:r>
                      <a:r>
                        <a:rPr lang="en-US" altLang="zh-CN" sz="800" b="1" kern="1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atural chromaticity</a:t>
                      </a:r>
                      <a:endParaRPr lang="zh-CN" sz="800" b="1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61225">
                <a:tc>
                  <a:txBody>
                    <a:bodyPr/>
                    <a:lstStyle/>
                    <a:p>
                      <a:pPr marL="29210" algn="l">
                        <a:spcAft>
                          <a:spcPts val="0"/>
                        </a:spcAft>
                      </a:pPr>
                      <a:r>
                        <a:rPr lang="en-US" sz="800" b="1" kern="1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Emittance </a:t>
                      </a:r>
                      <a:r>
                        <a:rPr lang="en-US" altLang="zh-CN" sz="800" b="1" i="1" kern="1200" dirty="0" smtClean="0">
                          <a:solidFill>
                            <a:srgbClr val="FF0000"/>
                          </a:solidFill>
                          <a:effectLst/>
                          <a:latin typeface="Symbol" panose="05050102010706020507" pitchFamily="18" charset="2"/>
                          <a:ea typeface="+mn-ea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lang="en-US" altLang="zh-CN" sz="800" b="1" i="1" kern="1200" baseline="-250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en-US" altLang="zh-CN" sz="800" b="1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altLang="zh-CN" sz="800" b="1" i="1" kern="1200" dirty="0" smtClean="0">
                          <a:solidFill>
                            <a:srgbClr val="FF0000"/>
                          </a:solidFill>
                          <a:effectLst/>
                          <a:latin typeface="Symbol" panose="05050102010706020507" pitchFamily="18" charset="2"/>
                          <a:ea typeface="+mn-ea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lang="en-US" altLang="zh-CN" sz="800" b="1" i="1" kern="1200" baseline="-250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y</a:t>
                      </a:r>
                      <a:r>
                        <a:rPr lang="en-US" sz="800" b="1" kern="1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800" b="1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(nm)</a:t>
                      </a:r>
                      <a:endParaRPr lang="zh-CN" sz="800" b="1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95"/>
                        </a:lnSpc>
                        <a:spcAft>
                          <a:spcPts val="0"/>
                        </a:spcAft>
                      </a:pPr>
                      <a:r>
                        <a:rPr lang="en-GB" sz="8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MS Mincho"/>
                        </a:rPr>
                        <a:t>1.21/0.00</a:t>
                      </a:r>
                      <a:r>
                        <a:rPr lang="en-GB" sz="8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宋体"/>
                        </a:rPr>
                        <a:t>24</a:t>
                      </a:r>
                      <a:endParaRPr lang="zh-CN" sz="8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32385" marR="3238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marL="29210" algn="ctr">
                        <a:spcAft>
                          <a:spcPts val="0"/>
                        </a:spcAft>
                      </a:pPr>
                      <a:endParaRPr lang="zh-CN" sz="800" b="1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41334">
                <a:tc>
                  <a:txBody>
                    <a:bodyPr/>
                    <a:lstStyle/>
                    <a:p>
                      <a:pPr marL="29210" algn="l">
                        <a:spcAft>
                          <a:spcPts val="0"/>
                        </a:spcAft>
                      </a:pPr>
                      <a:r>
                        <a:rPr lang="en-US" altLang="zh-CN" sz="8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Beam size at IP </a:t>
                      </a:r>
                      <a:r>
                        <a:rPr lang="en-US" altLang="zh-CN" sz="800" b="1" i="1" kern="1200" dirty="0" smtClean="0">
                          <a:solidFill>
                            <a:schemeClr val="tx1"/>
                          </a:solidFill>
                          <a:effectLst/>
                          <a:latin typeface="Symbol" panose="05050102010706020507" pitchFamily="18" charset="2"/>
                          <a:ea typeface="+mn-ea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lang="en-US" altLang="zh-CN" sz="800" b="1" i="1" kern="1200" baseline="-25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x </a:t>
                      </a:r>
                      <a:r>
                        <a:rPr lang="en-US" altLang="zh-CN" sz="800" b="1" i="1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altLang="zh-CN" sz="800" b="1" i="1" kern="1200" dirty="0" smtClean="0">
                          <a:solidFill>
                            <a:schemeClr val="tx1"/>
                          </a:solidFill>
                          <a:effectLst/>
                          <a:latin typeface="Symbol" panose="05050102010706020507" pitchFamily="18" charset="2"/>
                          <a:ea typeface="+mn-ea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lang="en-US" altLang="zh-CN" sz="800" b="1" i="1" kern="1200" baseline="-25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y </a:t>
                      </a:r>
                      <a:r>
                        <a:rPr lang="en-US" sz="800" b="1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800" b="1" kern="100" dirty="0" smtClean="0">
                          <a:effectLst/>
                          <a:latin typeface="Symbol" panose="05050102010706020507" pitchFamily="18" charset="2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</a:t>
                      </a:r>
                      <a:r>
                        <a:rPr lang="en-US" sz="800" b="1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m</a:t>
                      </a:r>
                      <a:r>
                        <a:rPr lang="en-US" sz="800" b="1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)</a:t>
                      </a:r>
                      <a:endParaRPr lang="zh-CN" sz="800" b="1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95"/>
                        </a:lnSpc>
                        <a:spcAft>
                          <a:spcPts val="0"/>
                        </a:spcAft>
                      </a:pPr>
                      <a:r>
                        <a:rPr lang="en-GB" sz="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S Mincho"/>
                        </a:rPr>
                        <a:t>20.9/0.06</a:t>
                      </a:r>
                      <a:endParaRPr lang="zh-CN" sz="800" b="1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32385" marR="3238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9210" algn="ctr">
                        <a:spcAft>
                          <a:spcPts val="0"/>
                        </a:spcAft>
                      </a:pPr>
                      <a:endParaRPr lang="zh-CN" sz="800" b="1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61225">
                <a:tc>
                  <a:txBody>
                    <a:bodyPr/>
                    <a:lstStyle/>
                    <a:p>
                      <a:pPr marL="2921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8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Beam-beam parameters </a:t>
                      </a:r>
                      <a:r>
                        <a:rPr lang="en-US" sz="800" b="1" i="1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Symbol" panose="05050102010706020507"/>
                        </a:rPr>
                        <a:t></a:t>
                      </a:r>
                      <a:r>
                        <a:rPr lang="en-US" sz="800" b="1" i="1" kern="100" baseline="-250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en-US" sz="800" b="1" i="0" kern="100" baseline="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altLang="zh-CN" sz="800" b="1" i="1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Symbol" panose="05050102010706020507"/>
                        </a:rPr>
                        <a:t></a:t>
                      </a:r>
                      <a:r>
                        <a:rPr lang="en-US" altLang="zh-CN" sz="800" b="1" i="1" kern="100" baseline="-250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y</a:t>
                      </a:r>
                      <a:endParaRPr lang="zh-CN" altLang="zh-CN" sz="800" b="1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95"/>
                        </a:lnSpc>
                        <a:spcAft>
                          <a:spcPts val="0"/>
                        </a:spcAft>
                      </a:pPr>
                      <a:r>
                        <a:rPr lang="en-GB" sz="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S Mincho"/>
                        </a:rPr>
                        <a:t>0.0</a:t>
                      </a:r>
                      <a:r>
                        <a:rPr lang="en-GB" sz="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</a:rPr>
                        <a:t>18</a:t>
                      </a:r>
                      <a:r>
                        <a:rPr lang="en-GB" sz="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S Mincho"/>
                        </a:rPr>
                        <a:t>/0.109</a:t>
                      </a:r>
                      <a:endParaRPr lang="zh-CN" sz="800" b="1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32385" marR="3238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921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zh-CN" sz="800" b="1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15834">
                <a:tc>
                  <a:txBody>
                    <a:bodyPr/>
                    <a:lstStyle/>
                    <a:p>
                      <a:pPr marL="29210" algn="l">
                        <a:spcAft>
                          <a:spcPts val="0"/>
                        </a:spcAft>
                      </a:pPr>
                      <a:r>
                        <a:rPr lang="en-US" altLang="zh-CN" sz="8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RF voltage </a:t>
                      </a:r>
                      <a:r>
                        <a:rPr lang="en-US" sz="800" b="1" i="1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V</a:t>
                      </a:r>
                      <a:r>
                        <a:rPr lang="en-US" sz="800" b="1" i="1" kern="100" baseline="-250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RF </a:t>
                      </a:r>
                      <a:r>
                        <a:rPr lang="en-US" sz="800" b="1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(GV)</a:t>
                      </a:r>
                      <a:endParaRPr lang="zh-CN" sz="800" b="1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2.17</a:t>
                      </a:r>
                      <a:endParaRPr lang="zh-CN" altLang="en-US" sz="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9210" algn="ctr">
                        <a:spcAft>
                          <a:spcPts val="0"/>
                        </a:spcAft>
                      </a:pPr>
                      <a:endParaRPr lang="zh-CN" sz="800" b="1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15834">
                <a:tc>
                  <a:txBody>
                    <a:bodyPr/>
                    <a:lstStyle/>
                    <a:p>
                      <a:pPr marL="29210" algn="l">
                        <a:spcAft>
                          <a:spcPts val="0"/>
                        </a:spcAft>
                      </a:pPr>
                      <a:r>
                        <a:rPr lang="en-US" altLang="zh-CN" sz="8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RF frequency </a:t>
                      </a:r>
                      <a:r>
                        <a:rPr lang="en-US" sz="800" b="1" i="1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f </a:t>
                      </a:r>
                      <a:r>
                        <a:rPr lang="en-US" sz="800" b="1" i="1" kern="100" baseline="-250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RF</a:t>
                      </a:r>
                      <a:r>
                        <a:rPr lang="en-US" sz="800" b="1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(MHz</a:t>
                      </a:r>
                      <a:r>
                        <a:rPr lang="en-US" sz="800" b="1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)  (harmonic)</a:t>
                      </a:r>
                      <a:endParaRPr lang="zh-CN" sz="800" b="1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921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1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650 (216816)</a:t>
                      </a:r>
                      <a:endParaRPr lang="zh-CN" altLang="zh-CN" sz="800" b="1" kern="1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9210" algn="ctr">
                        <a:spcAft>
                          <a:spcPts val="0"/>
                        </a:spcAft>
                      </a:pPr>
                      <a:endParaRPr lang="zh-CN" sz="800" b="1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92202">
                <a:tc>
                  <a:txBody>
                    <a:bodyPr/>
                    <a:lstStyle/>
                    <a:p>
                      <a:pPr marL="29210" algn="l">
                        <a:spcAft>
                          <a:spcPts val="0"/>
                        </a:spcAft>
                      </a:pPr>
                      <a:r>
                        <a:rPr lang="en-US" sz="800" b="1" i="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Symbol" panose="05050102010706020507"/>
                        </a:rPr>
                        <a:t>Natural</a:t>
                      </a:r>
                      <a:r>
                        <a:rPr lang="en-US" sz="800" b="1" i="1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Symbol" panose="05050102010706020507"/>
                        </a:rPr>
                        <a:t> </a:t>
                      </a:r>
                      <a:r>
                        <a:rPr lang="en-US" altLang="zh-CN" sz="8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bunch length </a:t>
                      </a:r>
                      <a:r>
                        <a:rPr lang="en-US" sz="800" b="1" i="1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Symbol" panose="05050102010706020507"/>
                        </a:rPr>
                        <a:t></a:t>
                      </a:r>
                      <a:r>
                        <a:rPr lang="en-US" sz="800" b="1" i="1" kern="100" baseline="-250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z</a:t>
                      </a:r>
                      <a:r>
                        <a:rPr lang="en-US" sz="800" b="1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(mm)</a:t>
                      </a:r>
                      <a:endParaRPr lang="zh-CN" sz="800" b="1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2.72</a:t>
                      </a:r>
                      <a:endParaRPr lang="zh-CN" altLang="en-US" sz="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9210" algn="ctr">
                        <a:spcAft>
                          <a:spcPts val="0"/>
                        </a:spcAft>
                      </a:pPr>
                      <a:endParaRPr lang="zh-CN" sz="800" b="1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61225">
                <a:tc>
                  <a:txBody>
                    <a:bodyPr/>
                    <a:lstStyle/>
                    <a:p>
                      <a:pPr marL="29210" algn="l">
                        <a:spcAft>
                          <a:spcPts val="0"/>
                        </a:spcAft>
                      </a:pPr>
                      <a:r>
                        <a:rPr lang="en-US" altLang="zh-CN" sz="8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Bunch length </a:t>
                      </a:r>
                      <a:r>
                        <a:rPr lang="en-US" altLang="zh-CN" sz="800" b="1" i="1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Symbol" panose="05050102010706020507"/>
                        </a:rPr>
                        <a:t></a:t>
                      </a:r>
                      <a:r>
                        <a:rPr lang="en-US" altLang="zh-CN" sz="800" b="1" i="1" kern="100" baseline="-250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z</a:t>
                      </a:r>
                      <a:r>
                        <a:rPr lang="en-US" altLang="zh-CN" sz="800" b="1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(mm)</a:t>
                      </a:r>
                      <a:endParaRPr lang="zh-CN" sz="800" b="1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95"/>
                        </a:lnSpc>
                        <a:spcAft>
                          <a:spcPts val="0"/>
                        </a:spcAft>
                      </a:pPr>
                      <a:r>
                        <a:rPr lang="en-GB" sz="800" b="1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</a:rPr>
                        <a:t>4.4</a:t>
                      </a:r>
                      <a:endParaRPr lang="zh-CN" sz="800" b="1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32385" marR="3238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9210" algn="ctr">
                        <a:spcAft>
                          <a:spcPts val="0"/>
                        </a:spcAft>
                      </a:pPr>
                      <a:endParaRPr lang="zh-CN" sz="800" b="1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61225">
                <a:tc>
                  <a:txBody>
                    <a:bodyPr/>
                    <a:lstStyle/>
                    <a:p>
                      <a:pPr marL="29210" algn="l">
                        <a:spcAft>
                          <a:spcPts val="0"/>
                        </a:spcAft>
                      </a:pPr>
                      <a:r>
                        <a:rPr lang="en-US" altLang="zh-CN" sz="800" b="1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HOM power</a:t>
                      </a:r>
                      <a:r>
                        <a:rPr lang="en-US" altLang="zh-CN" sz="800" b="1" kern="100" baseline="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/cavity (2 cell) (kw)</a:t>
                      </a:r>
                      <a:endParaRPr lang="zh-CN" sz="800" b="1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95"/>
                        </a:lnSpc>
                        <a:spcAft>
                          <a:spcPts val="0"/>
                        </a:spcAft>
                      </a:pPr>
                      <a:r>
                        <a:rPr lang="en-GB" sz="800" b="1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</a:rPr>
                        <a:t>0.46</a:t>
                      </a:r>
                      <a:endParaRPr lang="zh-CN" sz="800" b="1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32385" marR="3238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9210" algn="ctr">
                        <a:spcAft>
                          <a:spcPts val="0"/>
                        </a:spcAft>
                      </a:pPr>
                      <a:endParaRPr lang="zh-CN" sz="800" b="1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61225">
                <a:tc>
                  <a:txBody>
                    <a:bodyPr/>
                    <a:lstStyle/>
                    <a:p>
                      <a:pPr marL="29210" algn="l">
                        <a:spcAft>
                          <a:spcPts val="0"/>
                        </a:spcAft>
                      </a:pPr>
                      <a:r>
                        <a:rPr lang="en-US" altLang="zh-CN" sz="8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lang="en-US" sz="800" b="1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nergy </a:t>
                      </a:r>
                      <a:r>
                        <a:rPr lang="en-US" sz="800" b="1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spread (%)</a:t>
                      </a:r>
                      <a:endParaRPr lang="zh-CN" sz="800" b="1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95"/>
                        </a:lnSpc>
                        <a:spcAft>
                          <a:spcPts val="0"/>
                        </a:spcAft>
                      </a:pPr>
                      <a:r>
                        <a:rPr lang="en-GB" sz="800" b="1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</a:rPr>
                        <a:t>0.134</a:t>
                      </a:r>
                      <a:endParaRPr lang="zh-CN" sz="800" b="1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32385" marR="3238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9210" algn="ctr">
                        <a:spcAft>
                          <a:spcPts val="0"/>
                        </a:spcAft>
                      </a:pPr>
                      <a:endParaRPr lang="zh-CN" sz="800" b="1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22621">
                <a:tc>
                  <a:txBody>
                    <a:bodyPr/>
                    <a:lstStyle/>
                    <a:p>
                      <a:pPr marL="2921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800" b="1" kern="1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Energy acceptance requirement (%)</a:t>
                      </a:r>
                      <a:endParaRPr lang="zh-CN" altLang="zh-CN" sz="800" b="1" kern="100" dirty="0" smtClean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 b="1" kern="12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宋体"/>
                        </a:rPr>
                        <a:t>1.35</a:t>
                      </a:r>
                      <a:endParaRPr lang="zh-CN" sz="8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32385" marR="3238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921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800" b="1" kern="1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larger momentum acceptance required</a:t>
                      </a:r>
                      <a:endParaRPr lang="zh-CN" altLang="zh-CN" sz="800" b="1" kern="100" dirty="0" smtClean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15834">
                <a:tc>
                  <a:txBody>
                    <a:bodyPr/>
                    <a:lstStyle/>
                    <a:p>
                      <a:pPr marL="2921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800" b="1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Energy acceptance by</a:t>
                      </a:r>
                      <a:r>
                        <a:rPr lang="en-US" altLang="zh-CN" sz="800" b="1" kern="100" baseline="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RF </a:t>
                      </a:r>
                      <a:r>
                        <a:rPr lang="en-US" altLang="zh-CN" sz="800" b="1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(%)</a:t>
                      </a:r>
                      <a:endParaRPr lang="zh-CN" altLang="zh-CN" sz="800" b="1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2.06</a:t>
                      </a:r>
                      <a:endParaRPr lang="zh-CN" altLang="en-US" sz="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921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zh-CN" sz="800" b="1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61225">
                <a:tc>
                  <a:txBody>
                    <a:bodyPr/>
                    <a:lstStyle/>
                    <a:p>
                      <a:pPr marL="29210" algn="l">
                        <a:spcAft>
                          <a:spcPts val="0"/>
                        </a:spcAft>
                      </a:pPr>
                      <a:r>
                        <a:rPr lang="en-US" sz="800" b="1" i="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Photon number </a:t>
                      </a:r>
                      <a:r>
                        <a:rPr lang="en-US" altLang="zh-CN" sz="800" b="1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due to</a:t>
                      </a:r>
                      <a:r>
                        <a:rPr lang="en-US" altLang="zh-CN" sz="800" b="1" kern="100" baseline="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CN" sz="800" b="1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beamstrahlung</a:t>
                      </a:r>
                      <a:r>
                        <a:rPr lang="en-US" altLang="zh-CN" sz="800" b="1" kern="100" baseline="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endParaRPr lang="zh-CN" sz="800" b="1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95"/>
                        </a:lnSpc>
                        <a:spcAft>
                          <a:spcPts val="0"/>
                        </a:spcAft>
                      </a:pPr>
                      <a:r>
                        <a:rPr lang="en-GB" sz="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</a:rPr>
                        <a:t>0.082</a:t>
                      </a:r>
                      <a:endParaRPr lang="zh-CN" sz="800" b="1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32385" marR="3238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9210" algn="ctr">
                        <a:spcAft>
                          <a:spcPts val="0"/>
                        </a:spcAft>
                      </a:pPr>
                      <a:endParaRPr lang="zh-CN" sz="800" b="1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30682">
                <a:tc>
                  <a:txBody>
                    <a:bodyPr/>
                    <a:lstStyle/>
                    <a:p>
                      <a:pPr marL="27305" algn="l">
                        <a:spcAft>
                          <a:spcPts val="0"/>
                        </a:spcAft>
                      </a:pPr>
                      <a:r>
                        <a:rPr lang="en-GB" sz="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</a:rPr>
                        <a:t>Beamstruhlung lifetime /quantum  lifetime* (min)</a:t>
                      </a:r>
                      <a:endParaRPr lang="zh-CN" sz="800" b="1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32385" marR="3238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</a:rPr>
                        <a:t>80/80</a:t>
                      </a:r>
                      <a:endParaRPr lang="zh-CN" sz="800" b="1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32385" marR="3238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7305" algn="ctr">
                        <a:spcAft>
                          <a:spcPts val="0"/>
                        </a:spcAft>
                      </a:pPr>
                      <a:endParaRPr lang="zh-CN" sz="800" b="1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32385" marR="3238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44468">
                <a:tc>
                  <a:txBody>
                    <a:bodyPr/>
                    <a:lstStyle/>
                    <a:p>
                      <a:pPr marL="29210" algn="l">
                        <a:spcAft>
                          <a:spcPts val="0"/>
                        </a:spcAft>
                      </a:pPr>
                      <a:r>
                        <a:rPr lang="en-US" altLang="zh-CN" sz="800" b="1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Lifetime</a:t>
                      </a:r>
                      <a:r>
                        <a:rPr lang="en-US" altLang="zh-CN" sz="800" b="1" kern="100" baseline="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(hour)</a:t>
                      </a:r>
                      <a:endParaRPr lang="zh-CN" sz="800" b="1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7305" algn="ctr">
                        <a:lnSpc>
                          <a:spcPts val="1635"/>
                        </a:lnSpc>
                        <a:spcAft>
                          <a:spcPts val="0"/>
                        </a:spcAft>
                      </a:pPr>
                      <a:r>
                        <a:rPr lang="en-GB" sz="8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</a:rPr>
                        <a:t>0.43</a:t>
                      </a:r>
                      <a:endParaRPr lang="zh-CN" sz="8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32385" marR="3238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9210" algn="ctr">
                        <a:spcAft>
                          <a:spcPts val="0"/>
                        </a:spcAft>
                      </a:pPr>
                      <a:endParaRPr lang="zh-CN" sz="800" b="1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115834">
                <a:tc>
                  <a:txBody>
                    <a:bodyPr/>
                    <a:lstStyle/>
                    <a:p>
                      <a:pPr marL="29210" algn="l">
                        <a:spcAft>
                          <a:spcPts val="0"/>
                        </a:spcAft>
                      </a:pPr>
                      <a:r>
                        <a:rPr lang="en-US" sz="800" b="1" i="1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F</a:t>
                      </a:r>
                      <a:r>
                        <a:rPr lang="en-US" sz="800" b="1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(hour glass)</a:t>
                      </a:r>
                      <a:endParaRPr lang="zh-CN" sz="800" b="1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0.89</a:t>
                      </a:r>
                      <a:endParaRPr lang="zh-CN" altLang="en-US" sz="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9210" algn="ctr">
                        <a:spcAft>
                          <a:spcPts val="0"/>
                        </a:spcAft>
                      </a:pPr>
                      <a:endParaRPr lang="zh-CN" sz="800" b="1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161225">
                <a:tc>
                  <a:txBody>
                    <a:bodyPr/>
                    <a:lstStyle/>
                    <a:p>
                      <a:pPr marL="29210" algn="l">
                        <a:spcAft>
                          <a:spcPts val="0"/>
                        </a:spcAft>
                      </a:pPr>
                      <a:r>
                        <a:rPr lang="en-US" altLang="zh-CN" sz="800" b="1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Luminosity</a:t>
                      </a:r>
                      <a:r>
                        <a:rPr lang="en-US" altLang="zh-CN" sz="800" b="1" kern="1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/IP</a:t>
                      </a:r>
                      <a:r>
                        <a:rPr lang="en-US" altLang="zh-CN" sz="8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zh-CN" sz="800" b="1" i="1" kern="1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L</a:t>
                      </a:r>
                      <a:r>
                        <a:rPr lang="en-US" sz="800" b="1" kern="1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(10</a:t>
                      </a:r>
                      <a:r>
                        <a:rPr lang="en-US" sz="800" b="1" kern="100" baseline="300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34</a:t>
                      </a:r>
                      <a:r>
                        <a:rPr lang="en-US" sz="800" b="1" kern="1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cm</a:t>
                      </a:r>
                      <a:r>
                        <a:rPr lang="en-US" sz="800" b="1" kern="100" baseline="300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-2</a:t>
                      </a:r>
                      <a:r>
                        <a:rPr lang="en-US" sz="800" b="1" kern="1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lang="en-US" sz="800" b="1" kern="100" baseline="300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-1</a:t>
                      </a:r>
                      <a:r>
                        <a:rPr lang="en-US" sz="800" b="1" kern="1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)</a:t>
                      </a:r>
                      <a:endParaRPr lang="zh-CN" sz="800" b="1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95"/>
                        </a:lnSpc>
                        <a:spcAft>
                          <a:spcPts val="0"/>
                        </a:spcAft>
                      </a:pPr>
                      <a:r>
                        <a:rPr lang="en-GB" sz="8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宋体"/>
                        </a:rPr>
                        <a:t>2.93</a:t>
                      </a:r>
                      <a:endParaRPr lang="zh-CN" sz="8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32385" marR="3238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9210" algn="ctr">
                        <a:spcAft>
                          <a:spcPts val="0"/>
                        </a:spcAft>
                      </a:pPr>
                      <a:endParaRPr lang="zh-CN" sz="800" b="1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</a:tbl>
          </a:graphicData>
        </a:graphic>
      </p:graphicFrame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1280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699542"/>
            <a:ext cx="8075240" cy="4248472"/>
          </a:xfrm>
        </p:spPr>
        <p:txBody>
          <a:bodyPr>
            <a:noAutofit/>
          </a:bodyPr>
          <a:lstStyle/>
          <a:p>
            <a:r>
              <a:rPr lang="en-US" altLang="zh-CN" sz="1800" dirty="0" smtClean="0"/>
              <a:t>Optimization </a:t>
            </a:r>
            <a:r>
              <a:rPr lang="en-US" altLang="zh-CN" sz="1800" dirty="0"/>
              <a:t>of the </a:t>
            </a:r>
            <a:r>
              <a:rPr lang="en-US" altLang="zh-CN" sz="1800" dirty="0" smtClean="0"/>
              <a:t>quadrupole radiation </a:t>
            </a:r>
            <a:r>
              <a:rPr lang="en-US" altLang="zh-CN" sz="1800" dirty="0"/>
              <a:t>effect </a:t>
            </a:r>
          </a:p>
          <a:p>
            <a:pPr lvl="1"/>
            <a:r>
              <a:rPr lang="en-US" altLang="zh-CN" sz="1800" dirty="0"/>
              <a:t>Interaction </a:t>
            </a:r>
            <a:r>
              <a:rPr lang="en-US" altLang="zh-CN" sz="1800" dirty="0" smtClean="0"/>
              <a:t>region: longer QD0/QF1 (</a:t>
            </a:r>
            <a:r>
              <a:rPr lang="en-US" altLang="zh-CN" sz="1800" dirty="0"/>
              <a:t>2m/1.48m =&gt; 3m/2m</a:t>
            </a:r>
            <a:r>
              <a:rPr lang="en-US" altLang="zh-CN" sz="1800" dirty="0" smtClean="0"/>
              <a:t>) </a:t>
            </a:r>
            <a:endParaRPr lang="en-US" altLang="zh-CN" sz="1800" dirty="0"/>
          </a:p>
          <a:p>
            <a:pPr lvl="1"/>
            <a:r>
              <a:rPr lang="en-US" altLang="zh-CN" sz="1800" dirty="0"/>
              <a:t>ARC </a:t>
            </a:r>
            <a:r>
              <a:rPr lang="en-US" altLang="zh-CN" sz="1800" dirty="0" smtClean="0"/>
              <a:t>region</a:t>
            </a:r>
            <a:r>
              <a:rPr lang="en-US" altLang="zh-CN" sz="1800" dirty="0"/>
              <a:t>: longer </a:t>
            </a:r>
            <a:r>
              <a:rPr lang="en-US" altLang="zh-CN" sz="1800" dirty="0" smtClean="0"/>
              <a:t>quadrupoles</a:t>
            </a:r>
            <a:r>
              <a:rPr lang="en-US" altLang="zh-CN" sz="1800" dirty="0"/>
              <a:t> (2m =&gt; 3m )</a:t>
            </a:r>
            <a:endParaRPr lang="en-US" altLang="zh-CN" sz="1800" dirty="0" smtClean="0"/>
          </a:p>
          <a:p>
            <a:pPr marL="342900" lvl="1" indent="-342900">
              <a:buFont typeface="Arial" pitchFamily="34" charset="0"/>
              <a:buChar char="•"/>
            </a:pPr>
            <a:r>
              <a:rPr lang="en-US" altLang="zh-CN" sz="1800" dirty="0" smtClean="0"/>
              <a:t>Reduction </a:t>
            </a:r>
            <a:r>
              <a:rPr lang="en-US" altLang="zh-CN" sz="1800" dirty="0"/>
              <a:t>of </a:t>
            </a:r>
            <a:r>
              <a:rPr lang="en-US" altLang="zh-CN" sz="1800" dirty="0" smtClean="0"/>
              <a:t>dynamic </a:t>
            </a:r>
            <a:r>
              <a:rPr lang="en-US" altLang="zh-CN" sz="1800" dirty="0"/>
              <a:t>aperture</a:t>
            </a:r>
            <a:r>
              <a:rPr lang="en-US" altLang="zh-CN" sz="1800" dirty="0" smtClean="0"/>
              <a:t> </a:t>
            </a:r>
            <a:r>
              <a:rPr lang="en-US" altLang="zh-CN" sz="1800" dirty="0"/>
              <a:t>requirement from </a:t>
            </a:r>
            <a:r>
              <a:rPr lang="en-US" altLang="zh-CN" sz="1800" dirty="0" smtClean="0"/>
              <a:t>injection</a:t>
            </a:r>
            <a:endParaRPr lang="en-US" altLang="zh-CN" sz="2200" dirty="0" smtClean="0"/>
          </a:p>
          <a:p>
            <a:pPr lvl="1"/>
            <a:r>
              <a:rPr lang="en-US" altLang="zh-CN" sz="1800" dirty="0"/>
              <a:t>Straight section </a:t>
            </a:r>
            <a:r>
              <a:rPr lang="en-US" altLang="zh-CN" sz="1800" dirty="0" smtClean="0"/>
              <a:t>region:  larger </a:t>
            </a:r>
            <a:r>
              <a:rPr lang="en-US" altLang="zh-CN" sz="1800" dirty="0" smtClean="0">
                <a:sym typeface="Symbol"/>
              </a:rPr>
              <a:t></a:t>
            </a:r>
            <a:r>
              <a:rPr lang="en-US" altLang="zh-CN" sz="1800" dirty="0">
                <a:sym typeface="Symbol"/>
              </a:rPr>
              <a:t>x at injection point </a:t>
            </a:r>
            <a:r>
              <a:rPr lang="en-US" altLang="zh-CN" sz="1800" dirty="0" smtClean="0">
                <a:sym typeface="Symbol"/>
              </a:rPr>
              <a:t>(</a:t>
            </a:r>
            <a:r>
              <a:rPr lang="en-US" altLang="zh-CN" sz="1800" dirty="0">
                <a:sym typeface="Symbol"/>
              </a:rPr>
              <a:t>600m  =&gt;  </a:t>
            </a:r>
            <a:r>
              <a:rPr lang="en-US" altLang="zh-CN" sz="1800" dirty="0" smtClean="0">
                <a:sym typeface="Symbol"/>
              </a:rPr>
              <a:t>1800m)</a:t>
            </a:r>
            <a:endParaRPr lang="en-US" altLang="zh-CN" sz="1800" dirty="0" smtClean="0"/>
          </a:p>
          <a:p>
            <a:r>
              <a:rPr lang="en-US" altLang="zh-CN" sz="1800" dirty="0"/>
              <a:t>Maximization of bend filling factor to </a:t>
            </a:r>
            <a:r>
              <a:rPr lang="en-US" altLang="zh-CN" sz="1800" dirty="0" smtClean="0"/>
              <a:t>minimize the synchrotron radiation loss per turn</a:t>
            </a:r>
          </a:p>
          <a:p>
            <a:pPr lvl="1"/>
            <a:r>
              <a:rPr lang="en-US" altLang="zh-CN" sz="1800" dirty="0"/>
              <a:t>ARC </a:t>
            </a:r>
            <a:r>
              <a:rPr lang="en-US" altLang="zh-CN" sz="1800" dirty="0" smtClean="0"/>
              <a:t>region: </a:t>
            </a:r>
            <a:r>
              <a:rPr lang="en-US" altLang="zh-CN" sz="1800" dirty="0"/>
              <a:t>s</a:t>
            </a:r>
            <a:r>
              <a:rPr lang="en-US" altLang="zh-CN" sz="1800" dirty="0" smtClean="0"/>
              <a:t>extupoles in two rings changed from staggered to parallel; The left drifts are used for longer bend.</a:t>
            </a:r>
          </a:p>
          <a:p>
            <a:pPr lvl="1"/>
            <a:r>
              <a:rPr lang="en-US" altLang="zh-CN" sz="1800" dirty="0" smtClean="0"/>
              <a:t>RF region: shorter phase tuning sections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altLang="zh-CN" sz="1800" dirty="0">
                <a:sym typeface="Symbol"/>
              </a:rPr>
              <a:t>Stronger optimization and stricter hardware requirement should be made to get enough dynamic </a:t>
            </a:r>
            <a:r>
              <a:rPr lang="en-US" altLang="zh-CN" sz="1800" dirty="0" smtClean="0">
                <a:sym typeface="Symbol"/>
              </a:rPr>
              <a:t>aperture</a:t>
            </a:r>
            <a:endParaRPr lang="en-US" altLang="zh-CN" sz="1800" dirty="0"/>
          </a:p>
        </p:txBody>
      </p:sp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457200" y="195486"/>
            <a:ext cx="8229600" cy="594066"/>
          </a:xfrm>
        </p:spPr>
        <p:txBody>
          <a:bodyPr>
            <a:noAutofit/>
          </a:bodyPr>
          <a:lstStyle/>
          <a:p>
            <a:pPr marL="0" lvl="1" algn="ctr"/>
            <a:r>
              <a:rPr lang="en-US" altLang="zh-CN" sz="2000" b="1" dirty="0" smtClean="0">
                <a:solidFill>
                  <a:srgbClr val="0070C0"/>
                </a:solidFill>
              </a:rPr>
              <a:t>Lattice design with higher luminosity </a:t>
            </a:r>
            <a:endParaRPr lang="en-US" altLang="zh-CN" sz="2400" b="1" dirty="0">
              <a:solidFill>
                <a:srgbClr val="0070C0"/>
              </a:solidFill>
            </a:endParaRPr>
          </a:p>
        </p:txBody>
      </p:sp>
      <p:pic>
        <p:nvPicPr>
          <p:cNvPr id="7" name="Picture 8" descr="logo_main20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7" y="40472"/>
            <a:ext cx="917403" cy="484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741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6718</TotalTime>
  <Words>1957</Words>
  <Application>Microsoft Office PowerPoint</Application>
  <PresentationFormat>全屏显示(16:9)</PresentationFormat>
  <Paragraphs>441</Paragraphs>
  <Slides>24</Slides>
  <Notes>9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3" baseType="lpstr">
      <vt:lpstr>MS Mincho</vt:lpstr>
      <vt:lpstr>宋体</vt:lpstr>
      <vt:lpstr>Arial</vt:lpstr>
      <vt:lpstr>Calibri</vt:lpstr>
      <vt:lpstr>Cambria Math</vt:lpstr>
      <vt:lpstr>Symbol</vt:lpstr>
      <vt:lpstr>Times New Roman</vt:lpstr>
      <vt:lpstr>Wingdings</vt:lpstr>
      <vt:lpstr>Office 主题</vt:lpstr>
      <vt:lpstr>Lattice design of the CEPC collider ring</vt:lpstr>
      <vt:lpstr>PowerPoint 演示文稿</vt:lpstr>
      <vt:lpstr>PowerPoint 演示文稿</vt:lpstr>
      <vt:lpstr>Correction scheme</vt:lpstr>
      <vt:lpstr>The alignment requirement</vt:lpstr>
      <vt:lpstr>Dynamic aperture with error and corrections</vt:lpstr>
      <vt:lpstr> </vt:lpstr>
      <vt:lpstr>PowerPoint 演示文稿</vt:lpstr>
      <vt:lpstr>Lattice design with higher luminosity </vt:lpstr>
      <vt:lpstr>PowerPoint 演示文稿</vt:lpstr>
      <vt:lpstr>PowerPoint 演示文稿</vt:lpstr>
      <vt:lpstr>PowerPoint 演示文稿</vt:lpstr>
      <vt:lpstr> </vt:lpstr>
      <vt:lpstr>PowerPoint 演示文稿</vt:lpstr>
      <vt:lpstr>PowerPoint 演示文稿</vt:lpstr>
      <vt:lpstr>Optimization of final doublet design</vt:lpstr>
      <vt:lpstr>PowerPoint 演示文稿</vt:lpstr>
      <vt:lpstr>PowerPoint 演示文稿</vt:lpstr>
      <vt:lpstr>PowerPoint 演示文稿</vt:lpstr>
      <vt:lpstr>PowerPoint 演示文稿</vt:lpstr>
      <vt:lpstr>Analytic formula for dynamic aperture</vt:lpstr>
      <vt:lpstr>Comparison of analytic and simulation result</vt:lpstr>
      <vt:lpstr>PowerPoint 演示文稿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CEPC main parameters</dc:title>
  <dc:creator>yiwei</dc:creator>
  <cp:lastModifiedBy>Yiwei</cp:lastModifiedBy>
  <cp:revision>1654</cp:revision>
  <dcterms:created xsi:type="dcterms:W3CDTF">2019-04-10T07:42:09Z</dcterms:created>
  <dcterms:modified xsi:type="dcterms:W3CDTF">2020-05-28T05:47:27Z</dcterms:modified>
</cp:coreProperties>
</file>