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3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8C2A91-1694-47B4-8CCC-F78D0E7AA869}" type="datetimeFigureOut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52C32-613E-4711-B5DA-0D20710481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1433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54DAF4-2546-4394-8825-E4FF65930D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EB2E3C1-BA86-439F-A802-7B85E0B128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AAC2664-BDF2-404E-96BB-A29B7CA7A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B1DD-44FF-43F4-93F2-E5560561AB78}" type="datetime1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51D42FA-E421-4F67-8A7D-BF68D36A1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F37432E-DF94-4CF0-BE67-7B20C6F73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637C-32B4-4533-BEAB-5A733FD04A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3570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1D5A43-1B55-47F5-9309-7B0BB313B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15762A6-99B8-4AD9-9ED4-7D17B17F9D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9A511F1-06EE-4538-94D2-C4FFCAB22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62715-BBF5-429F-ACA5-DE31B70E40B9}" type="datetime1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F386CBA-1600-4BA0-9B57-25507FDA0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FBCB6ED-36FD-49C0-B669-8E475909A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637C-32B4-4533-BEAB-5A733FD04A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9382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293F9F0-4F8A-43E2-B473-125EE3933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8D5DB2C-A7C9-4658-AD02-DE52CCA194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08A8F3B-FC91-4E2D-915C-3427B4045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23FC-7581-43D8-A582-C8B149FE5399}" type="datetime1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F6AAB36-999D-4821-9E10-887563890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99C6D67-77C6-4A15-B6F1-11B010343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637C-32B4-4533-BEAB-5A733FD04A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2355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B5B97D-DC32-4D06-8DA9-38F5E62CF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E238E00-78FB-4C11-9B2F-7E66221B7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ED614E7-EFB0-4E89-BA1A-87E5BC0DB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F2BF-AEE0-4A90-BB70-C042BA0B065C}" type="datetime1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106F60C-946C-4194-8962-A34EE2213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E51D6E9-82CD-415C-BF0E-DCEB4CD49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637C-32B4-4533-BEAB-5A733FD04A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344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FAA3E8-C1A6-4904-AF41-16A483D1F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53873C3-9F92-43C0-B2AC-1D4146AF8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969E085-1E58-432E-81C9-5DA26960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C889-2C13-444F-8EAB-3C8AF0ADAB46}" type="datetime1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76D93CA-3802-428E-BC9A-DA1216765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D293CDD-0268-4EC2-8A26-E32FA31EF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637C-32B4-4533-BEAB-5A733FD04A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3887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202DDB-52A2-4121-B589-F8E82A082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D161A4-3783-4579-8DA4-1484F2B952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CC7A4CB-6883-455E-86FA-197AA6730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5C3E4E0-1F42-4A00-8DB3-8D9D651D8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2549-8C0A-422B-AD00-738E42636F5E}" type="datetime1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0F988C5-93FB-4980-ADA6-55CB2A4DC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740A949-D105-42A0-8060-EC2797199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637C-32B4-4533-BEAB-5A733FD04A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931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75063F-2F60-4E6E-9C9E-23E76171A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96BBFD7-7F08-433B-9F61-7EC7A9B47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CC18E20-558D-4BA9-BFA3-A67C86E0F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2CDA4A6-70A8-412E-A719-0324BA1F8A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61613BC-08AB-4179-95E9-98AC112ED1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834252C-2AC7-412B-A63B-842501FB3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CE68-4177-45B5-A18F-5104E25439E9}" type="datetime1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61230AA-7F41-4092-A62F-3156070CE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5A7F83B-60B0-416E-A6B2-1BB41D592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637C-32B4-4533-BEAB-5A733FD04A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8252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08B2CB-7744-4215-B528-2CFFFF5E2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82A455B-793E-43B1-8B56-D7C56BA5E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4412-E9F0-42D5-AFBA-9BE892315A5B}" type="datetime1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D3965BB-0B21-491D-BF23-F21EA4712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CAFEED0-89C3-4A29-A557-0E050407B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637C-32B4-4533-BEAB-5A733FD04A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0946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D8F7327-642E-4496-97CB-CA64999DD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A5F9-C5E4-43A1-9E65-CE71D10B92A6}" type="datetime1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C3658D4-90B3-48C5-8CFA-82B67DB60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7A9A9D6-C29C-4AEE-B404-0F29C6FDC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637C-32B4-4533-BEAB-5A733FD04A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7262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8DF551-10F7-4BB1-A8D6-4ECA1D388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313710E-19B6-478B-BD0E-4A97915D6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73CA48B-423B-41F5-B093-6C3D8D268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0A2ABCD-1DDD-4718-A2D9-BBABAD405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1E45-5858-49C8-8E72-0E9F12743B94}" type="datetime1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872892C-CCC9-49B9-B1BF-E2B9B321A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81BBCAA-74A1-4FFD-A89D-B648485CE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637C-32B4-4533-BEAB-5A733FD04A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9781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0D6364-1BF2-4C83-95A6-65B1D8165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5D749D4-1990-42AA-AD35-1483613644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3730D52-2D09-4697-81DE-E13B1899C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8A768F7-826D-4DF6-A2F2-BDD55E771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7F16-1843-4845-9FD7-A66CA45FC026}" type="datetime1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399B723-00C7-476F-9E80-D14AB6876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FE67D60-021F-44F9-8A9B-1C27265CA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637C-32B4-4533-BEAB-5A733FD04A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267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4DB1BB1-0208-4040-8278-B9311D799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AA82CC0-3448-444E-970B-F261D131F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584F809-75D0-4C75-81EC-8105AE6191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3B327-E4A7-4F55-A74F-2F8D379FEC8D}" type="datetime1">
              <a:rPr lang="zh-CN" altLang="en-US" smtClean="0"/>
              <a:t>2020/11/23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290760D-386F-4841-9760-048DDBC198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DD5FE32-2CF4-4184-AE65-99258A1FC9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F637C-32B4-4533-BEAB-5A733FD04A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5715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38A1C3-EB89-4D51-9782-9459CF3E13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SDT: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reconsideration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5337BE8-4F30-4E04-B8A9-A2FE424196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9360541-21D9-48DF-AB4D-074728F32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637C-32B4-4533-BEAB-5A733FD04A2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5515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内容占位符 7">
            <a:extLst>
              <a:ext uri="{FF2B5EF4-FFF2-40B4-BE49-F238E27FC236}">
                <a16:creationId xmlns:a16="http://schemas.microsoft.com/office/drawing/2014/main" id="{9B438F7B-D5F7-614A-9EEB-4F6BDBBAE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830" y="959863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>
                <a:latin typeface="Superclarendon" panose="02060605060000020003" pitchFamily="18" charset="0"/>
              </a:rPr>
              <a:t>We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are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not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software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developers</a:t>
            </a:r>
          </a:p>
          <a:p>
            <a:pPr>
              <a:lnSpc>
                <a:spcPct val="150000"/>
              </a:lnSpc>
            </a:pPr>
            <a:r>
              <a:rPr lang="en-US" altLang="zh-CN" sz="3200" dirty="0">
                <a:latin typeface="Superclarendon" panose="02060605060000020003" pitchFamily="18" charset="0"/>
              </a:rPr>
              <a:t>We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are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not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hardware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experts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endParaRPr lang="en-US" altLang="zh-CN" sz="3200" dirty="0">
              <a:latin typeface="Superclarendon" panose="02060605060000020003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>
                <a:latin typeface="Superclarendon" panose="02060605060000020003" pitchFamily="18" charset="0"/>
              </a:rPr>
              <a:t>We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are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physics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analyzers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knowing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physics</a:t>
            </a:r>
            <a:r>
              <a:rPr lang="zh-CN" altLang="en-US" sz="3200" dirty="0">
                <a:latin typeface="Superclarendon" panose="02060605060000020003" pitchFamily="18" charset="0"/>
              </a:rPr>
              <a:t>， </a:t>
            </a:r>
            <a:r>
              <a:rPr lang="en-US" altLang="zh-CN" sz="3200" dirty="0">
                <a:latin typeface="Superclarendon" panose="02060605060000020003" pitchFamily="18" charset="0"/>
              </a:rPr>
              <a:t>detector,</a:t>
            </a:r>
            <a:r>
              <a:rPr lang="zh-CN" altLang="en-US" sz="3200">
                <a:latin typeface="Superclarendon" panose="02060605060000020003" pitchFamily="18" charset="0"/>
              </a:rPr>
              <a:t> </a:t>
            </a:r>
            <a:r>
              <a:rPr lang="en-US" altLang="zh-CN" sz="3200">
                <a:latin typeface="Superclarendon" panose="02060605060000020003" pitchFamily="18" charset="0"/>
              </a:rPr>
              <a:t>and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software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knowledges</a:t>
            </a:r>
          </a:p>
          <a:p>
            <a:pPr>
              <a:lnSpc>
                <a:spcPct val="150000"/>
              </a:lnSpc>
            </a:pPr>
            <a:r>
              <a:rPr lang="en-US" altLang="zh-CN" sz="3200" dirty="0">
                <a:latin typeface="Superclarendon" panose="02060605060000020003" pitchFamily="18" charset="0"/>
              </a:rPr>
              <a:t>We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set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the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goal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and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boundary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conditions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of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detector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and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software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R&amp;D</a:t>
            </a:r>
          </a:p>
          <a:p>
            <a:pPr>
              <a:lnSpc>
                <a:spcPct val="150000"/>
              </a:lnSpc>
            </a:pPr>
            <a:r>
              <a:rPr lang="en-US" altLang="zh-CN" sz="3200" dirty="0">
                <a:latin typeface="Superclarendon" panose="02060605060000020003" pitchFamily="18" charset="0"/>
              </a:rPr>
              <a:t>We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should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be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r>
              <a:rPr lang="en-US" altLang="zh-CN" sz="3200" dirty="0">
                <a:latin typeface="Superclarendon" panose="02060605060000020003" pitchFamily="18" charset="0"/>
              </a:rPr>
              <a:t>quick</a:t>
            </a:r>
            <a:r>
              <a:rPr lang="zh-CN" altLang="en-US" sz="3200" dirty="0">
                <a:latin typeface="Superclarendon" panose="02060605060000020003" pitchFamily="18" charset="0"/>
              </a:rPr>
              <a:t> </a:t>
            </a:r>
            <a:endParaRPr lang="en-US" altLang="zh-CN" sz="3200" dirty="0">
              <a:latin typeface="Superclarendon" panose="02060605060000020003" pitchFamily="18" charset="0"/>
            </a:endParaRPr>
          </a:p>
          <a:p>
            <a:pPr>
              <a:lnSpc>
                <a:spcPct val="150000"/>
              </a:lnSpc>
            </a:pPr>
            <a:endParaRPr lang="zh-CN" altLang="en-US" sz="3200" dirty="0">
              <a:latin typeface="Superclarendon" panose="02060605060000020003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2864098-C7C3-A448-A00D-A4C34CF46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637C-32B4-4533-BEAB-5A733FD04A2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6639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421F9D-B186-6249-AC12-0348BC6AD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latin typeface="Superclarendon" panose="02060605060000020003" pitchFamily="18" charset="0"/>
              </a:rPr>
              <a:t>Silicon</a:t>
            </a:r>
            <a:r>
              <a:rPr kumimoji="1" lang="zh-CN" altLang="en-US" dirty="0"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latin typeface="Superclarendon" panose="02060605060000020003" pitchFamily="18" charset="0"/>
              </a:rPr>
              <a:t>Drift</a:t>
            </a:r>
            <a:r>
              <a:rPr kumimoji="1" lang="zh-CN" altLang="en-US" dirty="0"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latin typeface="Superclarendon" panose="02060605060000020003" pitchFamily="18" charset="0"/>
              </a:rPr>
              <a:t>Chamber</a:t>
            </a:r>
            <a:r>
              <a:rPr kumimoji="1" lang="zh-CN" altLang="en-US" dirty="0">
                <a:latin typeface="Superclarendon" panose="02060605060000020003" pitchFamily="18" charset="0"/>
              </a:rPr>
              <a:t> 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460CCD1-24D4-CD44-A9A9-B18626A57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1800" dirty="0">
                <a:latin typeface="Superclarendon" panose="02060605060000020003" pitchFamily="18" charset="0"/>
              </a:rPr>
              <a:t>Silicon+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DC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tracker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provides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endParaRPr kumimoji="1" lang="en-US" altLang="zh-CN" sz="1800" dirty="0">
              <a:latin typeface="Superclarendon" panose="02060605060000020003" pitchFamily="18" charset="0"/>
            </a:endParaRPr>
          </a:p>
          <a:p>
            <a:pPr lvl="1">
              <a:lnSpc>
                <a:spcPct val="150000"/>
              </a:lnSpc>
            </a:pPr>
            <a:r>
              <a:rPr kumimoji="1" lang="en-US" altLang="zh-CN" sz="1800" dirty="0">
                <a:latin typeface="Superclarendon" panose="02060605060000020003" pitchFamily="18" charset="0"/>
              </a:rPr>
              <a:t>Precise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impact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parameter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and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momentum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measurement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endParaRPr kumimoji="1" lang="en-US" altLang="zh-CN" sz="1800" dirty="0">
              <a:latin typeface="Superclarendon" panose="02060605060000020003" pitchFamily="18" charset="0"/>
            </a:endParaRPr>
          </a:p>
          <a:p>
            <a:pPr lvl="1">
              <a:lnSpc>
                <a:spcPct val="150000"/>
              </a:lnSpc>
            </a:pPr>
            <a:r>
              <a:rPr kumimoji="1" lang="en-US" altLang="zh-CN" sz="1800" dirty="0" err="1">
                <a:latin typeface="Superclarendon" panose="02060605060000020003" pitchFamily="18" charset="0"/>
              </a:rPr>
              <a:t>dN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/dx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or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 err="1">
                <a:latin typeface="Superclarendon" panose="02060605060000020003" pitchFamily="18" charset="0"/>
              </a:rPr>
              <a:t>dE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/dx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endParaRPr kumimoji="1" lang="en-US" altLang="zh-CN" sz="1800" dirty="0">
              <a:latin typeface="Superclarendon" panose="02060605060000020003" pitchFamily="18" charset="0"/>
            </a:endParaRPr>
          </a:p>
          <a:p>
            <a:pPr>
              <a:lnSpc>
                <a:spcPct val="150000"/>
              </a:lnSpc>
            </a:pPr>
            <a:r>
              <a:rPr kumimoji="1" lang="en-US" altLang="zh-CN" sz="1800" dirty="0">
                <a:latin typeface="Superclarendon" panose="02060605060000020003" pitchFamily="18" charset="0"/>
              </a:rPr>
              <a:t>A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detector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design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should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be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top-down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and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physics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motivated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endParaRPr kumimoji="1" lang="en-US" altLang="zh-CN" sz="1800" dirty="0">
              <a:latin typeface="Superclarendon" panose="02060605060000020003" pitchFamily="18" charset="0"/>
            </a:endParaRPr>
          </a:p>
          <a:p>
            <a:pPr>
              <a:lnSpc>
                <a:spcPct val="150000"/>
              </a:lnSpc>
            </a:pPr>
            <a:r>
              <a:rPr kumimoji="1" lang="en-US" altLang="zh-CN" sz="1800" dirty="0">
                <a:latin typeface="Superclarendon" panose="02060605060000020003" pitchFamily="18" charset="0"/>
              </a:rPr>
              <a:t>1</a:t>
            </a:r>
            <a:r>
              <a:rPr kumimoji="1" lang="en-US" altLang="zh-CN" sz="1800" baseline="30000" dirty="0">
                <a:latin typeface="Superclarendon" panose="02060605060000020003" pitchFamily="18" charset="0"/>
              </a:rPr>
              <a:t>st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priority: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we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need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to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know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the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boundary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conditions,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such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as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endParaRPr kumimoji="1" lang="en-US" altLang="zh-CN" sz="1800" dirty="0">
              <a:latin typeface="Superclarendon" panose="02060605060000020003" pitchFamily="18" charset="0"/>
            </a:endParaRPr>
          </a:p>
          <a:p>
            <a:pPr lvl="1">
              <a:lnSpc>
                <a:spcPct val="150000"/>
              </a:lnSpc>
            </a:pPr>
            <a:r>
              <a:rPr kumimoji="1" lang="en-US" altLang="zh-CN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Layout</a:t>
            </a:r>
            <a:r>
              <a:rPr kumimoji="1" lang="zh-CN" altLang="en-US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of</a:t>
            </a:r>
            <a:r>
              <a:rPr kumimoji="1" lang="zh-CN" altLang="en-US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silicon</a:t>
            </a:r>
            <a:r>
              <a:rPr kumimoji="1" lang="zh-CN" altLang="en-US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and</a:t>
            </a:r>
            <a:r>
              <a:rPr kumimoji="1" lang="zh-CN" altLang="en-US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DC</a:t>
            </a:r>
            <a:r>
              <a:rPr kumimoji="1" lang="zh-CN" altLang="en-US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:</a:t>
            </a:r>
            <a:r>
              <a:rPr kumimoji="1" lang="zh-CN" altLang="en-US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#’s</a:t>
            </a:r>
            <a:r>
              <a:rPr kumimoji="1" lang="zh-CN" altLang="en-US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  </a:t>
            </a:r>
            <a:r>
              <a:rPr kumimoji="1" lang="en-US" altLang="zh-CN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of</a:t>
            </a:r>
            <a:r>
              <a:rPr kumimoji="1" lang="zh-CN" altLang="en-US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hits</a:t>
            </a:r>
            <a:r>
              <a:rPr kumimoji="1" lang="zh-CN" altLang="en-US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on</a:t>
            </a:r>
            <a:r>
              <a:rPr kumimoji="1" lang="zh-CN" altLang="en-US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silicon</a:t>
            </a:r>
            <a:r>
              <a:rPr kumimoji="1" lang="zh-CN" altLang="en-US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and</a:t>
            </a:r>
            <a:r>
              <a:rPr kumimoji="1" lang="zh-CN" altLang="en-US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wires</a:t>
            </a:r>
            <a:r>
              <a:rPr kumimoji="1" lang="zh-CN" altLang="en-US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 </a:t>
            </a:r>
            <a:endParaRPr kumimoji="1" lang="en-US" altLang="zh-CN" sz="1800" dirty="0">
              <a:solidFill>
                <a:srgbClr val="0070C0"/>
              </a:solidFill>
              <a:latin typeface="Superclarendon" panose="02060605060000020003" pitchFamily="18" charset="0"/>
            </a:endParaRPr>
          </a:p>
          <a:p>
            <a:pPr lvl="1">
              <a:lnSpc>
                <a:spcPct val="150000"/>
              </a:lnSpc>
            </a:pPr>
            <a:r>
              <a:rPr kumimoji="1" lang="en-US" altLang="zh-CN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Resolutions</a:t>
            </a:r>
            <a:r>
              <a:rPr kumimoji="1" lang="zh-CN" altLang="en-US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of</a:t>
            </a:r>
            <a:r>
              <a:rPr kumimoji="1" lang="zh-CN" altLang="en-US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pixel,</a:t>
            </a:r>
            <a:r>
              <a:rPr kumimoji="1" lang="zh-CN" altLang="en-US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strip,</a:t>
            </a:r>
            <a:r>
              <a:rPr kumimoji="1" lang="zh-CN" altLang="en-US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and</a:t>
            </a:r>
            <a:r>
              <a:rPr kumimoji="1" lang="zh-CN" altLang="en-US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wires</a:t>
            </a:r>
            <a:r>
              <a:rPr kumimoji="1" lang="zh-CN" altLang="en-US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 </a:t>
            </a:r>
            <a:endParaRPr kumimoji="1" lang="en-US" altLang="zh-CN" sz="1800" dirty="0">
              <a:solidFill>
                <a:srgbClr val="0070C0"/>
              </a:solidFill>
              <a:latin typeface="Superclarendon" panose="02060605060000020003" pitchFamily="18" charset="0"/>
            </a:endParaRPr>
          </a:p>
          <a:p>
            <a:pPr lvl="1">
              <a:lnSpc>
                <a:spcPct val="150000"/>
              </a:lnSpc>
            </a:pPr>
            <a:r>
              <a:rPr kumimoji="1" lang="en-US" altLang="zh-CN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Material</a:t>
            </a:r>
            <a:r>
              <a:rPr kumimoji="1" lang="zh-CN" altLang="en-US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budget</a:t>
            </a:r>
            <a:r>
              <a:rPr kumimoji="1" lang="zh-CN" altLang="en-US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for</a:t>
            </a:r>
            <a:r>
              <a:rPr kumimoji="1" lang="zh-CN" altLang="en-US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soft</a:t>
            </a:r>
            <a:r>
              <a:rPr kumimoji="1" lang="zh-CN" altLang="en-US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particles</a:t>
            </a:r>
            <a:r>
              <a:rPr kumimoji="1" lang="zh-CN" altLang="en-US" sz="1800" dirty="0">
                <a:solidFill>
                  <a:srgbClr val="0070C0"/>
                </a:solidFill>
                <a:latin typeface="Superclarendon" panose="02060605060000020003" pitchFamily="18" charset="0"/>
              </a:rPr>
              <a:t> </a:t>
            </a:r>
            <a:endParaRPr kumimoji="1" lang="en-US" altLang="zh-CN" sz="1800" dirty="0">
              <a:solidFill>
                <a:srgbClr val="0070C0"/>
              </a:solidFill>
              <a:latin typeface="Superclarendon" panose="02060605060000020003" pitchFamily="18" charset="0"/>
            </a:endParaRPr>
          </a:p>
          <a:p>
            <a:pPr lvl="1">
              <a:lnSpc>
                <a:spcPct val="150000"/>
              </a:lnSpc>
            </a:pPr>
            <a:r>
              <a:rPr kumimoji="1" lang="en-US" altLang="zh-CN" sz="1800" dirty="0" err="1">
                <a:latin typeface="Superclarendon" panose="02060605060000020003" pitchFamily="18" charset="0"/>
              </a:rPr>
              <a:t>dN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/dx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potential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and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feasibility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(waveform, #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of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hits,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…</a:t>
            </a:r>
            <a:r>
              <a:rPr kumimoji="1" lang="zh-CN" altLang="en-US" sz="18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1800" dirty="0">
                <a:latin typeface="Superclarendon" panose="02060605060000020003" pitchFamily="18" charset="0"/>
              </a:rPr>
              <a:t>)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FF68F8D-CD0F-FD4C-9BF9-17B108024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637C-32B4-4533-BEAB-5A733FD04A22}" type="slidenum">
              <a:rPr lang="zh-CN" altLang="en-US" smtClean="0"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74911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421F9D-B186-6249-AC12-0348BC6AD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kumimoji="1" lang="en-US" altLang="zh-CN" dirty="0">
                <a:latin typeface="Superclarendon" panose="02060605060000020003" pitchFamily="18" charset="0"/>
              </a:rPr>
              <a:t>For</a:t>
            </a:r>
            <a:r>
              <a:rPr kumimoji="1" lang="zh-CN" altLang="en-US" dirty="0"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latin typeface="Superclarendon" panose="02060605060000020003" pitchFamily="18" charset="0"/>
              </a:rPr>
              <a:t>a</a:t>
            </a:r>
            <a:r>
              <a:rPr kumimoji="1" lang="zh-CN" altLang="en-US" dirty="0"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latin typeface="Superclarendon" panose="02060605060000020003" pitchFamily="18" charset="0"/>
              </a:rPr>
              <a:t>short</a:t>
            </a:r>
            <a:r>
              <a:rPr kumimoji="1" lang="zh-CN" altLang="en-US" dirty="0"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latin typeface="Superclarendon" panose="02060605060000020003" pitchFamily="18" charset="0"/>
              </a:rPr>
              <a:t>term</a:t>
            </a:r>
            <a:r>
              <a:rPr kumimoji="1" lang="zh-CN" altLang="en-US" dirty="0"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latin typeface="Superclarendon" panose="02060605060000020003" pitchFamily="18" charset="0"/>
              </a:rPr>
              <a:t>goal</a:t>
            </a:r>
            <a:r>
              <a:rPr kumimoji="1" lang="zh-CN" altLang="en-US" dirty="0">
                <a:latin typeface="Superclarendon" panose="02060605060000020003" pitchFamily="18" charset="0"/>
              </a:rPr>
              <a:t> 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460CCD1-24D4-CD44-A9A9-B18626A57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3234"/>
            <a:ext cx="10515600" cy="486372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2000" dirty="0">
                <a:latin typeface="Superclarendon" panose="02060605060000020003" pitchFamily="18" charset="0"/>
              </a:rPr>
              <a:t>Answer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the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questions: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layout,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resolution,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material,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…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endParaRPr kumimoji="1" lang="en-US" altLang="zh-CN" sz="2000" dirty="0">
              <a:latin typeface="Superclarendon" panose="02060605060000020003" pitchFamily="18" charset="0"/>
            </a:endParaRPr>
          </a:p>
          <a:p>
            <a:pPr>
              <a:lnSpc>
                <a:spcPct val="150000"/>
              </a:lnSpc>
            </a:pPr>
            <a:r>
              <a:rPr kumimoji="1" lang="en-US" altLang="zh-CN" sz="2000" dirty="0">
                <a:latin typeface="Superclarendon" panose="02060605060000020003" pitchFamily="18" charset="0"/>
              </a:rPr>
              <a:t>Quick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work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: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with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some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fast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tool,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even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some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analytic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formulae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(</a:t>
            </a:r>
            <a:r>
              <a:rPr kumimoji="1" lang="en-US" altLang="zh-CN" sz="2000" dirty="0" err="1">
                <a:latin typeface="Superclarendon" panose="02060605060000020003" pitchFamily="18" charset="0"/>
              </a:rPr>
              <a:t>Yifang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suggested)</a:t>
            </a:r>
          </a:p>
          <a:p>
            <a:pPr lvl="1">
              <a:lnSpc>
                <a:spcPct val="150000"/>
              </a:lnSpc>
            </a:pPr>
            <a:r>
              <a:rPr kumimoji="1" lang="en-US" altLang="zh-CN" sz="2000" dirty="0">
                <a:latin typeface="Superclarendon" panose="02060605060000020003" pitchFamily="18" charset="0"/>
              </a:rPr>
              <a:t>Try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options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and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variances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: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as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many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as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possible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endParaRPr kumimoji="1" lang="en-US" altLang="zh-CN" sz="2000" dirty="0">
              <a:latin typeface="Superclarendon" panose="02060605060000020003" pitchFamily="18" charset="0"/>
            </a:endParaRPr>
          </a:p>
          <a:p>
            <a:pPr lvl="1">
              <a:lnSpc>
                <a:spcPct val="150000"/>
              </a:lnSpc>
            </a:pPr>
            <a:r>
              <a:rPr kumimoji="1" lang="en-US" altLang="zh-CN" sz="2000" dirty="0">
                <a:latin typeface="Superclarendon" panose="02060605060000020003" pitchFamily="18" charset="0"/>
              </a:rPr>
              <a:t>Converge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to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several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optimal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options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sz="2000" dirty="0">
                <a:latin typeface="Superclarendon" panose="02060605060000020003" pitchFamily="18" charset="0"/>
              </a:rPr>
              <a:t>IP/P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vs.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resolution,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IP/P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vs.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#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of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layers,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IP/P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vs.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material,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IP/P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vs.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lang="en-US" altLang="zh-CN" sz="2000" dirty="0">
                <a:latin typeface="Superclarendon" panose="02060605060000020003" pitchFamily="18" charset="0"/>
              </a:rPr>
              <a:t>air pressure,</a:t>
            </a:r>
            <a:r>
              <a:rPr lang="zh-CN" altLang="en-US" sz="2000" dirty="0">
                <a:latin typeface="Superclarendon" panose="02060605060000020003" pitchFamily="18" charset="0"/>
              </a:rPr>
              <a:t> </a:t>
            </a:r>
            <a:r>
              <a:rPr lang="en-US" altLang="zh-CN" sz="2000" dirty="0">
                <a:latin typeface="Superclarendon" panose="02060605060000020003" pitchFamily="18" charset="0"/>
              </a:rPr>
              <a:t>IP/P</a:t>
            </a:r>
            <a:r>
              <a:rPr lang="zh-CN" altLang="en-US" sz="2000" dirty="0">
                <a:latin typeface="Superclarendon" panose="02060605060000020003" pitchFamily="18" charset="0"/>
              </a:rPr>
              <a:t> </a:t>
            </a:r>
            <a:r>
              <a:rPr lang="en-US" altLang="zh-CN" sz="2000" dirty="0">
                <a:latin typeface="Superclarendon" panose="02060605060000020003" pitchFamily="18" charset="0"/>
              </a:rPr>
              <a:t>vs</a:t>
            </a:r>
            <a:r>
              <a:rPr lang="zh-CN" altLang="en-US" sz="2000" dirty="0">
                <a:latin typeface="Superclarendon" panose="02060605060000020003" pitchFamily="18" charset="0"/>
              </a:rPr>
              <a:t> </a:t>
            </a:r>
            <a:r>
              <a:rPr lang="en-US" altLang="zh-CN" sz="2000" dirty="0">
                <a:latin typeface="Superclarendon" panose="02060605060000020003" pitchFamily="18" charset="0"/>
              </a:rPr>
              <a:t>tracker</a:t>
            </a:r>
            <a:r>
              <a:rPr lang="zh-CN" altLang="en-US" sz="2000" dirty="0">
                <a:latin typeface="Superclarendon" panose="02060605060000020003" pitchFamily="18" charset="0"/>
              </a:rPr>
              <a:t> </a:t>
            </a:r>
            <a:r>
              <a:rPr lang="en-US" altLang="zh-CN" sz="2000" dirty="0">
                <a:latin typeface="Superclarendon" panose="02060605060000020003" pitchFamily="18" charset="0"/>
              </a:rPr>
              <a:t>volume,</a:t>
            </a:r>
            <a:r>
              <a:rPr lang="zh-CN" altLang="en-US" sz="2000" dirty="0">
                <a:latin typeface="Superclarendon" panose="02060605060000020003" pitchFamily="18" charset="0"/>
              </a:rPr>
              <a:t> </a:t>
            </a:r>
            <a:r>
              <a:rPr lang="en-US" altLang="zh-CN" sz="2000" dirty="0">
                <a:latin typeface="Superclarendon" panose="02060605060000020003" pitchFamily="18" charset="0"/>
              </a:rPr>
              <a:t>…</a:t>
            </a:r>
            <a:r>
              <a:rPr lang="zh-CN" altLang="en-US" sz="2000" dirty="0">
                <a:latin typeface="Superclarendon" panose="02060605060000020003" pitchFamily="18" charset="0"/>
              </a:rPr>
              <a:t> </a:t>
            </a:r>
            <a:endParaRPr kumimoji="1" lang="en-US" altLang="zh-CN" sz="2000" dirty="0">
              <a:latin typeface="Superclarendon" panose="02060605060000020003" pitchFamily="18" charset="0"/>
            </a:endParaRPr>
          </a:p>
          <a:p>
            <a:pPr>
              <a:lnSpc>
                <a:spcPct val="150000"/>
              </a:lnSpc>
            </a:pPr>
            <a:r>
              <a:rPr kumimoji="1" lang="en-US" altLang="zh-CN" sz="2000" dirty="0">
                <a:latin typeface="Superclarendon" panose="02060605060000020003" pitchFamily="18" charset="0"/>
              </a:rPr>
              <a:t>Validate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the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results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with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alternative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approaches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  <a:sym typeface="Wingdings" pitchFamily="2" charset="2"/>
              </a:rPr>
              <a:t></a:t>
            </a:r>
            <a:r>
              <a:rPr kumimoji="1" lang="zh-CN" altLang="en-US" sz="2000" dirty="0">
                <a:latin typeface="Superclarendon" panose="02060605060000020003" pitchFamily="18" charset="0"/>
                <a:sym typeface="Wingdings" pitchFamily="2" charset="2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  <a:sym typeface="Wingdings" pitchFamily="2" charset="2"/>
              </a:rPr>
              <a:t>m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ake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it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concrete,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 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difference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&lt;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10%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and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trends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unchanged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(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after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many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years)</a:t>
            </a:r>
          </a:p>
          <a:p>
            <a:pPr>
              <a:lnSpc>
                <a:spcPct val="150000"/>
              </a:lnSpc>
            </a:pPr>
            <a:r>
              <a:rPr kumimoji="1" lang="en-US" altLang="zh-CN" sz="2000" dirty="0">
                <a:latin typeface="Superclarendon" panose="02060605060000020003" pitchFamily="18" charset="0"/>
              </a:rPr>
              <a:t>This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CEPC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day: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 err="1">
                <a:latin typeface="Superclarendon" panose="02060605060000020003" pitchFamily="18" charset="0"/>
              </a:rPr>
              <a:t>Linghui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is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going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to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give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a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talk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r>
              <a:rPr kumimoji="1" lang="en-US" altLang="zh-CN" sz="2000" dirty="0">
                <a:latin typeface="Superclarendon" panose="02060605060000020003" pitchFamily="18" charset="0"/>
              </a:rPr>
              <a:t>…</a:t>
            </a:r>
            <a:r>
              <a:rPr kumimoji="1" lang="zh-CN" altLang="en-US" sz="2000" dirty="0">
                <a:latin typeface="Superclarendon" panose="02060605060000020003" pitchFamily="18" charset="0"/>
              </a:rPr>
              <a:t> </a:t>
            </a:r>
            <a:endParaRPr kumimoji="1" lang="en-US" altLang="zh-CN" sz="2000" dirty="0">
              <a:latin typeface="Superclarendon" panose="02060605060000020003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FF68F8D-CD0F-FD4C-9BF9-17B108024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F637C-32B4-4533-BEAB-5A733FD04A22}" type="slidenum">
              <a:rPr lang="zh-CN" altLang="en-US" smtClean="0"/>
              <a:t>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43923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2280</TotalTime>
  <Words>252</Words>
  <Application>Microsoft Macintosh PowerPoint</Application>
  <PresentationFormat>宽屏</PresentationFormat>
  <Paragraphs>28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等线</vt:lpstr>
      <vt:lpstr>等线 Light</vt:lpstr>
      <vt:lpstr>Arial</vt:lpstr>
      <vt:lpstr>Superclarendon</vt:lpstr>
      <vt:lpstr>Times New Roman</vt:lpstr>
      <vt:lpstr>Office 主题​​</vt:lpstr>
      <vt:lpstr>SDT: reconsideration </vt:lpstr>
      <vt:lpstr>PowerPoint 演示文稿</vt:lpstr>
      <vt:lpstr>Silicon Drift Chamber </vt:lpstr>
      <vt:lpstr>For a short term goal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Something Needs Your Help</dc:title>
  <dc:creator>1251935595@qq.com</dc:creator>
  <cp:lastModifiedBy>finale era</cp:lastModifiedBy>
  <cp:revision>199</cp:revision>
  <dcterms:created xsi:type="dcterms:W3CDTF">2020-04-23T02:12:03Z</dcterms:created>
  <dcterms:modified xsi:type="dcterms:W3CDTF">2020-11-23T02:29:07Z</dcterms:modified>
</cp:coreProperties>
</file>