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20" r:id="rId2"/>
    <p:sldMasterId id="2147483733" r:id="rId3"/>
    <p:sldMasterId id="2147483746" r:id="rId4"/>
  </p:sldMasterIdLst>
  <p:notesMasterIdLst>
    <p:notesMasterId r:id="rId15"/>
  </p:notesMasterIdLst>
  <p:handoutMasterIdLst>
    <p:handoutMasterId r:id="rId16"/>
  </p:handoutMasterIdLst>
  <p:sldIdLst>
    <p:sldId id="356" r:id="rId5"/>
    <p:sldId id="390" r:id="rId6"/>
    <p:sldId id="433" r:id="rId7"/>
    <p:sldId id="434" r:id="rId8"/>
    <p:sldId id="443" r:id="rId9"/>
    <p:sldId id="437" r:id="rId10"/>
    <p:sldId id="444" r:id="rId11"/>
    <p:sldId id="445" r:id="rId12"/>
    <p:sldId id="446" r:id="rId13"/>
    <p:sldId id="441" r:id="rId1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CC99"/>
    <a:srgbClr val="CC0099"/>
    <a:srgbClr val="006633"/>
    <a:srgbClr val="FFFFCC"/>
    <a:srgbClr val="FFCCCC"/>
    <a:srgbClr val="777777"/>
    <a:srgbClr val="FFCCFF"/>
    <a:srgbClr val="0066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8" autoAdjust="0"/>
    <p:restoredTop sz="92143" autoAdjust="0"/>
  </p:normalViewPr>
  <p:slideViewPr>
    <p:cSldViewPr>
      <p:cViewPr varScale="1">
        <p:scale>
          <a:sx n="83" d="100"/>
          <a:sy n="83" d="100"/>
        </p:scale>
        <p:origin x="15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45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50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9D3B2D2-EB54-4DB4-86CA-44B2C5EC994F}" type="datetimeFigureOut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70613A5-CF5A-471A-A00E-C70A2B20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07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50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93E35E6-4823-423C-9A77-97541517AD0D}" type="datetimeFigureOut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0750393-E56E-4EC0-A630-7481E0259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31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50393-E56E-4EC0-A630-7481E02598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0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50393-E56E-4EC0-A630-7481E02598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3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992888" cy="2209800"/>
          </a:xfrm>
          <a:prstGeom prst="rect">
            <a:avLst/>
          </a:prstGeom>
          <a:noFill/>
        </p:spPr>
        <p:txBody>
          <a:bodyPr/>
          <a:lstStyle>
            <a:lvl1pPr algn="l">
              <a:defRPr sz="2800">
                <a:solidFill>
                  <a:srgbClr val="006633"/>
                </a:solidFill>
                <a:latin typeface="Comic Sans MS" pitchFamily="66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fr-FR" dirty="0"/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81EA-2ABF-40F3-8ABB-B45228A2DF0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6594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6594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32994-BFD4-4E84-9815-31D3787F3AD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7921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085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085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394A-8DF0-49E7-9776-29202ACFE3D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7921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60851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59C70-F4DE-44F6-80FF-4947D2FAA00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E355-4760-4E4D-8611-1C8075FED0F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4E7D-620D-4AA7-B397-DE3FCFC9901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7"/>
            <a:ext cx="8229600" cy="54006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buClr>
                <a:srgbClr val="CC99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53151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6633"/>
                </a:solidFill>
                <a:latin typeface="Comic Sans MS" pitchFamily="66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6B38D0-E50B-47EC-B2D3-4AE0B27AD52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0" y="6527800"/>
            <a:ext cx="3384550" cy="261938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521075" y="6457950"/>
            <a:ext cx="2563813" cy="331788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6231-FA3F-475A-96A0-F73E72A3D4E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18 May. 2020, Design meeting of MOST2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A904706F-AE08-47D6-8CE2-CCC7FF538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9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82C-8F1F-4E3B-A082-FB394FB668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1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3276600" y="6524625"/>
            <a:ext cx="3167063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defRPr sz="1200" kern="1200">
                <a:solidFill>
                  <a:srgbClr val="00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>
              <a:lnSpc>
                <a:spcPct val="120000"/>
              </a:lnSpc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defRPr sz="12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buClr>
                <a:srgbClr val="CC9900"/>
              </a:buClr>
              <a:defRPr sz="11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503988"/>
            <a:ext cx="946150" cy="288925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E8AFDBC6-8636-43D0-8C2D-AEEF18B55193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395288" y="6527800"/>
            <a:ext cx="3313112" cy="2587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rgbClr val="00663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4715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A6D-3DA7-4EE0-9513-07EDAD61BC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6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4A1-9395-4B85-A3DA-7242D0D496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51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AB7-25CD-4EBE-833D-5F38740ABD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24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B77-0EAA-4B08-AB21-809E66AB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21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8EF4-A54D-47B5-B4CF-A1C325AB6F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28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0FF-6AAE-486B-BC81-0E2C8C5D3D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56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83F8-B947-49C4-9E26-8A6FC3F4B3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10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F8B3-E82E-4ABC-AE50-B27BD08906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78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0E22-1E7E-40D6-A3C4-1F8F580C4F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63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CAF7-A5F1-40E2-A42B-58CDB7D68B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682C-5E2B-4034-A45B-361F3364CAB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18 May. 2020, Design meeting of MOST2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A904706F-AE08-47D6-8CE2-CCC7FF538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82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82C-8F1F-4E3B-A082-FB394FB668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91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A6D-3DA7-4EE0-9513-07EDAD61BC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24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4A1-9395-4B85-A3DA-7242D0D496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88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AB7-25CD-4EBE-833D-5F38740ABD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36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B77-0EAA-4B08-AB21-809E66AB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00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8EF4-A54D-47B5-B4CF-A1C325AB6F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9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0FF-6AAE-486B-BC81-0E2C8C5D3D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8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83F8-B947-49C4-9E26-8A6FC3F4B3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37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F8B3-E82E-4ABC-AE50-B27BD08906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3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07F9-308E-44DE-896A-C5F5486FF59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0E22-1E7E-40D6-A3C4-1F8F580C4F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45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CAF7-A5F1-40E2-A42B-58CDB7D68B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82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18 May. 2020, Design meeting of MOST2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A904706F-AE08-47D6-8CE2-CCC7FF538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1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82C-8F1F-4E3B-A082-FB394FB668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70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A6D-3DA7-4EE0-9513-07EDAD61BC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66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4A1-9395-4B85-A3DA-7242D0D496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47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AB7-25CD-4EBE-833D-5F38740ABD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80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B77-0EAA-4B08-AB21-809E66AB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21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8EF4-A54D-47B5-B4CF-A1C325AB6F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76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0FF-6AAE-486B-BC81-0E2C8C5D3D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2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8911-1167-4E04-8CBE-31CC4704724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83F8-B947-49C4-9E26-8A6FC3F4B3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0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F8B3-E82E-4ABC-AE50-B27BD08906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69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0E22-1E7E-40D6-A3C4-1F8F580C4F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85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CAF7-A5F1-40E2-A42B-58CDB7D68B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7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31DB-9929-42CA-B090-663F3A0BCBA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045C-B1E0-49FF-87BB-31A9B8F120A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D9EA8-6503-4CCB-973C-6820EEF8BE2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47345-8BDA-4AC4-85A1-9EBAA1195F6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Cliquez pour modifier les styles du texte du masque </a:t>
            </a:r>
          </a:p>
          <a:p>
            <a:pPr lvl="1"/>
            <a:r>
              <a:rPr lang="en-US" altLang="zh-CN" smtClean="0"/>
              <a:t>Deuxième niveau</a:t>
            </a:r>
          </a:p>
          <a:p>
            <a:pPr lvl="2"/>
            <a:r>
              <a:rPr lang="en-US" altLang="zh-CN" smtClean="0"/>
              <a:t>Troisième niveau</a:t>
            </a:r>
          </a:p>
          <a:p>
            <a:pPr lvl="3"/>
            <a:r>
              <a:rPr lang="en-US" altLang="zh-CN" smtClean="0"/>
              <a:t>Quatrième niveau</a:t>
            </a:r>
          </a:p>
          <a:p>
            <a:pPr lvl="4"/>
            <a:r>
              <a:rPr lang="en-US" altLang="zh-CN" smtClean="0"/>
              <a:t>Cinquième niveau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503988"/>
            <a:ext cx="946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06633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F841C1A-65D0-45B7-9EA2-2E07EBD6A5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381000" y="228600"/>
            <a:ext cx="7215188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33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36525" y="90488"/>
            <a:ext cx="405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+mn-lt"/>
              <a:ea typeface="+mn-ea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6525" y="90488"/>
            <a:ext cx="4054475" cy="214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840001" y="54670"/>
            <a:ext cx="1296292" cy="756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6" r:id="rId14"/>
    <p:sldLayoutId id="2147483717" r:id="rId15"/>
    <p:sldLayoutId id="2147483718" r:id="rId16"/>
    <p:sldLayoutId id="2147483719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2" charset="2"/>
        <a:buChar char="n"/>
        <a:defRPr sz="2800">
          <a:solidFill>
            <a:srgbClr val="006633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33"/>
        </a:buClr>
        <a:buSzPct val="75000"/>
        <a:buFont typeface="Wingdings" pitchFamily="2" charset="2"/>
        <a:buChar char="Ä"/>
        <a:defRPr sz="2400">
          <a:solidFill>
            <a:schemeClr val="tx1"/>
          </a:solidFill>
          <a:latin typeface="Comic Sans MS" pitchFamily="66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2" charset="2"/>
        <a:buChar char="Ø"/>
        <a:defRPr sz="2000">
          <a:solidFill>
            <a:schemeClr val="tx1"/>
          </a:solidFill>
          <a:latin typeface="Comic Sans MS" pitchFamily="66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6633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Comic Sans MS" pitchFamily="66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BD724-E05A-4DF5-ACD4-1782BFB08AD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zh-CN" altLang="en-US" sz="2800" smtClean="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BD724-E05A-4DF5-ACD4-1782BFB08AD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zh-CN" altLang="en-US" sz="2800" smtClean="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BD724-E05A-4DF5-ACD4-1782BFB08AD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zh-CN" altLang="en-US" sz="2800" smtClean="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5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ctrTitle"/>
          </p:nvPr>
        </p:nvSpPr>
        <p:spPr bwMode="auto">
          <a:xfrm>
            <a:off x="2889" y="2276872"/>
            <a:ext cx="9141111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600" dirty="0" smtClean="0">
                <a:latin typeface="+mj-lt"/>
                <a:ea typeface="宋体" panose="02010600030101010101" pitchFamily="2" charset="-122"/>
              </a:rPr>
              <a:t>TaichuPix-1 </a:t>
            </a:r>
            <a:r>
              <a:rPr lang="en-US" altLang="zh-CN" sz="3600" dirty="0">
                <a:latin typeface="+mj-lt"/>
                <a:ea typeface="宋体" panose="02010600030101010101" pitchFamily="2" charset="-122"/>
              </a:rPr>
              <a:t>p</a:t>
            </a:r>
            <a:r>
              <a:rPr lang="en-US" altLang="zh-CN" sz="3600" dirty="0" smtClean="0">
                <a:latin typeface="+mj-lt"/>
                <a:ea typeface="宋体" panose="02010600030101010101" pitchFamily="2" charset="-122"/>
              </a:rPr>
              <a:t>ixel </a:t>
            </a:r>
            <a:r>
              <a:rPr lang="en-US" altLang="zh-CN" sz="3600" dirty="0">
                <a:latin typeface="+mj-lt"/>
                <a:ea typeface="宋体" panose="02010600030101010101" pitchFamily="2" charset="-122"/>
              </a:rPr>
              <a:t>a</a:t>
            </a:r>
            <a:r>
              <a:rPr lang="en-US" altLang="zh-CN" sz="3600" dirty="0" smtClean="0">
                <a:latin typeface="+mj-lt"/>
                <a:ea typeface="宋体" panose="02010600030101010101" pitchFamily="2" charset="-122"/>
              </a:rPr>
              <a:t>nalog test results</a:t>
            </a:r>
          </a:p>
        </p:txBody>
      </p:sp>
      <p:sp>
        <p:nvSpPr>
          <p:cNvPr id="21506" name="Sous-titre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7667625" cy="1224458"/>
          </a:xfrm>
        </p:spPr>
        <p:txBody>
          <a:bodyPr/>
          <a:lstStyle/>
          <a:p>
            <a:pPr algn="ctr"/>
            <a:r>
              <a:rPr lang="en-US" altLang="zh-CN" sz="2400" dirty="0" smtClean="0">
                <a:latin typeface="+mj-lt"/>
                <a:ea typeface="宋体" charset="-122"/>
                <a:cs typeface="Times New Roman" pitchFamily="18" charset="0"/>
              </a:rPr>
              <a:t>Ying ZHANG </a:t>
            </a:r>
          </a:p>
          <a:p>
            <a:pPr algn="ctr"/>
            <a:endParaRPr lang="en-US" altLang="zh-CN" sz="900" dirty="0" smtClean="0">
              <a:latin typeface="+mj-lt"/>
              <a:ea typeface="宋体" charset="-122"/>
              <a:cs typeface="Times New Roman" pitchFamily="18" charset="0"/>
            </a:endParaRPr>
          </a:p>
        </p:txBody>
      </p:sp>
      <p:pic>
        <p:nvPicPr>
          <p:cNvPr id="5" name="Picture 3" descr="C:\Users\Administrator\Downloads\iheplogo\log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708" y="578408"/>
            <a:ext cx="3154164" cy="5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4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472608"/>
          </a:xfrm>
        </p:spPr>
        <p:txBody>
          <a:bodyPr/>
          <a:lstStyle/>
          <a:p>
            <a:r>
              <a:rPr lang="en-US" altLang="zh-CN" dirty="0" smtClean="0"/>
              <a:t>Response to injected input at different VPWELL with same </a:t>
            </a:r>
            <a:r>
              <a:rPr lang="en-US" altLang="zh-CN" dirty="0" smtClean="0"/>
              <a:t>biasing (Chip4)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z="1600" dirty="0" smtClean="0"/>
              <a:t>Front-end can work with negative VPWELL, but DACs need to be re-configured to provide right </a:t>
            </a:r>
            <a:r>
              <a:rPr lang="en-US" altLang="zh-CN" sz="1600" dirty="0" smtClean="0"/>
              <a:t>biasing, </a:t>
            </a:r>
            <a:r>
              <a:rPr lang="en-US" altLang="zh-CN" sz="1600" dirty="0" smtClean="0">
                <a:solidFill>
                  <a:schemeClr val="bg2"/>
                </a:solidFill>
              </a:rPr>
              <a:t>chip 4 died during testing</a:t>
            </a:r>
          </a:p>
          <a:p>
            <a:pPr lvl="1"/>
            <a:r>
              <a:rPr lang="en-US" altLang="zh-CN" sz="1400" dirty="0" smtClean="0">
                <a:solidFill>
                  <a:schemeClr val="bg2"/>
                </a:solidFill>
              </a:rPr>
              <a:t>May due to IO pad </a:t>
            </a:r>
            <a:endParaRPr lang="zh-CN" altLang="en-US" sz="1400" dirty="0">
              <a:solidFill>
                <a:schemeClr val="bg2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VPWELL</a:t>
            </a:r>
            <a:endParaRPr lang="zh-CN" altLang="en-US" dirty="0"/>
          </a:p>
        </p:txBody>
      </p:sp>
      <p:pic>
        <p:nvPicPr>
          <p:cNvPr id="7" name="图片 6" descr="C:\Users\DAQ\AppData\Local\Temp\WeChat Files\721a8d7ace85897ac1d1f58633027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9" y="1268760"/>
            <a:ext cx="233553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C:\Users\DAQ\AppData\Local\Temp\WeChat Files\229d996130cb43898b8d778668e371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06" y="1280825"/>
            <a:ext cx="2320290" cy="174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1258999" y="3004923"/>
            <a:ext cx="1635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n-lt"/>
                <a:cs typeface="Times New Roman" panose="02020603050405020304" pitchFamily="18" charset="0"/>
              </a:rPr>
              <a:t>VPWELL=0.026 V</a:t>
            </a:r>
            <a:endParaRPr lang="zh-CN" altLang="en-US" sz="1400" dirty="0"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14280" y="5098410"/>
            <a:ext cx="1635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n-lt"/>
                <a:cs typeface="Times New Roman" panose="02020603050405020304" pitchFamily="18" charset="0"/>
              </a:rPr>
              <a:t>VPWELL=1.506 V</a:t>
            </a:r>
            <a:endParaRPr lang="zh-CN" altLang="en-US" sz="1400" dirty="0"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51965" y="3032984"/>
            <a:ext cx="1635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n-lt"/>
                <a:cs typeface="Times New Roman" panose="02020603050405020304" pitchFamily="18" charset="0"/>
              </a:rPr>
              <a:t>VPWELL=0.484 V</a:t>
            </a:r>
            <a:endParaRPr lang="zh-CN" altLang="en-US" sz="1400" dirty="0"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83306" y="5037647"/>
            <a:ext cx="1635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n-lt"/>
                <a:cs typeface="Times New Roman" panose="02020603050405020304" pitchFamily="18" charset="0"/>
              </a:rPr>
              <a:t>VPWELL=1.998 V</a:t>
            </a:r>
            <a:endParaRPr lang="zh-CN" altLang="en-US" sz="1400" dirty="0">
              <a:latin typeface="+mn-lt"/>
            </a:endParaRPr>
          </a:p>
        </p:txBody>
      </p:sp>
      <p:pic>
        <p:nvPicPr>
          <p:cNvPr id="15" name="图片 14" descr="C:\Users\DAQ\AppData\Local\Temp\WeChat Files\421b52aa68ff397d2c12ca7ed9bc5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1" y="3305284"/>
            <a:ext cx="2395947" cy="17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 descr="C:\Users\DAQ\AppData\Local\Temp\WeChat Files\421b52aa68ff397d2c12ca7ed9bc5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34" y="3305284"/>
            <a:ext cx="2355850" cy="176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5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08720"/>
            <a:ext cx="7571184" cy="5472608"/>
          </a:xfrm>
        </p:spPr>
        <p:txBody>
          <a:bodyPr/>
          <a:lstStyle/>
          <a:p>
            <a:r>
              <a:rPr lang="en-US" altLang="zh-CN" dirty="0" smtClean="0"/>
              <a:t>Four </a:t>
            </a:r>
            <a:r>
              <a:rPr lang="en-US" altLang="zh-CN" dirty="0" smtClean="0"/>
              <a:t>chips (test boards #2-</a:t>
            </a:r>
            <a:r>
              <a:rPr lang="en-US" altLang="zh-CN" dirty="0" smtClean="0"/>
              <a:t>#5) </a:t>
            </a:r>
            <a:r>
              <a:rPr lang="en-US" altLang="zh-CN" dirty="0" smtClean="0"/>
              <a:t>have been tested </a:t>
            </a:r>
          </a:p>
          <a:p>
            <a:pPr marL="0" indent="0">
              <a:buNone/>
            </a:pPr>
            <a:r>
              <a:rPr lang="en-US" altLang="zh-CN" sz="1600" dirty="0" smtClean="0">
                <a:solidFill>
                  <a:schemeClr val="bg2"/>
                </a:solidFill>
              </a:rPr>
              <a:t>      chip </a:t>
            </a:r>
            <a:r>
              <a:rPr lang="en-US" altLang="zh-CN" sz="1600" dirty="0" smtClean="0">
                <a:solidFill>
                  <a:schemeClr val="bg2"/>
                </a:solidFill>
              </a:rPr>
              <a:t>(#</a:t>
            </a:r>
            <a:r>
              <a:rPr lang="en-US" altLang="zh-CN" sz="1600" dirty="0" smtClean="0">
                <a:solidFill>
                  <a:schemeClr val="bg2"/>
                </a:solidFill>
              </a:rPr>
              <a:t>4&amp;#5) </a:t>
            </a:r>
            <a:r>
              <a:rPr lang="en-US" altLang="zh-CN" sz="1600" dirty="0" smtClean="0">
                <a:solidFill>
                  <a:schemeClr val="bg2"/>
                </a:solidFill>
              </a:rPr>
              <a:t>functional to </a:t>
            </a:r>
            <a:r>
              <a:rPr lang="en-US" altLang="zh-CN" sz="1600" dirty="0" smtClean="0">
                <a:solidFill>
                  <a:schemeClr val="bg2"/>
                </a:solidFill>
              </a:rPr>
              <a:t>the external </a:t>
            </a:r>
            <a:r>
              <a:rPr lang="en-US" altLang="zh-CN" sz="1600" dirty="0" smtClean="0">
                <a:solidFill>
                  <a:schemeClr val="bg2"/>
                </a:solidFill>
              </a:rPr>
              <a:t>charge injection (APULSE</a:t>
            </a:r>
            <a:r>
              <a:rPr lang="en-US" altLang="zh-CN" sz="1600" dirty="0" smtClean="0">
                <a:solidFill>
                  <a:schemeClr val="bg2"/>
                </a:solidFill>
              </a:rPr>
              <a:t>), some common features:</a:t>
            </a:r>
            <a:endParaRPr lang="en-US" altLang="zh-CN" sz="1600" dirty="0" smtClean="0">
              <a:solidFill>
                <a:schemeClr val="bg2"/>
              </a:solidFill>
            </a:endParaRPr>
          </a:p>
          <a:p>
            <a:pPr lvl="1"/>
            <a:r>
              <a:rPr lang="en-US" altLang="zh-CN" dirty="0"/>
              <a:t>I</a:t>
            </a:r>
            <a:r>
              <a:rPr lang="en-US" altLang="zh-CN" b="1" dirty="0" smtClean="0"/>
              <a:t>nternal </a:t>
            </a:r>
            <a:r>
              <a:rPr lang="en-US" altLang="zh-CN" b="1" dirty="0" err="1" smtClean="0"/>
              <a:t>Bandgap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output is</a:t>
            </a:r>
            <a:r>
              <a:rPr lang="en-US" altLang="zh-CN" dirty="0" smtClean="0"/>
              <a:t> ~0.46V, 0.3V lower than design value, leading to output range of CDACs/VDACs much lower than design</a:t>
            </a:r>
            <a:endParaRPr lang="en-US" altLang="zh-CN" dirty="0" smtClean="0"/>
          </a:p>
          <a:p>
            <a:pPr lvl="2"/>
            <a:r>
              <a:rPr lang="en-US" altLang="zh-CN" b="1" dirty="0" smtClean="0">
                <a:solidFill>
                  <a:srgbClr val="C00000"/>
                </a:solidFill>
              </a:rPr>
              <a:t>IBIAS &amp; ITHR </a:t>
            </a:r>
            <a:r>
              <a:rPr lang="en-US" altLang="zh-CN" b="1" dirty="0">
                <a:solidFill>
                  <a:srgbClr val="C00000"/>
                </a:solidFill>
              </a:rPr>
              <a:t>can NOT reach the </a:t>
            </a:r>
            <a:r>
              <a:rPr lang="en-US" altLang="zh-CN" b="1" dirty="0" smtClean="0">
                <a:solidFill>
                  <a:srgbClr val="C00000"/>
                </a:solidFill>
              </a:rPr>
              <a:t>nominal value </a:t>
            </a:r>
            <a:r>
              <a:rPr lang="en-US" altLang="zh-CN" b="1" dirty="0">
                <a:solidFill>
                  <a:srgbClr val="C00000"/>
                </a:solidFill>
              </a:rPr>
              <a:t>for pixel </a:t>
            </a:r>
            <a:r>
              <a:rPr lang="en-US" altLang="zh-CN" b="1" dirty="0" smtClean="0">
                <a:solidFill>
                  <a:srgbClr val="C00000"/>
                </a:solidFill>
              </a:rPr>
              <a:t>(440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nA</a:t>
            </a:r>
            <a:r>
              <a:rPr lang="en-US" altLang="zh-CN" b="1" dirty="0" smtClean="0">
                <a:solidFill>
                  <a:srgbClr val="C00000"/>
                </a:solidFill>
              </a:rPr>
              <a:t> &amp; 4.5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nA</a:t>
            </a:r>
            <a:r>
              <a:rPr lang="en-US" altLang="zh-CN" b="1" dirty="0" smtClean="0">
                <a:solidFill>
                  <a:srgbClr val="C00000"/>
                </a:solidFill>
              </a:rPr>
              <a:t>)</a:t>
            </a:r>
          </a:p>
          <a:p>
            <a:pPr lvl="3"/>
            <a:r>
              <a:rPr lang="en-US" altLang="zh-CN" b="1" dirty="0" err="1" smtClean="0"/>
              <a:t>IBIAS_max</a:t>
            </a:r>
            <a:r>
              <a:rPr lang="en-US" altLang="zh-CN" b="1" dirty="0"/>
              <a:t>.= </a:t>
            </a:r>
            <a:r>
              <a:rPr lang="en-US" altLang="zh-CN" b="1" dirty="0" smtClean="0"/>
              <a:t>240-255 </a:t>
            </a:r>
            <a:r>
              <a:rPr lang="en-US" altLang="zh-CN" b="1" dirty="0" err="1" smtClean="0"/>
              <a:t>nA</a:t>
            </a:r>
            <a:r>
              <a:rPr lang="en-US" altLang="zh-CN" b="1" dirty="0" smtClean="0"/>
              <a:t>; </a:t>
            </a:r>
            <a:r>
              <a:rPr lang="en-US" altLang="zh-CN" b="1" dirty="0" err="1" smtClean="0"/>
              <a:t>ITHR_max</a:t>
            </a:r>
            <a:r>
              <a:rPr lang="en-US" altLang="zh-CN" b="1" dirty="0" smtClean="0"/>
              <a:t>. = 0.62-0.68 </a:t>
            </a:r>
            <a:r>
              <a:rPr lang="en-US" altLang="zh-CN" b="1" dirty="0" err="1" smtClean="0"/>
              <a:t>nA</a:t>
            </a:r>
            <a:endParaRPr lang="en-US" altLang="zh-CN" b="1" dirty="0"/>
          </a:p>
          <a:p>
            <a:pPr lvl="2"/>
            <a:r>
              <a:rPr lang="en-US" altLang="zh-CN" b="1" dirty="0" smtClean="0">
                <a:solidFill>
                  <a:schemeClr val="bg2"/>
                </a:solidFill>
              </a:rPr>
              <a:t>Each </a:t>
            </a:r>
            <a:r>
              <a:rPr lang="en-US" altLang="zh-CN" b="1" dirty="0" smtClean="0">
                <a:solidFill>
                  <a:schemeClr val="bg2"/>
                </a:solidFill>
              </a:rPr>
              <a:t>chip provides different biasing values with same DAC input codes</a:t>
            </a:r>
          </a:p>
          <a:p>
            <a:pPr lvl="1"/>
            <a:r>
              <a:rPr lang="en-US" altLang="zh-CN" dirty="0"/>
              <a:t>Different output with same input code for DACs, especially </a:t>
            </a:r>
            <a:r>
              <a:rPr lang="en-US" altLang="zh-CN" dirty="0" smtClean="0"/>
              <a:t>CDACs</a:t>
            </a:r>
          </a:p>
          <a:p>
            <a:pPr lvl="2"/>
            <a:r>
              <a:rPr lang="en-US" altLang="zh-CN" dirty="0" smtClean="0"/>
              <a:t>Note: current biasing can not be monitored directly </a:t>
            </a:r>
            <a:endParaRPr lang="en-US" altLang="zh-CN" dirty="0"/>
          </a:p>
          <a:p>
            <a:pPr lvl="1"/>
            <a:r>
              <a:rPr lang="en-US" altLang="zh-CN" dirty="0" smtClean="0"/>
              <a:t>Measured analog </a:t>
            </a:r>
            <a:r>
              <a:rPr lang="en-US" altLang="zh-CN" dirty="0" smtClean="0"/>
              <a:t>output (</a:t>
            </a:r>
            <a:r>
              <a:rPr lang="en-US" altLang="zh-CN" b="1" dirty="0" smtClean="0">
                <a:solidFill>
                  <a:schemeClr val="bg2"/>
                </a:solidFill>
              </a:rPr>
              <a:t>OUT_A</a:t>
            </a:r>
            <a:r>
              <a:rPr lang="en-US" altLang="zh-CN" dirty="0" smtClean="0"/>
              <a:t>) seems to be </a:t>
            </a:r>
            <a:r>
              <a:rPr lang="en-US" altLang="zh-CN" b="1" dirty="0" smtClean="0">
                <a:solidFill>
                  <a:srgbClr val="C00000"/>
                </a:solidFill>
              </a:rPr>
              <a:t>saturated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/>
              <a:t>for all input charges from threshold (&gt; ~150 e-) to 2140 e-</a:t>
            </a:r>
          </a:p>
          <a:p>
            <a:pPr lvl="2"/>
            <a:r>
              <a:rPr lang="en-US" altLang="zh-CN" dirty="0" smtClean="0"/>
              <a:t>Amplitude ranges from 360 mV to 480 mV, depending on the biasing condition, bu</a:t>
            </a:r>
            <a:r>
              <a:rPr lang="en-US" altLang="zh-CN" dirty="0" smtClean="0"/>
              <a:t>t changes slightly (&lt; 10 mV) due to different inputs</a:t>
            </a:r>
          </a:p>
          <a:p>
            <a:pPr lvl="2"/>
            <a:r>
              <a:rPr lang="en-US" altLang="zh-CN" dirty="0" smtClean="0"/>
              <a:t>Reason of saturation under study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Delay of leading edge of OUT_A decreases with increasing of input charge</a:t>
            </a:r>
            <a:r>
              <a:rPr lang="en-US" altLang="zh-CN" dirty="0"/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 coincide with simulation</a:t>
            </a: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 of the testing status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1"/>
          </p:nvPr>
        </p:nvSpPr>
        <p:spPr>
          <a:xfrm>
            <a:off x="395288" y="6527800"/>
            <a:ext cx="3744664" cy="265113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78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2162" y="739443"/>
            <a:ext cx="8686800" cy="5472608"/>
          </a:xfrm>
        </p:spPr>
        <p:txBody>
          <a:bodyPr/>
          <a:lstStyle/>
          <a:p>
            <a:r>
              <a:rPr lang="en-US" altLang="zh-CN" sz="1600" dirty="0" smtClean="0"/>
              <a:t>Measured delay of leading edge </a:t>
            </a:r>
            <a:r>
              <a:rPr lang="en-US" altLang="zh-CN" sz="1600" dirty="0" smtClean="0">
                <a:sym typeface="Wingdings" panose="05000000000000000000" pitchFamily="2" charset="2"/>
              </a:rPr>
              <a:t> Time difference from 50%</a:t>
            </a:r>
            <a:r>
              <a:rPr lang="en-US" altLang="zh-CN" sz="1600" dirty="0" smtClean="0"/>
              <a:t> of leading </a:t>
            </a:r>
            <a:r>
              <a:rPr lang="en-US" altLang="zh-CN" sz="1600" dirty="0" smtClean="0"/>
              <a:t>edge of OUT_A to </a:t>
            </a:r>
            <a:r>
              <a:rPr lang="en-US" altLang="zh-CN" sz="1600" dirty="0">
                <a:sym typeface="Wingdings" panose="05000000000000000000" pitchFamily="2" charset="2"/>
              </a:rPr>
              <a:t>50%</a:t>
            </a:r>
            <a:r>
              <a:rPr lang="en-US" altLang="zh-CN" sz="1600" dirty="0"/>
              <a:t> of </a:t>
            </a:r>
            <a:r>
              <a:rPr lang="en-US" altLang="zh-CN" sz="1600" dirty="0" smtClean="0"/>
              <a:t>APULSE</a:t>
            </a:r>
            <a:endParaRPr lang="en-US" altLang="zh-CN" sz="1600" dirty="0" smtClean="0"/>
          </a:p>
          <a:p>
            <a:r>
              <a:rPr lang="en-US" altLang="zh-CN" sz="1600" dirty="0" smtClean="0"/>
              <a:t>Simulated delay of leading edge </a:t>
            </a:r>
            <a:r>
              <a:rPr lang="en-US" altLang="zh-CN" sz="1600" dirty="0" smtClean="0">
                <a:sym typeface="Wingdings" panose="05000000000000000000" pitchFamily="2" charset="2"/>
              </a:rPr>
              <a:t> </a:t>
            </a:r>
            <a:r>
              <a:rPr lang="en-US" altLang="zh-CN" sz="1600" dirty="0" smtClean="0"/>
              <a:t> </a:t>
            </a:r>
            <a:r>
              <a:rPr lang="en-US" altLang="zh-CN" sz="1600" dirty="0">
                <a:sym typeface="Wingdings" panose="05000000000000000000" pitchFamily="2" charset="2"/>
              </a:rPr>
              <a:t>Time difference from 50%</a:t>
            </a:r>
            <a:r>
              <a:rPr lang="en-US" altLang="zh-CN" sz="1600" dirty="0"/>
              <a:t> of leading edge of </a:t>
            </a:r>
            <a:r>
              <a:rPr lang="en-US" altLang="zh-CN" sz="1600" dirty="0" smtClean="0"/>
              <a:t>OUTD (connected to in-pixel digital) to </a:t>
            </a:r>
            <a:r>
              <a:rPr lang="en-US" altLang="zh-CN" sz="1600" dirty="0">
                <a:sym typeface="Wingdings" panose="05000000000000000000" pitchFamily="2" charset="2"/>
              </a:rPr>
              <a:t>50%</a:t>
            </a:r>
            <a:r>
              <a:rPr lang="en-US" altLang="zh-CN" sz="1600" dirty="0"/>
              <a:t> of </a:t>
            </a:r>
            <a:r>
              <a:rPr lang="en-US" altLang="zh-CN" sz="1600" dirty="0" smtClean="0"/>
              <a:t>PIX_IN</a:t>
            </a:r>
            <a:endParaRPr lang="en-US" altLang="zh-CN" sz="1600" dirty="0"/>
          </a:p>
          <a:p>
            <a:endParaRPr lang="en-US" altLang="zh-CN" dirty="0" smtClean="0"/>
          </a:p>
          <a:p>
            <a:pPr marL="457200" lvl="1" indent="0">
              <a:buNone/>
            </a:pP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Timing performance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1"/>
          </p:nvPr>
        </p:nvSpPr>
        <p:spPr>
          <a:xfrm>
            <a:off x="395288" y="6527800"/>
            <a:ext cx="3744664" cy="265113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 dirty="0"/>
          </a:p>
        </p:txBody>
      </p:sp>
      <p:grpSp>
        <p:nvGrpSpPr>
          <p:cNvPr id="29" name="组合 28"/>
          <p:cNvGrpSpPr/>
          <p:nvPr/>
        </p:nvGrpSpPr>
        <p:grpSpPr>
          <a:xfrm>
            <a:off x="103379" y="1988840"/>
            <a:ext cx="4252597" cy="2880320"/>
            <a:chOff x="323528" y="1844824"/>
            <a:chExt cx="5694627" cy="4320480"/>
          </a:xfrm>
        </p:grpSpPr>
        <p:pic>
          <p:nvPicPr>
            <p:cNvPr id="11" name="图片 10" descr="C:\Users\DAQ\AppData\Local\Temp\WeChat Files\61738c6d7052356bc23882a54a36eb0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44824"/>
              <a:ext cx="5496252" cy="43204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直接连接符 12"/>
            <p:cNvCxnSpPr/>
            <p:nvPr/>
          </p:nvCxnSpPr>
          <p:spPr>
            <a:xfrm>
              <a:off x="1912298" y="3035052"/>
              <a:ext cx="0" cy="2232248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075364" y="3035052"/>
              <a:ext cx="0" cy="2232248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1643316" y="3212976"/>
              <a:ext cx="26898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2075364" y="3212976"/>
              <a:ext cx="26898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409642" y="2697649"/>
              <a:ext cx="4608513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C00000"/>
                  </a:solidFill>
                </a:rPr>
                <a:t>Measured delay of leading edge</a:t>
              </a:r>
              <a:endParaRPr lang="zh-CN" alt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84301" y="2420888"/>
            <a:ext cx="3128059" cy="2070378"/>
            <a:chOff x="4618356" y="845922"/>
            <a:chExt cx="4202117" cy="275751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8356" y="863709"/>
              <a:ext cx="4202116" cy="273972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7092280" y="845922"/>
              <a:ext cx="1728193" cy="696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C00000"/>
                  </a:solidFill>
                </a:rPr>
                <a:t>Qin = 300 e</a:t>
              </a:r>
              <a:r>
                <a:rPr lang="en-US" altLang="zh-CN" sz="1400" baseline="30000" dirty="0" smtClean="0">
                  <a:solidFill>
                    <a:srgbClr val="C00000"/>
                  </a:solidFill>
                </a:rPr>
                <a:t>-</a:t>
              </a:r>
              <a:r>
                <a:rPr lang="en-US" altLang="zh-CN" sz="1400" dirty="0" smtClean="0">
                  <a:solidFill>
                    <a:srgbClr val="C00000"/>
                  </a:solidFill>
                </a:rPr>
                <a:t>    </a:t>
              </a:r>
            </a:p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Qin = 3000 e</a:t>
              </a:r>
              <a:r>
                <a:rPr lang="en-US" altLang="zh-CN" sz="1400" baseline="30000" dirty="0" smtClean="0">
                  <a:solidFill>
                    <a:srgbClr val="0070C0"/>
                  </a:solidFill>
                </a:rPr>
                <a:t>-</a:t>
              </a:r>
              <a:endParaRPr lang="en-US" altLang="zh-CN" sz="1400" dirty="0">
                <a:solidFill>
                  <a:srgbClr val="0070C0"/>
                </a:solidFill>
              </a:endParaRPr>
            </a:p>
          </p:txBody>
        </p:sp>
        <p:sp>
          <p:nvSpPr>
            <p:cNvPr id="27" name="TextBox 8"/>
            <p:cNvSpPr txBox="1"/>
            <p:nvPr/>
          </p:nvSpPr>
          <p:spPr>
            <a:xfrm>
              <a:off x="6692350" y="1418173"/>
              <a:ext cx="1300322" cy="450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Out_A</a:t>
              </a:r>
              <a:endParaRPr lang="sl-SI" sz="1600" dirty="0"/>
            </a:p>
          </p:txBody>
        </p:sp>
        <p:sp>
          <p:nvSpPr>
            <p:cNvPr id="28" name="TextBox 9"/>
            <p:cNvSpPr txBox="1"/>
            <p:nvPr/>
          </p:nvSpPr>
          <p:spPr>
            <a:xfrm>
              <a:off x="6692350" y="2188615"/>
              <a:ext cx="1044836" cy="450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Out_D</a:t>
              </a:r>
              <a:endParaRPr lang="sl-SI" sz="1600" dirty="0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91171" y="1988840"/>
            <a:ext cx="3286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Simulated delay of leading edge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74172" y="3306470"/>
            <a:ext cx="20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Analog buffer output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267620" y="4149080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solidFill>
                  <a:srgbClr val="00B050"/>
                </a:solidFill>
              </a:rPr>
              <a:t>Apulse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605057"/>
            <a:ext cx="2874832" cy="1990043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4506722" y="4424818"/>
            <a:ext cx="3744416" cy="2079170"/>
            <a:chOff x="4427984" y="3726094"/>
            <a:chExt cx="4402610" cy="2655234"/>
          </a:xfrm>
        </p:grpSpPr>
        <p:sp>
          <p:nvSpPr>
            <p:cNvPr id="40" name="文本框 39"/>
            <p:cNvSpPr txBox="1"/>
            <p:nvPr/>
          </p:nvSpPr>
          <p:spPr>
            <a:xfrm rot="16200000">
              <a:off x="3445183" y="4730710"/>
              <a:ext cx="22733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Delay of leading edge (ns)</a:t>
              </a:r>
              <a:endParaRPr lang="zh-CN" altLang="en-US" sz="1400" dirty="0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8024" y="3726094"/>
              <a:ext cx="4042570" cy="2655234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5601825" y="3937913"/>
              <a:ext cx="322876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2"/>
                  </a:solidFill>
                </a:rPr>
                <a:t>Delay of leading edge vs. input charge</a:t>
              </a:r>
              <a:endParaRPr lang="zh-CN" altLang="en-US" sz="1400" dirty="0">
                <a:solidFill>
                  <a:schemeClr val="bg2"/>
                </a:solidFill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4600123" y="5233750"/>
            <a:ext cx="4331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altLang="zh-CN" sz="1600" dirty="0" smtClean="0">
                <a:solidFill>
                  <a:srgbClr val="C00000"/>
                </a:solidFill>
              </a:rPr>
              <a:t>Time walk ~33 </a:t>
            </a:r>
            <a:r>
              <a:rPr lang="en-US" altLang="zh-CN" sz="1600" dirty="0">
                <a:solidFill>
                  <a:srgbClr val="C00000"/>
                </a:solidFill>
              </a:rPr>
              <a:t>ns @ 300e – 4 </a:t>
            </a:r>
            <a:r>
              <a:rPr lang="en-US" altLang="zh-CN" sz="1600" dirty="0" err="1">
                <a:solidFill>
                  <a:srgbClr val="C00000"/>
                </a:solidFill>
              </a:rPr>
              <a:t>ke</a:t>
            </a:r>
            <a:r>
              <a:rPr lang="en-US" altLang="zh-CN" sz="1600" dirty="0">
                <a:solidFill>
                  <a:srgbClr val="C0000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3916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919390" cy="5151566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VPWELL= 0 V, pulsing with VHIGH = </a:t>
            </a:r>
            <a:r>
              <a:rPr lang="en-US" altLang="zh-CN" dirty="0" smtClean="0"/>
              <a:t>1.8 </a:t>
            </a:r>
            <a:r>
              <a:rPr lang="en-US" altLang="zh-CN" dirty="0" smtClean="0"/>
              <a:t>V, </a:t>
            </a:r>
            <a:r>
              <a:rPr lang="en-US" altLang="zh-CN" dirty="0" smtClean="0"/>
              <a:t>varying </a:t>
            </a:r>
            <a:r>
              <a:rPr lang="en-US" altLang="zh-CN" dirty="0" smtClean="0"/>
              <a:t>VLOW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Timing</a:t>
            </a:r>
            <a:r>
              <a:rPr lang="en-US" altLang="zh-CN" dirty="0" smtClean="0"/>
              <a:t> </a:t>
            </a:r>
            <a:r>
              <a:rPr lang="en-US" altLang="zh-CN" dirty="0"/>
              <a:t>performance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43608" y="6098877"/>
            <a:ext cx="633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</a:rPr>
              <a:t>*IBIAS= 280 </a:t>
            </a:r>
            <a:r>
              <a:rPr lang="en-US" altLang="zh-CN" sz="1400" dirty="0" err="1" smtClean="0">
                <a:solidFill>
                  <a:srgbClr val="C00000"/>
                </a:solidFill>
              </a:rPr>
              <a:t>nA</a:t>
            </a:r>
            <a:r>
              <a:rPr lang="en-US" altLang="zh-CN" sz="1400" dirty="0" smtClean="0">
                <a:solidFill>
                  <a:srgbClr val="C00000"/>
                </a:solidFill>
              </a:rPr>
              <a:t> case measured with chip#4, the others measured with chip #5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51920" y="3299837"/>
            <a:ext cx="470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Best case: Time walk@300e-1.9 </a:t>
            </a:r>
            <a:r>
              <a:rPr lang="en-US" altLang="zh-CN" dirty="0" err="1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ke</a:t>
            </a:r>
            <a:r>
              <a:rPr lang="en-US" altLang="zh-CN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- </a:t>
            </a:r>
            <a:r>
              <a:rPr lang="en-US" altLang="zh-CN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= 76 ns</a:t>
            </a:r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98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Whether the bias current (IDB) of discriminator provided, the measured analog output different</a:t>
            </a:r>
          </a:p>
          <a:p>
            <a:r>
              <a:rPr lang="en-US" altLang="zh-CN" dirty="0" smtClean="0"/>
              <a:t>Different effect of IDB for chip4 and chip5</a:t>
            </a:r>
          </a:p>
          <a:p>
            <a:pPr lvl="1"/>
            <a:r>
              <a:rPr lang="en-US" altLang="zh-CN" dirty="0" smtClean="0"/>
              <a:t>For chip5, if IDB is not provided, the analog output has no response to APULSE</a:t>
            </a:r>
          </a:p>
          <a:p>
            <a:pPr lvl="1"/>
            <a:r>
              <a:rPr lang="en-US" altLang="zh-CN" dirty="0" smtClean="0"/>
              <a:t>For chip4, the analog output is lower when IDB is not provided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discriminator stage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780928"/>
            <a:ext cx="3373762" cy="233541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948264" y="3140968"/>
            <a:ext cx="5040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0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Effect of </a:t>
            </a:r>
            <a:r>
              <a:rPr lang="en-US" altLang="zh-CN" dirty="0" smtClean="0"/>
              <a:t>IDB, unexpected performance </a:t>
            </a:r>
            <a:endParaRPr lang="en-US" altLang="zh-CN" dirty="0"/>
          </a:p>
          <a:p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Chip #4 performance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8147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49"/>
          <a:stretch/>
        </p:blipFill>
        <p:spPr>
          <a:xfrm>
            <a:off x="0" y="1268760"/>
            <a:ext cx="9144000" cy="21954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53627" y="3816441"/>
            <a:ext cx="2629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OUTA@1.1Vin </a:t>
            </a:r>
            <a:r>
              <a:rPr lang="en-US" altLang="zh-CN" sz="1600" dirty="0" smtClean="0">
                <a:latin typeface="+mn-lt"/>
                <a:cs typeface="Times New Roman" panose="02020603050405020304" pitchFamily="18" charset="0"/>
              </a:rPr>
              <a:t>without 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IDB</a:t>
            </a:r>
            <a:endParaRPr lang="zh-CN" altLang="en-US" sz="1600" dirty="0"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96294" y="1611324"/>
            <a:ext cx="2344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OUTA@1.1Vin with IDB</a:t>
            </a:r>
            <a:endParaRPr lang="zh-CN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22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some conditions, there are more than one response peaks observed, when the internal </a:t>
            </a:r>
            <a:r>
              <a:rPr lang="en-US" altLang="zh-CN" dirty="0" err="1" smtClean="0"/>
              <a:t>BandGap</a:t>
            </a:r>
            <a:r>
              <a:rPr lang="en-US" altLang="zh-CN" dirty="0" smtClean="0"/>
              <a:t> and BIAS_GEN used 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response peaks (1)</a:t>
            </a:r>
            <a:endParaRPr lang="zh-CN" altLang="en-US" dirty="0"/>
          </a:p>
        </p:txBody>
      </p:sp>
      <p:pic>
        <p:nvPicPr>
          <p:cNvPr id="7" name="图片 6" descr="C:\Users\DAQ\AppData\Local\Temp\WeChat Files\61738c6d7052356bc23882a54a36eb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5062"/>
            <a:ext cx="2331085" cy="174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C:\Users\DAQ\AppData\Local\Temp\WeChat Files\61738c6d7052356bc23882a54a36eb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51" y="1885061"/>
            <a:ext cx="2331085" cy="174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C:\Users\DAQ\AppData\Local\Temp\WeChat Files\0e24ca9bfff617468c1c5310414f82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57" y="1921634"/>
            <a:ext cx="2296795" cy="1723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1324722" y="3705225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+mn-ea"/>
                <a:ea typeface="+mn-ea"/>
                <a:cs typeface="Times New Roman" panose="02020603050405020304" pitchFamily="18" charset="0"/>
              </a:rPr>
              <a:t>VRESET=1.6 </a:t>
            </a:r>
            <a:r>
              <a:rPr lang="en-US" altLang="zh-CN" sz="1400" dirty="0" smtClean="0">
                <a:latin typeface="+mn-ea"/>
                <a:ea typeface="+mn-ea"/>
                <a:cs typeface="Times New Roman" panose="02020603050405020304" pitchFamily="18" charset="0"/>
              </a:rPr>
              <a:t>V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09102" y="3706713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n-ea"/>
                <a:ea typeface="+mn-ea"/>
                <a:cs typeface="Times New Roman" panose="02020603050405020304" pitchFamily="18" charset="0"/>
              </a:rPr>
              <a:t>VRESET=1.7 V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29382" y="3697287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n-ea"/>
                <a:ea typeface="+mn-ea"/>
                <a:cs typeface="Times New Roman" panose="02020603050405020304" pitchFamily="18" charset="0"/>
              </a:rPr>
              <a:t>VRESET=1.7 V</a:t>
            </a:r>
            <a:endParaRPr lang="zh-CN" altLang="en-US" sz="1400" dirty="0">
              <a:latin typeface="+mn-ea"/>
              <a:ea typeface="+mn-ea"/>
            </a:endParaRPr>
          </a:p>
        </p:txBody>
      </p:sp>
      <p:pic>
        <p:nvPicPr>
          <p:cNvPr id="22" name="图片 21" descr="C:\Users\DAQ\AppData\Local\Temp\WeChat Files\6ec90e4c16b957df89d17aa8e7ebf5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9" y="4609559"/>
            <a:ext cx="1947743" cy="141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 descr="C:\Users\DAQ\AppData\Local\Temp\WeChat Files\5fc0d91d7eac3308ff03ec8a345609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45461"/>
            <a:ext cx="1940480" cy="137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 descr="C:\Users\DAQ\AppData\Local\Temp\WeChat Files\a912c4f33c925d4c6ade6ebc397ae6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09557"/>
            <a:ext cx="1843661" cy="141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 descr="C:\Users\DAQ\AppData\Local\Temp\WeChat Files\041c20d65583fb20694ae43fe040b6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09557"/>
            <a:ext cx="1749117" cy="141173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矩形 25"/>
          <p:cNvSpPr/>
          <p:nvPr/>
        </p:nvSpPr>
        <p:spPr>
          <a:xfrm>
            <a:off x="3972211" y="4215024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VRESET=1.5 V</a:t>
            </a:r>
            <a:endParaRPr lang="zh-CN" altLang="en-US" sz="1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23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some conditions, there are more than one response peaks observed, when the internal </a:t>
            </a:r>
            <a:r>
              <a:rPr lang="en-US" altLang="zh-CN" dirty="0" err="1" smtClean="0"/>
              <a:t>BandGap</a:t>
            </a:r>
            <a:r>
              <a:rPr lang="en-US" altLang="zh-CN" dirty="0" smtClean="0"/>
              <a:t> and BIAS_GEN used 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response peaks (2)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923928" y="3212976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VRESET=1.2 V</a:t>
            </a:r>
            <a:endParaRPr lang="zh-CN" altLang="en-US" sz="1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17" name="图片 16" descr="C:\Users\DAQ\AppData\Local\Temp\WeChat Files\3e54adad683b2a06984b14ff1ca78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0" y="1972886"/>
            <a:ext cx="1521460" cy="114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 descr="C:\Users\DAQ\AppData\Local\Temp\WeChat Files\7f435efd625f3c93cf7d917b78325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6" y="1988840"/>
            <a:ext cx="1521460" cy="114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C:\Users\DAQ\AppData\Local\Temp\WeChat Files\4e2f939394ebfe252935e9765393a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01" y="1998982"/>
            <a:ext cx="1536065" cy="115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 descr="C:\Users\DAQ\AppData\Local\Temp\WeChat Files\74d0c02d77ad86f462378f3b2ccc5e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84" y="1998982"/>
            <a:ext cx="1545590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/>
          <p:cNvSpPr/>
          <p:nvPr/>
        </p:nvSpPr>
        <p:spPr>
          <a:xfrm>
            <a:off x="3769405" y="1628800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VRESET=1.4 V</a:t>
            </a:r>
            <a:endParaRPr lang="zh-CN" altLang="en-US" sz="1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27" name="图片 26" descr="C:\Users\DAQ\AppData\Local\Temp\WeChat Files\18154186579ac02cb109368875a75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6" y="3578416"/>
            <a:ext cx="1528445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 descr="C:\Users\DAQ\AppData\Local\Temp\WeChat Files\70e8de3fa10bf8f104c49ad142f395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11" y="3591116"/>
            <a:ext cx="151193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28" descr="C:\Users\DAQ\AppData\Local\Temp\WeChat Files\48d7d88a7524c235e57ce3d535ee74d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71" y="3616931"/>
            <a:ext cx="1506855" cy="112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图片 29" descr="C:\Users\DAQ\AppData\Local\Temp\WeChat Files\bd445a739782c74a961b0e39cffbbd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6" y="5273529"/>
            <a:ext cx="1579880" cy="11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 descr="C:\Users\DAQ\AppData\Local\Temp\WeChat Files\40814ced89c8ec5646152726cb1c00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46" y="5248952"/>
            <a:ext cx="1574165" cy="118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图片 31" descr="C:\Users\DAQ\AppData\Local\Temp\WeChat Files\a77d1f35d5d8baf64e182f85a8b6bae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42" y="5283666"/>
            <a:ext cx="1560195" cy="116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图片 32" descr="C:\Users\DAQ\AppData\Local\Temp\WeChat Files\33bc746ac1c7438fffc05c49886b1e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38" y="5263346"/>
            <a:ext cx="1586865" cy="118999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矩形 33"/>
          <p:cNvSpPr/>
          <p:nvPr/>
        </p:nvSpPr>
        <p:spPr>
          <a:xfrm>
            <a:off x="3923320" y="4927800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VRESET=1.1 V</a:t>
            </a:r>
            <a:endParaRPr lang="zh-CN" altLang="en-US" sz="1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43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some conditions, there are more than one response peaks observed, when the internal </a:t>
            </a:r>
            <a:r>
              <a:rPr lang="en-US" altLang="zh-CN" dirty="0" err="1" smtClean="0"/>
              <a:t>BandGap</a:t>
            </a:r>
            <a:r>
              <a:rPr lang="en-US" altLang="zh-CN" dirty="0" smtClean="0"/>
              <a:t> and BIAS_GEN used 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C00000"/>
                </a:solidFill>
              </a:rPr>
              <a:t>No multiple response peaks observed when external IBIAS_20U used.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18 May. 2020, Design meeting of MOST2</a:t>
            </a:r>
            <a:endParaRPr lang="fr-BE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response peaks (3)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563888" y="1628800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VRESET=1.0 V</a:t>
            </a:r>
            <a:endParaRPr lang="zh-CN" altLang="en-US" sz="1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22" name="图片 21" descr="C:\Users\DAQ\AppData\Local\Temp\WeChat Files\1adbb79cadddbac6fc71a1387831c3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61" y="1934379"/>
            <a:ext cx="1590040" cy="119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 descr="C:\Users\DAQ\AppData\Local\Temp\WeChat Files\c0d0b512dd00fd7688d0682b2f403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013"/>
            <a:ext cx="1601470" cy="120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 descr="C:\Users\DAQ\AppData\Local\Temp\WeChat Files\08e319b46c5d979a4680c59018e6a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1623695" cy="121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 descr="C:\Users\DAQ\AppData\Local\Temp\WeChat Files\3cedddc30b0285779fd308ab3caa0e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32" y="4005064"/>
            <a:ext cx="1635760" cy="1226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图片 34" descr="C:\Users\DAQ\AppData\Local\Temp\WeChat Files\a40e19e11ec4848a5e6a2b4f58807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32" y="4005064"/>
            <a:ext cx="163830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矩形 35"/>
          <p:cNvSpPr/>
          <p:nvPr/>
        </p:nvSpPr>
        <p:spPr>
          <a:xfrm>
            <a:off x="611560" y="3705225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n-ea"/>
                <a:ea typeface="+mn-ea"/>
                <a:cs typeface="Times New Roman" panose="02020603050405020304" pitchFamily="18" charset="0"/>
              </a:rPr>
              <a:t>VRESET=0.9 V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059832" y="3706713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n-ea"/>
                <a:ea typeface="+mn-ea"/>
                <a:cs typeface="Times New Roman" panose="02020603050405020304" pitchFamily="18" charset="0"/>
              </a:rPr>
              <a:t>VRESET=0.5 V</a:t>
            </a:r>
            <a:endParaRPr lang="zh-CN" altLang="en-US" sz="1400" dirty="0">
              <a:latin typeface="+mn-ea"/>
              <a:ea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089222" y="3697287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+mn-ea"/>
                <a:ea typeface="+mn-ea"/>
                <a:cs typeface="Times New Roman" panose="02020603050405020304" pitchFamily="18" charset="0"/>
              </a:rPr>
              <a:t>VRESET=0.0 V</a:t>
            </a:r>
            <a:endParaRPr lang="zh-CN" altLang="en-US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9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wan">
  <a:themeElements>
    <a:clrScheme name="IReS_LEPSI_NEW_bleu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IReS_LEPSI_NEW_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ReS_LEPSI_NEW_bleu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Thème2909</Template>
  <TotalTime>48936</TotalTime>
  <Words>667</Words>
  <Application>Microsoft Office PowerPoint</Application>
  <PresentationFormat>全屏显示(4:3)</PresentationFormat>
  <Paragraphs>118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黑体</vt:lpstr>
      <vt:lpstr>宋体</vt:lpstr>
      <vt:lpstr>Arial</vt:lpstr>
      <vt:lpstr>Calibri</vt:lpstr>
      <vt:lpstr>Comic Sans MS</vt:lpstr>
      <vt:lpstr>Times New Roman</vt:lpstr>
      <vt:lpstr>Wingdings</vt:lpstr>
      <vt:lpstr>Thèmewan</vt:lpstr>
      <vt:lpstr>内容</vt:lpstr>
      <vt:lpstr>1_内容</vt:lpstr>
      <vt:lpstr>2_内容</vt:lpstr>
      <vt:lpstr>TaichuPix-1 pixel analog test results</vt:lpstr>
      <vt:lpstr>Overview of the testing status</vt:lpstr>
      <vt:lpstr>Timing performance</vt:lpstr>
      <vt:lpstr>Timing performance</vt:lpstr>
      <vt:lpstr>Effect of discriminator stage</vt:lpstr>
      <vt:lpstr>Chip #4 performance</vt:lpstr>
      <vt:lpstr>Multiple response peaks (1)</vt:lpstr>
      <vt:lpstr>Multiple response peaks (2)</vt:lpstr>
      <vt:lpstr>Multiple response peaks (3)</vt:lpstr>
      <vt:lpstr>Effect of VPWELL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Interaction with Matter</dc:title>
  <dc:creator>Zhang</dc:creator>
  <cp:lastModifiedBy>ZY</cp:lastModifiedBy>
  <cp:revision>1965</cp:revision>
  <cp:lastPrinted>2011-09-05T15:51:56Z</cp:lastPrinted>
  <dcterms:created xsi:type="dcterms:W3CDTF">2011-06-15T13:48:12Z</dcterms:created>
  <dcterms:modified xsi:type="dcterms:W3CDTF">2020-05-18T09:32:28Z</dcterms:modified>
</cp:coreProperties>
</file>