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7" r:id="rId9"/>
    <p:sldId id="273" r:id="rId10"/>
    <p:sldId id="274" r:id="rId11"/>
    <p:sldId id="259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6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7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53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2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95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4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3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5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3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3903-227C-47B1-B4C0-C6338AB585F6}" type="datetimeFigureOut">
              <a:rPr lang="zh-CN" altLang="en-US" smtClean="0"/>
              <a:t>2020-6-15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5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3.png"/><Relationship Id="rId7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</a:t>
            </a:r>
            <a:r>
              <a:rPr lang="en-US" altLang="zh-CN" dirty="0"/>
              <a:t>detector </a:t>
            </a:r>
            <a:r>
              <a:rPr lang="en-US" altLang="zh-CN" dirty="0" smtClean="0"/>
              <a:t>solenoid magnet </a:t>
            </a:r>
            <a:r>
              <a:rPr lang="en-US" altLang="zh-CN" dirty="0"/>
              <a:t>R&amp;D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Ning Feipeng</a:t>
            </a:r>
          </a:p>
          <a:p>
            <a:r>
              <a:rPr lang="en-US" altLang="zh-CN" dirty="0"/>
              <a:t>For the CEPC Detector Magnet </a:t>
            </a:r>
            <a:r>
              <a:rPr lang="en-US" altLang="zh-CN" dirty="0" smtClean="0"/>
              <a:t>Team</a:t>
            </a:r>
          </a:p>
          <a:p>
            <a:r>
              <a:rPr lang="en-US" altLang="zh-CN" dirty="0" smtClean="0"/>
              <a:t>2020-06-15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38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Cable </a:t>
            </a:r>
            <a:r>
              <a:rPr lang="en-US" altLang="zh-CN" dirty="0" smtClean="0"/>
              <a:t>development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HTS Cable </a:t>
            </a:r>
            <a:r>
              <a:rPr lang="en-US" altLang="zh-CN" dirty="0"/>
              <a:t>development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82062" y="4091509"/>
            <a:ext cx="4472765" cy="1826584"/>
            <a:chOff x="823968" y="4532237"/>
            <a:chExt cx="6233323" cy="2212311"/>
          </a:xfrm>
        </p:grpSpPr>
        <p:pic>
          <p:nvPicPr>
            <p:cNvPr id="22" name="图片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266" y="4532237"/>
              <a:ext cx="2496724" cy="148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266" y="5678283"/>
              <a:ext cx="2132530" cy="106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圆角矩形 23"/>
            <p:cNvSpPr/>
            <p:nvPr/>
          </p:nvSpPr>
          <p:spPr>
            <a:xfrm>
              <a:off x="823968" y="4837139"/>
              <a:ext cx="6233323" cy="19074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990" y="4960125"/>
              <a:ext cx="3297115" cy="1717797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9448800" y="3792520"/>
            <a:ext cx="2749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20 layers </a:t>
            </a:r>
            <a:r>
              <a:rPr lang="en-US" altLang="zh-CN" b="1" dirty="0"/>
              <a:t>Al Stabilized </a:t>
            </a:r>
            <a:r>
              <a:rPr lang="en-US" altLang="zh-CN" b="1" dirty="0" err="1"/>
              <a:t>ReBCO</a:t>
            </a:r>
            <a:r>
              <a:rPr lang="en-US" altLang="zh-CN" b="1" dirty="0"/>
              <a:t> Stacked Tape Cable </a:t>
            </a:r>
            <a:endParaRPr lang="zh-CN" altLang="en-US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337766" y="3800813"/>
            <a:ext cx="18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1, HTS stack cable</a:t>
            </a:r>
            <a:endParaRPr lang="zh-CN" altLang="en-US" b="1" dirty="0"/>
          </a:p>
        </p:txBody>
      </p:sp>
      <p:pic>
        <p:nvPicPr>
          <p:cNvPr id="2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987" y="5152141"/>
            <a:ext cx="2181400" cy="113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5083955" y="4312296"/>
            <a:ext cx="4039993" cy="1605797"/>
            <a:chOff x="5132053" y="4968214"/>
            <a:chExt cx="3850939" cy="1614971"/>
          </a:xfrm>
        </p:grpSpPr>
        <p:pic>
          <p:nvPicPr>
            <p:cNvPr id="30" name="图片 11" descr="captur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692" y="5058358"/>
              <a:ext cx="1419365" cy="14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图片 18" descr="C:\Users\Lenovo\Documents\Tongda\_DSC691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809" y="5058358"/>
              <a:ext cx="2143718" cy="143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圆角矩形 31"/>
            <p:cNvSpPr/>
            <p:nvPr/>
          </p:nvSpPr>
          <p:spPr>
            <a:xfrm>
              <a:off x="5132053" y="4968214"/>
              <a:ext cx="3850939" cy="161497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083955" y="3829100"/>
            <a:ext cx="402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2, Add Al stabilization to HTS stack cable</a:t>
            </a:r>
            <a:endParaRPr lang="zh-CN" altLang="en-US" b="1" dirty="0"/>
          </a:p>
        </p:txBody>
      </p:sp>
      <p:sp>
        <p:nvSpPr>
          <p:cNvPr id="34" name="右箭头 33"/>
          <p:cNvSpPr/>
          <p:nvPr/>
        </p:nvSpPr>
        <p:spPr>
          <a:xfrm>
            <a:off x="4529668" y="4777064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9256056" y="4756236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3168360" y="2850544"/>
            <a:ext cx="12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ReBCO</a:t>
            </a:r>
            <a:r>
              <a:rPr lang="en-US" altLang="zh-CN" dirty="0" smtClean="0"/>
              <a:t> tape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740" y="2707151"/>
            <a:ext cx="2650107" cy="656094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68104" y="6032683"/>
            <a:ext cx="269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Under development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50387" y="6032683"/>
            <a:ext cx="269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Under development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5276" y="4608830"/>
            <a:ext cx="1641053" cy="5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1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3, CEPC </a:t>
            </a:r>
            <a:r>
              <a:rPr lang="en-US" altLang="zh-CN" dirty="0"/>
              <a:t>HTS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3739" y="1579440"/>
            <a:ext cx="10515600" cy="612775"/>
          </a:xfrm>
        </p:spPr>
        <p:txBody>
          <a:bodyPr/>
          <a:lstStyle/>
          <a:p>
            <a:r>
              <a:rPr lang="en-US" altLang="zh-CN" dirty="0" smtClean="0"/>
              <a:t>Coil winding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85" y="2178213"/>
            <a:ext cx="1958853" cy="19763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9734" y="2581636"/>
            <a:ext cx="715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LTS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989734" y="5066928"/>
            <a:ext cx="828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HTS</a:t>
            </a:r>
            <a:endParaRPr lang="zh-CN" altLang="en-US" sz="3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2541648" y="5066927"/>
            <a:ext cx="4001142" cy="857936"/>
            <a:chOff x="2541648" y="5066927"/>
            <a:chExt cx="4001142" cy="857936"/>
          </a:xfrm>
        </p:grpSpPr>
        <p:pic>
          <p:nvPicPr>
            <p:cNvPr id="1026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648" y="5066928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362" y="5066928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076" y="5066927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829" y="1924649"/>
            <a:ext cx="4310970" cy="65698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7420708" y="3446585"/>
            <a:ext cx="4595446" cy="7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372" y="4771293"/>
            <a:ext cx="4988736" cy="326166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7420708" y="6281491"/>
            <a:ext cx="4595446" cy="7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511183" y="415460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vertical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configuration</a:t>
            </a:r>
            <a:r>
              <a:rPr lang="en-US" altLang="zh-CN" dirty="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305999" y="6167163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horizontal configuration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90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669" y="152103"/>
            <a:ext cx="10515600" cy="1325563"/>
          </a:xfrm>
        </p:spPr>
        <p:txBody>
          <a:bodyPr/>
          <a:lstStyle/>
          <a:p>
            <a:r>
              <a:rPr lang="en-US" altLang="zh-CN" dirty="0"/>
              <a:t>Radiation thickness calculation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330" y="1336130"/>
            <a:ext cx="10515600" cy="4351338"/>
          </a:xfrm>
        </p:spPr>
        <p:txBody>
          <a:bodyPr/>
          <a:lstStyle/>
          <a:p>
            <a:r>
              <a:rPr lang="en-US" altLang="zh-CN" dirty="0"/>
              <a:t>IDEA LTS </a:t>
            </a:r>
            <a:r>
              <a:rPr lang="en-US" altLang="zh-CN" dirty="0" smtClean="0"/>
              <a:t>version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017033" y="1329149"/>
            <a:ext cx="3689471" cy="3755109"/>
            <a:chOff x="7901353" y="1027906"/>
            <a:chExt cx="3689471" cy="3755109"/>
          </a:xfrm>
        </p:grpSpPr>
        <p:grpSp>
          <p:nvGrpSpPr>
            <p:cNvPr id="18" name="组合 17"/>
            <p:cNvGrpSpPr/>
            <p:nvPr/>
          </p:nvGrpSpPr>
          <p:grpSpPr>
            <a:xfrm>
              <a:off x="7901353" y="1027906"/>
              <a:ext cx="3689471" cy="3755109"/>
              <a:chOff x="7901353" y="1027906"/>
              <a:chExt cx="3689471" cy="3755109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1353" y="1323242"/>
                <a:ext cx="3689471" cy="2918225"/>
              </a:xfrm>
              <a:prstGeom prst="rect">
                <a:avLst/>
              </a:prstGeom>
            </p:spPr>
          </p:pic>
          <p:cxnSp>
            <p:nvCxnSpPr>
              <p:cNvPr id="6" name="直接箭头连接符 5"/>
              <p:cNvCxnSpPr/>
              <p:nvPr/>
            </p:nvCxnSpPr>
            <p:spPr>
              <a:xfrm flipV="1">
                <a:off x="8428892" y="1027906"/>
                <a:ext cx="46893" cy="375510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flipV="1">
                <a:off x="8651631" y="1027906"/>
                <a:ext cx="1094457" cy="3755109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8127206" y="41674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728529" y="418278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2</a:t>
              </a:r>
              <a:endParaRPr lang="zh-CN" altLang="en-US" sz="2800" b="1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0" y="2595236"/>
            <a:ext cx="1460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Trajectory</a:t>
            </a:r>
          </a:p>
          <a:p>
            <a:pPr algn="ctr"/>
            <a:r>
              <a:rPr lang="en-US" altLang="zh-CN" sz="2400" b="1" dirty="0" smtClean="0"/>
              <a:t> 2: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-5646" y="5086191"/>
            <a:ext cx="1463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Trajectory</a:t>
            </a:r>
          </a:p>
          <a:p>
            <a:pPr algn="ctr"/>
            <a:r>
              <a:rPr lang="en-US" altLang="zh-CN" sz="2400" b="1" dirty="0" smtClean="0"/>
              <a:t> 1:</a:t>
            </a:r>
            <a:endParaRPr lang="zh-CN" altLang="en-US" sz="2400" b="1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79483"/>
              </p:ext>
            </p:extLst>
          </p:nvPr>
        </p:nvGraphicFramePr>
        <p:xfrm>
          <a:off x="1483042" y="2118702"/>
          <a:ext cx="5818065" cy="22612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3981"/>
                <a:gridCol w="998141"/>
                <a:gridCol w="925106"/>
                <a:gridCol w="803382"/>
                <a:gridCol w="931038"/>
                <a:gridCol w="876417"/>
              </a:tblGrid>
              <a:tr h="180975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Thickness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Radiation thickness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Nuclear Interaction length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X</a:t>
                      </a:r>
                      <a:r>
                        <a:rPr lang="en-US" sz="1800" u="none" strike="noStrike" baseline="-25000" dirty="0" smtClean="0">
                          <a:effectLst/>
                        </a:rPr>
                        <a:t>0</a:t>
                      </a:r>
                      <a:r>
                        <a:rPr lang="en-US" sz="1800" u="none" strike="noStrike" dirty="0" smtClean="0">
                          <a:effectLst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X/X</a:t>
                      </a:r>
                      <a:r>
                        <a:rPr lang="en-US" sz="1800" u="none" strike="noStrike" baseline="-25000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λ0, </a:t>
                      </a:r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λ=</a:t>
                      </a:r>
                      <a:r>
                        <a:rPr lang="en-US" sz="1800" u="none" strike="noStrike">
                          <a:effectLst/>
                        </a:rPr>
                        <a:t>X/</a:t>
                      </a:r>
                      <a:r>
                        <a:rPr lang="el-GR" sz="1800" u="none" strike="noStrike">
                          <a:effectLst/>
                        </a:rPr>
                        <a:t>λ0</a:t>
                      </a:r>
                      <a:endParaRPr lang="el-GR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NbTi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0.675</a:t>
                      </a:r>
                      <a:endParaRPr lang="en-US" altLang="zh-CN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15.028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0.0449 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204.5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0.0033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Cu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0.675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14.36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0.0470 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153.2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0.0044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Stabilizer,Al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88.9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0.3375 </a:t>
                      </a:r>
                      <a:endParaRPr lang="en-US" altLang="zh-CN" sz="18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397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0.0756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Glass/epoxy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286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0.0175 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Total, </a:t>
                      </a:r>
                      <a:r>
                        <a:rPr lang="en-US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lang="en-US" sz="1800" b="1" u="none" strike="noStrike" baseline="-25000" dirty="0" err="1">
                          <a:solidFill>
                            <a:srgbClr val="FF0000"/>
                          </a:solidFill>
                          <a:effectLst/>
                        </a:rPr>
                        <a:t>tot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0.4469 </a:t>
                      </a:r>
                      <a:endParaRPr lang="en-US" altLang="zh-CN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0.083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62801"/>
              </p:ext>
            </p:extLst>
          </p:nvPr>
        </p:nvGraphicFramePr>
        <p:xfrm>
          <a:off x="1483042" y="4531471"/>
          <a:ext cx="5841691" cy="22612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6538"/>
                <a:gridCol w="783809"/>
                <a:gridCol w="756756"/>
                <a:gridCol w="710187"/>
                <a:gridCol w="894425"/>
                <a:gridCol w="879976"/>
              </a:tblGrid>
              <a:tr h="180975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Thickness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Radiation thickness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Nuclear Interaction length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r>
                        <a:rPr lang="en-US" sz="1800" u="none" strike="noStrike" baseline="-25000" dirty="0">
                          <a:effectLst/>
                        </a:rPr>
                        <a:t>0</a:t>
                      </a:r>
                      <a:r>
                        <a:rPr lang="en-US" sz="1800" u="none" strike="noStrike" dirty="0">
                          <a:effectLst/>
                        </a:rPr>
                        <a:t>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X/X</a:t>
                      </a:r>
                      <a:r>
                        <a:rPr lang="en-US" sz="1800" u="none" strike="noStrike" baseline="-25000">
                          <a:effectLst/>
                        </a:rPr>
                        <a:t>0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λ0, </a:t>
                      </a:r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λ=</a:t>
                      </a:r>
                      <a:r>
                        <a:rPr lang="en-US" sz="1800" u="none" strike="noStrike">
                          <a:effectLst/>
                        </a:rPr>
                        <a:t>X/</a:t>
                      </a:r>
                      <a:r>
                        <a:rPr lang="el-GR" sz="1800" u="none" strike="noStrike">
                          <a:effectLst/>
                        </a:rPr>
                        <a:t>λ0</a:t>
                      </a:r>
                      <a:endParaRPr lang="el-GR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NbTi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15.028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0.6654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204.5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effectLst/>
                          <a:latin typeface="+mn-lt"/>
                          <a:ea typeface="宋体" panose="02010600030101010101" pitchFamily="2" charset="-122"/>
                        </a:rPr>
                        <a:t>0.0489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Cu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14.36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0.6964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153.2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effectLst/>
                          <a:latin typeface="+mn-lt"/>
                          <a:ea typeface="宋体" panose="02010600030101010101" pitchFamily="2" charset="-122"/>
                        </a:rPr>
                        <a:t>0.0653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err="1">
                          <a:effectLst/>
                        </a:rPr>
                        <a:t>Stabilizer,Al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88.9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0.1125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397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0.0252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Glass/epoxy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286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0.0175 </a:t>
                      </a:r>
                      <a:endParaRPr lang="en-US" altLang="zh-CN" sz="18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CN" alt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Total, </a:t>
                      </a:r>
                      <a:r>
                        <a:rPr lang="en-US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lang="en-US" sz="1800" b="1" u="none" strike="noStrike" baseline="-25000" dirty="0" err="1">
                          <a:solidFill>
                            <a:srgbClr val="FF0000"/>
                          </a:solidFill>
                          <a:effectLst/>
                        </a:rPr>
                        <a:t>tot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1.4918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0.1394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7549632" y="4848398"/>
            <a:ext cx="446085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Cryostat 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(25 mm Al):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4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85414"/>
              </p:ext>
            </p:extLst>
          </p:nvPr>
        </p:nvGraphicFramePr>
        <p:xfrm>
          <a:off x="7502117" y="5516978"/>
          <a:ext cx="4496525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74558"/>
                <a:gridCol w="944684"/>
                <a:gridCol w="8772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X0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Weight averaged</a:t>
                      </a:r>
                      <a:r>
                        <a:rPr lang="en-US" altLang="zh-CN" sz="2000" baseline="0" dirty="0" smtClean="0"/>
                        <a:t> value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0.09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(including cryostat)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0.87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0.16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6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thickness calculation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IDEA </a:t>
            </a:r>
            <a:r>
              <a:rPr lang="en-US" altLang="zh-CN" dirty="0" smtClean="0"/>
              <a:t>HTS version</a:t>
            </a:r>
          </a:p>
          <a:p>
            <a:pPr lvl="1"/>
            <a:r>
              <a:rPr lang="en-US" altLang="zh-CN" dirty="0" smtClean="0"/>
              <a:t>35 layers HTS tape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7298989" y="3021840"/>
            <a:ext cx="4148137" cy="1567233"/>
            <a:chOff x="7298989" y="3021840"/>
            <a:chExt cx="4148137" cy="15672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8989" y="3021840"/>
              <a:ext cx="4148137" cy="1044013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 flipH="1" flipV="1">
              <a:off x="9448341" y="3021840"/>
              <a:ext cx="11723" cy="130562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005649" y="406585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83" y="1433950"/>
            <a:ext cx="6404170" cy="14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40457"/>
              </p:ext>
            </p:extLst>
          </p:nvPr>
        </p:nvGraphicFramePr>
        <p:xfrm>
          <a:off x="348263" y="3166646"/>
          <a:ext cx="5876050" cy="35375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3323"/>
                <a:gridCol w="1078523"/>
                <a:gridCol w="762000"/>
                <a:gridCol w="949569"/>
                <a:gridCol w="908009"/>
                <a:gridCol w="794626"/>
              </a:tblGrid>
              <a:tr h="209550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>
                          <a:effectLst/>
                        </a:rPr>
                        <a:t>Material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Thickness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Radiation thickness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Nuclear Interaction length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X, 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</a:t>
                      </a:r>
                      <a:r>
                        <a:rPr lang="en-US" sz="1600" u="none" strike="noStrike" baseline="-25000">
                          <a:effectLst/>
                        </a:rPr>
                        <a:t>0</a:t>
                      </a:r>
                      <a:r>
                        <a:rPr lang="en-US" sz="1600" u="none" strike="noStrike">
                          <a:effectLst/>
                        </a:rPr>
                        <a:t>, 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X/X</a:t>
                      </a:r>
                      <a:r>
                        <a:rPr lang="en-US" sz="1600" u="none" strike="noStrike" baseline="-25000">
                          <a:effectLst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600" u="none" strike="noStrike">
                          <a:effectLst/>
                        </a:rPr>
                        <a:t>λ0, </a:t>
                      </a:r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600" u="none" strike="noStrike">
                          <a:effectLst/>
                        </a:rPr>
                        <a:t>λ=</a:t>
                      </a:r>
                      <a:r>
                        <a:rPr lang="en-US" sz="1600" u="none" strike="noStrike">
                          <a:effectLst/>
                        </a:rPr>
                        <a:t>X/</a:t>
                      </a:r>
                      <a:r>
                        <a:rPr lang="el-GR" sz="1600" u="none" strike="noStrike">
                          <a:effectLst/>
                        </a:rPr>
                        <a:t>λ0</a:t>
                      </a:r>
                      <a:endParaRPr lang="el-GR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Cu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0.35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14.36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0.0244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153.2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0.0023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Fe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1.75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17.57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0.0996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167.7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0.0104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Ag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8.543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0.0082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154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0.0005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YBa2Cu3O7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12.49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0.0056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296.5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MgO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0.00000035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78.28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274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Al2O3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0.0000028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70.38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247.9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CeO2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0.0000105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16.54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230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Al stablizer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88.97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0.1686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397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0.0378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MLI, Fiber glass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286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415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 smtClean="0">
                          <a:effectLst/>
                        </a:rPr>
                        <a:t>Glassepoxy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286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0.0070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428.9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0.0047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b="1" u="none" strike="noStrike" dirty="0">
                          <a:effectLst/>
                        </a:rPr>
                        <a:t>Total, </a:t>
                      </a:r>
                      <a:r>
                        <a:rPr lang="en-US" sz="1600" b="1" u="none" strike="noStrike" dirty="0" err="1">
                          <a:effectLst/>
                        </a:rPr>
                        <a:t>X</a:t>
                      </a:r>
                      <a:r>
                        <a:rPr lang="en-US" sz="1600" b="1" u="none" strike="noStrike" baseline="-25000" dirty="0" err="1">
                          <a:effectLst/>
                        </a:rPr>
                        <a:t>tot</a:t>
                      </a:r>
                      <a:endParaRPr lang="en-US" sz="1600" b="1" i="1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0.3134 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0.0559 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229639" y="4548174"/>
            <a:ext cx="446085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Cryostat 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(25 mm Al):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4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58714"/>
              </p:ext>
            </p:extLst>
          </p:nvPr>
        </p:nvGraphicFramePr>
        <p:xfrm>
          <a:off x="6714250" y="5394374"/>
          <a:ext cx="4927121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6307"/>
                <a:gridCol w="1148862"/>
                <a:gridCol w="10819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X0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Track 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0.313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0.056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(including cryostat)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0.126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0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thickness calculation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446" y="1867137"/>
            <a:ext cx="8052684" cy="4351338"/>
          </a:xfrm>
        </p:spPr>
        <p:txBody>
          <a:bodyPr/>
          <a:lstStyle/>
          <a:p>
            <a:r>
              <a:rPr lang="en-US" altLang="zh-CN" dirty="0" smtClean="0"/>
              <a:t>IDEA LTS and HTS Comparison</a:t>
            </a:r>
          </a:p>
          <a:p>
            <a:pPr marL="0" indent="0">
              <a:buNone/>
            </a:pPr>
            <a:r>
              <a:rPr lang="en-US" altLang="zh-CN" dirty="0" smtClean="0"/>
              <a:t>Consider using the same Cryostat </a:t>
            </a:r>
            <a:r>
              <a:rPr lang="it-IT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25 mm Al): </a:t>
            </a:r>
            <a:r>
              <a:rPr lang="it-IT" altLang="zh-CN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8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410238" y="1329149"/>
            <a:ext cx="3689471" cy="3755109"/>
            <a:chOff x="7901353" y="1027906"/>
            <a:chExt cx="3689471" cy="3755109"/>
          </a:xfrm>
        </p:grpSpPr>
        <p:grpSp>
          <p:nvGrpSpPr>
            <p:cNvPr id="5" name="组合 4"/>
            <p:cNvGrpSpPr/>
            <p:nvPr/>
          </p:nvGrpSpPr>
          <p:grpSpPr>
            <a:xfrm>
              <a:off x="7901353" y="1027906"/>
              <a:ext cx="3689471" cy="3755109"/>
              <a:chOff x="7901353" y="1027906"/>
              <a:chExt cx="3689471" cy="3755109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1353" y="1323242"/>
                <a:ext cx="3689471" cy="2918225"/>
              </a:xfrm>
              <a:prstGeom prst="rect">
                <a:avLst/>
              </a:prstGeom>
            </p:spPr>
          </p:pic>
          <p:cxnSp>
            <p:nvCxnSpPr>
              <p:cNvPr id="9" name="直接箭头连接符 8"/>
              <p:cNvCxnSpPr/>
              <p:nvPr/>
            </p:nvCxnSpPr>
            <p:spPr>
              <a:xfrm flipV="1">
                <a:off x="8428892" y="1027906"/>
                <a:ext cx="46893" cy="375510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 flipV="1">
                <a:off x="8651631" y="1027906"/>
                <a:ext cx="1094457" cy="3755109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8127206" y="41674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728529" y="418278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2</a:t>
              </a:r>
              <a:endParaRPr lang="zh-CN" altLang="en-US" sz="2800" b="1" dirty="0"/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22990"/>
              </p:ext>
            </p:extLst>
          </p:nvPr>
        </p:nvGraphicFramePr>
        <p:xfrm>
          <a:off x="1605745" y="3322779"/>
          <a:ext cx="4784307" cy="124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0084"/>
                <a:gridCol w="1477107"/>
                <a:gridCol w="1487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Total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X0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400" dirty="0" smtClean="0"/>
                        <a:t>λ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LTS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0.87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0.16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HTS 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0.13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873336" y="5170881"/>
            <a:ext cx="4148137" cy="1567233"/>
            <a:chOff x="7298989" y="3021840"/>
            <a:chExt cx="4148137" cy="15672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8989" y="3021840"/>
              <a:ext cx="4148137" cy="1044013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 flipH="1" flipV="1">
              <a:off x="9448341" y="3021840"/>
              <a:ext cx="11723" cy="130562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9005649" y="406585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25485" y="5260707"/>
            <a:ext cx="183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The cryostat:</a:t>
            </a:r>
            <a:endParaRPr lang="zh-CN" altLang="en-US" b="1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4" y="5898821"/>
            <a:ext cx="2883070" cy="4722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614" y="5381012"/>
            <a:ext cx="2105365" cy="12821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093" y="5381012"/>
            <a:ext cx="1775378" cy="12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06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HTS plan R&amp;D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Need to develop the Al stabilized HTS stack cable or other HTS cable.</a:t>
            </a:r>
          </a:p>
          <a:p>
            <a:r>
              <a:rPr lang="en-US" altLang="zh-CN" dirty="0" smtClean="0"/>
              <a:t>Got fund (3 million yuan)from CAS to develop the cable and prototype coil.</a:t>
            </a:r>
            <a:endParaRPr lang="zh-CN" altLang="en-US" dirty="0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6375225" y="2608215"/>
            <a:ext cx="5583436" cy="3703685"/>
            <a:chOff x="4072226" y="0"/>
            <a:chExt cx="8263702" cy="66110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6489" y="0"/>
              <a:ext cx="2829439" cy="66110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1454" y="3928304"/>
              <a:ext cx="2770773" cy="230391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2226" y="276568"/>
              <a:ext cx="5434263" cy="3519388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464" y="4116457"/>
            <a:ext cx="1633352" cy="841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53" y="4870895"/>
            <a:ext cx="1594574" cy="6835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080" y="4197644"/>
            <a:ext cx="1644081" cy="5443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24" y="4614084"/>
            <a:ext cx="1033014" cy="255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6628" y="4890463"/>
            <a:ext cx="2286478" cy="646127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1247031" y="4396155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405362" y="4478271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811976" y="4537119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 rot="16200000">
            <a:off x="3418328" y="3559929"/>
            <a:ext cx="638908" cy="477925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62464" y="6420819"/>
            <a:ext cx="3995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3 years, from 2019.9 to 2022.9</a:t>
            </a:r>
            <a:endParaRPr lang="zh-CN" altLang="en-US" sz="2400" dirty="0"/>
          </a:p>
        </p:txBody>
      </p:sp>
      <p:sp>
        <p:nvSpPr>
          <p:cNvPr id="18" name="左大括号 17"/>
          <p:cNvSpPr/>
          <p:nvPr/>
        </p:nvSpPr>
        <p:spPr>
          <a:xfrm rot="16200000">
            <a:off x="9171505" y="3687963"/>
            <a:ext cx="474606" cy="507567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186122" y="6396335"/>
            <a:ext cx="3995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 </a:t>
            </a:r>
            <a:r>
              <a:rPr lang="en-US" altLang="zh-CN" sz="2400" dirty="0"/>
              <a:t>years, from </a:t>
            </a:r>
            <a:r>
              <a:rPr lang="en-US" altLang="zh-CN" sz="2400" dirty="0" smtClean="0"/>
              <a:t>2022.9 </a:t>
            </a:r>
            <a:r>
              <a:rPr lang="en-US" altLang="zh-CN" sz="2400" dirty="0"/>
              <a:t>to </a:t>
            </a:r>
            <a:r>
              <a:rPr lang="en-US" altLang="zh-CN" sz="2400" dirty="0" smtClean="0"/>
              <a:t>2024.9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410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6683"/>
          </a:xfrm>
        </p:spPr>
        <p:txBody>
          <a:bodyPr/>
          <a:lstStyle/>
          <a:p>
            <a:r>
              <a:rPr lang="en-US" altLang="zh-CN" dirty="0"/>
              <a:t>New Yoke version has been designed</a:t>
            </a:r>
          </a:p>
          <a:p>
            <a:r>
              <a:rPr lang="en-US" altLang="zh-CN" dirty="0"/>
              <a:t>Low temperature cable is developing on time. C</a:t>
            </a:r>
            <a:r>
              <a:rPr lang="en-US" altLang="zh-CN" dirty="0" smtClean="0"/>
              <a:t>ooperation </a:t>
            </a:r>
            <a:r>
              <a:rPr lang="en-US" altLang="zh-CN" dirty="0"/>
              <a:t>on large coil winding </a:t>
            </a:r>
            <a:r>
              <a:rPr lang="en-US" altLang="zh-CN" dirty="0" smtClean="0"/>
              <a:t>process is</a:t>
            </a:r>
            <a:r>
              <a:rPr lang="zh-CN" altLang="en-US" dirty="0"/>
              <a:t> </a:t>
            </a:r>
            <a:r>
              <a:rPr lang="en-US" altLang="zh-CN" dirty="0" smtClean="0"/>
              <a:t>also done.</a:t>
            </a:r>
            <a:endParaRPr lang="en-US" altLang="zh-CN" dirty="0"/>
          </a:p>
          <a:p>
            <a:r>
              <a:rPr lang="en-US" altLang="zh-CN" dirty="0"/>
              <a:t>The prototype of cryogenic system is developing.</a:t>
            </a:r>
          </a:p>
          <a:p>
            <a:r>
              <a:rPr lang="en-US" altLang="zh-CN" dirty="0"/>
              <a:t>Gets funds for the prototype development of HTS plan, and is developing HTS cable.</a:t>
            </a:r>
            <a:endParaRPr lang="zh-CN" altLang="en-US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581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1, New yoke design of CEPC detector magnet.</a:t>
            </a:r>
          </a:p>
          <a:p>
            <a:r>
              <a:rPr lang="en-US" altLang="zh-CN" dirty="0"/>
              <a:t>2, Leak magnetic field distribution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en-US" altLang="zh-CN" dirty="0"/>
              <a:t>, CEPC HTS </a:t>
            </a:r>
            <a:r>
              <a:rPr lang="en-US" altLang="zh-CN" dirty="0" smtClean="0"/>
              <a:t>plan</a:t>
            </a:r>
          </a:p>
          <a:p>
            <a:r>
              <a:rPr lang="en-US" altLang="zh-CN" dirty="0" smtClean="0"/>
              <a:t>4, 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76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2" y="2238703"/>
            <a:ext cx="6422076" cy="33053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1, New Yoke design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393909" y="5587834"/>
            <a:ext cx="143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CDR version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39375" y="5544088"/>
            <a:ext cx="189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version </a:t>
            </a:r>
            <a:endParaRPr lang="zh-CN" altLang="en-US" dirty="0"/>
          </a:p>
        </p:txBody>
      </p:sp>
      <p:graphicFrame>
        <p:nvGraphicFramePr>
          <p:cNvPr id="7" name="内容占位符 3"/>
          <p:cNvGraphicFramePr>
            <a:graphicFrameLocks/>
          </p:cNvGraphicFramePr>
          <p:nvPr>
            <p:extLst/>
          </p:nvPr>
        </p:nvGraphicFramePr>
        <p:xfrm>
          <a:off x="6716179" y="1277006"/>
          <a:ext cx="5362355" cy="4419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0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4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CMS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CEPC CDR version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CEPC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New version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Central field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Operating current (A)</a:t>
                      </a:r>
                      <a:endParaRPr lang="zh-CN" sz="2000" b="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19600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15779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16796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Inner diameter of coil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6360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7200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7200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Length of coil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12480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7606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7600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Barrel yoke inner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9180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8800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9200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Barrel yoke outer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14480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12120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Total length of yoke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20040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13966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12020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Weight of barrel yoke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5940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3137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Weight of each end cap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3316.6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1144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Total weight of yoke (t)</a:t>
                      </a:r>
                      <a:endParaRPr lang="zh-CN" sz="2000" b="1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10,000</a:t>
                      </a:r>
                      <a:endParaRPr lang="zh-CN" sz="2000" b="1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12,573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5,425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08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4415" y="234840"/>
            <a:ext cx="10515600" cy="1325563"/>
          </a:xfrm>
        </p:spPr>
        <p:txBody>
          <a:bodyPr/>
          <a:lstStyle/>
          <a:p>
            <a:r>
              <a:rPr lang="en-US" altLang="zh-CN" dirty="0"/>
              <a:t>Magnetic field distribution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7" y="3988299"/>
            <a:ext cx="3530765" cy="265545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832" y="3873286"/>
            <a:ext cx="3530765" cy="2652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31" y="3570368"/>
            <a:ext cx="4086458" cy="3073381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252874" y="1542699"/>
            <a:ext cx="11810172" cy="102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non-uniformity of Tracking Volume</a:t>
            </a:r>
            <a:r>
              <a:rPr lang="en-US" altLang="zh-CN" dirty="0">
                <a:solidFill>
                  <a:prstClr val="black"/>
                </a:solidFill>
              </a:rPr>
              <a:t> (</a:t>
            </a:r>
            <a:r>
              <a:rPr lang="en-US" altLang="zh-CN" dirty="0"/>
              <a:t>diameter 3.62m,length 4.7m</a:t>
            </a:r>
            <a:r>
              <a:rPr lang="en-US" altLang="zh-CN" dirty="0">
                <a:solidFill>
                  <a:prstClr val="black"/>
                </a:solidFill>
              </a:rPr>
              <a:t>)</a:t>
            </a:r>
            <a:r>
              <a:rPr lang="en-US" altLang="zh-CN" dirty="0"/>
              <a:t> is 11.9%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649954" y="2063471"/>
                <a:ext cx="3257367" cy="66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𝑐𝑒𝑛𝑡𝑒𝑟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/>
                  <a:t> = 11.9%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954" y="2063471"/>
                <a:ext cx="3257367" cy="662554"/>
              </a:xfrm>
              <a:prstGeom prst="rect">
                <a:avLst/>
              </a:prstGeom>
              <a:blipFill rotWithShape="0">
                <a:blip r:embed="rId5"/>
                <a:stretch>
                  <a:fillRect r="-1873" b="-1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861445" y="2751173"/>
          <a:ext cx="7140211" cy="1129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9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94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94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Bmax</a:t>
                      </a:r>
                      <a:r>
                        <a:rPr lang="en-US" altLang="zh-CN" dirty="0"/>
                        <a:t> (T)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Bmin</a:t>
                      </a:r>
                      <a:r>
                        <a:rPr lang="en-US" altLang="zh-CN" dirty="0"/>
                        <a:t> (T)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non uniformity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CDR</a:t>
                      </a:r>
                      <a:r>
                        <a:rPr lang="en-US" altLang="zh-CN" baseline="0" dirty="0"/>
                        <a:t> version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2.79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9.2%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822">
                <a:tc>
                  <a:txBody>
                    <a:bodyPr/>
                    <a:lstStyle/>
                    <a:p>
                      <a:r>
                        <a:rPr lang="en-US" altLang="zh-CN" dirty="0"/>
                        <a:t>Ne</a:t>
                      </a:r>
                      <a:r>
                        <a:rPr lang="en-US" altLang="zh-CN" baseline="0" dirty="0"/>
                        <a:t>w version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11.9%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2, Leak magnetic field distribution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7" y="3926788"/>
            <a:ext cx="3906263" cy="2931212"/>
          </a:xfrm>
          <a:prstGeom prst="rect">
            <a:avLst/>
          </a:prstGeom>
        </p:spPr>
      </p:pic>
      <p:pic>
        <p:nvPicPr>
          <p:cNvPr id="7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5133" y="3999871"/>
            <a:ext cx="3793023" cy="27850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03336" y="3959613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CMS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8510643" y="3887987"/>
            <a:ext cx="279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CEPC new Version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388" y="1383625"/>
            <a:ext cx="6330190" cy="248496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4099" y="2264128"/>
            <a:ext cx="2875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There are some equipment on the top of the barrel yoke, such as vacuum pump. So the magnetic field on the top of the  barrel yoke must be controlled.</a:t>
            </a:r>
          </a:p>
        </p:txBody>
      </p:sp>
    </p:spTree>
    <p:extLst>
      <p:ext uri="{BB962C8B-B14F-4D97-AF65-F5344CB8AC3E}">
        <p14:creationId xmlns:p14="http://schemas.microsoft.com/office/powerpoint/2010/main" val="178733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2, Leak magnetic field distribution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/>
          </p:nvPr>
        </p:nvGraphicFramePr>
        <p:xfrm>
          <a:off x="375390" y="2396564"/>
          <a:ext cx="4681505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3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58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Leak field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CMS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CEPC CDR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>
                          <a:effectLst/>
                        </a:rPr>
                        <a:t>New Version </a:t>
                      </a:r>
                      <a:endParaRPr lang="zh-CN" sz="20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 Gs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direction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25.2 m</a:t>
                      </a:r>
                      <a:endParaRPr lang="zh-CN" sz="2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13.6 m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effectLst/>
                        </a:rPr>
                        <a:t>20.6 m</a:t>
                      </a:r>
                      <a:endParaRPr lang="zh-CN" sz="2000" b="1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8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Z direction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32 m</a:t>
                      </a:r>
                      <a:endParaRPr lang="zh-CN" sz="2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15.8 m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effectLst/>
                        </a:rPr>
                        <a:t>25.5 m</a:t>
                      </a:r>
                      <a:endParaRPr lang="zh-CN" sz="2000" b="1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 Gs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direction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19.2 m</a:t>
                      </a:r>
                      <a:endParaRPr lang="zh-CN" sz="2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 m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effectLst/>
                        </a:rPr>
                        <a:t>16.4 m</a:t>
                      </a:r>
                      <a:endParaRPr lang="zh-CN" sz="2000" b="1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Z direction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25.2 m</a:t>
                      </a:r>
                      <a:endParaRPr lang="zh-CN" sz="2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11.6 m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effectLst/>
                        </a:rPr>
                        <a:t>20.1 m</a:t>
                      </a:r>
                      <a:endParaRPr lang="zh-CN" sz="2000" b="1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571617" y="1828799"/>
            <a:ext cx="5782183" cy="4348717"/>
            <a:chOff x="5571617" y="1828799"/>
            <a:chExt cx="5782183" cy="434871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617" y="1828799"/>
              <a:ext cx="5782183" cy="4348717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6230679" y="3678865"/>
              <a:ext cx="0" cy="166931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230679" y="5348177"/>
              <a:ext cx="2189497" cy="74426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6680789" y="2262660"/>
              <a:ext cx="64613" cy="141620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725127" y="2297357"/>
              <a:ext cx="1696449" cy="207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715953" y="5016058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50 Gauss</a:t>
              </a: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889618" y="1960601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100 Gauss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0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438" y="71675"/>
            <a:ext cx="10515600" cy="1325563"/>
          </a:xfrm>
        </p:spPr>
        <p:txBody>
          <a:bodyPr/>
          <a:lstStyle/>
          <a:p>
            <a:r>
              <a:rPr lang="en-US" altLang="zh-CN" dirty="0"/>
              <a:t>2, Leak magnetic field distribution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0438" y="1397238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Magnetic field at Booster (radial R=25m)</a:t>
            </a:r>
            <a:endParaRPr lang="zh-CN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24133"/>
              </p:ext>
            </p:extLst>
          </p:nvPr>
        </p:nvGraphicFramePr>
        <p:xfrm>
          <a:off x="1282890" y="2020210"/>
          <a:ext cx="3368073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9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CDR</a:t>
                      </a:r>
                      <a:r>
                        <a:rPr lang="en-US" altLang="zh-CN" sz="2000" baseline="0" dirty="0"/>
                        <a:t> version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8.4 </a:t>
                      </a:r>
                      <a:r>
                        <a:rPr lang="en-US" altLang="zh-CN" sz="2000" dirty="0" err="1"/>
                        <a:t>Gs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New version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28 </a:t>
                      </a:r>
                      <a:r>
                        <a:rPr lang="en-US" altLang="zh-CN" sz="2000" dirty="0" err="1"/>
                        <a:t>Gs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54" y="3605343"/>
            <a:ext cx="3673146" cy="30022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044" y="958592"/>
            <a:ext cx="3729404" cy="29157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502" y="3990219"/>
            <a:ext cx="3679946" cy="28677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077200" y="2919046"/>
            <a:ext cx="52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BX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8089832" y="5659287"/>
            <a:ext cx="507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BY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551276" y="10279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23 </a:t>
            </a:r>
            <a:r>
              <a:rPr lang="en-US" altLang="zh-CN" b="1" dirty="0" err="1"/>
              <a:t>Gs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6551977" y="642293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-28 </a:t>
            </a:r>
            <a:r>
              <a:rPr lang="en-US" altLang="zh-CN" b="1" dirty="0" err="1"/>
              <a:t>Gs</a:t>
            </a:r>
            <a:endParaRPr lang="zh-CN" altLang="en-US" b="1" dirty="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5663818" y="5659287"/>
            <a:ext cx="9040" cy="573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5246574" y="6232358"/>
            <a:ext cx="4172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459128" y="532193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4995324" y="5945822"/>
            <a:ext cx="28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16078" y="2959012"/>
            <a:ext cx="447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Meet the requirement of less than 50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Gs</a:t>
            </a:r>
            <a:r>
              <a:rPr lang="en-US" altLang="zh-CN" sz="2000" dirty="0" smtClean="0">
                <a:solidFill>
                  <a:srgbClr val="FF0000"/>
                </a:solidFill>
              </a:rPr>
              <a:t>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3, CEPC HTS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37348"/>
            <a:ext cx="10515600" cy="4351338"/>
          </a:xfrm>
        </p:spPr>
        <p:txBody>
          <a:bodyPr/>
          <a:lstStyle/>
          <a:p>
            <a:r>
              <a:rPr lang="en-US" altLang="zh-CN" b="1" dirty="0"/>
              <a:t>HTS SOLENOID FOR IDEA </a:t>
            </a:r>
            <a:r>
              <a:rPr lang="en-US" altLang="zh-CN" b="1" dirty="0" smtClean="0"/>
              <a:t>Detector</a:t>
            </a:r>
          </a:p>
          <a:p>
            <a:pPr lvl="1"/>
            <a:r>
              <a:rPr lang="en-US" altLang="zh-CN" dirty="0" smtClean="0"/>
              <a:t>Based on the LTS plan of IDEA  detector.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39" y="2637904"/>
            <a:ext cx="6217137" cy="409609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93695"/>
              </p:ext>
            </p:extLst>
          </p:nvPr>
        </p:nvGraphicFramePr>
        <p:xfrm>
          <a:off x="838200" y="3144369"/>
          <a:ext cx="4162952" cy="1981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08191"/>
                <a:gridCol w="12547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Property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Value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Magnetic</a:t>
                      </a:r>
                      <a:r>
                        <a:rPr lang="en-US" altLang="zh-CN" sz="2000" baseline="0" dirty="0" smtClean="0"/>
                        <a:t> field in center (T)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Free bore diameter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Cold</a:t>
                      </a:r>
                      <a:r>
                        <a:rPr lang="en-US" altLang="zh-CN" sz="2000" baseline="0" dirty="0" smtClean="0"/>
                        <a:t> mass inner radius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Cold</a:t>
                      </a:r>
                      <a:r>
                        <a:rPr lang="en-US" altLang="zh-CN" sz="2000" baseline="0" dirty="0" smtClean="0"/>
                        <a:t> mass length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37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Cable </a:t>
            </a:r>
            <a:r>
              <a:rPr lang="en-US" altLang="zh-CN" dirty="0" smtClean="0"/>
              <a:t>development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LTS Cable </a:t>
            </a:r>
            <a:r>
              <a:rPr lang="en-US" altLang="zh-CN" dirty="0"/>
              <a:t>development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081365" y="5364749"/>
            <a:ext cx="140351" cy="10388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232712" y="5296332"/>
            <a:ext cx="1164272" cy="161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NbTi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Rutherford cable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86" y="3598635"/>
            <a:ext cx="1867633" cy="92609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451432" y="3611265"/>
            <a:ext cx="379343" cy="235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707286" y="3191796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Rutherford Cable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97504" y="3189770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NbTi</a:t>
            </a:r>
            <a:r>
              <a:rPr lang="en-US" altLang="zh-CN" dirty="0" smtClean="0"/>
              <a:t> wire</a:t>
            </a:r>
            <a:endParaRPr lang="zh-CN" altLang="en-US" dirty="0"/>
          </a:p>
        </p:txBody>
      </p:sp>
      <p:pic>
        <p:nvPicPr>
          <p:cNvPr id="14" name="图片 13" descr="Image_00_026.jpg_副本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4397" r="16306" b="26134"/>
          <a:stretch>
            <a:fillRect/>
          </a:stretch>
        </p:blipFill>
        <p:spPr bwMode="auto">
          <a:xfrm>
            <a:off x="6707912" y="3539303"/>
            <a:ext cx="1647092" cy="7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897452" y="3100604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Al Stabilized </a:t>
            </a:r>
            <a:r>
              <a:rPr lang="en-US" altLang="zh-CN" dirty="0" smtClean="0"/>
              <a:t>Rutherford Cable 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7" y="3591236"/>
            <a:ext cx="747384" cy="5512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56" y="4202875"/>
            <a:ext cx="2491877" cy="8527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941" y="4202875"/>
            <a:ext cx="1977429" cy="9243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673" y="2297726"/>
            <a:ext cx="2038350" cy="2838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4284" y="5617747"/>
            <a:ext cx="2103090" cy="503865"/>
          </a:xfrm>
          <a:prstGeom prst="rect">
            <a:avLst/>
          </a:prstGeom>
        </p:spPr>
      </p:pic>
      <p:sp>
        <p:nvSpPr>
          <p:cNvPr id="21" name="右箭头 20"/>
          <p:cNvSpPr/>
          <p:nvPr/>
        </p:nvSpPr>
        <p:spPr>
          <a:xfrm>
            <a:off x="2808154" y="3986355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5860353" y="3986355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8884313" y="4010547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389093" y="5054107"/>
                <a:ext cx="927843" cy="1322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8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93" y="5054107"/>
                <a:ext cx="927843" cy="13229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7235229" y="5054107"/>
                <a:ext cx="927843" cy="1322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8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229" y="5054107"/>
                <a:ext cx="927843" cy="13229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9314534" y="1850844"/>
            <a:ext cx="269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Under development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2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841</Words>
  <Application>Microsoft Office PowerPoint</Application>
  <PresentationFormat>宽屏</PresentationFormat>
  <Paragraphs>360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 Unicode MS</vt:lpstr>
      <vt:lpstr>MS Mincho</vt:lpstr>
      <vt:lpstr>宋体</vt:lpstr>
      <vt:lpstr>微软雅黑</vt:lpstr>
      <vt:lpstr>Arial</vt:lpstr>
      <vt:lpstr>Calibri</vt:lpstr>
      <vt:lpstr>Calibri Light</vt:lpstr>
      <vt:lpstr>Cambria</vt:lpstr>
      <vt:lpstr>Cambria Math</vt:lpstr>
      <vt:lpstr>Times New Roman</vt:lpstr>
      <vt:lpstr>Office 主题</vt:lpstr>
      <vt:lpstr>CEPC detector solenoid magnet R&amp;D</vt:lpstr>
      <vt:lpstr>Outline </vt:lpstr>
      <vt:lpstr>1, New Yoke design</vt:lpstr>
      <vt:lpstr>Magnetic field distribution</vt:lpstr>
      <vt:lpstr>2, Leak magnetic field distribution</vt:lpstr>
      <vt:lpstr>2, Leak magnetic field distribution</vt:lpstr>
      <vt:lpstr>2, Leak magnetic field distribution</vt:lpstr>
      <vt:lpstr>3, CEPC HTS plan</vt:lpstr>
      <vt:lpstr>Cable development</vt:lpstr>
      <vt:lpstr>Cable development</vt:lpstr>
      <vt:lpstr>3, CEPC HTS plan</vt:lpstr>
      <vt:lpstr>Radiation thickness calculation</vt:lpstr>
      <vt:lpstr>Radiation thickness calculation</vt:lpstr>
      <vt:lpstr>Radiation thickness calculation</vt:lpstr>
      <vt:lpstr>HTS plan R&amp;D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HTS plan and Radiation thickness calculation</dc:title>
  <dc:creator>Ning Feipeng</dc:creator>
  <cp:lastModifiedBy>Ning Feipeng</cp:lastModifiedBy>
  <cp:revision>112</cp:revision>
  <dcterms:created xsi:type="dcterms:W3CDTF">2020-06-01T06:08:35Z</dcterms:created>
  <dcterms:modified xsi:type="dcterms:W3CDTF">2020-06-15T00:29:18Z</dcterms:modified>
</cp:coreProperties>
</file>