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sldIdLst>
    <p:sldId id="256" r:id="rId3"/>
    <p:sldId id="267" r:id="rId4"/>
    <p:sldId id="269" r:id="rId5"/>
    <p:sldId id="257" r:id="rId6"/>
    <p:sldId id="287" r:id="rId7"/>
    <p:sldId id="288" r:id="rId8"/>
    <p:sldId id="263" r:id="rId9"/>
    <p:sldId id="264" r:id="rId10"/>
    <p:sldId id="259" r:id="rId11"/>
    <p:sldId id="260" r:id="rId12"/>
    <p:sldId id="289" r:id="rId13"/>
    <p:sldId id="292" r:id="rId14"/>
    <p:sldId id="293" r:id="rId15"/>
    <p:sldId id="265" r:id="rId16"/>
    <p:sldId id="290" r:id="rId17"/>
    <p:sldId id="291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C9"/>
    <a:srgbClr val="0C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30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12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787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432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964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084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64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1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63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87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23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617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990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10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94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0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05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3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5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8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14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96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60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25109E-81C7-4AC8-9D3C-2B1861CB699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BB986-77D6-49B9-B1AF-651F18446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59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500558-23A0-490A-9D20-605EEA61C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19" y="2441365"/>
            <a:ext cx="9766852" cy="1531898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CEPC all connecting transport line design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C8EB57-AA69-4EAD-A6ED-8D2B92BA8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490" y="4560826"/>
            <a:ext cx="7731310" cy="2033938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10000"/>
              </a:lnSpc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Cui 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 Physics Group</a:t>
            </a:r>
          </a:p>
          <a:p>
            <a:pPr algn="l">
              <a:lnSpc>
                <a:spcPct val="110000"/>
              </a:lnSpc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</a:t>
            </a:r>
          </a:p>
          <a:p>
            <a:pPr algn="l"/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June, 2020</a:t>
            </a:r>
          </a:p>
          <a:p>
            <a:endParaRPr lang="zh-CN" altLang="en-US" dirty="0"/>
          </a:p>
        </p:txBody>
      </p:sp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68088379-DE9F-46B7-B910-8FB544D5A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0" y="962496"/>
            <a:ext cx="50387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CF214ED-EA3E-4DB4-9838-ABC0A6B911B2}"/>
              </a:ext>
            </a:extLst>
          </p:cNvPr>
          <p:cNvCxnSpPr/>
          <p:nvPr/>
        </p:nvCxnSpPr>
        <p:spPr>
          <a:xfrm>
            <a:off x="1099930" y="962496"/>
            <a:ext cx="9674087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89D4213-7CF0-4D13-8893-1E08131BAAC3}"/>
              </a:ext>
            </a:extLst>
          </p:cNvPr>
          <p:cNvCxnSpPr/>
          <p:nvPr/>
        </p:nvCxnSpPr>
        <p:spPr>
          <a:xfrm>
            <a:off x="1099930" y="1800890"/>
            <a:ext cx="9674087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392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055144D-79B6-46A9-AD9C-45CCFC5CE17C}"/>
              </a:ext>
            </a:extLst>
          </p:cNvPr>
          <p:cNvCxnSpPr/>
          <p:nvPr/>
        </p:nvCxnSpPr>
        <p:spPr>
          <a:xfrm>
            <a:off x="1183057" y="6166953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查看源图像">
            <a:extLst>
              <a:ext uri="{FF2B5EF4-FFF2-40B4-BE49-F238E27FC236}">
                <a16:creationId xmlns:a16="http://schemas.microsoft.com/office/drawing/2014/main" id="{87528B8A-E6C9-418E-B210-0F9C6AF8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74" y="6188569"/>
            <a:ext cx="4014290" cy="6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86588A-2314-42F7-86C4-7D18033C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2" y="6200248"/>
            <a:ext cx="979319" cy="657752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00749FD-9C42-482A-BC08-E89188551826}"/>
              </a:ext>
            </a:extLst>
          </p:cNvPr>
          <p:cNvCxnSpPr/>
          <p:nvPr/>
        </p:nvCxnSpPr>
        <p:spPr>
          <a:xfrm>
            <a:off x="1258956" y="1128517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>
            <a:extLst>
              <a:ext uri="{FF2B5EF4-FFF2-40B4-BE49-F238E27FC236}">
                <a16:creationId xmlns:a16="http://schemas.microsoft.com/office/drawing/2014/main" id="{3553A0AF-D12F-4F30-830C-9E24305B42C0}"/>
              </a:ext>
            </a:extLst>
          </p:cNvPr>
          <p:cNvSpPr txBox="1">
            <a:spLocks/>
          </p:cNvSpPr>
          <p:nvPr/>
        </p:nvSpPr>
        <p:spPr>
          <a:xfrm>
            <a:off x="1136674" y="169248"/>
            <a:ext cx="9766852" cy="108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dirty="0">
                <a:solidFill>
                  <a:srgbClr val="5B9BD5">
                    <a:lumMod val="75000"/>
                  </a:srgb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Transfer Line Survey</a:t>
            </a:r>
            <a:endParaRPr lang="zh-CN" altLang="en-US" dirty="0">
              <a:solidFill>
                <a:srgbClr val="5B9BD5">
                  <a:lumMod val="75000"/>
                </a:srgbClr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814A2D9-FF35-4793-82CD-96DECA51F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79" y="1257774"/>
            <a:ext cx="6548556" cy="491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9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055144D-79B6-46A9-AD9C-45CCFC5CE17C}"/>
              </a:ext>
            </a:extLst>
          </p:cNvPr>
          <p:cNvCxnSpPr/>
          <p:nvPr/>
        </p:nvCxnSpPr>
        <p:spPr>
          <a:xfrm>
            <a:off x="1183057" y="6166953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查看源图像">
            <a:extLst>
              <a:ext uri="{FF2B5EF4-FFF2-40B4-BE49-F238E27FC236}">
                <a16:creationId xmlns:a16="http://schemas.microsoft.com/office/drawing/2014/main" id="{87528B8A-E6C9-418E-B210-0F9C6AF8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74" y="6188569"/>
            <a:ext cx="4014290" cy="6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86588A-2314-42F7-86C4-7D18033C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2" y="6200248"/>
            <a:ext cx="979319" cy="657752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00749FD-9C42-482A-BC08-E89188551826}"/>
              </a:ext>
            </a:extLst>
          </p:cNvPr>
          <p:cNvCxnSpPr/>
          <p:nvPr/>
        </p:nvCxnSpPr>
        <p:spPr>
          <a:xfrm>
            <a:off x="1258956" y="1128517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>
            <a:extLst>
              <a:ext uri="{FF2B5EF4-FFF2-40B4-BE49-F238E27FC236}">
                <a16:creationId xmlns:a16="http://schemas.microsoft.com/office/drawing/2014/main" id="{3553A0AF-D12F-4F30-830C-9E24305B42C0}"/>
              </a:ext>
            </a:extLst>
          </p:cNvPr>
          <p:cNvSpPr txBox="1">
            <a:spLocks/>
          </p:cNvSpPr>
          <p:nvPr/>
        </p:nvSpPr>
        <p:spPr>
          <a:xfrm>
            <a:off x="1136674" y="169248"/>
            <a:ext cx="9766852" cy="108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3. Booster to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collider:off-axis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 SemiBold" panose="020B0502040204020203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D78E115-9BA8-49B7-9036-DD0A90113EC3}"/>
              </a:ext>
            </a:extLst>
          </p:cNvPr>
          <p:cNvCxnSpPr/>
          <p:nvPr/>
        </p:nvCxnSpPr>
        <p:spPr>
          <a:xfrm>
            <a:off x="3787149" y="3434539"/>
            <a:ext cx="4790364" cy="27295"/>
          </a:xfrm>
          <a:prstGeom prst="line">
            <a:avLst/>
          </a:prstGeom>
          <a:noFill/>
          <a:ln w="635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8634DAA-AEF4-40FC-8067-B615D561D4BE}"/>
              </a:ext>
            </a:extLst>
          </p:cNvPr>
          <p:cNvCxnSpPr/>
          <p:nvPr/>
        </p:nvCxnSpPr>
        <p:spPr>
          <a:xfrm>
            <a:off x="3787149" y="5387603"/>
            <a:ext cx="4790364" cy="27295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CBD4FD7-1B21-4413-8D9C-773AAC762088}"/>
              </a:ext>
            </a:extLst>
          </p:cNvPr>
          <p:cNvCxnSpPr/>
          <p:nvPr/>
        </p:nvCxnSpPr>
        <p:spPr>
          <a:xfrm flipH="1">
            <a:off x="8215533" y="3520187"/>
            <a:ext cx="28135" cy="180906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94F64BB0-2F7E-41AC-B677-EEBE226FAEC3}"/>
              </a:ext>
            </a:extLst>
          </p:cNvPr>
          <p:cNvSpPr txBox="1"/>
          <p:nvPr/>
        </p:nvSpPr>
        <p:spPr>
          <a:xfrm>
            <a:off x="8389034" y="4286158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2.4 m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4FD319A-69F6-4A01-BCEE-08D990E9DEF7}"/>
              </a:ext>
            </a:extLst>
          </p:cNvPr>
          <p:cNvCxnSpPr/>
          <p:nvPr/>
        </p:nvCxnSpPr>
        <p:spPr>
          <a:xfrm>
            <a:off x="4164037" y="3518069"/>
            <a:ext cx="3378591" cy="1809063"/>
          </a:xfrm>
          <a:prstGeom prst="line">
            <a:avLst/>
          </a:prstGeom>
          <a:noFill/>
          <a:ln w="508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D4174F3C-6628-4B18-8C38-773FB1A84B94}"/>
              </a:ext>
            </a:extLst>
          </p:cNvPr>
          <p:cNvSpPr txBox="1"/>
          <p:nvPr/>
        </p:nvSpPr>
        <p:spPr>
          <a:xfrm>
            <a:off x="2624797" y="4286159"/>
            <a:ext cx="240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Transport line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207DE83-BB8F-4903-BB59-D59BCCFFDEE1}"/>
              </a:ext>
            </a:extLst>
          </p:cNvPr>
          <p:cNvSpPr txBox="1"/>
          <p:nvPr/>
        </p:nvSpPr>
        <p:spPr>
          <a:xfrm>
            <a:off x="8947052" y="3231081"/>
            <a:ext cx="1336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Booster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C42690E-A34E-416C-85A1-1F481F0D45F4}"/>
              </a:ext>
            </a:extLst>
          </p:cNvPr>
          <p:cNvSpPr txBox="1"/>
          <p:nvPr/>
        </p:nvSpPr>
        <p:spPr>
          <a:xfrm>
            <a:off x="8947052" y="5170417"/>
            <a:ext cx="1336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Collider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C3A9640C-D370-41E3-BF00-E7344BEDCF59}"/>
              </a:ext>
            </a:extLst>
          </p:cNvPr>
          <p:cNvSpPr txBox="1">
            <a:spLocks/>
          </p:cNvSpPr>
          <p:nvPr/>
        </p:nvSpPr>
        <p:spPr>
          <a:xfrm>
            <a:off x="996693" y="1542053"/>
            <a:ext cx="10357107" cy="4166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The booster and collider are in the same tunnel.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The booster is 2.4 m higher than the collider.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Consider the case of 45.5GeV, 80GeV, and 120 GeV.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43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055144D-79B6-46A9-AD9C-45CCFC5CE17C}"/>
              </a:ext>
            </a:extLst>
          </p:cNvPr>
          <p:cNvCxnSpPr/>
          <p:nvPr/>
        </p:nvCxnSpPr>
        <p:spPr>
          <a:xfrm>
            <a:off x="1183057" y="6166953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查看源图像">
            <a:extLst>
              <a:ext uri="{FF2B5EF4-FFF2-40B4-BE49-F238E27FC236}">
                <a16:creationId xmlns:a16="http://schemas.microsoft.com/office/drawing/2014/main" id="{87528B8A-E6C9-418E-B210-0F9C6AF8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74" y="6188569"/>
            <a:ext cx="4014290" cy="6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86588A-2314-42F7-86C4-7D18033C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2" y="6200248"/>
            <a:ext cx="979319" cy="657752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00749FD-9C42-482A-BC08-E89188551826}"/>
              </a:ext>
            </a:extLst>
          </p:cNvPr>
          <p:cNvCxnSpPr/>
          <p:nvPr/>
        </p:nvCxnSpPr>
        <p:spPr>
          <a:xfrm>
            <a:off x="1258956" y="1128517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>
            <a:extLst>
              <a:ext uri="{FF2B5EF4-FFF2-40B4-BE49-F238E27FC236}">
                <a16:creationId xmlns:a16="http://schemas.microsoft.com/office/drawing/2014/main" id="{3553A0AF-D12F-4F30-830C-9E24305B42C0}"/>
              </a:ext>
            </a:extLst>
          </p:cNvPr>
          <p:cNvSpPr txBox="1">
            <a:spLocks/>
          </p:cNvSpPr>
          <p:nvPr/>
        </p:nvSpPr>
        <p:spPr>
          <a:xfrm>
            <a:off x="1136674" y="169248"/>
            <a:ext cx="9766852" cy="108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3. Booster to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collider:off-axis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 SemiBold" panose="020B0502040204020203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D78E115-9BA8-49B7-9036-DD0A90113EC3}"/>
              </a:ext>
            </a:extLst>
          </p:cNvPr>
          <p:cNvCxnSpPr/>
          <p:nvPr/>
        </p:nvCxnSpPr>
        <p:spPr>
          <a:xfrm>
            <a:off x="3787149" y="3434539"/>
            <a:ext cx="4790364" cy="27295"/>
          </a:xfrm>
          <a:prstGeom prst="line">
            <a:avLst/>
          </a:prstGeom>
          <a:noFill/>
          <a:ln w="635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8634DAA-AEF4-40FC-8067-B615D561D4BE}"/>
              </a:ext>
            </a:extLst>
          </p:cNvPr>
          <p:cNvCxnSpPr/>
          <p:nvPr/>
        </p:nvCxnSpPr>
        <p:spPr>
          <a:xfrm>
            <a:off x="3787149" y="5387603"/>
            <a:ext cx="4790364" cy="27295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CBD4FD7-1B21-4413-8D9C-773AAC762088}"/>
              </a:ext>
            </a:extLst>
          </p:cNvPr>
          <p:cNvCxnSpPr/>
          <p:nvPr/>
        </p:nvCxnSpPr>
        <p:spPr>
          <a:xfrm flipH="1">
            <a:off x="8215533" y="3520187"/>
            <a:ext cx="28135" cy="180906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94F64BB0-2F7E-41AC-B677-EEBE226FAEC3}"/>
              </a:ext>
            </a:extLst>
          </p:cNvPr>
          <p:cNvSpPr txBox="1"/>
          <p:nvPr/>
        </p:nvSpPr>
        <p:spPr>
          <a:xfrm>
            <a:off x="8389034" y="4286158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2.4 m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4FD319A-69F6-4A01-BCEE-08D990E9DEF7}"/>
              </a:ext>
            </a:extLst>
          </p:cNvPr>
          <p:cNvCxnSpPr/>
          <p:nvPr/>
        </p:nvCxnSpPr>
        <p:spPr>
          <a:xfrm>
            <a:off x="4164037" y="3518069"/>
            <a:ext cx="3378591" cy="1809063"/>
          </a:xfrm>
          <a:prstGeom prst="line">
            <a:avLst/>
          </a:prstGeom>
          <a:noFill/>
          <a:ln w="508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D4174F3C-6628-4B18-8C38-773FB1A84B94}"/>
              </a:ext>
            </a:extLst>
          </p:cNvPr>
          <p:cNvSpPr txBox="1"/>
          <p:nvPr/>
        </p:nvSpPr>
        <p:spPr>
          <a:xfrm>
            <a:off x="2624797" y="4286159"/>
            <a:ext cx="240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Transport line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207DE83-BB8F-4903-BB59-D59BCCFFDEE1}"/>
              </a:ext>
            </a:extLst>
          </p:cNvPr>
          <p:cNvSpPr txBox="1"/>
          <p:nvPr/>
        </p:nvSpPr>
        <p:spPr>
          <a:xfrm>
            <a:off x="8947052" y="3231081"/>
            <a:ext cx="1336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Booster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C42690E-A34E-416C-85A1-1F481F0D45F4}"/>
              </a:ext>
            </a:extLst>
          </p:cNvPr>
          <p:cNvSpPr txBox="1"/>
          <p:nvPr/>
        </p:nvSpPr>
        <p:spPr>
          <a:xfrm>
            <a:off x="8947052" y="5170417"/>
            <a:ext cx="1336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Collider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C3A9640C-D370-41E3-BF00-E7344BEDCF59}"/>
              </a:ext>
            </a:extLst>
          </p:cNvPr>
          <p:cNvSpPr txBox="1">
            <a:spLocks/>
          </p:cNvSpPr>
          <p:nvPr/>
        </p:nvSpPr>
        <p:spPr>
          <a:xfrm>
            <a:off x="996693" y="1542053"/>
            <a:ext cx="10357107" cy="4166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The booster and collider are in the same tunnel.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The booster is 2.4 m higher than the collider.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Consider the case of 45.5GeV, 80GeV, and 120 GeV.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97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055144D-79B6-46A9-AD9C-45CCFC5CE17C}"/>
              </a:ext>
            </a:extLst>
          </p:cNvPr>
          <p:cNvCxnSpPr/>
          <p:nvPr/>
        </p:nvCxnSpPr>
        <p:spPr>
          <a:xfrm>
            <a:off x="1183057" y="6166953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查看源图像">
            <a:extLst>
              <a:ext uri="{FF2B5EF4-FFF2-40B4-BE49-F238E27FC236}">
                <a16:creationId xmlns:a16="http://schemas.microsoft.com/office/drawing/2014/main" id="{87528B8A-E6C9-418E-B210-0F9C6AF8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74" y="6188569"/>
            <a:ext cx="4014290" cy="6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86588A-2314-42F7-86C4-7D18033C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2" y="6200248"/>
            <a:ext cx="979319" cy="657752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00749FD-9C42-482A-BC08-E89188551826}"/>
              </a:ext>
            </a:extLst>
          </p:cNvPr>
          <p:cNvCxnSpPr/>
          <p:nvPr/>
        </p:nvCxnSpPr>
        <p:spPr>
          <a:xfrm>
            <a:off x="1258956" y="1128517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>
            <a:extLst>
              <a:ext uri="{FF2B5EF4-FFF2-40B4-BE49-F238E27FC236}">
                <a16:creationId xmlns:a16="http://schemas.microsoft.com/office/drawing/2014/main" id="{3553A0AF-D12F-4F30-830C-9E24305B42C0}"/>
              </a:ext>
            </a:extLst>
          </p:cNvPr>
          <p:cNvSpPr txBox="1">
            <a:spLocks/>
          </p:cNvSpPr>
          <p:nvPr/>
        </p:nvSpPr>
        <p:spPr>
          <a:xfrm>
            <a:off x="1136674" y="169248"/>
            <a:ext cx="9766852" cy="108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3. Booster to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collider:off-axis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 SemiBold" panose="020B0502040204020203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内容占位符 3" descr="C:\Users\cuixh\Desktop\booster2.jpg">
            <a:extLst>
              <a:ext uri="{FF2B5EF4-FFF2-40B4-BE49-F238E27FC236}">
                <a16:creationId xmlns:a16="http://schemas.microsoft.com/office/drawing/2014/main" id="{A04F3321-D53D-48E1-9CAC-75B04C66216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15" y="1403918"/>
            <a:ext cx="7984742" cy="4517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58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055144D-79B6-46A9-AD9C-45CCFC5CE17C}"/>
              </a:ext>
            </a:extLst>
          </p:cNvPr>
          <p:cNvCxnSpPr/>
          <p:nvPr/>
        </p:nvCxnSpPr>
        <p:spPr>
          <a:xfrm>
            <a:off x="1183057" y="6166953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查看源图像">
            <a:extLst>
              <a:ext uri="{FF2B5EF4-FFF2-40B4-BE49-F238E27FC236}">
                <a16:creationId xmlns:a16="http://schemas.microsoft.com/office/drawing/2014/main" id="{87528B8A-E6C9-418E-B210-0F9C6AF8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74" y="6188569"/>
            <a:ext cx="4014290" cy="6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86588A-2314-42F7-86C4-7D18033C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2" y="6200248"/>
            <a:ext cx="979319" cy="657752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00749FD-9C42-482A-BC08-E89188551826}"/>
              </a:ext>
            </a:extLst>
          </p:cNvPr>
          <p:cNvCxnSpPr/>
          <p:nvPr/>
        </p:nvCxnSpPr>
        <p:spPr>
          <a:xfrm>
            <a:off x="1258956" y="1128517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>
            <a:extLst>
              <a:ext uri="{FF2B5EF4-FFF2-40B4-BE49-F238E27FC236}">
                <a16:creationId xmlns:a16="http://schemas.microsoft.com/office/drawing/2014/main" id="{3553A0AF-D12F-4F30-830C-9E24305B42C0}"/>
              </a:ext>
            </a:extLst>
          </p:cNvPr>
          <p:cNvSpPr txBox="1">
            <a:spLocks/>
          </p:cNvSpPr>
          <p:nvPr/>
        </p:nvSpPr>
        <p:spPr>
          <a:xfrm>
            <a:off x="1136674" y="169248"/>
            <a:ext cx="9766852" cy="108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Transfer Line Survey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 SemiBold" panose="020B0502040204020203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E8FBFF4-10AD-4746-ACB5-C2B4E7F5E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49" y="1141040"/>
            <a:ext cx="6655699" cy="499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9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055144D-79B6-46A9-AD9C-45CCFC5CE17C}"/>
              </a:ext>
            </a:extLst>
          </p:cNvPr>
          <p:cNvCxnSpPr/>
          <p:nvPr/>
        </p:nvCxnSpPr>
        <p:spPr>
          <a:xfrm>
            <a:off x="1183057" y="6166953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查看源图像">
            <a:extLst>
              <a:ext uri="{FF2B5EF4-FFF2-40B4-BE49-F238E27FC236}">
                <a16:creationId xmlns:a16="http://schemas.microsoft.com/office/drawing/2014/main" id="{87528B8A-E6C9-418E-B210-0F9C6AF8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74" y="6188569"/>
            <a:ext cx="4014290" cy="6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86588A-2314-42F7-86C4-7D18033C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2" y="6200248"/>
            <a:ext cx="979319" cy="657752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00749FD-9C42-482A-BC08-E89188551826}"/>
              </a:ext>
            </a:extLst>
          </p:cNvPr>
          <p:cNvCxnSpPr/>
          <p:nvPr/>
        </p:nvCxnSpPr>
        <p:spPr>
          <a:xfrm>
            <a:off x="1258956" y="1128517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>
            <a:extLst>
              <a:ext uri="{FF2B5EF4-FFF2-40B4-BE49-F238E27FC236}">
                <a16:creationId xmlns:a16="http://schemas.microsoft.com/office/drawing/2014/main" id="{3553A0AF-D12F-4F30-830C-9E24305B42C0}"/>
              </a:ext>
            </a:extLst>
          </p:cNvPr>
          <p:cNvSpPr txBox="1">
            <a:spLocks/>
          </p:cNvSpPr>
          <p:nvPr/>
        </p:nvSpPr>
        <p:spPr>
          <a:xfrm>
            <a:off x="1136674" y="169248"/>
            <a:ext cx="9766852" cy="108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4. Booster to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collider:on-axis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 SemiBold" panose="020B0502040204020203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16F9C86-540C-40FA-9326-707A6B499256}"/>
              </a:ext>
            </a:extLst>
          </p:cNvPr>
          <p:cNvCxnSpPr/>
          <p:nvPr/>
        </p:nvCxnSpPr>
        <p:spPr>
          <a:xfrm>
            <a:off x="1258956" y="1128517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D32F7BE9-9260-46AD-9DC7-025518BB2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729483"/>
            <a:ext cx="5333333" cy="4000000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582166A5-C827-4356-9BBE-CD000FD950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1" y="1848687"/>
            <a:ext cx="5333332" cy="376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75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055144D-79B6-46A9-AD9C-45CCFC5CE17C}"/>
              </a:ext>
            </a:extLst>
          </p:cNvPr>
          <p:cNvCxnSpPr/>
          <p:nvPr/>
        </p:nvCxnSpPr>
        <p:spPr>
          <a:xfrm>
            <a:off x="1183057" y="6166953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查看源图像">
            <a:extLst>
              <a:ext uri="{FF2B5EF4-FFF2-40B4-BE49-F238E27FC236}">
                <a16:creationId xmlns:a16="http://schemas.microsoft.com/office/drawing/2014/main" id="{87528B8A-E6C9-418E-B210-0F9C6AF8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74" y="6188569"/>
            <a:ext cx="4014290" cy="6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86588A-2314-42F7-86C4-7D18033C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2" y="6200248"/>
            <a:ext cx="979319" cy="657752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00749FD-9C42-482A-BC08-E89188551826}"/>
              </a:ext>
            </a:extLst>
          </p:cNvPr>
          <p:cNvCxnSpPr/>
          <p:nvPr/>
        </p:nvCxnSpPr>
        <p:spPr>
          <a:xfrm>
            <a:off x="1258956" y="1128517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>
            <a:extLst>
              <a:ext uri="{FF2B5EF4-FFF2-40B4-BE49-F238E27FC236}">
                <a16:creationId xmlns:a16="http://schemas.microsoft.com/office/drawing/2014/main" id="{3553A0AF-D12F-4F30-830C-9E24305B42C0}"/>
              </a:ext>
            </a:extLst>
          </p:cNvPr>
          <p:cNvSpPr txBox="1">
            <a:spLocks/>
          </p:cNvSpPr>
          <p:nvPr/>
        </p:nvSpPr>
        <p:spPr>
          <a:xfrm>
            <a:off x="1136674" y="169248"/>
            <a:ext cx="9766852" cy="108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5B9BD5">
                    <a:lumMod val="75000"/>
                  </a:srgbClr>
                </a:solidFill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 Collider to the dump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 SemiBold" panose="020B0502040204020203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7E5D93-1E3E-46C4-BD83-CEF5F5E50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761" y="812780"/>
            <a:ext cx="3234877" cy="2424057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F597E92C-F747-46EF-B3D2-A50F918D6A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33" y="3146512"/>
            <a:ext cx="3513384" cy="2353548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3A7F3A23-AD38-4D8A-AC88-FE3FF47F2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43" y="3106730"/>
            <a:ext cx="4620459" cy="2424057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08894114-2A07-485C-8324-1038DB5BD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28" y="5486910"/>
            <a:ext cx="5047834" cy="1192737"/>
          </a:xfrm>
          <a:prstGeom prst="rect">
            <a:avLst/>
          </a:prstGeom>
        </p:spPr>
      </p:pic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3D6839EE-EBAF-43AC-99D4-5A61275E8F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47" y="3106730"/>
            <a:ext cx="3184710" cy="2384275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F46102C3-B546-43FA-9550-1BFA841F6A54}"/>
              </a:ext>
            </a:extLst>
          </p:cNvPr>
          <p:cNvSpPr txBox="1"/>
          <p:nvPr/>
        </p:nvSpPr>
        <p:spPr>
          <a:xfrm>
            <a:off x="838200" y="1357940"/>
            <a:ext cx="7526561" cy="1754326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A set of kicker magnets has been used to dilute the beam horizontally and vertically</a:t>
            </a:r>
          </a:p>
          <a:p>
            <a:pPr marL="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The Bunch distribution on the dump surface is first assumed to be 25cm x 25cm; Each bunch 2D-Gaussian: 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𝜎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_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𝑥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~3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𝑚𝑚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, 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𝜎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_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𝑦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~0.3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𝑚𝑚</a:t>
            </a:r>
          </a:p>
          <a:p>
            <a:pPr marL="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There will be some iterative simulation between AP, Magnet group, RP to finally fix the lattice design, dilution system, transfer tunnel length;</a:t>
            </a:r>
          </a:p>
        </p:txBody>
      </p:sp>
    </p:spTree>
    <p:extLst>
      <p:ext uri="{BB962C8B-B14F-4D97-AF65-F5344CB8AC3E}">
        <p14:creationId xmlns:p14="http://schemas.microsoft.com/office/powerpoint/2010/main" val="3465789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F4579CE-6272-44DB-94B9-0264C6D497E1}"/>
              </a:ext>
            </a:extLst>
          </p:cNvPr>
          <p:cNvSpPr txBox="1">
            <a:spLocks/>
          </p:cNvSpPr>
          <p:nvPr/>
        </p:nvSpPr>
        <p:spPr>
          <a:xfrm>
            <a:off x="4456443" y="2789147"/>
            <a:ext cx="3279114" cy="108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Thank You!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 SemiBold" panose="020B0502040204020203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4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055144D-79B6-46A9-AD9C-45CCFC5CE17C}"/>
              </a:ext>
            </a:extLst>
          </p:cNvPr>
          <p:cNvCxnSpPr/>
          <p:nvPr/>
        </p:nvCxnSpPr>
        <p:spPr>
          <a:xfrm>
            <a:off x="1183057" y="6166953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查看源图像">
            <a:extLst>
              <a:ext uri="{FF2B5EF4-FFF2-40B4-BE49-F238E27FC236}">
                <a16:creationId xmlns:a16="http://schemas.microsoft.com/office/drawing/2014/main" id="{87528B8A-E6C9-418E-B210-0F9C6AF8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74" y="6188569"/>
            <a:ext cx="4014290" cy="6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86588A-2314-42F7-86C4-7D18033C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2" y="6200248"/>
            <a:ext cx="979319" cy="657752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00749FD-9C42-482A-BC08-E89188551826}"/>
              </a:ext>
            </a:extLst>
          </p:cNvPr>
          <p:cNvCxnSpPr/>
          <p:nvPr/>
        </p:nvCxnSpPr>
        <p:spPr>
          <a:xfrm>
            <a:off x="1258956" y="1128517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>
            <a:extLst>
              <a:ext uri="{FF2B5EF4-FFF2-40B4-BE49-F238E27FC236}">
                <a16:creationId xmlns:a16="http://schemas.microsoft.com/office/drawing/2014/main" id="{3553A0AF-D12F-4F30-830C-9E24305B42C0}"/>
              </a:ext>
            </a:extLst>
          </p:cNvPr>
          <p:cNvSpPr txBox="1">
            <a:spLocks/>
          </p:cNvSpPr>
          <p:nvPr/>
        </p:nvSpPr>
        <p:spPr>
          <a:xfrm>
            <a:off x="1136674" y="169248"/>
            <a:ext cx="9766852" cy="108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Introduction: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ahnschrift SemiBold" panose="020B0502040204020203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5">
            <a:extLst>
              <a:ext uri="{FF2B5EF4-FFF2-40B4-BE49-F238E27FC236}">
                <a16:creationId xmlns:a16="http://schemas.microsoft.com/office/drawing/2014/main" id="{C9748412-9816-4D30-BAFC-58321760C3A8}"/>
              </a:ext>
            </a:extLst>
          </p:cNvPr>
          <p:cNvSpPr/>
          <p:nvPr/>
        </p:nvSpPr>
        <p:spPr>
          <a:xfrm>
            <a:off x="637973" y="1690688"/>
            <a:ext cx="52096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The CEPC is a circular </a:t>
            </a:r>
            <a:r>
              <a:rPr lang="en-US" altLang="x-none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e+e</a:t>
            </a:r>
            <a:r>
              <a:rPr lang="en-US" altLang="x-none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- collider with a 100-km circumference.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The collider will operate as a Higgs factor (240 GeV center-of-mass energy), and a W factory(160 GeV center-of-mass energy), and Z factory(91 GeV), and maybe </a:t>
            </a:r>
            <a:r>
              <a:rPr lang="en-US" altLang="x-none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tt</a:t>
            </a:r>
            <a:r>
              <a:rPr lang="en-US" altLang="x-none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.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It consists of a double-ring collider, a booster, and a </a:t>
            </a:r>
            <a:r>
              <a:rPr lang="en-US" altLang="x-none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linac</a:t>
            </a:r>
            <a:r>
              <a:rPr lang="en-US" altLang="x-none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.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There is a damping ring to reduce the emittance of the positron beam.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Transport lines are needed to connect these different part of CEPC.</a:t>
            </a:r>
            <a:endParaRPr lang="en-US" altLang="x-none" sz="20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2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endParaRPr lang="en-US" altLang="x-none" sz="20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2" charset="0"/>
            </a:endParaRPr>
          </a:p>
        </p:txBody>
      </p:sp>
      <p:grpSp>
        <p:nvGrpSpPr>
          <p:cNvPr id="10" name="组合 7">
            <a:extLst>
              <a:ext uri="{FF2B5EF4-FFF2-40B4-BE49-F238E27FC236}">
                <a16:creationId xmlns:a16="http://schemas.microsoft.com/office/drawing/2014/main" id="{3FE6CE81-E988-4146-842C-741ED52B43C2}"/>
              </a:ext>
            </a:extLst>
          </p:cNvPr>
          <p:cNvGrpSpPr/>
          <p:nvPr/>
        </p:nvGrpSpPr>
        <p:grpSpPr>
          <a:xfrm>
            <a:off x="6047843" y="1690688"/>
            <a:ext cx="5809853" cy="3327625"/>
            <a:chOff x="-59219" y="2916459"/>
            <a:chExt cx="5809853" cy="3327625"/>
          </a:xfrm>
        </p:grpSpPr>
        <p:pic>
          <p:nvPicPr>
            <p:cNvPr id="11" name="图片 8">
              <a:extLst>
                <a:ext uri="{FF2B5EF4-FFF2-40B4-BE49-F238E27FC236}">
                  <a16:creationId xmlns:a16="http://schemas.microsoft.com/office/drawing/2014/main" id="{A1CC4AED-48CA-4630-AB27-BF465B520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59219" y="2916459"/>
              <a:ext cx="5809853" cy="3327625"/>
            </a:xfrm>
            <a:prstGeom prst="rect">
              <a:avLst/>
            </a:prstGeom>
          </p:spPr>
        </p:pic>
        <p:sp>
          <p:nvSpPr>
            <p:cNvPr id="12" name="文本框 9">
              <a:extLst>
                <a:ext uri="{FF2B5EF4-FFF2-40B4-BE49-F238E27FC236}">
                  <a16:creationId xmlns:a16="http://schemas.microsoft.com/office/drawing/2014/main" id="{548B56F6-96B3-497D-AFAD-5D6DE80C9C92}"/>
                </a:ext>
              </a:extLst>
            </p:cNvPr>
            <p:cNvSpPr txBox="1"/>
            <p:nvPr/>
          </p:nvSpPr>
          <p:spPr bwMode="auto">
            <a:xfrm>
              <a:off x="3265797" y="5389504"/>
              <a:ext cx="7920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000" kern="0" dirty="0">
                  <a:solidFill>
                    <a:srgbClr val="FF0000"/>
                  </a:solidFill>
                  <a:ea typeface="微软雅黑"/>
                </a:rPr>
                <a:t>10-120GeV</a:t>
              </a:r>
              <a:endParaRPr lang="zh-CN" altLang="en-US" sz="1000" kern="0" dirty="0">
                <a:solidFill>
                  <a:srgbClr val="FF0000"/>
                </a:solidFill>
                <a:ea typeface="微软雅黑"/>
              </a:endParaRPr>
            </a:p>
          </p:txBody>
        </p:sp>
        <p:sp>
          <p:nvSpPr>
            <p:cNvPr id="13" name="文本框 10">
              <a:extLst>
                <a:ext uri="{FF2B5EF4-FFF2-40B4-BE49-F238E27FC236}">
                  <a16:creationId xmlns:a16="http://schemas.microsoft.com/office/drawing/2014/main" id="{C77644F8-A612-4112-8F3D-F079282FA0F5}"/>
                </a:ext>
              </a:extLst>
            </p:cNvPr>
            <p:cNvSpPr txBox="1"/>
            <p:nvPr/>
          </p:nvSpPr>
          <p:spPr bwMode="auto">
            <a:xfrm>
              <a:off x="3405104" y="3827318"/>
              <a:ext cx="7920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000" kern="0" dirty="0">
                  <a:solidFill>
                    <a:srgbClr val="FF0000"/>
                  </a:solidFill>
                  <a:ea typeface="微软雅黑"/>
                </a:rPr>
                <a:t>120GeV</a:t>
              </a:r>
              <a:endParaRPr lang="zh-CN" altLang="en-US" sz="1000" kern="0" dirty="0">
                <a:solidFill>
                  <a:srgbClr val="FF0000"/>
                </a:solidFill>
                <a:ea typeface="微软雅黑"/>
              </a:endParaRPr>
            </a:p>
          </p:txBody>
        </p:sp>
        <p:sp>
          <p:nvSpPr>
            <p:cNvPr id="14" name="文本框 11">
              <a:extLst>
                <a:ext uri="{FF2B5EF4-FFF2-40B4-BE49-F238E27FC236}">
                  <a16:creationId xmlns:a16="http://schemas.microsoft.com/office/drawing/2014/main" id="{B5F03D2E-C88E-4193-9BED-F3246B7158A4}"/>
                </a:ext>
              </a:extLst>
            </p:cNvPr>
            <p:cNvSpPr txBox="1"/>
            <p:nvPr/>
          </p:nvSpPr>
          <p:spPr bwMode="auto">
            <a:xfrm>
              <a:off x="1629126" y="3851012"/>
              <a:ext cx="7920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000" kern="0" dirty="0">
                  <a:solidFill>
                    <a:srgbClr val="FF0000"/>
                  </a:solidFill>
                  <a:ea typeface="微软雅黑"/>
                </a:rPr>
                <a:t>120GeV</a:t>
              </a:r>
              <a:endParaRPr lang="zh-CN" altLang="en-US" sz="1000" kern="0" dirty="0">
                <a:solidFill>
                  <a:srgbClr val="FF0000"/>
                </a:solidFill>
                <a:ea typeface="微软雅黑"/>
              </a:endParaRPr>
            </a:p>
          </p:txBody>
        </p:sp>
        <p:cxnSp>
          <p:nvCxnSpPr>
            <p:cNvPr id="15" name="直接箭头连接符 12">
              <a:extLst>
                <a:ext uri="{FF2B5EF4-FFF2-40B4-BE49-F238E27FC236}">
                  <a16:creationId xmlns:a16="http://schemas.microsoft.com/office/drawing/2014/main" id="{B047433E-DD89-49C4-B93E-A6D3136FC556}"/>
                </a:ext>
              </a:extLst>
            </p:cNvPr>
            <p:cNvCxnSpPr/>
            <p:nvPr/>
          </p:nvCxnSpPr>
          <p:spPr>
            <a:xfrm>
              <a:off x="1892936" y="5779741"/>
              <a:ext cx="288032" cy="113819"/>
            </a:xfrm>
            <a:prstGeom prst="straightConnector1">
              <a:avLst/>
            </a:prstGeom>
            <a:noFill/>
            <a:ln w="9525" cap="flat" cmpd="sng" algn="ctr">
              <a:solidFill>
                <a:srgbClr val="40BAD2"/>
              </a:solidFill>
              <a:prstDash val="solid"/>
              <a:tailEnd type="triangle"/>
            </a:ln>
            <a:effectLst/>
          </p:spPr>
        </p:cxnSp>
        <p:cxnSp>
          <p:nvCxnSpPr>
            <p:cNvPr id="16" name="直接箭头连接符 13">
              <a:extLst>
                <a:ext uri="{FF2B5EF4-FFF2-40B4-BE49-F238E27FC236}">
                  <a16:creationId xmlns:a16="http://schemas.microsoft.com/office/drawing/2014/main" id="{20D9B12B-3231-4A03-97D9-B7BC5C91BD55}"/>
                </a:ext>
              </a:extLst>
            </p:cNvPr>
            <p:cNvCxnSpPr/>
            <p:nvPr/>
          </p:nvCxnSpPr>
          <p:spPr>
            <a:xfrm flipH="1" flipV="1">
              <a:off x="983513" y="5173480"/>
              <a:ext cx="197378" cy="216024"/>
            </a:xfrm>
            <a:prstGeom prst="straightConnector1">
              <a:avLst/>
            </a:prstGeom>
            <a:noFill/>
            <a:ln w="9525" cap="flat" cmpd="sng" algn="ctr">
              <a:solidFill>
                <a:srgbClr val="40BAD2"/>
              </a:solidFill>
              <a:prstDash val="solid"/>
              <a:tailEnd type="triangle"/>
            </a:ln>
            <a:effectLst/>
          </p:spPr>
        </p:cxnSp>
        <p:sp>
          <p:nvSpPr>
            <p:cNvPr id="17" name="文本框 14">
              <a:extLst>
                <a:ext uri="{FF2B5EF4-FFF2-40B4-BE49-F238E27FC236}">
                  <a16:creationId xmlns:a16="http://schemas.microsoft.com/office/drawing/2014/main" id="{ADF3175F-5A51-4BC7-B1D4-E9E2EB13268E}"/>
                </a:ext>
              </a:extLst>
            </p:cNvPr>
            <p:cNvSpPr txBox="1"/>
            <p:nvPr/>
          </p:nvSpPr>
          <p:spPr>
            <a:xfrm>
              <a:off x="1082202" y="5096826"/>
              <a:ext cx="528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kern="0" dirty="0">
                  <a:solidFill>
                    <a:srgbClr val="000000"/>
                  </a:solidFill>
                  <a:ea typeface="微软雅黑"/>
                </a:rPr>
                <a:t>e+</a:t>
              </a:r>
              <a:endParaRPr lang="zh-CN" altLang="en-US" kern="0" dirty="0">
                <a:solidFill>
                  <a:srgbClr val="000000"/>
                </a:solidFill>
                <a:ea typeface="微软雅黑"/>
              </a:endParaRPr>
            </a:p>
          </p:txBody>
        </p:sp>
        <p:sp>
          <p:nvSpPr>
            <p:cNvPr id="18" name="文本框 15">
              <a:extLst>
                <a:ext uri="{FF2B5EF4-FFF2-40B4-BE49-F238E27FC236}">
                  <a16:creationId xmlns:a16="http://schemas.microsoft.com/office/drawing/2014/main" id="{C42F746B-5D5C-4BDA-825D-5925AADCCD50}"/>
                </a:ext>
              </a:extLst>
            </p:cNvPr>
            <p:cNvSpPr txBox="1"/>
            <p:nvPr/>
          </p:nvSpPr>
          <p:spPr>
            <a:xfrm>
              <a:off x="1872738" y="5524228"/>
              <a:ext cx="528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kern="0" dirty="0">
                  <a:solidFill>
                    <a:srgbClr val="000000"/>
                  </a:solidFill>
                  <a:ea typeface="微软雅黑"/>
                </a:rPr>
                <a:t>e-</a:t>
              </a:r>
              <a:endParaRPr lang="zh-CN" altLang="en-US" kern="0" dirty="0">
                <a:solidFill>
                  <a:srgbClr val="000000"/>
                </a:solidFill>
                <a:ea typeface="微软雅黑"/>
              </a:endParaRPr>
            </a:p>
          </p:txBody>
        </p:sp>
        <p:sp>
          <p:nvSpPr>
            <p:cNvPr id="19" name="文本框 16">
              <a:extLst>
                <a:ext uri="{FF2B5EF4-FFF2-40B4-BE49-F238E27FC236}">
                  <a16:creationId xmlns:a16="http://schemas.microsoft.com/office/drawing/2014/main" id="{2009C6CB-0382-450D-8EF3-BFDF690872BB}"/>
                </a:ext>
              </a:extLst>
            </p:cNvPr>
            <p:cNvSpPr txBox="1"/>
            <p:nvPr/>
          </p:nvSpPr>
          <p:spPr>
            <a:xfrm>
              <a:off x="2461423" y="4410945"/>
              <a:ext cx="111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kern="0" dirty="0">
                  <a:solidFill>
                    <a:srgbClr val="000000"/>
                  </a:solidFill>
                  <a:ea typeface="微软雅黑"/>
                </a:rPr>
                <a:t>100km</a:t>
              </a:r>
              <a:endParaRPr lang="zh-CN" altLang="en-US" kern="0" dirty="0">
                <a:solidFill>
                  <a:srgbClr val="000000"/>
                </a:solidFill>
                <a:ea typeface="微软雅黑"/>
              </a:endParaRPr>
            </a:p>
          </p:txBody>
        </p:sp>
        <p:sp>
          <p:nvSpPr>
            <p:cNvPr id="20" name="椭圆 17">
              <a:extLst>
                <a:ext uri="{FF2B5EF4-FFF2-40B4-BE49-F238E27FC236}">
                  <a16:creationId xmlns:a16="http://schemas.microsoft.com/office/drawing/2014/main" id="{F2940A0D-1464-4D43-84C1-939C7EDDBAB7}"/>
                </a:ext>
              </a:extLst>
            </p:cNvPr>
            <p:cNvSpPr/>
            <p:nvPr/>
          </p:nvSpPr>
          <p:spPr>
            <a:xfrm rot="-1800000" flipH="1">
              <a:off x="1852862" y="5086981"/>
              <a:ext cx="45719" cy="93122"/>
            </a:xfrm>
            <a:prstGeom prst="ellips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ea typeface="微软雅黑"/>
              </a:endParaRPr>
            </a:p>
          </p:txBody>
        </p:sp>
        <p:cxnSp>
          <p:nvCxnSpPr>
            <p:cNvPr id="21" name="直接箭头连接符 18">
              <a:extLst>
                <a:ext uri="{FF2B5EF4-FFF2-40B4-BE49-F238E27FC236}">
                  <a16:creationId xmlns:a16="http://schemas.microsoft.com/office/drawing/2014/main" id="{B4DA545B-9A04-4DEA-9D09-5377D9360092}"/>
                </a:ext>
              </a:extLst>
            </p:cNvPr>
            <p:cNvCxnSpPr/>
            <p:nvPr/>
          </p:nvCxnSpPr>
          <p:spPr>
            <a:xfrm flipH="1">
              <a:off x="1872738" y="4938108"/>
              <a:ext cx="152432" cy="143681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2" name="直接箭头连接符 19">
              <a:extLst>
                <a:ext uri="{FF2B5EF4-FFF2-40B4-BE49-F238E27FC236}">
                  <a16:creationId xmlns:a16="http://schemas.microsoft.com/office/drawing/2014/main" id="{9336038F-ECFE-44C1-9C82-FB6D13852924}"/>
                </a:ext>
              </a:extLst>
            </p:cNvPr>
            <p:cNvCxnSpPr/>
            <p:nvPr/>
          </p:nvCxnSpPr>
          <p:spPr>
            <a:xfrm flipH="1">
              <a:off x="2036952" y="4938108"/>
              <a:ext cx="64807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23" name="文本框 20">
              <a:extLst>
                <a:ext uri="{FF2B5EF4-FFF2-40B4-BE49-F238E27FC236}">
                  <a16:creationId xmlns:a16="http://schemas.microsoft.com/office/drawing/2014/main" id="{6173221D-40AC-4E54-874A-AA5E74736608}"/>
                </a:ext>
              </a:extLst>
            </p:cNvPr>
            <p:cNvSpPr txBox="1"/>
            <p:nvPr/>
          </p:nvSpPr>
          <p:spPr>
            <a:xfrm>
              <a:off x="1979869" y="4714777"/>
              <a:ext cx="1079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200" b="1" kern="0" dirty="0">
                  <a:solidFill>
                    <a:srgbClr val="FFC000"/>
                  </a:solidFill>
                  <a:ea typeface="微软雅黑"/>
                </a:rPr>
                <a:t>Damping ring</a:t>
              </a:r>
              <a:endParaRPr lang="zh-CN" altLang="en-US" sz="1200" b="1" kern="0" dirty="0">
                <a:solidFill>
                  <a:srgbClr val="FFC000"/>
                </a:solidFill>
                <a:ea typeface="微软雅黑"/>
              </a:endParaRPr>
            </a:p>
          </p:txBody>
        </p:sp>
      </p:grp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6617742-F585-4589-AA48-A4886608FC8C}"/>
              </a:ext>
            </a:extLst>
          </p:cNvPr>
          <p:cNvCxnSpPr/>
          <p:nvPr/>
        </p:nvCxnSpPr>
        <p:spPr>
          <a:xfrm flipH="1">
            <a:off x="9809825" y="4409954"/>
            <a:ext cx="736847" cy="7326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3279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055144D-79B6-46A9-AD9C-45CCFC5CE17C}"/>
              </a:ext>
            </a:extLst>
          </p:cNvPr>
          <p:cNvCxnSpPr/>
          <p:nvPr/>
        </p:nvCxnSpPr>
        <p:spPr>
          <a:xfrm>
            <a:off x="1183057" y="6166953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查看源图像">
            <a:extLst>
              <a:ext uri="{FF2B5EF4-FFF2-40B4-BE49-F238E27FC236}">
                <a16:creationId xmlns:a16="http://schemas.microsoft.com/office/drawing/2014/main" id="{87528B8A-E6C9-418E-B210-0F9C6AF8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74" y="6188569"/>
            <a:ext cx="4014290" cy="6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86588A-2314-42F7-86C4-7D18033C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2" y="6200248"/>
            <a:ext cx="979319" cy="657752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00749FD-9C42-482A-BC08-E89188551826}"/>
              </a:ext>
            </a:extLst>
          </p:cNvPr>
          <p:cNvCxnSpPr/>
          <p:nvPr/>
        </p:nvCxnSpPr>
        <p:spPr>
          <a:xfrm>
            <a:off x="1258956" y="1128517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>
            <a:extLst>
              <a:ext uri="{FF2B5EF4-FFF2-40B4-BE49-F238E27FC236}">
                <a16:creationId xmlns:a16="http://schemas.microsoft.com/office/drawing/2014/main" id="{3553A0AF-D12F-4F30-830C-9E24305B42C0}"/>
              </a:ext>
            </a:extLst>
          </p:cNvPr>
          <p:cNvSpPr txBox="1">
            <a:spLocks/>
          </p:cNvSpPr>
          <p:nvPr/>
        </p:nvSpPr>
        <p:spPr>
          <a:xfrm>
            <a:off x="1136674" y="169248"/>
            <a:ext cx="9766852" cy="108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Introduction: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ahnschrift SemiBold" panose="020B0502040204020203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1AE413DA-B91D-4E7F-A078-B5A0BD91A7AB}"/>
              </a:ext>
            </a:extLst>
          </p:cNvPr>
          <p:cNvSpPr txBox="1"/>
          <p:nvPr/>
        </p:nvSpPr>
        <p:spPr>
          <a:xfrm>
            <a:off x="1055440" y="2087591"/>
            <a:ext cx="9970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5B9BD5">
                    <a:lumMod val="75000"/>
                  </a:srgbClr>
                </a:solidFill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 Transport line from </a:t>
            </a:r>
            <a:r>
              <a:rPr lang="en-US" altLang="zh-CN" sz="2400" dirty="0" err="1">
                <a:solidFill>
                  <a:srgbClr val="5B9BD5">
                    <a:lumMod val="75000"/>
                  </a:srgbClr>
                </a:solidFill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lang="en-US" altLang="zh-CN" sz="2400" dirty="0">
                <a:solidFill>
                  <a:srgbClr val="5B9BD5">
                    <a:lumMod val="75000"/>
                  </a:srgbClr>
                </a:solidFill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to damping ring;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5B9BD5">
                    <a:lumMod val="75000"/>
                  </a:srgbClr>
                </a:solidFill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 Transport line from </a:t>
            </a:r>
            <a:r>
              <a:rPr lang="en-US" altLang="zh-CN" sz="2400" dirty="0" err="1">
                <a:solidFill>
                  <a:srgbClr val="5B9BD5">
                    <a:lumMod val="75000"/>
                  </a:srgbClr>
                </a:solidFill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lang="en-US" altLang="zh-CN" sz="2400" dirty="0">
                <a:solidFill>
                  <a:srgbClr val="5B9BD5">
                    <a:lumMod val="75000"/>
                  </a:srgbClr>
                </a:solidFill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to booster ring;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5B9BD5">
                    <a:lumMod val="75000"/>
                  </a:srgbClr>
                </a:solidFill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3. Transport line from booster to collider ring: off-axis injection;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5B9BD5">
                    <a:lumMod val="75000"/>
                  </a:srgbClr>
                </a:solidFill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4. Transport line from booster to collider ring: on-axis injection;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5B9BD5">
                    <a:lumMod val="75000"/>
                  </a:srgbClr>
                </a:solidFill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5. Transport line from collider to dump.</a:t>
            </a:r>
          </a:p>
        </p:txBody>
      </p:sp>
    </p:spTree>
    <p:extLst>
      <p:ext uri="{BB962C8B-B14F-4D97-AF65-F5344CB8AC3E}">
        <p14:creationId xmlns:p14="http://schemas.microsoft.com/office/powerpoint/2010/main" val="9927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055144D-79B6-46A9-AD9C-45CCFC5CE17C}"/>
              </a:ext>
            </a:extLst>
          </p:cNvPr>
          <p:cNvCxnSpPr/>
          <p:nvPr/>
        </p:nvCxnSpPr>
        <p:spPr>
          <a:xfrm>
            <a:off x="1183057" y="6166953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查看源图像">
            <a:extLst>
              <a:ext uri="{FF2B5EF4-FFF2-40B4-BE49-F238E27FC236}">
                <a16:creationId xmlns:a16="http://schemas.microsoft.com/office/drawing/2014/main" id="{87528B8A-E6C9-418E-B210-0F9C6AF8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74" y="6188569"/>
            <a:ext cx="4014290" cy="6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86588A-2314-42F7-86C4-7D18033C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2" y="6200248"/>
            <a:ext cx="979319" cy="657752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00749FD-9C42-482A-BC08-E89188551826}"/>
              </a:ext>
            </a:extLst>
          </p:cNvPr>
          <p:cNvCxnSpPr/>
          <p:nvPr/>
        </p:nvCxnSpPr>
        <p:spPr>
          <a:xfrm>
            <a:off x="1258956" y="1128517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>
            <a:extLst>
              <a:ext uri="{FF2B5EF4-FFF2-40B4-BE49-F238E27FC236}">
                <a16:creationId xmlns:a16="http://schemas.microsoft.com/office/drawing/2014/main" id="{3553A0AF-D12F-4F30-830C-9E24305B42C0}"/>
              </a:ext>
            </a:extLst>
          </p:cNvPr>
          <p:cNvSpPr txBox="1">
            <a:spLocks/>
          </p:cNvSpPr>
          <p:nvPr/>
        </p:nvSpPr>
        <p:spPr>
          <a:xfrm>
            <a:off x="1136674" y="169248"/>
            <a:ext cx="9766852" cy="108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to Damping Ring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5520950-952C-45AF-8991-236C8951F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65" y="2087591"/>
            <a:ext cx="5560474" cy="325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B389CB59-9DCF-4CE5-944A-FD91FB5C8FD8}"/>
              </a:ext>
            </a:extLst>
          </p:cNvPr>
          <p:cNvSpPr txBox="1"/>
          <p:nvPr/>
        </p:nvSpPr>
        <p:spPr>
          <a:xfrm>
            <a:off x="1055440" y="2087591"/>
            <a:ext cx="5040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repetition: 100Hz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two-bunch in the damping ring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Energy: 1.1 </a:t>
            </a:r>
            <a:r>
              <a:rPr lang="en-GB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en-GB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damping ring, Energy spread of the beam should be reduced in order to match the RF acceptance of the damping ring.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damping ring, Bunch of the beam should be reduced to control the energy spread after acceleration.</a:t>
            </a:r>
          </a:p>
        </p:txBody>
      </p:sp>
    </p:spTree>
    <p:extLst>
      <p:ext uri="{BB962C8B-B14F-4D97-AF65-F5344CB8AC3E}">
        <p14:creationId xmlns:p14="http://schemas.microsoft.com/office/powerpoint/2010/main" val="143848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055144D-79B6-46A9-AD9C-45CCFC5CE17C}"/>
              </a:ext>
            </a:extLst>
          </p:cNvPr>
          <p:cNvCxnSpPr/>
          <p:nvPr/>
        </p:nvCxnSpPr>
        <p:spPr>
          <a:xfrm>
            <a:off x="1183057" y="6166953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查看源图像">
            <a:extLst>
              <a:ext uri="{FF2B5EF4-FFF2-40B4-BE49-F238E27FC236}">
                <a16:creationId xmlns:a16="http://schemas.microsoft.com/office/drawing/2014/main" id="{87528B8A-E6C9-418E-B210-0F9C6AF8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74" y="6188569"/>
            <a:ext cx="4014290" cy="6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86588A-2314-42F7-86C4-7D18033C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2" y="6200248"/>
            <a:ext cx="979319" cy="657752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00749FD-9C42-482A-BC08-E89188551826}"/>
              </a:ext>
            </a:extLst>
          </p:cNvPr>
          <p:cNvCxnSpPr/>
          <p:nvPr/>
        </p:nvCxnSpPr>
        <p:spPr>
          <a:xfrm>
            <a:off x="1258956" y="1128517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>
            <a:extLst>
              <a:ext uri="{FF2B5EF4-FFF2-40B4-BE49-F238E27FC236}">
                <a16:creationId xmlns:a16="http://schemas.microsoft.com/office/drawing/2014/main" id="{3553A0AF-D12F-4F30-830C-9E24305B42C0}"/>
              </a:ext>
            </a:extLst>
          </p:cNvPr>
          <p:cNvSpPr txBox="1">
            <a:spLocks/>
          </p:cNvSpPr>
          <p:nvPr/>
        </p:nvSpPr>
        <p:spPr>
          <a:xfrm>
            <a:off x="1136674" y="169248"/>
            <a:ext cx="9766852" cy="108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Energy/Bunch compression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 SemiBold" panose="020B0502040204020203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35FF616E-A633-4D81-883A-37EE53BDBF8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75520" y="1375203"/>
          <a:ext cx="3816424" cy="4725109"/>
        </p:xfrm>
        <a:graphic>
          <a:graphicData uri="http://schemas.openxmlformats.org/drawingml/2006/table">
            <a:tbl>
              <a:tblPr/>
              <a:tblGrid>
                <a:gridCol w="193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 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(Gev)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</a:t>
                      </a:r>
                      <a:r>
                        <a:rPr lang="en-GB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GB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z0</a:t>
                      </a: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(MHz)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(MV)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22.0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Length of</a:t>
                      </a:r>
                      <a:r>
                        <a:rPr lang="en-US" altLang="zh-CN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acc. Structure (m)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0.82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</a:t>
                      </a:r>
                      <a:r>
                        <a:rPr lang="en-GB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(degree)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89.7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GB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-0.833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(Gev)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</a:t>
                      </a:r>
                      <a:r>
                        <a:rPr lang="en-GB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GB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zf </a:t>
                      </a: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2DD97CFB-2A9D-4E0E-9E5E-B6A48D7F6B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23992" y="1412777"/>
          <a:ext cx="4307136" cy="4725109"/>
        </p:xfrm>
        <a:graphic>
          <a:graphicData uri="http://schemas.openxmlformats.org/drawingml/2006/table">
            <a:tbl>
              <a:tblPr/>
              <a:tblGrid>
                <a:gridCol w="2029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 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(Gev)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</a:t>
                      </a:r>
                      <a:r>
                        <a:rPr lang="en-GB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GB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z0</a:t>
                      </a: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(MHz)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2860/1300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(MV)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13.1/29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Length of</a:t>
                      </a:r>
                      <a:r>
                        <a:rPr lang="en-US" altLang="zh-CN" sz="1800" baseline="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acc. Structure (m)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0.48/2.5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</a:t>
                      </a:r>
                      <a:r>
                        <a:rPr lang="en-GB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(degree)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89.6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GB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-1.4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(Gev)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</a:t>
                      </a:r>
                      <a:r>
                        <a:rPr lang="en-GB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0.54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GB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zf </a:t>
                      </a: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59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055144D-79B6-46A9-AD9C-45CCFC5CE17C}"/>
              </a:ext>
            </a:extLst>
          </p:cNvPr>
          <p:cNvCxnSpPr/>
          <p:nvPr/>
        </p:nvCxnSpPr>
        <p:spPr>
          <a:xfrm>
            <a:off x="1183057" y="6166953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查看源图像">
            <a:extLst>
              <a:ext uri="{FF2B5EF4-FFF2-40B4-BE49-F238E27FC236}">
                <a16:creationId xmlns:a16="http://schemas.microsoft.com/office/drawing/2014/main" id="{87528B8A-E6C9-418E-B210-0F9C6AF8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74" y="6188569"/>
            <a:ext cx="4014290" cy="6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86588A-2314-42F7-86C4-7D18033C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2" y="6200248"/>
            <a:ext cx="979319" cy="657752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00749FD-9C42-482A-BC08-E89188551826}"/>
              </a:ext>
            </a:extLst>
          </p:cNvPr>
          <p:cNvCxnSpPr/>
          <p:nvPr/>
        </p:nvCxnSpPr>
        <p:spPr>
          <a:xfrm>
            <a:off x="1258956" y="1128517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>
            <a:extLst>
              <a:ext uri="{FF2B5EF4-FFF2-40B4-BE49-F238E27FC236}">
                <a16:creationId xmlns:a16="http://schemas.microsoft.com/office/drawing/2014/main" id="{3553A0AF-D12F-4F30-830C-9E24305B42C0}"/>
              </a:ext>
            </a:extLst>
          </p:cNvPr>
          <p:cNvSpPr txBox="1">
            <a:spLocks/>
          </p:cNvSpPr>
          <p:nvPr/>
        </p:nvSpPr>
        <p:spPr>
          <a:xfrm>
            <a:off x="1136674" y="169248"/>
            <a:ext cx="9766852" cy="108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Emittance evolution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 SemiBold" panose="020B0502040204020203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灯片编号占位符 2">
            <a:extLst>
              <a:ext uri="{FF2B5EF4-FFF2-40B4-BE49-F238E27FC236}">
                <a16:creationId xmlns:a16="http://schemas.microsoft.com/office/drawing/2014/main" id="{E0A5F7B6-AD79-47EE-AE06-CB47012A9479}"/>
              </a:ext>
            </a:extLst>
          </p:cNvPr>
          <p:cNvSpPr txBox="1">
            <a:spLocks/>
          </p:cNvSpPr>
          <p:nvPr/>
        </p:nvSpPr>
        <p:spPr>
          <a:xfrm>
            <a:off x="7680664" y="56638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BE57BE0-ADC9-463E-BF7C-3B7D7E040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04" y="2319788"/>
            <a:ext cx="4208476" cy="315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2677ACF-DBF6-4DEE-94B9-F9936125B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00" y="2319788"/>
            <a:ext cx="4228356" cy="316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F6886001-5A7B-4401-A126-1A6373936BB7}"/>
              </a:ext>
            </a:extLst>
          </p:cNvPr>
          <p:cNvSpPr txBox="1"/>
          <p:nvPr/>
        </p:nvSpPr>
        <p:spPr>
          <a:xfrm>
            <a:off x="2675128" y="2016461"/>
            <a:ext cx="1440160" cy="369332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 DR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309165D2-7119-4CCD-BAAF-FD3B7C8416E9}"/>
              </a:ext>
            </a:extLst>
          </p:cNvPr>
          <p:cNvSpPr txBox="1"/>
          <p:nvPr/>
        </p:nvSpPr>
        <p:spPr>
          <a:xfrm>
            <a:off x="7417716" y="2027542"/>
            <a:ext cx="1492052" cy="369332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DR 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7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055144D-79B6-46A9-AD9C-45CCFC5CE17C}"/>
              </a:ext>
            </a:extLst>
          </p:cNvPr>
          <p:cNvCxnSpPr/>
          <p:nvPr/>
        </p:nvCxnSpPr>
        <p:spPr>
          <a:xfrm>
            <a:off x="1183057" y="6166953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查看源图像">
            <a:extLst>
              <a:ext uri="{FF2B5EF4-FFF2-40B4-BE49-F238E27FC236}">
                <a16:creationId xmlns:a16="http://schemas.microsoft.com/office/drawing/2014/main" id="{87528B8A-E6C9-418E-B210-0F9C6AF8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74" y="6188569"/>
            <a:ext cx="4014290" cy="6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86588A-2314-42F7-86C4-7D18033C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2" y="6200248"/>
            <a:ext cx="979319" cy="657752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00749FD-9C42-482A-BC08-E89188551826}"/>
              </a:ext>
            </a:extLst>
          </p:cNvPr>
          <p:cNvCxnSpPr/>
          <p:nvPr/>
        </p:nvCxnSpPr>
        <p:spPr>
          <a:xfrm>
            <a:off x="1258956" y="1128517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>
            <a:extLst>
              <a:ext uri="{FF2B5EF4-FFF2-40B4-BE49-F238E27FC236}">
                <a16:creationId xmlns:a16="http://schemas.microsoft.com/office/drawing/2014/main" id="{3553A0AF-D12F-4F30-830C-9E24305B42C0}"/>
              </a:ext>
            </a:extLst>
          </p:cNvPr>
          <p:cNvSpPr txBox="1">
            <a:spLocks/>
          </p:cNvSpPr>
          <p:nvPr/>
        </p:nvSpPr>
        <p:spPr>
          <a:xfrm>
            <a:off x="1136674" y="169248"/>
            <a:ext cx="9766852" cy="108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to Damping Ring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 SemiBold" panose="020B0502040204020203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AEEC07B-4AEA-495B-B958-DC740A904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908394"/>
            <a:ext cx="5342857" cy="400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FE5F05-F33D-47B9-86A9-B957EDE6C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5" y="2037650"/>
            <a:ext cx="5950896" cy="420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6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055144D-79B6-46A9-AD9C-45CCFC5CE17C}"/>
              </a:ext>
            </a:extLst>
          </p:cNvPr>
          <p:cNvCxnSpPr/>
          <p:nvPr/>
        </p:nvCxnSpPr>
        <p:spPr>
          <a:xfrm>
            <a:off x="1183057" y="6166953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查看源图像">
            <a:extLst>
              <a:ext uri="{FF2B5EF4-FFF2-40B4-BE49-F238E27FC236}">
                <a16:creationId xmlns:a16="http://schemas.microsoft.com/office/drawing/2014/main" id="{87528B8A-E6C9-418E-B210-0F9C6AF8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74" y="6188569"/>
            <a:ext cx="4014290" cy="6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86588A-2314-42F7-86C4-7D18033C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2" y="6200248"/>
            <a:ext cx="979319" cy="657752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00749FD-9C42-482A-BC08-E89188551826}"/>
              </a:ext>
            </a:extLst>
          </p:cNvPr>
          <p:cNvCxnSpPr/>
          <p:nvPr/>
        </p:nvCxnSpPr>
        <p:spPr>
          <a:xfrm>
            <a:off x="1258956" y="1128517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>
            <a:extLst>
              <a:ext uri="{FF2B5EF4-FFF2-40B4-BE49-F238E27FC236}">
                <a16:creationId xmlns:a16="http://schemas.microsoft.com/office/drawing/2014/main" id="{3553A0AF-D12F-4F30-830C-9E24305B42C0}"/>
              </a:ext>
            </a:extLst>
          </p:cNvPr>
          <p:cNvSpPr txBox="1">
            <a:spLocks/>
          </p:cNvSpPr>
          <p:nvPr/>
        </p:nvSpPr>
        <p:spPr>
          <a:xfrm>
            <a:off x="1136674" y="169248"/>
            <a:ext cx="9766852" cy="108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to Booster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 SemiBold" panose="020B0502040204020203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2275B1D-D5F0-48CA-8F7B-9FD7DF94B3CB}"/>
              </a:ext>
            </a:extLst>
          </p:cNvPr>
          <p:cNvGrpSpPr/>
          <p:nvPr/>
        </p:nvGrpSpPr>
        <p:grpSpPr>
          <a:xfrm>
            <a:off x="5730024" y="1964638"/>
            <a:ext cx="5814329" cy="4128648"/>
            <a:chOff x="6994548" y="477759"/>
            <a:chExt cx="4493518" cy="328055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E097D97-13DD-4B8E-8BC3-FB1F5D5449C2}"/>
                </a:ext>
              </a:extLst>
            </p:cNvPr>
            <p:cNvSpPr/>
            <p:nvPr/>
          </p:nvSpPr>
          <p:spPr>
            <a:xfrm>
              <a:off x="8686800" y="786384"/>
              <a:ext cx="274320" cy="484632"/>
            </a:xfrm>
            <a:prstGeom prst="rect">
              <a:avLst/>
            </a:prstGeom>
            <a:noFill/>
            <a:ln w="508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D622DD44-D4EE-45C4-B570-FF7939E89567}"/>
                </a:ext>
              </a:extLst>
            </p:cNvPr>
            <p:cNvGrpSpPr/>
            <p:nvPr/>
          </p:nvGrpSpPr>
          <p:grpSpPr>
            <a:xfrm>
              <a:off x="8823960" y="477759"/>
              <a:ext cx="1866301" cy="2237145"/>
              <a:chOff x="8638111" y="2282175"/>
              <a:chExt cx="1866301" cy="2237145"/>
            </a:xfrm>
          </p:grpSpPr>
          <p:sp>
            <p:nvSpPr>
              <p:cNvPr id="23" name="空心弧 22">
                <a:extLst>
                  <a:ext uri="{FF2B5EF4-FFF2-40B4-BE49-F238E27FC236}">
                    <a16:creationId xmlns:a16="http://schemas.microsoft.com/office/drawing/2014/main" id="{118BD9DE-1A25-4C06-85F0-FEBE7D68EE39}"/>
                  </a:ext>
                </a:extLst>
              </p:cNvPr>
              <p:cNvSpPr/>
              <p:nvPr/>
            </p:nvSpPr>
            <p:spPr>
              <a:xfrm rot="19490439">
                <a:off x="8638111" y="2282175"/>
                <a:ext cx="1800000" cy="1800000"/>
              </a:xfrm>
              <a:prstGeom prst="blockArc">
                <a:avLst>
                  <a:gd name="adj1" fmla="val 11529444"/>
                  <a:gd name="adj2" fmla="val 13250992"/>
                  <a:gd name="adj3" fmla="val 4480"/>
                </a:avLst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空心弧 23">
                <a:extLst>
                  <a:ext uri="{FF2B5EF4-FFF2-40B4-BE49-F238E27FC236}">
                    <a16:creationId xmlns:a16="http://schemas.microsoft.com/office/drawing/2014/main" id="{19040D01-71AF-46BC-9F9E-7D216059339F}"/>
                  </a:ext>
                </a:extLst>
              </p:cNvPr>
              <p:cNvSpPr/>
              <p:nvPr/>
            </p:nvSpPr>
            <p:spPr>
              <a:xfrm rot="19490439">
                <a:off x="8704412" y="2719320"/>
                <a:ext cx="1800000" cy="1800000"/>
              </a:xfrm>
              <a:prstGeom prst="blockArc">
                <a:avLst>
                  <a:gd name="adj1" fmla="val 11529444"/>
                  <a:gd name="adj2" fmla="val 13250992"/>
                  <a:gd name="adj3" fmla="val 4480"/>
                </a:avLst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34E7D3B-C129-447A-AF39-923B52278848}"/>
                </a:ext>
              </a:extLst>
            </p:cNvPr>
            <p:cNvGrpSpPr/>
            <p:nvPr/>
          </p:nvGrpSpPr>
          <p:grpSpPr>
            <a:xfrm>
              <a:off x="6994548" y="528663"/>
              <a:ext cx="1851091" cy="2195806"/>
              <a:chOff x="6994548" y="528663"/>
              <a:chExt cx="1851091" cy="2195806"/>
            </a:xfrm>
          </p:grpSpPr>
          <p:sp>
            <p:nvSpPr>
              <p:cNvPr id="21" name="空心弧 20">
                <a:extLst>
                  <a:ext uri="{FF2B5EF4-FFF2-40B4-BE49-F238E27FC236}">
                    <a16:creationId xmlns:a16="http://schemas.microsoft.com/office/drawing/2014/main" id="{62B7A034-06AE-4DB3-8ECC-CA286C5B3D3D}"/>
                  </a:ext>
                </a:extLst>
              </p:cNvPr>
              <p:cNvSpPr/>
              <p:nvPr/>
            </p:nvSpPr>
            <p:spPr>
              <a:xfrm rot="9534911">
                <a:off x="7045639" y="528663"/>
                <a:ext cx="1800000" cy="1800000"/>
              </a:xfrm>
              <a:prstGeom prst="blockArc">
                <a:avLst>
                  <a:gd name="adj1" fmla="val 11529444"/>
                  <a:gd name="adj2" fmla="val 13250992"/>
                  <a:gd name="adj3" fmla="val 4480"/>
                </a:avLst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空心弧 21">
                <a:extLst>
                  <a:ext uri="{FF2B5EF4-FFF2-40B4-BE49-F238E27FC236}">
                    <a16:creationId xmlns:a16="http://schemas.microsoft.com/office/drawing/2014/main" id="{D1EABCB6-72C0-41EB-8A60-DC37E7FC9583}"/>
                  </a:ext>
                </a:extLst>
              </p:cNvPr>
              <p:cNvSpPr/>
              <p:nvPr/>
            </p:nvSpPr>
            <p:spPr>
              <a:xfrm rot="9534911">
                <a:off x="6994548" y="924469"/>
                <a:ext cx="1800000" cy="1800000"/>
              </a:xfrm>
              <a:prstGeom prst="blockArc">
                <a:avLst>
                  <a:gd name="adj1" fmla="val 11529444"/>
                  <a:gd name="adj2" fmla="val 13250992"/>
                  <a:gd name="adj3" fmla="val 4480"/>
                </a:avLst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9033804-298F-4F75-88A9-9BD3AB2F1AF3}"/>
                </a:ext>
              </a:extLst>
            </p:cNvPr>
            <p:cNvSpPr/>
            <p:nvPr/>
          </p:nvSpPr>
          <p:spPr>
            <a:xfrm>
              <a:off x="8934748" y="2150261"/>
              <a:ext cx="89031" cy="566928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空心弧 14">
              <a:extLst>
                <a:ext uri="{FF2B5EF4-FFF2-40B4-BE49-F238E27FC236}">
                  <a16:creationId xmlns:a16="http://schemas.microsoft.com/office/drawing/2014/main" id="{B34D7355-2992-4C1A-ABA8-4094F057F28C}"/>
                </a:ext>
              </a:extLst>
            </p:cNvPr>
            <p:cNvSpPr/>
            <p:nvPr/>
          </p:nvSpPr>
          <p:spPr>
            <a:xfrm>
              <a:off x="8218115" y="2678311"/>
              <a:ext cx="1080000" cy="1080000"/>
            </a:xfrm>
            <a:prstGeom prst="blockArc">
              <a:avLst>
                <a:gd name="adj1" fmla="val 10800000"/>
                <a:gd name="adj2" fmla="val 16094579"/>
                <a:gd name="adj3" fmla="val 9340"/>
              </a:avLst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空心弧 15">
              <a:extLst>
                <a:ext uri="{FF2B5EF4-FFF2-40B4-BE49-F238E27FC236}">
                  <a16:creationId xmlns:a16="http://schemas.microsoft.com/office/drawing/2014/main" id="{0090AFE1-9070-4873-98A9-C88B47B9B7D5}"/>
                </a:ext>
              </a:extLst>
            </p:cNvPr>
            <p:cNvSpPr/>
            <p:nvPr/>
          </p:nvSpPr>
          <p:spPr>
            <a:xfrm>
              <a:off x="8934748" y="2661054"/>
              <a:ext cx="1080000" cy="1080000"/>
            </a:xfrm>
            <a:prstGeom prst="blockArc">
              <a:avLst>
                <a:gd name="adj1" fmla="val 10800000"/>
                <a:gd name="adj2" fmla="val 16094579"/>
                <a:gd name="adj3" fmla="val 9340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2C2251E-1262-40F2-A0F9-FED4B02BB75E}"/>
                </a:ext>
              </a:extLst>
            </p:cNvPr>
            <p:cNvSpPr txBox="1"/>
            <p:nvPr/>
          </p:nvSpPr>
          <p:spPr>
            <a:xfrm>
              <a:off x="9912213" y="742020"/>
              <a:ext cx="694051" cy="37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Linac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1CF5F5B-9E2B-4956-A8C1-83FE86E45761}"/>
                </a:ext>
              </a:extLst>
            </p:cNvPr>
            <p:cNvSpPr txBox="1"/>
            <p:nvPr/>
          </p:nvSpPr>
          <p:spPr>
            <a:xfrm>
              <a:off x="9658783" y="1432197"/>
              <a:ext cx="1200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Separation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E98C72E-D981-4811-9349-A758B57A1A38}"/>
                </a:ext>
              </a:extLst>
            </p:cNvPr>
            <p:cNvSpPr txBox="1"/>
            <p:nvPr/>
          </p:nvSpPr>
          <p:spPr>
            <a:xfrm>
              <a:off x="9582996" y="2126369"/>
              <a:ext cx="1487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Vertical slope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DEB67A5-DC2C-42EB-9749-13C93BF238C4}"/>
                </a:ext>
              </a:extLst>
            </p:cNvPr>
            <p:cNvSpPr txBox="1"/>
            <p:nvPr/>
          </p:nvSpPr>
          <p:spPr>
            <a:xfrm>
              <a:off x="9407383" y="2941402"/>
              <a:ext cx="2080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Horizontal bending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620ADFAC-E894-4E2F-832D-BF27805B63B0}"/>
              </a:ext>
            </a:extLst>
          </p:cNvPr>
          <p:cNvSpPr/>
          <p:nvPr/>
        </p:nvSpPr>
        <p:spPr>
          <a:xfrm>
            <a:off x="7886306" y="4055310"/>
            <a:ext cx="115200" cy="713491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D2BB467-CACB-4D74-97C2-5462F67276F3}"/>
              </a:ext>
            </a:extLst>
          </p:cNvPr>
          <p:cNvGrpSpPr/>
          <p:nvPr/>
        </p:nvGrpSpPr>
        <p:grpSpPr>
          <a:xfrm>
            <a:off x="751915" y="1893693"/>
            <a:ext cx="5441327" cy="1940911"/>
            <a:chOff x="395785" y="1945960"/>
            <a:chExt cx="5441327" cy="1940911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8A8F2AC-A72C-4DF2-87E1-14A167C5E8BA}"/>
                </a:ext>
              </a:extLst>
            </p:cNvPr>
            <p:cNvSpPr/>
            <p:nvPr/>
          </p:nvSpPr>
          <p:spPr>
            <a:xfrm>
              <a:off x="395785" y="1951630"/>
              <a:ext cx="1269242" cy="345586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17844C75-5494-45C4-A588-0498C1C384AD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1665027" y="2124423"/>
              <a:ext cx="2630742" cy="870758"/>
            </a:xfrm>
            <a:prstGeom prst="line">
              <a:avLst/>
            </a:prstGeom>
            <a:noFill/>
            <a:ln w="635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1222592-65FD-4A82-8771-C96FB9781928}"/>
                </a:ext>
              </a:extLst>
            </p:cNvPr>
            <p:cNvSpPr txBox="1"/>
            <p:nvPr/>
          </p:nvSpPr>
          <p:spPr>
            <a:xfrm>
              <a:off x="572883" y="2427176"/>
              <a:ext cx="1383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Linac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AA10C02-A707-4C9D-9EC2-86834E71E7BC}"/>
                </a:ext>
              </a:extLst>
            </p:cNvPr>
            <p:cNvSpPr txBox="1"/>
            <p:nvPr/>
          </p:nvSpPr>
          <p:spPr>
            <a:xfrm>
              <a:off x="4453439" y="3425206"/>
              <a:ext cx="1383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booster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830009A-8214-4D0E-9423-88E07E4CB17F}"/>
                </a:ext>
              </a:extLst>
            </p:cNvPr>
            <p:cNvSpPr txBox="1"/>
            <p:nvPr/>
          </p:nvSpPr>
          <p:spPr>
            <a:xfrm>
              <a:off x="2392672" y="1945960"/>
              <a:ext cx="20977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Transport line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CF585513-4EB9-48EE-8188-560EE7B295CD}"/>
                </a:ext>
              </a:extLst>
            </p:cNvPr>
            <p:cNvCxnSpPr/>
            <p:nvPr/>
          </p:nvCxnSpPr>
          <p:spPr>
            <a:xfrm>
              <a:off x="1665027" y="2297216"/>
              <a:ext cx="0" cy="101133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2CA16A3-0FA1-4FF9-A37D-5A11040AC761}"/>
                </a:ext>
              </a:extLst>
            </p:cNvPr>
            <p:cNvSpPr txBox="1"/>
            <p:nvPr/>
          </p:nvSpPr>
          <p:spPr>
            <a:xfrm>
              <a:off x="1731137" y="2802885"/>
              <a:ext cx="1383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100 m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087F29A-FEB0-41A2-8A03-F39619F32815}"/>
                </a:ext>
              </a:extLst>
            </p:cNvPr>
            <p:cNvSpPr/>
            <p:nvPr/>
          </p:nvSpPr>
          <p:spPr>
            <a:xfrm>
              <a:off x="4198721" y="2962969"/>
              <a:ext cx="1269242" cy="345586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5" name="内容占位符 2">
            <a:extLst>
              <a:ext uri="{FF2B5EF4-FFF2-40B4-BE49-F238E27FC236}">
                <a16:creationId xmlns:a16="http://schemas.microsoft.com/office/drawing/2014/main" id="{4036B665-77B2-43E7-A18E-98C182A9FF1F}"/>
              </a:ext>
            </a:extLst>
          </p:cNvPr>
          <p:cNvSpPr txBox="1">
            <a:spLocks/>
          </p:cNvSpPr>
          <p:nvPr/>
        </p:nvSpPr>
        <p:spPr>
          <a:xfrm>
            <a:off x="448053" y="3915086"/>
            <a:ext cx="6543116" cy="467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Guiding the beam from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the booster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Beam Energy: 10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GeV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horizontal bending section and one vertical bending section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Vertical bending section matches the 100m height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36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055144D-79B6-46A9-AD9C-45CCFC5CE17C}"/>
              </a:ext>
            </a:extLst>
          </p:cNvPr>
          <p:cNvCxnSpPr/>
          <p:nvPr/>
        </p:nvCxnSpPr>
        <p:spPr>
          <a:xfrm>
            <a:off x="1183057" y="6166953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查看源图像">
            <a:extLst>
              <a:ext uri="{FF2B5EF4-FFF2-40B4-BE49-F238E27FC236}">
                <a16:creationId xmlns:a16="http://schemas.microsoft.com/office/drawing/2014/main" id="{87528B8A-E6C9-418E-B210-0F9C6AF8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74" y="6188569"/>
            <a:ext cx="4014290" cy="6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86588A-2314-42F7-86C4-7D18033C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2" y="6200248"/>
            <a:ext cx="979319" cy="657752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00749FD-9C42-482A-BC08-E89188551826}"/>
              </a:ext>
            </a:extLst>
          </p:cNvPr>
          <p:cNvCxnSpPr/>
          <p:nvPr/>
        </p:nvCxnSpPr>
        <p:spPr>
          <a:xfrm>
            <a:off x="1258956" y="1128517"/>
            <a:ext cx="967408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>
            <a:extLst>
              <a:ext uri="{FF2B5EF4-FFF2-40B4-BE49-F238E27FC236}">
                <a16:creationId xmlns:a16="http://schemas.microsoft.com/office/drawing/2014/main" id="{3553A0AF-D12F-4F30-830C-9E24305B42C0}"/>
              </a:ext>
            </a:extLst>
          </p:cNvPr>
          <p:cNvSpPr txBox="1">
            <a:spLocks/>
          </p:cNvSpPr>
          <p:nvPr/>
        </p:nvSpPr>
        <p:spPr>
          <a:xfrm>
            <a:off x="1136674" y="169248"/>
            <a:ext cx="9766852" cy="108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5B9BD5">
                    <a:lumMod val="75000"/>
                  </a:srgbClr>
                </a:solidFill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Bahnschrift SemiBol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to Booster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 SemiBold" panose="020B0502040204020203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979D4E80-C8C4-4600-9164-FC48D5942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38" y="1544015"/>
            <a:ext cx="5613499" cy="43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2671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TM02900720[[fn=积分]]</Template>
  <TotalTime>365</TotalTime>
  <Words>628</Words>
  <Application>Microsoft Office PowerPoint</Application>
  <PresentationFormat>宽屏</PresentationFormat>
  <Paragraphs>125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MS Mincho</vt:lpstr>
      <vt:lpstr>等线</vt:lpstr>
      <vt:lpstr>宋体</vt:lpstr>
      <vt:lpstr>微软雅黑</vt:lpstr>
      <vt:lpstr>Arial</vt:lpstr>
      <vt:lpstr>Bahnschrift SemiBold</vt:lpstr>
      <vt:lpstr>Calibri</vt:lpstr>
      <vt:lpstr>Calibri Light</vt:lpstr>
      <vt:lpstr>Symbol</vt:lpstr>
      <vt:lpstr>Times New Roman</vt:lpstr>
      <vt:lpstr>Wingdings 2</vt:lpstr>
      <vt:lpstr>HDOfficeLightV0</vt:lpstr>
      <vt:lpstr>1_HDOfficeLightV0</vt:lpstr>
      <vt:lpstr>CEPC all connecting transport line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Line Design for CEPC</dc:title>
  <dc:creator>Administrator</dc:creator>
  <cp:lastModifiedBy>Administrator</cp:lastModifiedBy>
  <cp:revision>88</cp:revision>
  <dcterms:created xsi:type="dcterms:W3CDTF">2020-06-03T08:11:22Z</dcterms:created>
  <dcterms:modified xsi:type="dcterms:W3CDTF">2020-06-15T05:31:51Z</dcterms:modified>
</cp:coreProperties>
</file>