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1" r:id="rId3"/>
    <p:sldId id="303" r:id="rId4"/>
    <p:sldId id="257" r:id="rId5"/>
    <p:sldId id="258" r:id="rId6"/>
    <p:sldId id="302" r:id="rId7"/>
    <p:sldId id="259" r:id="rId8"/>
    <p:sldId id="26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04" r:id="rId25"/>
    <p:sldId id="297" r:id="rId26"/>
    <p:sldId id="273" r:id="rId27"/>
    <p:sldId id="274" r:id="rId28"/>
    <p:sldId id="275" r:id="rId29"/>
    <p:sldId id="276" r:id="rId30"/>
    <p:sldId id="298" r:id="rId31"/>
    <p:sldId id="278" r:id="rId32"/>
    <p:sldId id="299" r:id="rId33"/>
    <p:sldId id="279" r:id="rId34"/>
    <p:sldId id="280" r:id="rId35"/>
    <p:sldId id="305" r:id="rId36"/>
    <p:sldId id="301" r:id="rId37"/>
    <p:sldId id="306" r:id="rId38"/>
    <p:sldId id="308" r:id="rId39"/>
    <p:sldId id="307" r:id="rId40"/>
    <p:sldId id="300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1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CBFD-39A4-4AE1-BB08-88B1316FA875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D5D1-5185-4A12-9A40-65E35BBB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81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EE91-40D3-4C23-9A97-C82DC8FF7B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60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C3C9-6E9B-4D23-8020-597A5F0108B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12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65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D5D1-5185-4A12-9A40-65E35BBB4038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9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and booster parameters for high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4123936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AP group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4704" y="629099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day, IHEP, June 15</a:t>
            </a:r>
            <a:r>
              <a:rPr lang="en-US" altLang="zh-C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8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373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booster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structure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2" y="1739678"/>
            <a:ext cx="3402052" cy="14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9922" y="187440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23238" y="2746375"/>
            <a:ext cx="69923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481" y="4365104"/>
            <a:ext cx="7187478" cy="193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from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booster: 0.28s</a:t>
            </a: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 up @booster: 7.73s</a:t>
            </a: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 down @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7.73s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time (two beam)@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1cycle=15.7s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2=31.5s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60" y="1771952"/>
            <a:ext cx="3402052" cy="14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614872" y="3240315"/>
            <a:ext cx="0" cy="371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793286" y="3240315"/>
            <a:ext cx="0" cy="371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4872" y="3426100"/>
            <a:ext cx="3178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14526" y="3478311"/>
            <a:ext cx="101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825560" y="3240315"/>
            <a:ext cx="0" cy="3715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997892" y="3213423"/>
            <a:ext cx="0" cy="4038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825560" y="3426100"/>
            <a:ext cx="31723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70910" y="347562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45165" r="57825" b="20909"/>
          <a:stretch/>
        </p:blipFill>
        <p:spPr bwMode="auto">
          <a:xfrm>
            <a:off x="1475656" y="2481281"/>
            <a:ext cx="6480720" cy="41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35696" y="332656"/>
            <a:ext cx="561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for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467544" y="1196752"/>
            <a:ext cx="7200800" cy="89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up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injection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(31.5s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every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73s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Beamstrahlung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lifetime +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Bhabha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40 min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38651" r="60207" b="29350"/>
          <a:stretch/>
        </p:blipFill>
        <p:spPr bwMode="auto">
          <a:xfrm>
            <a:off x="1183377" y="2424298"/>
            <a:ext cx="658661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835696" y="267339"/>
            <a:ext cx="561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for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zh-CN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498416" y="1113119"/>
            <a:ext cx="72008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Threshold of beam </a:t>
            </a:r>
            <a:r>
              <a:rPr lang="en-GB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lang="en-US" altLang="zh-CN" sz="2000" dirty="0" smtClean="0">
                <a:latin typeface="Times New Roman"/>
                <a:ea typeface="MS Mincho"/>
                <a:cs typeface="Times New Roman"/>
              </a:rPr>
              <a:t> </a:t>
            </a:r>
            <a:r>
              <a:rPr lang="en-GB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(limited </a:t>
            </a:r>
            <a:r>
              <a:rPr lang="en-GB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by RF power</a:t>
            </a:r>
            <a:r>
              <a:rPr lang="en-GB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): 0.5mA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9 min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Touchek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lifetime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7000 hours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requirement of Collider @</a:t>
            </a:r>
            <a:r>
              <a:rPr lang="en-US" altLang="zh-CN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zh-CN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X. H. Cui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196752"/>
            <a:ext cx="7776864" cy="131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of collider: 17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x50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2.3% (w/o errors)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Minimum DA requirement of collider for off-axis injection: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x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It’s better to keep two kinds of injection: off-axis  &amp; on-axis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77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scheme@ </a:t>
            </a:r>
            <a:r>
              <a:rPr lang="en-US" altLang="zh-CN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32" y="1124744"/>
            <a:ext cx="4464495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269194"/>
            <a:ext cx="41044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Off-axis injection with horizontal bump for collider</a:t>
            </a:r>
          </a:p>
          <a:p>
            <a:pPr marL="285750" indent="-285750"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On-axis injection in vertical plane with vertical local bump for booster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73415"/>
          <a:stretch/>
        </p:blipFill>
        <p:spPr bwMode="auto">
          <a:xfrm>
            <a:off x="246043" y="5877272"/>
            <a:ext cx="8604448" cy="6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4258615"/>
            <a:ext cx="3183145" cy="137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0" y="4258615"/>
            <a:ext cx="4010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5649265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damping time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880764"/>
            <a:ext cx="1944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on-axis injection</a:t>
            </a:r>
            <a:endParaRPr lang="zh-CN" alt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889283"/>
            <a:ext cx="1944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off-axis injection</a:t>
            </a:r>
            <a:endParaRPr lang="zh-CN" alt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748" y="4429823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15.5ms*4*28=1.7s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9888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 top up injection: 31.5s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331126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 top up injection: 35s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97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Inj./ext. requirement for </a:t>
            </a:r>
            <a:r>
              <a:rPr lang="en-GB" altLang="zh-CN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zh-CN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70446"/>
              </p:ext>
            </p:extLst>
          </p:nvPr>
        </p:nvGraphicFramePr>
        <p:xfrm>
          <a:off x="395536" y="4005064"/>
          <a:ext cx="7920880" cy="2560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8312"/>
                <a:gridCol w="1728192"/>
                <a:gridCol w="1656184"/>
                <a:gridCol w="1728192"/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inj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(off-axis)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(on-axis)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</a:t>
                      </a:r>
                      <a:r>
                        <a:rPr lang="en-US" altLang="zh-CN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 ring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en-US" altLang="zh-CN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(half ring)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altLang="zh-CN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(half ring)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scheme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repetition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pulse duration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(us)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&lt;11.8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&lt;11.8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&lt;11.8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speed for rise up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&lt;5.9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&lt;5.9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&lt;5.9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delay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&lt;5.9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&lt;5.9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&lt;5.9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strength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T.m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0.06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1428798"/>
            <a:ext cx="73448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Bunches in booster for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less than Higgs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 technical difficulty depends on the bunch structure of Z mode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Kicker speed for rise </a:t>
            </a:r>
            <a:r>
              <a:rPr lang="en-US" altLang="zh-CN" sz="20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up=25ns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energy (180GeV) can be realized by stronger kickers/septa or longer kickers/septa (enough space)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Inj./ext. hardware is not a issue for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124821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X. H. Cui, J. H. Chen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919240" y="5498944"/>
            <a:ext cx="5616624" cy="216024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8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Threshold of single bunch current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(TMCI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for booster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7" y="2924944"/>
            <a:ext cx="73399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59747" y="1602536"/>
            <a:ext cx="7528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zh-CN" sz="2400" dirty="0">
                <a:solidFill>
                  <a:srgbClr val="FF0000"/>
                </a:solidFill>
                <a:latin typeface="Times New Roman"/>
                <a:cs typeface="Times New Roman"/>
              </a:rPr>
              <a:t>25.7uA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(10GeV), </a:t>
            </a:r>
            <a:r>
              <a:rPr lang="en-US" altLang="zh-CN" sz="2400" dirty="0">
                <a:solidFill>
                  <a:srgbClr val="FF0000"/>
                </a:solidFill>
                <a:latin typeface="Times New Roman"/>
                <a:cs typeface="Times New Roman"/>
              </a:rPr>
              <a:t>300</a:t>
            </a:r>
            <a:r>
              <a:rPr lang="en-GB" altLang="zh-CN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altLang="zh-CN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uA</a:t>
            </a:r>
            <a:r>
              <a:rPr lang="en-GB" altLang="zh-CN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(120GeV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</a:t>
            </a:r>
            <a:r>
              <a:rPr lang="en-US" altLang="zh-CN" sz="2400" dirty="0">
                <a:solidFill>
                  <a:srgbClr val="FF0000"/>
                </a:solidFill>
                <a:latin typeface="Times New Roman"/>
                <a:cs typeface="Times New Roman"/>
              </a:rPr>
              <a:t>730uA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(180GeV)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Maximum single bunch </a:t>
            </a:r>
            <a:r>
              <a:rPr lang="en-GB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/>
                <a:ea typeface="MS Mincho"/>
                <a:cs typeface="Times New Roman"/>
              </a:rPr>
              <a:t>: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 131uA 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/>
                <a:ea typeface="MS Mincho"/>
                <a:cs typeface="Times New Roman"/>
                <a:sym typeface="Symbol"/>
              </a:rPr>
              <a:t> on axis injection for collider ring</a:t>
            </a:r>
            <a:endParaRPr lang="zh-CN" altLang="zh-CN" sz="2400" dirty="0">
              <a:solidFill>
                <a:srgbClr val="002060"/>
              </a:solidFill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256352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Y. D. Liu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515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6" y="4498905"/>
            <a:ext cx="3776378" cy="224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498906"/>
            <a:ext cx="3835243" cy="21986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835243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856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ramping curve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3736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RF ramping curve for each energy mode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976" y="3019808"/>
            <a:ext cx="413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RF voltage @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longitudinal quantum lifetime.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045254"/>
            <a:ext cx="3096344" cy="99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</a:t>
            </a:r>
            <a:r>
              <a:rPr lang="en-US" altLang="zh-CN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tt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 0.18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Higgs:  0.13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 &amp; Z:  0.1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669573"/>
            <a:ext cx="379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</a:t>
            </a:r>
            <a:r>
              <a:rPr lang="en-US" altLang="zh-CN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RF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~ 6 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VRF (180GeV)=8.5GV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4696" y="58052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 &amp;Z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tt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6932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8152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estimation for beam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152" y="1906694"/>
            <a:ext cx="4768963" cy="13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mittance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@injection = 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40nm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length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@injection = 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@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0.16%</a:t>
            </a:r>
            <a:endParaRPr lang="en-US" altLang="zh-CN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8152" y="3284984"/>
            <a:ext cx="4132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Ramping time @ tt:7.7s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151" y="1162740"/>
            <a:ext cx="412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reduced thanks to damping ring.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6187"/>
            <a:ext cx="4251569" cy="28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125507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¾"/>
            </a:pPr>
            <a:r>
              <a:rPr lang="en-US" altLang="zh-CN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emit_x</a:t>
            </a:r>
            <a:endParaRPr lang="en-US" altLang="zh-CN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emit_y</a:t>
            </a:r>
            <a:endParaRPr lang="zh-CN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39332"/>
            <a:ext cx="4248472" cy="27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13" y="3952021"/>
            <a:ext cx="4328675" cy="28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 @180GeV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55576" y="1124744"/>
            <a:ext cx="82809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orbit: 6 mm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deviation: 1.1%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growth: ~3.6%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orbit correction with errors is going on.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31224" r="40726" b="22789"/>
          <a:stretch/>
        </p:blipFill>
        <p:spPr bwMode="auto">
          <a:xfrm>
            <a:off x="1331639" y="3391676"/>
            <a:ext cx="5676285" cy="325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3" y="1124744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D. H.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44824"/>
            <a:ext cx="676875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CEPC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 and booster operation for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54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CEPC parameters and booster operation for high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option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53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23423" r="64805" b="44749"/>
          <a:stretch/>
        </p:blipFill>
        <p:spPr bwMode="auto">
          <a:xfrm>
            <a:off x="251520" y="3590072"/>
            <a:ext cx="4270603" cy="28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t="33503" r="42568" b="35576"/>
          <a:stretch/>
        </p:blipFill>
        <p:spPr bwMode="auto">
          <a:xfrm>
            <a:off x="4716016" y="3590072"/>
            <a:ext cx="4176464" cy="27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322" y="188640"/>
            <a:ext cx="8557165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DA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280920" cy="143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 was considered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tracking w/o errors (50 seeds, 100 turns)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&gt; requirement (BSC)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239" y="2709067"/>
            <a:ext cx="3816424" cy="796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BSCX=4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x+3mm=7.7mm</a:t>
            </a:r>
          </a:p>
          <a:p>
            <a:pPr>
              <a:lnSpc>
                <a:spcPts val="29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BSCY=4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x+3mm=3.3mm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4928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careful error study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04" y="1430732"/>
            <a:ext cx="3907135" cy="245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9129"/>
            <a:ext cx="3936641" cy="24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4632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22572"/>
              </p:ext>
            </p:extLst>
          </p:nvPr>
        </p:nvGraphicFramePr>
        <p:xfrm>
          <a:off x="6714366" y="2996952"/>
          <a:ext cx="22145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5" imgW="2133600" imgH="393700" progId="Equation.DSMT4">
                  <p:embed/>
                </p:oleObj>
              </mc:Choice>
              <mc:Fallback>
                <p:oleObj name="Equation" r:id="rId5" imgW="2133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366" y="2996952"/>
                        <a:ext cx="221456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516216" y="4381170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K2=0.000052 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1400" baseline="30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251348" y="1195640"/>
            <a:ext cx="4284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ramping curve to control the maximum K2.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48" y="1952312"/>
            <a:ext cx="421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study was done – deeper understanding about eddy current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619768"/>
            <a:ext cx="4824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formula created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agree with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simu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w core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multipole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field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Dipole w/o core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multipole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field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348" y="4293096"/>
            <a:ext cx="3210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reaches max at 20GeV.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47649"/>
              </p:ext>
            </p:extLst>
          </p:nvPr>
        </p:nvGraphicFramePr>
        <p:xfrm>
          <a:off x="763759" y="3789311"/>
          <a:ext cx="3771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7" imgW="3771900" imgH="482600" progId="Equation.DSMT4">
                  <p:embed/>
                </p:oleObj>
              </mc:Choice>
              <mc:Fallback>
                <p:oleObj name="Equation" r:id="rId7" imgW="377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59" y="3789311"/>
                        <a:ext cx="37719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40772" y="6530860"/>
            <a:ext cx="405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02060"/>
                </a:solidFill>
              </a:rPr>
              <a:t>* </a:t>
            </a:r>
            <a:r>
              <a:rPr lang="en-US" altLang="zh-CN" sz="1400" dirty="0" smtClean="0">
                <a:solidFill>
                  <a:srgbClr val="002060"/>
                </a:solidFill>
              </a:rPr>
              <a:t>Yuan Chen, et al., https</a:t>
            </a:r>
            <a:r>
              <a:rPr lang="en-US" altLang="zh-CN" sz="1400" dirty="0">
                <a:solidFill>
                  <a:srgbClr val="002060"/>
                </a:solidFill>
              </a:rPr>
              <a:t>://arxiv.org/abs/1910.09781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4672" y="3898228"/>
            <a:ext cx="29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*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645843" y="6561523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6" y="4721199"/>
            <a:ext cx="4069381" cy="17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6009" y="1028159"/>
            <a:ext cx="253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Y. Chen, Wen Kang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to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Chromaticity distortion is  corrected by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 sext. families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during ramping.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718" y="566124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DA reduction @ 20GeV with dynamic chromaticity correction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6" y="1575623"/>
            <a:ext cx="3278463" cy="211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06" y="1558931"/>
            <a:ext cx="3606710" cy="21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1" y="3645024"/>
            <a:ext cx="3972768" cy="18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06" y="4005064"/>
            <a:ext cx="4059932" cy="25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0591"/>
              </p:ext>
            </p:extLst>
          </p:nvPr>
        </p:nvGraphicFramePr>
        <p:xfrm>
          <a:off x="899592" y="1484784"/>
          <a:ext cx="7502920" cy="51026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79623"/>
                <a:gridCol w="1920854"/>
                <a:gridCol w="1902443"/>
              </a:tblGrid>
              <a:tr h="233388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Iron Yoke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</a:rPr>
                        <a:t>CT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Max. field [</a:t>
                      </a:r>
                      <a:r>
                        <a:rPr lang="en-GB" altLang="zh-CN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Gs</a:t>
                      </a:r>
                      <a:r>
                        <a:rPr lang="en-GB" alt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180GeV</a:t>
                      </a:r>
                      <a:endParaRPr lang="zh-CN" altLang="zh-CN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8212" marR="8212" marT="821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3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Max. field [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Gs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]@120GeV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</a:tr>
              <a:tr h="233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Min. field [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Gs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]@10GeV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</a:tr>
              <a:tr h="233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Good field region (mm)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</a:tr>
              <a:tr h="233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Field uniformity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2" marR="8212" marT="8212" marB="0" anchor="ctr"/>
                </a:tc>
              </a:tr>
              <a:tr h="233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effectLst/>
                        </a:rPr>
                        <a:t>Coil turns of</a:t>
                      </a:r>
                      <a:r>
                        <a:rPr lang="en-US" sz="180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smtClean="0">
                          <a:effectLst/>
                        </a:rPr>
                        <a:t>magnet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Max.current</a:t>
                      </a:r>
                      <a:r>
                        <a:rPr lang="en-US" altLang="zh-CN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(A)@180GeV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1765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3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Max.current</a:t>
                      </a: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(A)@120GeV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1160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Min.current</a:t>
                      </a: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(A)@10GeV</a:t>
                      </a:r>
                      <a:endParaRPr lang="en-US" altLang="zh-CN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err="1" smtClean="0">
                          <a:effectLst/>
                        </a:rPr>
                        <a:t>Max.current</a:t>
                      </a:r>
                      <a:r>
                        <a:rPr lang="en-US" sz="1800" b="0" u="none" strike="noStrike" baseline="0" dirty="0">
                          <a:effectLst/>
                        </a:rPr>
                        <a:t> </a:t>
                      </a:r>
                      <a:r>
                        <a:rPr lang="en-US" sz="1800" b="0" u="none" strike="noStrike" dirty="0" smtClean="0">
                          <a:effectLst/>
                        </a:rPr>
                        <a:t>density(A/mm</a:t>
                      </a:r>
                      <a:r>
                        <a:rPr lang="en-US" sz="1800" b="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800" b="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power loss (W</a:t>
                      </a: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)@180GeV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2935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3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power loss (W)@120GeV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1272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power loss </a:t>
                      </a: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(W)@10-180GeV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1205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33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Inductance (</a:t>
                      </a:r>
                      <a:r>
                        <a:rPr lang="en-US" sz="18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mH</a:t>
                      </a: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</a:rPr>
                        <a:t>Magnet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size（mm</a:t>
                      </a:r>
                      <a:r>
                        <a:rPr lang="en-US" sz="1800" b="0" u="none" strike="noStrike" dirty="0">
                          <a:effectLst/>
                        </a:rPr>
                        <a:t>）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Magnet length (mm)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5100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3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</a:rPr>
                        <a:t>Magnet weight (ton)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design </a:t>
            </a:r>
            <a:r>
              <a:rPr lang="en-US" altLang="zh-CN" sz="4000"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parameters of booster</a:t>
            </a:r>
            <a:r>
              <a:rPr lang="en-US" altLang="zh-CN" sz="4000" dirty="0" smtClean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dipole </a:t>
            </a:r>
            <a:r>
              <a:rPr lang="en-US" altLang="zh-CN" sz="4000" dirty="0" smtClean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magnets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6376" y="108261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Kang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9552" y="116712"/>
            <a:ext cx="8280000" cy="720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PS parameters @</a:t>
            </a:r>
            <a:r>
              <a:rPr lang="en-US" altLang="zh-CN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(180GeV)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8854"/>
              </p:ext>
            </p:extLst>
          </p:nvPr>
        </p:nvGraphicFramePr>
        <p:xfrm>
          <a:off x="720000" y="1260000"/>
          <a:ext cx="3683000" cy="2356485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428906819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22117939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335990543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280631249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1806200997"/>
                    </a:ext>
                  </a:extLst>
                </a:gridCol>
              </a:tblGrid>
              <a:tr h="2552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 120GeV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73486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Cable loss    120GeV(MW)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Magnet power    120GeV(MW)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PS loss    120GeV(MW)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178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023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Dipole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3.2547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6.4657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9932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Quadrupole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12.2638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1.6513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389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Sextupole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1.1712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0.2710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0.1602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4018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Corrector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0.1133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0.0136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9822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4832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Max. power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7.1369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19.0093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2.9051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29.05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2262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Avg. power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7.6037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1.1621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11.62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9816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solidFill>
                            <a:srgbClr val="8064A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613873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41986"/>
              </p:ext>
            </p:extLst>
          </p:nvPr>
        </p:nvGraphicFramePr>
        <p:xfrm>
          <a:off x="4680000" y="1260000"/>
          <a:ext cx="3683000" cy="235458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419919888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359819036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39980192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153990906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1850924060"/>
                    </a:ext>
                  </a:extLst>
                </a:gridCol>
              </a:tblGrid>
              <a:tr h="2552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tt</a:t>
                      </a:r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180GeV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072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Cable loss    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180GeV(MW</a:t>
                      </a:r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Magnet power    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180GeV(MW</a:t>
                      </a:r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PS loss    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180GeV(MW</a:t>
                      </a:r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452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0341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Dipole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7.3230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14.8712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262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Quadrupole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5.8447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28.2066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3.7835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5045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Sextupole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2.6352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0.3621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988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Corrector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0.1133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0.0136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2872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7918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Max. power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15.9163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43.7100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6.6251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66.25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5829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Avg. power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6.3665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17.4840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2.6501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717421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5575582"/>
                  </a:ext>
                </a:extLst>
              </a:tr>
            </a:tbl>
          </a:graphicData>
        </a:graphic>
      </p:graphicFrame>
      <p:sp>
        <p:nvSpPr>
          <p:cNvPr id="16" name="内容占位符 2"/>
          <p:cNvSpPr txBox="1">
            <a:spLocks/>
          </p:cNvSpPr>
          <p:nvPr/>
        </p:nvSpPr>
        <p:spPr>
          <a:xfrm>
            <a:off x="360000" y="3960000"/>
            <a:ext cx="8280000" cy="25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In 180GeV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operation, the average loss power of booster magnet power supply is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26.50MW,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which is increased by about 128% compared with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120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GeV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and 7.2% compared with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175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GeV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The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structural design of the power supply will consider the demand 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power expansion in future</a:t>
            </a:r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Power supply adopts modular design </a:t>
            </a:r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Series-parallel connection technology of modular will be used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to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realize the demand of power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expansion 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1872" y="836712"/>
            <a:ext cx="104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Chen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1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CAC594-5F5A-4CD6-916D-881DDBA9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RF Section Layout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="" xmlns:a16="http://schemas.microsoft.com/office/drawing/2014/main" id="{D9AB9201-BD77-4710-95CF-B01DC629F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b="32113"/>
          <a:stretch/>
        </p:blipFill>
        <p:spPr>
          <a:xfrm>
            <a:off x="112691" y="2976879"/>
            <a:ext cx="8863112" cy="2479134"/>
          </a:xfrm>
        </p:spPr>
      </p:pic>
      <p:sp>
        <p:nvSpPr>
          <p:cNvPr id="3" name="TextBox 2"/>
          <p:cNvSpPr txBox="1"/>
          <p:nvPr/>
        </p:nvSpPr>
        <p:spPr>
          <a:xfrm>
            <a:off x="611560" y="162880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for additional cavities of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reserved both for collider and booster.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699792" y="521581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7236296" y="51624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7744" y="577078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collider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5765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collider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835696" y="5162472"/>
            <a:ext cx="0" cy="9727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8028384" y="5180138"/>
            <a:ext cx="0" cy="9727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1092" y="615291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booster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31837" y="6267994"/>
            <a:ext cx="126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booster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4888" y="1195640"/>
            <a:ext cx="118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Y.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7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26714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 Z (2T)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50939"/>
              </p:ext>
            </p:extLst>
          </p:nvPr>
        </p:nvGraphicFramePr>
        <p:xfrm>
          <a:off x="1108228" y="884007"/>
          <a:ext cx="7208188" cy="5684189"/>
        </p:xfrm>
        <a:graphic>
          <a:graphicData uri="http://schemas.openxmlformats.org/drawingml/2006/table">
            <a:tbl>
              <a:tblPr firstRow="1" bandRow="1"/>
              <a:tblGrid>
                <a:gridCol w="282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2702">
                  <a:extLst>
                    <a:ext uri="{9D8B030D-6E8A-4147-A177-3AD203B41FA5}">
                      <a16:colId xmlns="" xmlns:a16="http://schemas.microsoft.com/office/drawing/2014/main" val="4036828383"/>
                    </a:ext>
                  </a:extLst>
                </a:gridCol>
                <a:gridCol w="1625375"/>
                <a:gridCol w="1413370"/>
              </a:tblGrid>
              <a:tr h="44618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CEPC-CDR</a:t>
                      </a:r>
                      <a:endParaRPr lang="zh-CN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CEPC-30MW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CEPC-39MW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27.9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33.0</a:t>
                      </a:r>
                      <a:endParaRPr lang="zh-CN" sz="105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12000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14564</a:t>
                      </a:r>
                      <a:r>
                        <a:rPr lang="en-US" altLang="zh-CN" sz="11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(20.6ns+10%gap)</a:t>
                      </a:r>
                      <a:endParaRPr lang="zh-CN" altLang="zh-CN" sz="1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15000</a:t>
                      </a:r>
                      <a:endParaRPr lang="zh-CN" altLang="zh-CN" sz="1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839.9</a:t>
                      </a:r>
                      <a:endParaRPr lang="zh-CN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1081.4</a:t>
                      </a:r>
                      <a:endParaRPr lang="zh-CN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38.6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1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1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0.18/0.0016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6.0/0.04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6.0/0.04</a:t>
                      </a:r>
                      <a:endParaRPr lang="zh-CN" altLang="zh-CN" sz="105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6.0/0.04</a:t>
                      </a:r>
                      <a:endParaRPr lang="zh-CN" altLang="zh-CN" sz="105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0.004/0.079</a:t>
                      </a: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0.004/0.093</a:t>
                      </a:r>
                      <a:endParaRPr lang="zh-CN" alt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0.004/0.098</a:t>
                      </a:r>
                      <a:endParaRPr lang="zh-CN" altLang="zh-CN" sz="1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10.0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11.8</a:t>
                      </a:r>
                      <a:endParaRPr lang="zh-CN" sz="105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altLang="zh-CN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2.29 </a:t>
                      </a:r>
                      <a:r>
                        <a:rPr lang="en-GB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</a:rPr>
                        <a:t>(1cell)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3.15 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</a:rPr>
                        <a:t>(1cell)</a:t>
                      </a:r>
                      <a:endParaRPr lang="zh-CN" sz="105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0.115</a:t>
                      </a:r>
                      <a:endParaRPr lang="zh-CN" sz="105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(DA)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1.5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1.5</a:t>
                      </a:r>
                      <a:endParaRPr lang="zh-CN" sz="105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09258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2.0</a:t>
                      </a:r>
                      <a:endParaRPr lang="zh-CN" sz="105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32.1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</a:rPr>
                        <a:t>74.5</a:t>
                      </a:r>
                      <a:endParaRPr lang="zh-CN" alt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101.6</a:t>
                      </a:r>
                      <a:endParaRPr lang="zh-CN" altLang="zh-CN" sz="12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17984" y="2492896"/>
            <a:ext cx="7370439" cy="657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3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for Z mode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77980"/>
              </p:ext>
            </p:extLst>
          </p:nvPr>
        </p:nvGraphicFramePr>
        <p:xfrm>
          <a:off x="3131840" y="1556792"/>
          <a:ext cx="5710571" cy="111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name="Equation" r:id="rId3" imgW="5029200" imgH="965200" progId="Equation.DSMT4">
                  <p:embed/>
                </p:oleObj>
              </mc:Choice>
              <mc:Fallback>
                <p:oleObj name="Equation" r:id="rId3" imgW="50292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556792"/>
                        <a:ext cx="5710571" cy="1111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Bhabha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38648"/>
              </p:ext>
            </p:extLst>
          </p:nvPr>
        </p:nvGraphicFramePr>
        <p:xfrm>
          <a:off x="5796136" y="2780928"/>
          <a:ext cx="1493223" cy="65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5" imgW="1002865" imgH="431613" progId="Equation.DSMT4">
                  <p:embed/>
                </p:oleObj>
              </mc:Choice>
              <mc:Fallback>
                <p:oleObj name="Equation" r:id="rId5" imgW="100286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780928"/>
                        <a:ext cx="1493223" cy="65417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115616" y="2230008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cross </a:t>
            </a:r>
            <a:r>
              <a:rPr lang="en-GB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r>
              <a:rPr lang="en-GB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@Z: </a:t>
            </a:r>
            <a:r>
              <a:rPr lang="en-US" altLang="zh-CN" dirty="0" smtClean="0">
                <a:solidFill>
                  <a:srgbClr val="0070C0"/>
                </a:solidFill>
              </a:rPr>
              <a:t>1.4×10</a:t>
            </a:r>
            <a:r>
              <a:rPr lang="en-US" altLang="zh-CN" baseline="30000" dirty="0" smtClean="0">
                <a:solidFill>
                  <a:srgbClr val="0070C0"/>
                </a:solidFill>
              </a:rPr>
              <a:t>-25 </a:t>
            </a:r>
            <a:r>
              <a:rPr lang="en-US" altLang="zh-CN" dirty="0">
                <a:solidFill>
                  <a:srgbClr val="0070C0"/>
                </a:solidFill>
              </a:rPr>
              <a:t>cm</a:t>
            </a:r>
            <a:r>
              <a:rPr lang="en-US" altLang="zh-CN" baseline="30000" dirty="0">
                <a:solidFill>
                  <a:srgbClr val="0070C0"/>
                </a:solidFill>
              </a:rPr>
              <a:t>2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27354"/>
              </p:ext>
            </p:extLst>
          </p:nvPr>
        </p:nvGraphicFramePr>
        <p:xfrm>
          <a:off x="1403648" y="2734064"/>
          <a:ext cx="401872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376"/>
                <a:gridCol w="1368152"/>
                <a:gridCol w="1800200"/>
              </a:tblGrid>
              <a:tr h="216024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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=1.1%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CEPC-CDR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CEPC-39MW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</a:t>
                      </a:r>
                      <a:r>
                        <a:rPr lang="en-US" altLang="zh-CN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BB 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(h)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4955888"/>
            <a:ext cx="403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46673"/>
              </p:ext>
            </p:extLst>
          </p:nvPr>
        </p:nvGraphicFramePr>
        <p:xfrm>
          <a:off x="1428712" y="5531209"/>
          <a:ext cx="401872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376"/>
                <a:gridCol w="1368152"/>
                <a:gridCol w="1800200"/>
              </a:tblGrid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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=1.1%</a:t>
                      </a:r>
                      <a:endParaRPr lang="zh-CN" alt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CEPC-CDR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CEPC-39MW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</a:t>
                      </a:r>
                      <a:r>
                        <a:rPr lang="en-US" altLang="zh-CN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BS 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(h)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9.3E5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3540992"/>
            <a:ext cx="403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Touchek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95844"/>
              </p:ext>
            </p:extLst>
          </p:nvPr>
        </p:nvGraphicFramePr>
        <p:xfrm>
          <a:off x="1403648" y="4049616"/>
          <a:ext cx="401872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376"/>
                <a:gridCol w="1368152"/>
                <a:gridCol w="1800200"/>
              </a:tblGrid>
              <a:tr h="216024"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CEPC-CDR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CEPC-39MW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</a:t>
                      </a:r>
                      <a:r>
                        <a:rPr lang="en-US" altLang="zh-CN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TC 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(h)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860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09939"/>
              </p:ext>
            </p:extLst>
          </p:nvPr>
        </p:nvGraphicFramePr>
        <p:xfrm>
          <a:off x="755576" y="1268760"/>
          <a:ext cx="7272808" cy="4893979"/>
        </p:xfrm>
        <a:graphic>
          <a:graphicData uri="http://schemas.openxmlformats.org/drawingml/2006/table">
            <a:tbl>
              <a:tblPr firstRow="1" firstCol="1" bandRow="1"/>
              <a:tblGrid>
                <a:gridCol w="2669804"/>
                <a:gridCol w="855242"/>
                <a:gridCol w="1873881"/>
                <a:gridCol w="1873881"/>
              </a:tblGrid>
              <a:tr h="8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Z(3T/2T_CDR)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Z(2T_</a:t>
                      </a: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39MW</a:t>
                      </a:r>
                      <a:r>
                        <a:rPr lang="en-GB" altLang="zh-CN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10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energy 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MS Mincho"/>
                          <a:cs typeface="Times New Roman"/>
                        </a:rPr>
                        <a:t>7500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Threshold of single bunch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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25.7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Threshold of beam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(limited by coupled bunch instability)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charge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nC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0.84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Single bunch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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7.51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17.6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0.0078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loss/turn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keV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73.5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factor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1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2.44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0.025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Natural chromaticity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H/V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-336/-333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voltage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62.7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Betatron tune 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263.18/261.28/0.1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energy acceptance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Damping time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90.7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length of linac beam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of linac beam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0.16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 of linac beam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nm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 @injection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71187"/>
              </p:ext>
            </p:extLst>
          </p:nvPr>
        </p:nvGraphicFramePr>
        <p:xfrm>
          <a:off x="683568" y="1412776"/>
          <a:ext cx="7488830" cy="4718938"/>
        </p:xfrm>
        <a:graphic>
          <a:graphicData uri="http://schemas.openxmlformats.org/drawingml/2006/table">
            <a:tbl>
              <a:tblPr firstRow="1" firstCol="1" bandRow="1"/>
              <a:tblGrid>
                <a:gridCol w="2917857"/>
                <a:gridCol w="813212"/>
                <a:gridCol w="1252587"/>
                <a:gridCol w="1252587"/>
                <a:gridCol w="1252587"/>
              </a:tblGrid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dirty="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Z(3T_CDR)</a:t>
                      </a:r>
                      <a:endParaRPr lang="zh-CN" alt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Z(2T_CDR)</a:t>
                      </a:r>
                      <a:endParaRPr lang="zh-CN" altLang="zh-CN" sz="110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Z(2T_</a:t>
                      </a: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39MW</a:t>
                      </a:r>
                      <a:r>
                        <a:rPr lang="en-GB" altLang="zh-CN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10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45.5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MS Mincho"/>
                          <a:cs typeface="Times New Roman"/>
                        </a:rPr>
                        <a:t>7500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bunch charge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nC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0.76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single bunch current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2.85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single bunch current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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beam current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(limited by RF power)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10.0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?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6.91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16.2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duration for top-up (Both beams)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275.2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Times New Roman"/>
                        </a:rPr>
                        <a:t>?</a:t>
                      </a:r>
                      <a:endParaRPr kumimoji="0" lang="zh-CN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interval for top-up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504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.0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274.1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197.3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Current decay during injection interval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3%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0.036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Synchrotron radiation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loss/turn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factor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GB" sz="11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chromaticity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H/V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-336/-333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Betatron tune 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y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263.18/261.28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0.287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Longitudinal tune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energy acceptance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1.8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time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ms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963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Natural b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unch length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mm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Injection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duration 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from empty ring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2.2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Times New Roman"/>
                        </a:rPr>
                        <a:t>?</a:t>
                      </a:r>
                      <a:endParaRPr kumimoji="0" lang="zh-CN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@extraction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00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 principle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736" y="1345336"/>
            <a:ext cx="799288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parameters and lattice design were optimized at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energy to W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Z, the lattice is straightforward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lattice is not compatible with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051587"/>
            <a:ext cx="760201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FD 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SC </a:t>
            </a:r>
            <a:r>
              <a:rPr lang="en-US" altLang="zh-CN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will </a:t>
            </a: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exceed maximum strength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BSC &gt; beam pipe @Higgs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 energy acceptance &lt; requirement (</a:t>
            </a:r>
            <a:r>
              <a:rPr lang="en-US" altLang="zh-CN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beamstrahlung</a:t>
            </a: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effect is stronger)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Critical energy of last dipole &gt; 100kev (detector 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background </a:t>
            </a: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radiation </a:t>
            </a: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protection)</a:t>
            </a:r>
            <a:endParaRPr lang="zh-CN" altLang="en-US" dirty="0">
              <a:solidFill>
                <a:srgbClr val="00206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36" y="481205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redesign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in IR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262208"/>
            <a:ext cx="76020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location of all the </a:t>
            </a:r>
            <a:r>
              <a:rPr lang="en-US" altLang="zh-CN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magnets@Higgs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must be fixed.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find 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out min 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x*/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y* which fulfill the constraint for the FD </a:t>
            </a:r>
            <a:r>
              <a:rPr lang="en-US" altLang="zh-CN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strength, BSC and DA </a:t>
            </a: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acceptance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strength of all the </a:t>
            </a:r>
            <a:r>
              <a:rPr lang="en-US" altLang="zh-CN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dipoles@Higgs</a:t>
            </a:r>
            <a:r>
              <a:rPr lang="en-US" altLang="zh-CN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can not be modified</a:t>
            </a:r>
            <a:endParaRPr lang="zh-CN" altLang="en-US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6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 injection for </a:t>
            </a:r>
            <a:r>
              <a:rPr lang="en-GB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Z(2T_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39MW</a:t>
            </a:r>
            <a:r>
              <a:rPr lang="en-GB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00568" y="1772816"/>
            <a:ext cx="7187321" cy="1643526"/>
            <a:chOff x="350919" y="4952014"/>
            <a:chExt cx="7187321" cy="1643526"/>
          </a:xfrm>
        </p:grpSpPr>
        <p:sp>
          <p:nvSpPr>
            <p:cNvPr id="3" name="TextBox 2"/>
            <p:cNvSpPr txBox="1"/>
            <p:nvPr/>
          </p:nvSpPr>
          <p:spPr>
            <a:xfrm>
              <a:off x="350919" y="5520827"/>
              <a:ext cx="908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768477" y="6287763"/>
              <a:ext cx="769763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n-US" altLang="zh-CN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cycles</a:t>
              </a:r>
              <a:endPara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19" y="4952014"/>
              <a:ext cx="3656384" cy="1554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0434" y="6130976"/>
              <a:ext cx="598373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75 s</a:t>
              </a:r>
              <a:endParaRPr lang="zh-CN" altLang="en-US" sz="1200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975" y="4997597"/>
              <a:ext cx="3656384" cy="1554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34038" y="6149264"/>
              <a:ext cx="598373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75 s</a:t>
              </a:r>
              <a:endParaRPr lang="zh-CN" alt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6674" y="3789040"/>
            <a:ext cx="7872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requirement for top up injection: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197.3s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 injection time for two beam: (75s+1.9s+5s+1.9s)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4=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335.2s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Injection time is dominated by the injection from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Linac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to booster.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Injection speed of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Linac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needs to be improved.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546" y="5741680"/>
            <a:ext cx="712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speed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(37.5s+1.9s+5s+1.9s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4=185.2s</a:t>
            </a:r>
          </a:p>
          <a:p>
            <a:pPr marL="285750" indent="-285750"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Kicker rise speed in damping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(4 bunches in damping ring)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9970" y="5157192"/>
            <a:ext cx="8345806" cy="158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763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Z(2T_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39MW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8" y="4005064"/>
            <a:ext cx="3861048" cy="254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20" y="4005064"/>
            <a:ext cx="3790743" cy="249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50100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3539" y="35439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2)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3448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saturated current: ~ 650mA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speed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injection from empty ring take ~ 5 h.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505383"/>
            <a:ext cx="2808312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bunches/pulse</a:t>
            </a:r>
          </a:p>
          <a:p>
            <a:pPr marL="285750" indent="-285750">
              <a:lnSpc>
                <a:spcPts val="2900"/>
              </a:lnSpc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Repetition: 200Hz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99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008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max current limited by RF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1280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CDR, the max beam current is limited by input RF power.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17402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H: 1mA, W: 4mA, Z: 10mA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64928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 beam current is limited by RF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power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773040"/>
            <a:ext cx="432048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charge: 0.45nC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0.84nC</a:t>
            </a:r>
          </a:p>
          <a:p>
            <a:pPr marL="285750" indent="-285750">
              <a:lnSpc>
                <a:spcPts val="29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Total current: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7.5mA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17.6mA</a:t>
            </a:r>
          </a:p>
          <a:p>
            <a:pPr marL="285750" indent="-285750">
              <a:lnSpc>
                <a:spcPts val="29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Duty ratio: 2</a:t>
            </a:r>
          </a:p>
          <a:p>
            <a:pPr marL="285750" indent="-285750">
              <a:lnSpc>
                <a:spcPts val="2900"/>
              </a:lnSpc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RF HOM power: 5W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45W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6452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cavities for Z operation need to be upgraded.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456" y="11967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Y.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71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60" y="4349135"/>
            <a:ext cx="4376645" cy="194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92088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Multi-bunch instability for </a:t>
            </a:r>
            <a:r>
              <a:rPr lang="en-GB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Z(2T_</a:t>
            </a:r>
            <a:r>
              <a:rPr lang="en-US" altLang="zh-CN" sz="4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39MW</a:t>
            </a:r>
            <a:r>
              <a:rPr lang="en-GB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50" y="1287056"/>
            <a:ext cx="4307286" cy="24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8828" y="141358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Y. D. Liu</a:t>
            </a:r>
            <a:endParaRPr lang="zh-CN" altLang="en-US" sz="1200" dirty="0"/>
          </a:p>
        </p:txBody>
      </p:sp>
      <p:sp>
        <p:nvSpPr>
          <p:cNvPr id="4" name="矩形 3"/>
          <p:cNvSpPr/>
          <p:nvPr/>
        </p:nvSpPr>
        <p:spPr>
          <a:xfrm>
            <a:off x="288032" y="14127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time due to resistive wall (16mA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~15ms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756569" y="4877573"/>
            <a:ext cx="428303" cy="21602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31356" y="5818976"/>
            <a:ext cx="428303" cy="21602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8032" y="2295446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time due to RF HOMs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288032" y="4221119"/>
            <a:ext cx="3821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to feedback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328" y="4621229"/>
            <a:ext cx="3386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transverse: 3.3ms (10 turns)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Longitudinal: 47ms (141 turns)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7" y="1458942"/>
            <a:ext cx="132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10GeV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328" y="2695556"/>
            <a:ext cx="3168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Transverse: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frequency spread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Longitudinal: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frequency spread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7799" y="4023900"/>
            <a:ext cx="152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 Zheng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553827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to feedback system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328" y="5956936"/>
            <a:ext cx="309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One more longitudinal  feedback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7326" y="6381328"/>
            <a:ext cx="928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H. Yue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3605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Inj./ext. requirement for </a:t>
            </a:r>
            <a:r>
              <a:rPr lang="en-GB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Z(2T_</a:t>
            </a:r>
            <a:r>
              <a:rPr lang="en-US" altLang="zh-CN" sz="4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39MW</a:t>
            </a:r>
            <a:r>
              <a:rPr lang="en-GB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74430"/>
              </p:ext>
            </p:extLst>
          </p:nvPr>
        </p:nvGraphicFramePr>
        <p:xfrm>
          <a:off x="323528" y="2903968"/>
          <a:ext cx="8280922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1440160"/>
                <a:gridCol w="1440160"/>
                <a:gridCol w="1440160"/>
                <a:gridCol w="1440162"/>
              </a:tblGrid>
              <a:tr h="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(2T_CDR)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altLang="zh-CN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(2T_</a:t>
                      </a:r>
                      <a:r>
                        <a:rPr lang="en-US" altLang="zh-CN" sz="14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39MW</a:t>
                      </a:r>
                      <a:r>
                        <a:rPr lang="en-GB" altLang="zh-CN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(2T_CDR)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altLang="zh-CN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(2T_</a:t>
                      </a:r>
                      <a:r>
                        <a:rPr lang="en-US" altLang="zh-CN" sz="14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39MW</a:t>
                      </a:r>
                      <a:r>
                        <a:rPr lang="en-GB" altLang="zh-CN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6000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separation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scheme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 by train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 by train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number/train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separation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2.46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2.46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repetition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pulse duration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&lt;0.05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&lt;0.04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&lt;6.9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&lt;6.9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speed for rise up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ns)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2460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2460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delay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us)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&lt;2.46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&lt;2.46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&lt;4.4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&lt;4.4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time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(s)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37.5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angle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strength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T.m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椭圆 3"/>
          <p:cNvSpPr/>
          <p:nvPr/>
        </p:nvSpPr>
        <p:spPr>
          <a:xfrm>
            <a:off x="3048140" y="5196032"/>
            <a:ext cx="2520280" cy="28803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005178" y="4576560"/>
            <a:ext cx="2520280" cy="28803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19675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modification for extraction kickers of booster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6265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to injection kickers (10GeV) need to be updated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328" y="20139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of rising up: 25ns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20ns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Kicker repetition: 100Hz  200Hz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352" y="2132856"/>
            <a:ext cx="371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trivial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hardware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4860032" y="2077992"/>
            <a:ext cx="144016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41424" y="10671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X. H. Cui, J. H. Chen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31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2364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0618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and high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 parameter is proposed with the support of real lattice design.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256693"/>
            <a:ext cx="3600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Luminosity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3.4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33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-2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Luminosity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@Z: 1.0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-2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07642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physics design and according hardware systems for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 is checked to make sure it can support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energy mode.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853508"/>
            <a:ext cx="56886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SR effect (180GeV) to beam dynamics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and low-cost correction scheme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66059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physics design and according hardware systems for high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 option is checked to make sure the injection system can support high luminosity goal.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682279"/>
            <a:ext cx="7200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speed of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needs to be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(double bunches/ double repetition).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cavities for Z on booster need to be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upgraded.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50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70892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8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CDR Parameters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 dirty="0"/>
          </a:p>
        </p:txBody>
      </p:sp>
      <p:graphicFrame>
        <p:nvGraphicFramePr>
          <p:cNvPr id="8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021323"/>
              </p:ext>
            </p:extLst>
          </p:nvPr>
        </p:nvGraphicFramePr>
        <p:xfrm>
          <a:off x="323528" y="908720"/>
          <a:ext cx="8535035" cy="5523542"/>
        </p:xfrm>
        <a:graphic>
          <a:graphicData uri="http://schemas.openxmlformats.org/drawingml/2006/table">
            <a:tbl>
              <a:tblPr firstRow="1" bandRow="1"/>
              <a:tblGrid>
                <a:gridCol w="2885078"/>
                <a:gridCol w="1656184"/>
                <a:gridCol w="1584176"/>
                <a:gridCol w="1320572"/>
                <a:gridCol w="1089025"/>
              </a:tblGrid>
              <a:tr h="2912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3T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2T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3.48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7.0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23.8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 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(0.21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</a:t>
                      </a:r>
                      <a:r>
                        <a:rPr lang="en-US" altLang="zh-CN" sz="1100" b="1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25ns</a:t>
                      </a: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+10%gap)</a:t>
                      </a:r>
                      <a:endParaRPr lang="zh-CN" altLang="zh-CN" sz="1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1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0.2/0.0015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1.21/0.00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24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0.54/0.0016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0.18/0.004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20.9/0.06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13.9/0.049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6.0/0.078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6.0/0.04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1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1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18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/0.109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0.013/0.1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23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0.004/0.07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9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1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1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1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1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4.4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5.9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1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0.46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0.75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1.94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0.134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0.098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1.35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90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/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0.050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0.023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866"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lifetime /quantum  lifetime* (min)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80/80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/>
                          <a:ea typeface="宋体"/>
                        </a:rPr>
                        <a:t>&gt;400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0.43</a:t>
                      </a:r>
                      <a:endParaRPr lang="zh-CN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1.4</a:t>
                      </a:r>
                      <a:endParaRPr lang="zh-CN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5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4.6</a:t>
                      </a:r>
                      <a:endParaRPr lang="zh-CN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2.5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1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1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1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2.93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10.1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16.6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32.1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22485" r="21530" b="8183"/>
          <a:stretch/>
        </p:blipFill>
        <p:spPr bwMode="auto">
          <a:xfrm>
            <a:off x="1763688" y="1041575"/>
            <a:ext cx="5470417" cy="57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4096" y="188640"/>
            <a:ext cx="8229600" cy="85293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30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87836"/>
            <a:ext cx="4235239" cy="27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7836"/>
            <a:ext cx="4286350" cy="282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20833" r="27812" b="34074"/>
          <a:stretch/>
        </p:blipFill>
        <p:spPr bwMode="auto">
          <a:xfrm>
            <a:off x="4450288" y="1301214"/>
            <a:ext cx="4529773" cy="25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6" y="26064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DA 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tapering@180GeV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3672408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 was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 by tapering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3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tracking w/o errors (50 seeds, 100 turns)</a:t>
            </a:r>
          </a:p>
          <a:p>
            <a:pPr marL="285750" indent="-285750">
              <a:lnSpc>
                <a:spcPts val="23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good enough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optics@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consistant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w. CDR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939292" cy="288032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67544" y="136480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normal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one attached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side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5528" y="1377512"/>
            <a:ext cx="42484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zh-CN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BSC_x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GB" altLang="zh-CN" sz="16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+3mm)</a:t>
            </a:r>
            <a:endParaRPr lang="zh-CN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zh-CN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BSC_y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GB" altLang="zh-CN" sz="16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+3mm) (coupling=1%)</a:t>
            </a:r>
            <a:endParaRPr lang="zh-CN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087406"/>
            <a:ext cx="487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optimization with 234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knobs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234929" cy="2592288"/>
          </a:xfrm>
          <a:prstGeom prst="rect">
            <a:avLst/>
          </a:prstGeom>
          <a:noFill/>
        </p:spPr>
      </p:pic>
      <p:pic>
        <p:nvPicPr>
          <p:cNvPr id="8" name="图片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006090" cy="202120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7544" y="2572904"/>
            <a:ext cx="4076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beta function=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1.2m/3.7mm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608924" y="34290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051720" y="34290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555776" y="4077072"/>
            <a:ext cx="0" cy="21602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2845336" y="4074024"/>
            <a:ext cx="0" cy="21602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779612" y="34076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131840" y="34373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238520" y="34343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796304" y="34343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884080" y="34259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067216" y="34411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89464" y="1124744"/>
            <a:ext cx="245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Y. W. Wang, C. H. Yu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12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EECA941-1BE2-410C-A141-741239E1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高亮度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增强</a:t>
            </a:r>
            <a:r>
              <a:rPr lang="zh-CN" altLang="en-US" sz="3600" dirty="0">
                <a:cs typeface="Arial" panose="020B0604020202020204" pitchFamily="34" charset="0"/>
              </a:rPr>
              <a:t>器高频系统</a:t>
            </a:r>
            <a:endParaRPr lang="zh-CN" altLang="en-US" sz="36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62262D-AE83-458B-8C8F-25F5F66E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49636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高亮度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增强器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mA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22.5 MHz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，按直线注入时束长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）对应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9-cell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腔每腔峰值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功率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W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、平均约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W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（取决于注入时序和直线重频，以及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过程的束长变化），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9-cell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腔共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 W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增强器使用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ILC/XFEL/LCLS-II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型超导腔模组，按每腔平均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功率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W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量级设计（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CDR 5 W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，已在上限）。每腔两个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耦合器，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耦合器本身功率容量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 W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，只对截止频率以下及附近有效。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高亮度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增强器超导腔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高阶模功率和潜在的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 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热负荷显著增大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，同时可能对腔本身造成影响。解决方案（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增强器超导腔和模组设计的重大改动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）：取消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耦合器，扩大束管，引出所有高阶模，在腔间加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K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温区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吸收器（类似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）及两端常温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吸收器。需研究计算多腔高阶模传输特性和非超导段功率沉积、重新设计研制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GHz 9-cell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（或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7-cell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）腔、研制低温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吸收器、束管内表面镀铜等。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应为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HL-Z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设计使用专用的增强器腔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（两个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8x9cell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强流模组），而不是与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共用，同时将显著降低高阶模阻抗（腔少，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吸收器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低）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1064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Y.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2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34772"/>
              </p:ext>
            </p:extLst>
          </p:nvPr>
        </p:nvGraphicFramePr>
        <p:xfrm>
          <a:off x="1115616" y="1124744"/>
          <a:ext cx="4680520" cy="5536008"/>
        </p:xfrm>
        <a:graphic>
          <a:graphicData uri="http://schemas.openxmlformats.org/drawingml/2006/table">
            <a:tbl>
              <a:tblPr firstRow="1" bandRow="1"/>
              <a:tblGrid>
                <a:gridCol w="2808312"/>
                <a:gridCol w="1872208"/>
              </a:tblGrid>
              <a:tr h="188379">
                <a:tc>
                  <a:txBody>
                    <a:bodyPr/>
                    <a:lstStyle/>
                    <a:p>
                      <a:pPr marL="27305" algn="just" font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spcAft>
                          <a:spcPts val="0"/>
                        </a:spcAft>
                      </a:pPr>
                      <a:r>
                        <a:rPr lang="en-US" sz="1200" b="1" i="1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tt</a:t>
                      </a:r>
                      <a:r>
                        <a:rPr lang="en-US" sz="1200" b="1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(CDR)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(GeV)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180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(GeV)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8.53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Half crossing angle (mrad)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16.5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Piwinski angle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0.9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(10</a:t>
                      </a:r>
                      <a:r>
                        <a:rPr lang="en-US" sz="10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26.1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28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6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3.52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66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30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10.9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33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0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11.4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1.2/0.0037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93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  x/y (nm)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2.4/0.0072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53.7/0.17</a:t>
                      </a:r>
                      <a:endParaRPr lang="zh-CN" sz="1000" kern="10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0.077/0.105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9.9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92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  (harmonic)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650 (217500)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Nature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length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2.59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4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length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000" i="1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2.91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HOM power/cavity (kw) 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(5cell)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0.55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0.16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22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requirement (%)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1.7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by RF (%)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2.6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9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Photon number due to beamstrahlung 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0.15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6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Lifetime due to </a:t>
                      </a:r>
                      <a:r>
                        <a:rPr lang="en-US" sz="10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altLang="zh-CN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min</a:t>
                      </a: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59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49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Lifetime </a:t>
                      </a: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altLang="zh-CN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min</a:t>
                      </a:r>
                      <a:r>
                        <a:rPr lang="en-US" sz="1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0.88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857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000" i="1" kern="100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0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0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0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0.34</a:t>
                      </a:r>
                      <a:endParaRPr lang="zh-CN" sz="10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(180GeV)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1008" y="1785408"/>
            <a:ext cx="297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48086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IP</a:t>
            </a:r>
            <a:r>
              <a:rPr lang="zh-C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1180" y="2850199"/>
            <a:ext cx="1630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47keV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147keV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simulations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9" y="3743657"/>
            <a:ext cx="4594245" cy="28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6" y="3743657"/>
            <a:ext cx="4311710" cy="283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82089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simulations agree well with the analytical estimation.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bandwidth requirement by simulation: &gt;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1.7%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8384" y="134076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 Zhang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613592" y="4139936"/>
            <a:ext cx="0" cy="18093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652120" y="4139936"/>
            <a:ext cx="295232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0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64238"/>
              </p:ext>
            </p:extLst>
          </p:nvPr>
        </p:nvGraphicFramePr>
        <p:xfrm>
          <a:off x="755576" y="1268760"/>
          <a:ext cx="7560838" cy="4898609"/>
        </p:xfrm>
        <a:graphic>
          <a:graphicData uri="http://schemas.openxmlformats.org/drawingml/2006/table">
            <a:tbl>
              <a:tblPr firstRow="1" firstCol="1" bandRow="1"/>
              <a:tblGrid>
                <a:gridCol w="1855063"/>
                <a:gridCol w="594249"/>
                <a:gridCol w="1277560"/>
                <a:gridCol w="1277560"/>
                <a:gridCol w="1254376"/>
                <a:gridCol w="1302030"/>
              </a:tblGrid>
              <a:tr h="8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b="1" i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tt</a:t>
                      </a:r>
                      <a:endParaRPr lang="zh-CN" sz="1100" b="1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W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energy 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28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242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1524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Threshold of single bunch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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25.7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5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Threshold of beam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(limited by coupled bunch instability)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charge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nC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1.39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0.78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0.63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Single bunch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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2.3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0.57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2.86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7.51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0.0078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loss/turn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keV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73.5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factor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1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2.44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0.025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Natural chromaticity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H/V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-336/-333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voltage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MV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193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101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62.7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Betatron tune 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263.18/261.28/0.1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263.18/261.28/0.1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263.18/261.28/0.1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energy acceptance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3.4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6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Damping time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90.7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length of linac beam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of linac beam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0.16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 of linac beam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nm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 @injection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75270"/>
              </p:ext>
            </p:extLst>
          </p:nvPr>
        </p:nvGraphicFramePr>
        <p:xfrm>
          <a:off x="683568" y="1412776"/>
          <a:ext cx="8064894" cy="5138897"/>
        </p:xfrm>
        <a:graphic>
          <a:graphicData uri="http://schemas.openxmlformats.org/drawingml/2006/table">
            <a:tbl>
              <a:tblPr firstRow="1" firstCol="1" bandRow="1"/>
              <a:tblGrid>
                <a:gridCol w="2317753"/>
                <a:gridCol w="645963"/>
                <a:gridCol w="645963"/>
                <a:gridCol w="645963"/>
                <a:gridCol w="993049"/>
                <a:gridCol w="826255"/>
                <a:gridCol w="994974"/>
                <a:gridCol w="497487"/>
                <a:gridCol w="497487"/>
              </a:tblGrid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dirty="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tt</a:t>
                      </a:r>
                      <a:endParaRPr lang="zh-CN" altLang="zh-CN" sz="1100" b="1" i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b="1" i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altLang="zh-CN" sz="1100" dirty="0" smtClean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On axis injection</a:t>
                      </a:r>
                      <a:endParaRPr lang="zh-CN" altLang="zh-CN" sz="1100" dirty="0" smtClean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On axis injection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180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120</a:t>
                      </a:r>
                      <a:endParaRPr lang="zh-CN" sz="11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80</a:t>
                      </a:r>
                      <a:endParaRPr lang="zh-CN" sz="11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45.5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effectLst/>
                          <a:latin typeface="Times"/>
                        </a:rPr>
                        <a:t>28</a:t>
                      </a:r>
                      <a:endParaRPr lang="zh-CN" sz="1100" dirty="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27+1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242</a:t>
                      </a:r>
                      <a:endParaRPr lang="zh-CN" sz="11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235+7</a:t>
                      </a:r>
                      <a:endParaRPr lang="zh-CN" sz="11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1524</a:t>
                      </a:r>
                      <a:endParaRPr lang="zh-CN" sz="11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bunch charge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nC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1.25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0.72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24.0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0.58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single bunch current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3.8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131</a:t>
                      </a:r>
                      <a:endParaRPr lang="zh-CN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1.7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single bunch current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730</a:t>
                      </a:r>
                      <a:endParaRPr lang="zh-CN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2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beam current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(limited by RF power)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</a:t>
                      </a:r>
                      <a:endParaRPr lang="zh-CN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10.0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0.52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2.63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6.91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duration for top-up (Both beams)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31.5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25.8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35.4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45.8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275.2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interval for top-up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.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53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.0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504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.0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274.1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Current decay during injection interval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3%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0.094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0.062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0.036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Synchrotron radiation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loss/turn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7.7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1.52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0.3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0.032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factor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GB" sz="11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8.0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3.5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1.59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0.51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chromaticity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H/V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-336/-333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Betatron tune 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1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y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263.18/261.28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GV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8.5</a:t>
                      </a:r>
                      <a:endParaRPr lang="zh-CN" sz="11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1.97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0.585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0.287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6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Longitudinal tune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0.18</a:t>
                      </a:r>
                      <a:endParaRPr lang="zh-CN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0.13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energy acceptance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0.85</a:t>
                      </a:r>
                      <a:endParaRPr lang="zh-CN" altLang="zh-CN" sz="11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1.0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1.2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1.8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time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ms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15.5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52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177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963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Natural b</a:t>
                      </a: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unch length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mm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3.0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2.8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Injection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duration 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from empty ring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0.17</a:t>
                      </a:r>
                      <a:endParaRPr lang="zh-CN" sz="11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0.25</a:t>
                      </a:r>
                      <a:endParaRPr lang="zh-CN" sz="11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2.2</a:t>
                      </a:r>
                      <a:endParaRPr lang="zh-CN" sz="11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@extraction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8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transfer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95941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budget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98884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Booster: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due to quantum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Booster: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during ramping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booster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collider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41" y="400242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580925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transfer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 &gt; 92%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 &gt; 90% (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99%*92%*99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3736</Words>
  <Application>Microsoft Office PowerPoint</Application>
  <PresentationFormat>全屏显示(4:3)</PresentationFormat>
  <Paragraphs>1181</Paragraphs>
  <Slides>40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Office 主题</vt:lpstr>
      <vt:lpstr>Equation</vt:lpstr>
      <vt:lpstr>CEPC ttbar parameter and booster parameters for high lum Z and ttbar option</vt:lpstr>
      <vt:lpstr>outline</vt:lpstr>
      <vt:lpstr>ttbar design principle</vt:lpstr>
      <vt:lpstr>IR optics@ ttbar consistant w. CDR</vt:lpstr>
      <vt:lpstr>CEPC tt parameter (180GeV)</vt:lpstr>
      <vt:lpstr>Beam-beam simulations</vt:lpstr>
      <vt:lpstr>Booster parameter @injection</vt:lpstr>
      <vt:lpstr>Booster parameter @extraction</vt:lpstr>
      <vt:lpstr>Beam transfer efficiency</vt:lpstr>
      <vt:lpstr>CEPC booster inj/ext time structure</vt:lpstr>
      <vt:lpstr>PowerPoint 演示文稿</vt:lpstr>
      <vt:lpstr>PowerPoint 演示文稿</vt:lpstr>
      <vt:lpstr>DA requirement of Collider @tt</vt:lpstr>
      <vt:lpstr>Injection scheme@ tt </vt:lpstr>
      <vt:lpstr>Inj./ext. requirement for ttbar</vt:lpstr>
      <vt:lpstr>Threshold of single bunch current (TMCI) for booster</vt:lpstr>
      <vt:lpstr>RF ramping curve</vt:lpstr>
      <vt:lpstr>Analytical estimation for beam evolution</vt:lpstr>
      <vt:lpstr>Sawtooth effect @180GeV</vt:lpstr>
      <vt:lpstr>Booster DA w sawtooth effect @tt</vt:lpstr>
      <vt:lpstr>Eddy current effect</vt:lpstr>
      <vt:lpstr>Correction to eddy current effect</vt:lpstr>
      <vt:lpstr>design parameters of booster dipole magnets </vt:lpstr>
      <vt:lpstr>Booster PS parameters @tt(180GeV)</vt:lpstr>
      <vt:lpstr>CEPC RF Section Layout</vt:lpstr>
      <vt:lpstr>CEPC high luminosity  Z (2T)</vt:lpstr>
      <vt:lpstr>Lifetime for Z mode</vt:lpstr>
      <vt:lpstr>Booster parameter @injection</vt:lpstr>
      <vt:lpstr>Booster parameter @extraction</vt:lpstr>
      <vt:lpstr>Top up injection for Z(2T_39MW)</vt:lpstr>
      <vt:lpstr>Full injection for Z(2T_39MW)</vt:lpstr>
      <vt:lpstr>Booster max current limited by RF</vt:lpstr>
      <vt:lpstr>Multi-bunch instability for Z(2T_39MW)</vt:lpstr>
      <vt:lpstr>Inj./ext. requirement for Z(2T_39MW)</vt:lpstr>
      <vt:lpstr>Summary </vt:lpstr>
      <vt:lpstr>PowerPoint 演示文稿</vt:lpstr>
      <vt:lpstr>CEPC  CDR Parameters</vt:lpstr>
      <vt:lpstr>FCC-ee parameters</vt:lpstr>
      <vt:lpstr>PowerPoint 演示文稿</vt:lpstr>
      <vt:lpstr>CEPC高亮度Z增强器高频系统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ttbar parameter and booster parameters for high lum Z and ttbar option</dc:title>
  <dc:creator>Dou</dc:creator>
  <cp:lastModifiedBy>Dou</cp:lastModifiedBy>
  <cp:revision>63</cp:revision>
  <dcterms:created xsi:type="dcterms:W3CDTF">2020-06-10T09:39:42Z</dcterms:created>
  <dcterms:modified xsi:type="dcterms:W3CDTF">2020-06-15T05:46:13Z</dcterms:modified>
</cp:coreProperties>
</file>