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15" r:id="rId3"/>
  </p:sldMasterIdLst>
  <p:notesMasterIdLst>
    <p:notesMasterId r:id="rId23"/>
  </p:notesMasterIdLst>
  <p:handoutMasterIdLst>
    <p:handoutMasterId r:id="rId24"/>
  </p:handoutMasterIdLst>
  <p:sldIdLst>
    <p:sldId id="358" r:id="rId4"/>
    <p:sldId id="359" r:id="rId5"/>
    <p:sldId id="409" r:id="rId6"/>
    <p:sldId id="410" r:id="rId7"/>
    <p:sldId id="411" r:id="rId8"/>
    <p:sldId id="430" r:id="rId9"/>
    <p:sldId id="429" r:id="rId10"/>
    <p:sldId id="413" r:id="rId11"/>
    <p:sldId id="427" r:id="rId12"/>
    <p:sldId id="428" r:id="rId13"/>
    <p:sldId id="419" r:id="rId14"/>
    <p:sldId id="420" r:id="rId15"/>
    <p:sldId id="421" r:id="rId16"/>
    <p:sldId id="362" r:id="rId17"/>
    <p:sldId id="390" r:id="rId18"/>
    <p:sldId id="423" r:id="rId19"/>
    <p:sldId id="426" r:id="rId20"/>
    <p:sldId id="350" r:id="rId21"/>
    <p:sldId id="431" r:id="rId22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3399CC"/>
    <a:srgbClr val="CCECFF"/>
    <a:srgbClr val="6699CC"/>
    <a:srgbClr val="CCFF66"/>
    <a:srgbClr val="FF00FF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4660"/>
  </p:normalViewPr>
  <p:slideViewPr>
    <p:cSldViewPr>
      <p:cViewPr varScale="1">
        <p:scale>
          <a:sx n="110" d="100"/>
          <a:sy n="110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A358DB70-5CBD-41AC-9698-31861F7542E5}" type="datetimeFigureOut">
              <a:rPr lang="zh-CN" altLang="en-US"/>
              <a:pPr/>
              <a:t>2020-6-15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kumimoji="1" sz="1200">
                <a:latin typeface="Arial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1" sz="1200"/>
            </a:lvl1pPr>
          </a:lstStyle>
          <a:p>
            <a:fld id="{07ED96A3-0F03-449A-901E-5D0B912B80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60278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40D42-6B32-4070-8A74-87352C31BB9E}" type="datetimeFigureOut">
              <a:rPr lang="zh-CN" altLang="en-US"/>
              <a:pPr/>
              <a:t>2020-6-15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宋体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DF44DC-EE18-4AF1-A968-D1ECA516B9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86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宋体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22D25C32-1DBD-4749-85A0-743AA109CC8A}" type="datetime1">
              <a:rPr lang="zh-CN" altLang="en-US" smtClean="0"/>
              <a:t>2020-6-15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006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zh-CN" altLang="en-US" smtClean="0"/>
          </a:p>
        </p:txBody>
      </p:sp>
      <p:sp>
        <p:nvSpPr>
          <p:cNvPr id="2" name="日期占位符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F88509D-C81D-4CF0-BEB8-6C3E1606F336}" type="datetime1">
              <a:rPr lang="zh-CN" altLang="en-US" smtClean="0"/>
              <a:t>2020-6-15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3259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843B4-E877-437A-95AD-62998660443A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02C58-5D90-402B-8EF8-AA26672F1EA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508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C05E16-71DA-4093-B056-FBA61D98B177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D1A0E-30FC-48C4-A29E-544B9AE815D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98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A4C61-5E64-439C-87EF-87E2B6244A04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B381A-FBF3-41DE-BFBF-856E9DB5176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5301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8001000" cy="914400"/>
          </a:xfrm>
        </p:spPr>
        <p:txBody>
          <a:bodyPr/>
          <a:lstStyle>
            <a:lvl1pPr>
              <a:defRPr sz="30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14400" y="3429000"/>
            <a:ext cx="70866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531738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49677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3"/>
            <a:ext cx="7886700" cy="1500187"/>
          </a:xfrm>
        </p:spPr>
        <p:txBody>
          <a:bodyPr/>
          <a:lstStyle>
            <a:lvl1pPr marL="0" indent="0">
              <a:buNone/>
              <a:defRPr sz="1800"/>
            </a:lvl1pPr>
            <a:lvl2pPr marL="342892" indent="0">
              <a:buNone/>
              <a:defRPr sz="1500"/>
            </a:lvl2pPr>
            <a:lvl3pPr marL="685783" indent="0">
              <a:buNone/>
              <a:defRPr sz="1350"/>
            </a:lvl3pPr>
            <a:lvl4pPr marL="1028675" indent="0">
              <a:buNone/>
              <a:defRPr sz="1200"/>
            </a:lvl4pPr>
            <a:lvl5pPr marL="1371566" indent="0">
              <a:buNone/>
              <a:defRPr sz="1200"/>
            </a:lvl5pPr>
            <a:lvl6pPr marL="1714457" indent="0">
              <a:buNone/>
              <a:defRPr sz="1200"/>
            </a:lvl6pPr>
            <a:lvl7pPr marL="2057348" indent="0">
              <a:buNone/>
              <a:defRPr sz="1200"/>
            </a:lvl7pPr>
            <a:lvl8pPr marL="2400240" indent="0">
              <a:buNone/>
              <a:defRPr sz="1200"/>
            </a:lvl8pPr>
            <a:lvl9pPr marL="2743132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523184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49247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9" y="1681163"/>
            <a:ext cx="386873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9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71560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1705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9965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3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3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3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5790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075240" cy="4319810"/>
          </a:xfrm>
        </p:spPr>
        <p:txBody>
          <a:bodyPr/>
          <a:lstStyle>
            <a:lvl1pPr>
              <a:defRPr sz="24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45D528-5DC1-43AE-A3BF-8656839858CE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913243-E730-472E-A005-6BE97143DD99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683568" y="5805264"/>
            <a:ext cx="7920880" cy="14401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284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43" y="457200"/>
            <a:ext cx="294957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35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43" y="2057400"/>
            <a:ext cx="2949575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0012918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40629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59698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66031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57200" y="3962400"/>
            <a:ext cx="8229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88625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707952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2542230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57200" y="39624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648200" y="1447800"/>
            <a:ext cx="40386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145328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624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0386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013074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19088"/>
            <a:ext cx="82296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48768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037642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82A087-B772-40AB-A0AF-99496AC54C73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DACDE8-73D4-4D46-8462-E163EE8DB03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97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62623-DEA4-4930-AF71-3A7234695E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4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F0F199-8090-4E52-B513-E032A2AED84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93991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95965-8D13-4C50-AC3C-1F87F72650B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300608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BBA1D-6CA1-4AAD-AEB7-AC873FA66C5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643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6D18-EFA5-49D3-816A-41EBC080958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9088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9F800-C4B5-4719-A420-7E8AF12DF435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9284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1AA3A-01FE-47F4-8A5B-5488675A570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049114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79292-071D-4CEF-BF76-0C62918AA75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3968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60716-79E6-4E63-9A39-D6379DF8262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148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D614D-B786-4459-AEE6-ED2F74F13A5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123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1F22E7-42A2-4287-93EC-8CAE85DFDD9B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22C74F-DBEA-49F0-B5C8-9876D81A333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110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6F2B9-5163-441F-B045-87D6FAE767C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10960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359364A-BCCD-4553-A9E8-87D16D81EC3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97167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EC15406-99AC-4299-A1FD-719C0985E60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8376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C803F35-D391-4BB8-95D4-E0AFFF0FEDD8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804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3BA85A-E6C5-42BA-9D0C-40808D7B7E7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35863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E5C013-DDA9-446C-8300-6D212BA8307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738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F3497E-9080-4FA9-8DE2-3C9319945CE2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7E0655-C453-4013-954C-91D0B82AD3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52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851E3-1BFF-4C7C-BDB6-FA0B6123919E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90DEC-BDA0-4E44-B3FF-471E9198FF3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9803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0FC1F-052D-46C5-873E-8742D17262BD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1B9AEF-CE71-4575-82A0-7C83C7D3BE6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538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71AC72-0000-4E5D-A99D-FBC45855E1A6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386EE-C55A-490F-BF01-21CE9DAE8E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942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2BF175-7E82-41E8-A161-3D9CCF0DEB2B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91A3E-F012-4E73-AD3F-366E131CC7D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0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9"/>
          <p:cNvSpPr>
            <a:spLocks noChangeShapeType="1"/>
          </p:cNvSpPr>
          <p:nvPr userDrawn="1"/>
        </p:nvSpPr>
        <p:spPr bwMode="auto">
          <a:xfrm>
            <a:off x="755650" y="5876925"/>
            <a:ext cx="77041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8" name="Picture 7" descr="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809625"/>
            <a:ext cx="1008063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36F2499D-CF84-4745-879B-1B411168993E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  <a:ea typeface="仿宋_GB2312" pitchFamily="49" charset="-122"/>
              </a:defRPr>
            </a:lvl1pPr>
          </a:lstStyle>
          <a:p>
            <a:fld id="{4717C048-3F74-4996-988A-8FD2042BF480}" type="slidenum">
              <a:rPr lang="zh-CN" altLang="en-US"/>
              <a:pPr/>
              <a:t>‹#›</a:t>
            </a:fld>
            <a:endParaRPr lang="zh-CN" altLang="en-US"/>
          </a:p>
        </p:txBody>
      </p:sp>
      <p:sp>
        <p:nvSpPr>
          <p:cNvPr id="1034" name="Line 8"/>
          <p:cNvSpPr>
            <a:spLocks noChangeShapeType="1"/>
          </p:cNvSpPr>
          <p:nvPr userDrawn="1"/>
        </p:nvSpPr>
        <p:spPr bwMode="auto">
          <a:xfrm>
            <a:off x="757238" y="1196975"/>
            <a:ext cx="71278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+mj-lt"/>
          <a:ea typeface="+mj-ea"/>
          <a:cs typeface="楷体_GB2312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  <a:cs typeface="楷体_GB23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CC0000"/>
          </a:solidFill>
          <a:latin typeface="Comic Sans MS" pitchFamily="66" charset="0"/>
          <a:ea typeface="楷体_GB2312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rgbClr val="3333CC"/>
          </a:solidFill>
          <a:latin typeface="+mn-lt"/>
          <a:ea typeface="+mn-ea"/>
          <a:cs typeface="仿宋_GB2312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660033"/>
          </a:solidFill>
          <a:latin typeface="+mn-lt"/>
          <a:ea typeface="宋体" pitchFamily="2" charset="-122"/>
          <a:cs typeface="宋体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000066"/>
          </a:solidFill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rgbClr val="006600"/>
          </a:solidFill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b="1">
          <a:solidFill>
            <a:schemeClr val="tx1"/>
          </a:solidFill>
          <a:latin typeface="+mn-lt"/>
          <a:ea typeface="宋体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914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Image" r:id="rId21" imgW="7377778" imgH="1219048" progId="Photoshop.Image.6">
                  <p:embed/>
                </p:oleObj>
              </mc:Choice>
              <mc:Fallback>
                <p:oleObj name="Image" r:id="rId21" imgW="7377778" imgH="121904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319088"/>
            <a:ext cx="82296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pic>
        <p:nvPicPr>
          <p:cNvPr id="1029" name="Picture 24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5" y="6489700"/>
            <a:ext cx="3276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18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5pPr>
      <a:lvl6pPr marL="342892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6pPr>
      <a:lvl7pPr marL="685783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7pPr>
      <a:lvl8pPr marL="1028675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8pPr>
      <a:lvl9pPr marL="1371566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kumimoji="1" lang="en-US" altLang="zh-CN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kumimoji="1" lang="en-US" altLang="zh-CN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EC88F9-2AA7-4EA2-8901-112E48C39A3D}" type="slidenum">
              <a:rPr kumimoji="1" lang="en-US" altLang="zh-CN" smtClean="0">
                <a:solidFill>
                  <a:srgbClr val="000000"/>
                </a:solidFill>
                <a:latin typeface="Times New Roman" pitchFamily="18" charset="0"/>
              </a:rPr>
              <a:pPr/>
              <a:t>‹#›</a:t>
            </a:fld>
            <a:endParaRPr kumimoji="1" lang="en-US" altLang="zh-CN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7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</p:sldLayoutIdLst>
  <p:transition/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ctrTitle"/>
          </p:nvPr>
        </p:nvSpPr>
        <p:spPr>
          <a:xfrm>
            <a:off x="-6487" y="1260116"/>
            <a:ext cx="9145016" cy="1470025"/>
          </a:xfrm>
        </p:spPr>
        <p:txBody>
          <a:bodyPr/>
          <a:lstStyle/>
          <a:p>
            <a:pPr eaLnBrk="1" hangingPunct="1"/>
            <a:r>
              <a:rPr lang="en-US" altLang="zh-CN" dirty="0"/>
              <a:t>CEPC </a:t>
            </a:r>
            <a:r>
              <a:rPr lang="en-US" altLang="zh-CN" dirty="0" smtClean="0"/>
              <a:t>instrumentation system design </a:t>
            </a:r>
            <a:r>
              <a:rPr lang="en-US" altLang="zh-CN" dirty="0"/>
              <a:t>progress</a:t>
            </a:r>
            <a:endParaRPr lang="zh-CN" altLang="en-US" dirty="0" smtClean="0"/>
          </a:p>
        </p:txBody>
      </p:sp>
      <p:sp>
        <p:nvSpPr>
          <p:cNvPr id="15362" name="副标题 2"/>
          <p:cNvSpPr>
            <a:spLocks noGrp="1"/>
          </p:cNvSpPr>
          <p:nvPr>
            <p:ph type="subTitle" idx="1"/>
          </p:nvPr>
        </p:nvSpPr>
        <p:spPr>
          <a:xfrm>
            <a:off x="1293954" y="3615705"/>
            <a:ext cx="7160840" cy="1109439"/>
          </a:xfrm>
        </p:spPr>
        <p:txBody>
          <a:bodyPr/>
          <a:lstStyle/>
          <a:p>
            <a:pPr eaLnBrk="1" hangingPunct="1"/>
            <a:r>
              <a:rPr lang="en-US" altLang="zh-CN" b="0" dirty="0" smtClean="0">
                <a:solidFill>
                  <a:schemeClr val="tx1"/>
                </a:solidFill>
              </a:rPr>
              <a:t>On behalf Beam </a:t>
            </a:r>
            <a:r>
              <a:rPr lang="en-US" altLang="zh-CN" b="0" dirty="0">
                <a:solidFill>
                  <a:schemeClr val="tx1"/>
                </a:solidFill>
              </a:rPr>
              <a:t>I</a:t>
            </a:r>
            <a:r>
              <a:rPr lang="en-US" altLang="zh-CN" b="0" dirty="0" smtClean="0">
                <a:solidFill>
                  <a:schemeClr val="tx1"/>
                </a:solidFill>
              </a:rPr>
              <a:t>nstrumentation Group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1800" y="285293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 smtClean="0"/>
              <a:t>Yanfeng</a:t>
            </a:r>
            <a:r>
              <a:rPr lang="en-US" altLang="zh-CN" sz="2400" b="1" dirty="0" smtClean="0"/>
              <a:t> Sui</a:t>
            </a:r>
            <a:endParaRPr lang="en-US" sz="2400" b="1" dirty="0"/>
          </a:p>
        </p:txBody>
      </p:sp>
      <p:sp>
        <p:nvSpPr>
          <p:cNvPr id="7" name="矩形 6"/>
          <p:cNvSpPr/>
          <p:nvPr/>
        </p:nvSpPr>
        <p:spPr>
          <a:xfrm>
            <a:off x="722391" y="4308139"/>
            <a:ext cx="76992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0070C0"/>
                </a:solidFill>
              </a:rPr>
              <a:t>Jun</a:t>
            </a:r>
            <a:r>
              <a:rPr lang="en-US" altLang="zh-CN" sz="2000" dirty="0" smtClean="0">
                <a:solidFill>
                  <a:srgbClr val="0070C0"/>
                </a:solidFill>
              </a:rPr>
              <a:t>. </a:t>
            </a:r>
            <a:r>
              <a:rPr lang="en-US" altLang="zh-CN" sz="2000" dirty="0" smtClean="0">
                <a:solidFill>
                  <a:srgbClr val="0070C0"/>
                </a:solidFill>
              </a:rPr>
              <a:t>15</a:t>
            </a:r>
            <a:r>
              <a:rPr lang="en-US" altLang="zh-CN" sz="2000" dirty="0" smtClean="0">
                <a:solidFill>
                  <a:srgbClr val="0070C0"/>
                </a:solidFill>
              </a:rPr>
              <a:t>, 2020</a:t>
            </a:r>
            <a:r>
              <a:rPr lang="en-US" altLang="zh-CN" sz="2000" dirty="0" smtClean="0"/>
              <a:t>. IHEP.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149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beam instrumentation of IP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57200" y="1272173"/>
            <a:ext cx="18453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kumimoji="1" lang="en-US" altLang="zh-CN" sz="2400" dirty="0" err="1">
                <a:solidFill>
                  <a:prstClr val="black"/>
                </a:solidFill>
                <a:latin typeface="Calibri" panose="020F0502020204030204"/>
              </a:rPr>
              <a:t>SuperKEKB</a:t>
            </a:r>
            <a:r>
              <a:rPr kumimoji="1" lang="en-US" altLang="zh-CN" sz="1500" dirty="0">
                <a:solidFill>
                  <a:prstClr val="black"/>
                </a:solidFill>
                <a:latin typeface="Calibri" panose="020F0502020204030204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en-US" altLang="zh-CN" sz="1500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zh-CN" alt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7200" y="1826171"/>
            <a:ext cx="8422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black"/>
                </a:solidFill>
                <a:latin typeface="Calibri" panose="020F0502020204030204"/>
              </a:rPr>
              <a:t>The changes of the orbits are detected by using four BPMs 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</a:rPr>
              <a:t>at around 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</a:rPr>
              <a:t>IP. </a:t>
            </a:r>
            <a:endParaRPr lang="zh-CN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8499" y="2324775"/>
            <a:ext cx="83383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</a:rPr>
              <a:t>The distance from the IP to the BPMs is about 51cm. </a:t>
            </a: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Calibri" panose="020F0502020204030204"/>
              </a:rPr>
              <a:t>IR 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</a:rPr>
              <a:t>special button electrode for IP BPM is designed.</a:t>
            </a: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</a:rPr>
              <a:t>The vacuum chamber diameter at the BPMs is 20mm. </a:t>
            </a: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</a:rPr>
              <a:t>Each BPM has 4 electrodes and their position is 10.5mm from the center of the chamber. The size of the BPM heads is 1.8mm φ. </a:t>
            </a:r>
            <a:r>
              <a:rPr lang="en-US" altLang="zh-CN" dirty="0" smtClean="0">
                <a:solidFill>
                  <a:srgbClr val="FF0000"/>
                </a:solidFill>
                <a:latin typeface="Calibri" panose="020F0502020204030204"/>
              </a:rPr>
              <a:t>No 8 electrodes BPM.</a:t>
            </a:r>
          </a:p>
        </p:txBody>
      </p:sp>
      <p:sp>
        <p:nvSpPr>
          <p:cNvPr id="9" name="矩形 8"/>
          <p:cNvSpPr/>
          <p:nvPr/>
        </p:nvSpPr>
        <p:spPr>
          <a:xfrm>
            <a:off x="726283" y="3887202"/>
            <a:ext cx="3769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</a:rPr>
              <a:t>The 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/>
              </a:rPr>
              <a:t>designed special FT for nearest </a:t>
            </a:r>
            <a:r>
              <a:rPr lang="en-US" altLang="zh-CN" dirty="0" smtClean="0">
                <a:solidFill>
                  <a:prstClr val="black"/>
                </a:solidFill>
                <a:latin typeface="Calibri" panose="020F0502020204030204"/>
              </a:rPr>
              <a:t>IP:</a:t>
            </a:r>
            <a:endParaRPr lang="zh-CN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20" y="4341633"/>
            <a:ext cx="2834514" cy="23004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020" y="4751892"/>
            <a:ext cx="3928537" cy="196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7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beam instrumentation of IP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1864828"/>
            <a:ext cx="1999559" cy="18553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562" y="1864828"/>
            <a:ext cx="2127505" cy="17205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7017" y="1385650"/>
            <a:ext cx="4357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2B166E"/>
                </a:solidFill>
                <a:latin typeface="Verdana"/>
              </a:rPr>
              <a:t>4 button electrodes structure</a:t>
            </a:r>
            <a:endParaRPr lang="zh-CN" altLang="en-US" dirty="0">
              <a:solidFill>
                <a:srgbClr val="2B166E"/>
              </a:solidFill>
              <a:latin typeface="Verdan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35712" y="3734820"/>
            <a:ext cx="1778572" cy="1707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1732031" y="3674221"/>
            <a:ext cx="1771725" cy="182149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49602" y="3519403"/>
            <a:ext cx="2969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2B166E"/>
                </a:solidFill>
                <a:latin typeface="Verdana"/>
              </a:rPr>
              <a:t>4 button electrodes size</a:t>
            </a:r>
            <a:endParaRPr lang="zh-CN" altLang="en-US" dirty="0">
              <a:solidFill>
                <a:srgbClr val="2B166E"/>
              </a:solidFill>
              <a:latin typeface="Verdan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" y="3805087"/>
            <a:ext cx="4572000" cy="5078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900" dirty="0">
                <a:solidFill>
                  <a:srgbClr val="002060"/>
                </a:solidFill>
                <a:cs typeface="Arial" panose="020B0604020202020204" pitchFamily="34" charset="0"/>
              </a:rPr>
              <a:t>Electrode diameter:11.4mm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900" dirty="0">
                <a:solidFill>
                  <a:srgbClr val="002060"/>
                </a:solidFill>
                <a:cs typeface="Arial" panose="020B0604020202020204" pitchFamily="34" charset="0"/>
              </a:rPr>
              <a:t>Inner conductor diameter: 6mm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900" dirty="0">
                <a:solidFill>
                  <a:srgbClr val="002060"/>
                </a:solidFill>
                <a:cs typeface="Arial" panose="020B0604020202020204" pitchFamily="34" charset="0"/>
              </a:rPr>
              <a:t>Electrode pole to beam line:19.4mm</a:t>
            </a:r>
            <a:endParaRPr lang="zh-CN" altLang="en-US" sz="900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-1" y="3808775"/>
            <a:ext cx="1999562" cy="510609"/>
          </a:xfrm>
          <a:prstGeom prst="round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accent5">
                  <a:lumMod val="105000"/>
                  <a:satMod val="103000"/>
                  <a:tint val="73000"/>
                  <a:alpha val="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  <a:ln>
            <a:solidFill>
              <a:srgbClr val="0070C0"/>
            </a:solidFill>
          </a:ln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57175" indent="-257175" algn="ctr">
              <a:lnSpc>
                <a:spcPct val="90000"/>
              </a:lnSpc>
              <a:spcBef>
                <a:spcPct val="20000"/>
              </a:spcBef>
              <a:buClr>
                <a:srgbClr val="6666FF"/>
              </a:buClr>
            </a:pPr>
            <a:endParaRPr lang="zh-CN" altLang="en-US">
              <a:solidFill>
                <a:srgbClr val="00206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2501" y="1908073"/>
            <a:ext cx="2527688" cy="160661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0188" y="1908074"/>
            <a:ext cx="2433812" cy="16066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578063" y="1385650"/>
            <a:ext cx="456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2B166E"/>
                </a:solidFill>
                <a:latin typeface="Verdana"/>
              </a:rPr>
              <a:t>Electromagnetic field at electrodes</a:t>
            </a:r>
            <a:endParaRPr lang="zh-CN" altLang="en-US" dirty="0">
              <a:solidFill>
                <a:srgbClr val="2B166E"/>
              </a:solidFill>
              <a:latin typeface="Verdan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5561" y="3699104"/>
            <a:ext cx="4301652" cy="173675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287158" y="3527435"/>
            <a:ext cx="4894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2B166E"/>
                </a:solidFill>
                <a:latin typeface="Verdana"/>
              </a:rPr>
              <a:t>Electrodes signal(bunch length 2.68mm) </a:t>
            </a:r>
            <a:endParaRPr lang="zh-CN" altLang="en-US" dirty="0">
              <a:solidFill>
                <a:srgbClr val="2B166E"/>
              </a:solidFill>
              <a:latin typeface="Verdan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285561" y="5448609"/>
            <a:ext cx="4572000" cy="41549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050" dirty="0">
                <a:solidFill>
                  <a:srgbClr val="FF0000"/>
                </a:solidFill>
                <a:cs typeface="Arial" panose="020B0604020202020204" pitchFamily="34" charset="0"/>
              </a:rPr>
              <a:t>Due to the short bunch length, signal has many resonance hump, signal amplitude proportional to the bunch charge.</a:t>
            </a:r>
            <a:endParaRPr lang="zh-CN" altLang="en-US" sz="1050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8" name="圆角矩形 17"/>
          <p:cNvSpPr/>
          <p:nvPr/>
        </p:nvSpPr>
        <p:spPr bwMode="auto">
          <a:xfrm>
            <a:off x="4260664" y="5406120"/>
            <a:ext cx="4596897" cy="422153"/>
          </a:xfrm>
          <a:prstGeom prst="roundRect">
            <a:avLst/>
          </a:prstGeom>
          <a:noFill/>
          <a:ln>
            <a:solidFill>
              <a:srgbClr val="FF0000"/>
            </a:solidFill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57175" indent="-257175" algn="ctr">
              <a:lnSpc>
                <a:spcPct val="90000"/>
              </a:lnSpc>
              <a:spcBef>
                <a:spcPct val="20000"/>
              </a:spcBef>
              <a:buClr>
                <a:srgbClr val="6666FF"/>
              </a:buClr>
            </a:pPr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055" y="5536774"/>
            <a:ext cx="32288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i="1" dirty="0">
                <a:solidFill>
                  <a:srgbClr val="FF3399"/>
                </a:solidFill>
                <a:cs typeface="Arial" panose="020B0604020202020204" pitchFamily="34" charset="0"/>
              </a:rPr>
              <a:t>Size and signal intensity can be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200" b="1" i="1" dirty="0">
                <a:solidFill>
                  <a:srgbClr val="FF3399"/>
                </a:solidFill>
                <a:cs typeface="Arial" panose="020B0604020202020204" pitchFamily="34" charset="0"/>
              </a:rPr>
              <a:t>satisfied by CEPC MDI requirement.</a:t>
            </a:r>
            <a:endParaRPr lang="zh-CN" altLang="en-US" sz="1200" b="1" i="1" dirty="0">
              <a:solidFill>
                <a:srgbClr val="FF33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6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beam instrumentation of IP</a:t>
            </a:r>
            <a:endParaRPr lang="zh-CN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3209" y="4346688"/>
            <a:ext cx="49422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B166E"/>
                </a:solidFill>
                <a:cs typeface="Arial" panose="020B0604020202020204" pitchFamily="34" charset="0"/>
              </a:rPr>
              <a:t>Space conflict for the inside two buttons has been solved by staggering the position ~1cm.</a:t>
            </a:r>
          </a:p>
          <a:p>
            <a:pPr marL="214313" indent="-214313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2B166E"/>
                </a:solidFill>
                <a:cs typeface="Arial" panose="020B0604020202020204" pitchFamily="34" charset="0"/>
              </a:rPr>
              <a:t>Monitoring the time when two beams arrive at the collision point, e+ and e- signals can be distinguished</a:t>
            </a:r>
            <a:r>
              <a:rPr lang="en-US" altLang="zh-CN" sz="1200" dirty="0">
                <a:solidFill>
                  <a:srgbClr val="2B166E"/>
                </a:solidFill>
                <a:cs typeface="Arial" panose="020B0604020202020204" pitchFamily="34" charset="0"/>
              </a:rPr>
              <a:t>.</a:t>
            </a:r>
            <a:endParaRPr lang="zh-CN" altLang="en-US" sz="1200" dirty="0">
              <a:solidFill>
                <a:srgbClr val="2B166E"/>
              </a:solidFill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638890"/>
            <a:ext cx="3417775" cy="240550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59" y="3789039"/>
            <a:ext cx="3761353" cy="2592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8" y="1638890"/>
            <a:ext cx="3180500" cy="2452027"/>
          </a:xfrm>
          <a:prstGeom prst="rect">
            <a:avLst/>
          </a:prstGeom>
        </p:spPr>
      </p:pic>
      <p:sp>
        <p:nvSpPr>
          <p:cNvPr id="4" name="右箭头 3"/>
          <p:cNvSpPr/>
          <p:nvPr/>
        </p:nvSpPr>
        <p:spPr bwMode="auto">
          <a:xfrm>
            <a:off x="3426270" y="2693905"/>
            <a:ext cx="828167" cy="219914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vert="horz" wrap="non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57175" indent="-257175" algn="ctr">
              <a:lnSpc>
                <a:spcPct val="90000"/>
              </a:lnSpc>
              <a:spcBef>
                <a:spcPct val="20000"/>
              </a:spcBef>
              <a:buClr>
                <a:srgbClr val="6666FF"/>
              </a:buClr>
            </a:pPr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89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IP BPM </a:t>
            </a:r>
            <a:r>
              <a:rPr lang="en-US" altLang="zh-CN" dirty="0" err="1" smtClean="0"/>
              <a:t>feedthrough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13</a:t>
            </a:fld>
            <a:endParaRPr lang="zh-CN" altLang="en-US"/>
          </a:p>
        </p:txBody>
      </p:sp>
      <p:pic>
        <p:nvPicPr>
          <p:cNvPr id="6" name="图片 5" descr="C:\Users\hugh\AppData\Local\Microsoft\Windows\Temporary Internet Files\Content.Word\8fc752d113bc6f7a49888789a91beb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15" y="1355065"/>
            <a:ext cx="3565993" cy="2534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FD7D6E2-C46B-4535-A0D1-96921C0F3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928" y="4407064"/>
            <a:ext cx="2212888" cy="1531805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E153AE4B-15E1-4991-8F71-1B07EB0B8A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150" y="4423584"/>
            <a:ext cx="2212888" cy="1508446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9" name="箭头: 右 8">
            <a:extLst>
              <a:ext uri="{FF2B5EF4-FFF2-40B4-BE49-F238E27FC236}">
                <a16:creationId xmlns="" xmlns:a16="http://schemas.microsoft.com/office/drawing/2014/main" id="{1E8AEE46-F1D3-4171-8772-AD0C89680A57}"/>
              </a:ext>
            </a:extLst>
          </p:cNvPr>
          <p:cNvSpPr/>
          <p:nvPr/>
        </p:nvSpPr>
        <p:spPr>
          <a:xfrm>
            <a:off x="2280223" y="5016626"/>
            <a:ext cx="349539" cy="312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="" xmlns:a16="http://schemas.microsoft.com/office/drawing/2014/main" id="{A8D5F728-FC6A-4EC1-9D7C-395151D316C8}"/>
              </a:ext>
            </a:extLst>
          </p:cNvPr>
          <p:cNvSpPr txBox="1"/>
          <p:nvPr/>
        </p:nvSpPr>
        <p:spPr>
          <a:xfrm>
            <a:off x="323528" y="3962658"/>
            <a:ext cx="8196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00FF"/>
                </a:solidFill>
                <a:latin typeface="+mj-lt"/>
                <a:ea typeface="+mn-ea"/>
              </a:rPr>
              <a:t>Feed through</a:t>
            </a:r>
            <a:r>
              <a:rPr lang="zh-CN" altLang="en-US" sz="2000" dirty="0" smtClean="0">
                <a:solidFill>
                  <a:srgbClr val="0000FF"/>
                </a:solidFill>
                <a:latin typeface="+mj-lt"/>
                <a:ea typeface="+mn-ea"/>
              </a:rPr>
              <a:t> </a:t>
            </a:r>
            <a:r>
              <a:rPr lang="en-US" altLang="zh-CN" sz="2000" dirty="0" smtClean="0">
                <a:solidFill>
                  <a:srgbClr val="0000FF"/>
                </a:solidFill>
                <a:latin typeface="+mj-lt"/>
                <a:ea typeface="+mn-ea"/>
              </a:rPr>
              <a:t>check by X-ray </a:t>
            </a:r>
            <a:r>
              <a:rPr lang="en-US" altLang="zh-CN" sz="2000" dirty="0" smtClean="0">
                <a:solidFill>
                  <a:srgbClr val="0000FF"/>
                </a:solidFill>
                <a:latin typeface="+mj-lt"/>
                <a:ea typeface="+mn-ea"/>
              </a:rPr>
              <a:t>Tomography </a:t>
            </a:r>
            <a:r>
              <a:rPr lang="zh-CN" altLang="en-US" sz="2000" dirty="0" smtClean="0">
                <a:solidFill>
                  <a:srgbClr val="0000FF"/>
                </a:solidFill>
                <a:latin typeface="+mj-lt"/>
                <a:ea typeface="+mn-ea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+mj-lt"/>
                <a:ea typeface="+mn-ea"/>
              </a:rPr>
              <a:t>Gap</a:t>
            </a:r>
            <a:r>
              <a:rPr lang="zh-CN" altLang="en-US" sz="2000" dirty="0">
                <a:solidFill>
                  <a:srgbClr val="FF0000"/>
                </a:solidFill>
                <a:latin typeface="+mj-lt"/>
                <a:ea typeface="+mn-ea"/>
              </a:rPr>
              <a:t>：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+mn-ea"/>
              </a:rPr>
              <a:t>300</a:t>
            </a:r>
            <a:r>
              <a:rPr lang="el-GR" altLang="zh-CN" sz="2000" dirty="0">
                <a:solidFill>
                  <a:srgbClr val="FF0000"/>
                </a:solidFill>
                <a:latin typeface="+mj-lt"/>
                <a:ea typeface="+mn-ea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+mn-ea"/>
              </a:rPr>
              <a:t>±20</a:t>
            </a:r>
            <a:r>
              <a:rPr lang="el-GR" altLang="zh-CN" sz="2000" dirty="0">
                <a:solidFill>
                  <a:srgbClr val="FF0000"/>
                </a:solidFill>
                <a:latin typeface="+mj-lt"/>
                <a:ea typeface="+mn-ea"/>
              </a:rPr>
              <a:t> μ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ea typeface="+mn-ea"/>
              </a:rPr>
              <a:t>m</a:t>
            </a:r>
            <a:endParaRPr lang="zh-CN" altLang="en-US" sz="2000" dirty="0">
              <a:solidFill>
                <a:srgbClr val="4E4EB8"/>
              </a:solidFill>
              <a:latin typeface="+mj-lt"/>
              <a:ea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3F8D9CEE-6221-4001-9896-E056A975D0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3079" y="4346287"/>
            <a:ext cx="1905462" cy="1677593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467229D-8039-4676-8F07-A6282B4667B7}"/>
              </a:ext>
            </a:extLst>
          </p:cNvPr>
          <p:cNvSpPr txBox="1"/>
          <p:nvPr/>
        </p:nvSpPr>
        <p:spPr>
          <a:xfrm>
            <a:off x="4746789" y="6011996"/>
            <a:ext cx="4424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+mj-lt"/>
                <a:ea typeface="+mn-ea"/>
              </a:rPr>
              <a:t>Division of Nuclear Technology and 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+mn-ea"/>
              </a:rPr>
              <a:t>Applications, IHEP@70keV </a:t>
            </a:r>
            <a:r>
              <a:rPr lang="en-US" altLang="zh-CN" dirty="0">
                <a:solidFill>
                  <a:srgbClr val="FF0000"/>
                </a:solidFill>
                <a:latin typeface="+mj-lt"/>
                <a:ea typeface="+mn-ea"/>
              </a:rPr>
              <a:t>10</a:t>
            </a:r>
            <a:r>
              <a:rPr lang="el-GR" altLang="zh-CN" dirty="0">
                <a:solidFill>
                  <a:srgbClr val="FF0000"/>
                </a:solidFill>
                <a:latin typeface="+mj-lt"/>
                <a:ea typeface="+mn-ea"/>
              </a:rPr>
              <a:t>μ</a:t>
            </a:r>
            <a:r>
              <a:rPr lang="en-US" altLang="zh-CN" dirty="0">
                <a:solidFill>
                  <a:srgbClr val="FF0000"/>
                </a:solidFill>
                <a:latin typeface="+mj-lt"/>
                <a:ea typeface="+mn-ea"/>
              </a:rPr>
              <a:t>m/pixel</a:t>
            </a:r>
            <a:endParaRPr lang="zh-CN" altLang="en-US" dirty="0">
              <a:solidFill>
                <a:srgbClr val="FF0000"/>
              </a:solidFill>
              <a:latin typeface="+mj-lt"/>
              <a:ea typeface="+mn-ea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="" xmlns:a16="http://schemas.microsoft.com/office/drawing/2014/main" id="{D990FC23-EE96-4C53-B0BF-8CF2ECA00F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70" y="4346287"/>
            <a:ext cx="1936141" cy="1665709"/>
          </a:xfrm>
          <a:prstGeom prst="rect">
            <a:avLst/>
          </a:prstGeom>
          <a:ln w="12700">
            <a:solidFill>
              <a:schemeClr val="tx2"/>
            </a:solidFill>
          </a:ln>
        </p:spPr>
      </p:pic>
      <p:sp>
        <p:nvSpPr>
          <p:cNvPr id="14" name="箭头: 右 8">
            <a:extLst>
              <a:ext uri="{FF2B5EF4-FFF2-40B4-BE49-F238E27FC236}">
                <a16:creationId xmlns="" xmlns:a16="http://schemas.microsoft.com/office/drawing/2014/main" id="{C818A7C1-B393-4E2F-B002-EEFDE00BB4EF}"/>
              </a:ext>
            </a:extLst>
          </p:cNvPr>
          <p:cNvSpPr/>
          <p:nvPr/>
        </p:nvSpPr>
        <p:spPr>
          <a:xfrm>
            <a:off x="6842350" y="4939756"/>
            <a:ext cx="354416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7C1C4343-4AC2-43B6-8B52-F1AD574CD438}"/>
              </a:ext>
            </a:extLst>
          </p:cNvPr>
          <p:cNvSpPr txBox="1"/>
          <p:nvPr/>
        </p:nvSpPr>
        <p:spPr>
          <a:xfrm>
            <a:off x="1" y="5983049"/>
            <a:ext cx="457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rgbClr val="FF0000"/>
                </a:solidFill>
                <a:latin typeface="+mj-lt"/>
                <a:ea typeface="+mn-ea"/>
              </a:rPr>
              <a:t>Tongfang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+mn-ea"/>
              </a:rPr>
              <a:t> </a:t>
            </a:r>
            <a:r>
              <a:rPr lang="en-US" altLang="zh-CN" dirty="0" err="1" smtClean="0">
                <a:solidFill>
                  <a:srgbClr val="FF0000"/>
                </a:solidFill>
                <a:latin typeface="+mj-lt"/>
                <a:ea typeface="+mn-ea"/>
              </a:rPr>
              <a:t>Weishi</a:t>
            </a:r>
            <a:r>
              <a:rPr lang="en-US" altLang="zh-CN" dirty="0" smtClean="0">
                <a:solidFill>
                  <a:srgbClr val="FF0000"/>
                </a:solidFill>
                <a:latin typeface="+mj-lt"/>
                <a:ea typeface="+mn-ea"/>
              </a:rPr>
              <a:t>@ </a:t>
            </a:r>
            <a:r>
              <a:rPr lang="en-US" altLang="zh-CN" dirty="0">
                <a:solidFill>
                  <a:srgbClr val="FF0000"/>
                </a:solidFill>
                <a:latin typeface="+mj-lt"/>
                <a:ea typeface="+mn-ea"/>
              </a:rPr>
              <a:t>9MeV,</a:t>
            </a:r>
            <a:r>
              <a:rPr lang="en-US" altLang="zh-CN" dirty="0">
                <a:latin typeface="+mj-lt"/>
                <a:ea typeface="+mn-ea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+mj-lt"/>
                <a:ea typeface="+mn-ea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+mj-lt"/>
                <a:ea typeface="+mn-ea"/>
              </a:rPr>
              <a:t>50</a:t>
            </a:r>
            <a:r>
              <a:rPr lang="el-GR" altLang="zh-CN" dirty="0">
                <a:solidFill>
                  <a:srgbClr val="FF0000"/>
                </a:solidFill>
                <a:latin typeface="+mj-lt"/>
                <a:ea typeface="+mn-ea"/>
              </a:rPr>
              <a:t> μ</a:t>
            </a:r>
            <a:r>
              <a:rPr lang="en-US" altLang="zh-CN" dirty="0">
                <a:solidFill>
                  <a:srgbClr val="FF0000"/>
                </a:solidFill>
                <a:latin typeface="+mj-lt"/>
                <a:ea typeface="+mn-ea"/>
              </a:rPr>
              <a:t>m/pixel</a:t>
            </a:r>
            <a:endParaRPr lang="zh-CN" altLang="en-US" dirty="0">
              <a:solidFill>
                <a:srgbClr val="FF0000"/>
              </a:solidFill>
              <a:latin typeface="+mj-lt"/>
              <a:ea typeface="+mn-ea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="" xmlns:a16="http://schemas.microsoft.com/office/drawing/2014/main" id="{1AEA475E-EF8C-4FFA-91DA-EA7C8C969FCF}"/>
              </a:ext>
            </a:extLst>
          </p:cNvPr>
          <p:cNvCxnSpPr>
            <a:cxnSpLocks/>
          </p:cNvCxnSpPr>
          <p:nvPr/>
        </p:nvCxnSpPr>
        <p:spPr>
          <a:xfrm>
            <a:off x="7395170" y="5157192"/>
            <a:ext cx="0" cy="55677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="" xmlns:a16="http://schemas.microsoft.com/office/drawing/2014/main" id="{2C04D8FB-3E9C-41EE-B74C-35D33E240F90}"/>
              </a:ext>
            </a:extLst>
          </p:cNvPr>
          <p:cNvCxnSpPr>
            <a:cxnSpLocks/>
          </p:cNvCxnSpPr>
          <p:nvPr/>
        </p:nvCxnSpPr>
        <p:spPr>
          <a:xfrm>
            <a:off x="8698681" y="5157192"/>
            <a:ext cx="0" cy="55677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 descr="C:\Users\DELL\AppData\Local\Temp\WeChat Files\152f6f1687afa2a0ad72caacf0f5755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5148"/>
                    </a14:imgEffect>
                    <a14:imgEffect>
                      <a14:saturation sat="0"/>
                    </a14:imgEffect>
                    <a14:imgEffect>
                      <a14:brightnessContrast bright="20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56" t="28416" r="16376" b="14027"/>
          <a:stretch/>
        </p:blipFill>
        <p:spPr bwMode="auto">
          <a:xfrm>
            <a:off x="765631" y="1333186"/>
            <a:ext cx="3029184" cy="255634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78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BPM electronics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The R&amp;D of BPM electronics founded by seed money of IHEP and other funding</a:t>
            </a:r>
            <a:r>
              <a:rPr lang="zh-CN" altLang="en-US" dirty="0" smtClean="0"/>
              <a:t>（</a:t>
            </a:r>
            <a:r>
              <a:rPr lang="en-US" altLang="zh-CN" dirty="0" smtClean="0"/>
              <a:t>HEPS-TF etc</a:t>
            </a:r>
            <a:r>
              <a:rPr lang="en-US" altLang="zh-CN" dirty="0"/>
              <a:t>.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en-US" altLang="zh-CN" dirty="0" smtClean="0"/>
              <a:t>Kicked off in the start of 2015</a:t>
            </a:r>
          </a:p>
          <a:p>
            <a:r>
              <a:rPr lang="en-US" altLang="zh-CN" dirty="0" smtClean="0"/>
              <a:t>The first version of the electronics</a:t>
            </a:r>
            <a:r>
              <a:rPr lang="zh-CN" altLang="en-US" dirty="0"/>
              <a:t> </a:t>
            </a:r>
            <a:r>
              <a:rPr lang="en-US" altLang="zh-CN" dirty="0" smtClean="0"/>
              <a:t>was finished in 2018. Some results of the electronics are from testing in lab and real beam.</a:t>
            </a:r>
          </a:p>
        </p:txBody>
      </p:sp>
    </p:spTree>
    <p:extLst>
      <p:ext uri="{BB962C8B-B14F-4D97-AF65-F5344CB8AC3E}">
        <p14:creationId xmlns:p14="http://schemas.microsoft.com/office/powerpoint/2010/main" val="34442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198550"/>
            <a:ext cx="8579747" cy="850900"/>
          </a:xfrm>
        </p:spPr>
        <p:txBody>
          <a:bodyPr/>
          <a:lstStyle/>
          <a:p>
            <a:r>
              <a:rPr lang="en-US" altLang="zh-CN" dirty="0" smtClean="0"/>
              <a:t>Application of BPM electronics in BEPCII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288905"/>
            <a:ext cx="8640960" cy="4319810"/>
          </a:xfrm>
        </p:spPr>
        <p:txBody>
          <a:bodyPr/>
          <a:lstStyle/>
          <a:p>
            <a:r>
              <a:rPr lang="en-US" altLang="zh-CN" dirty="0" smtClean="0"/>
              <a:t>The single-pass mode BPM electronics is developed for the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.</a:t>
            </a:r>
          </a:p>
          <a:p>
            <a:r>
              <a:rPr lang="en-US" altLang="zh-CN" dirty="0" smtClean="0"/>
              <a:t>After </a:t>
            </a:r>
            <a:r>
              <a:rPr lang="en-US" altLang="zh-CN" dirty="0"/>
              <a:t>finishing </a:t>
            </a:r>
            <a:r>
              <a:rPr lang="en-US" altLang="zh-CN" dirty="0" smtClean="0"/>
              <a:t>prototype test, small </a:t>
            </a:r>
            <a:r>
              <a:rPr lang="en-US" altLang="zh-CN" dirty="0"/>
              <a:t>batch production and </a:t>
            </a:r>
            <a:r>
              <a:rPr lang="en-US" altLang="zh-CN" dirty="0" smtClean="0"/>
              <a:t>application has been done </a:t>
            </a:r>
            <a:r>
              <a:rPr lang="en-US" altLang="zh-CN" dirty="0"/>
              <a:t>in </a:t>
            </a:r>
            <a:r>
              <a:rPr lang="en-US" altLang="zh-CN" dirty="0" smtClean="0"/>
              <a:t>BEPCII during the summer maintenance</a:t>
            </a:r>
          </a:p>
          <a:p>
            <a:r>
              <a:rPr lang="en-US" altLang="zh-CN" dirty="0" smtClean="0"/>
              <a:t>The results shows that the resolution of electronics is about 14um in the lab test and 27um for the real beam test.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39" y="4041806"/>
            <a:ext cx="2939103" cy="2469434"/>
          </a:xfrm>
          <a:prstGeom prst="rect">
            <a:avLst/>
          </a:prstGeom>
        </p:spPr>
      </p:pic>
      <p:pic>
        <p:nvPicPr>
          <p:cNvPr id="7" name="内容占位符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83181"/>
            <a:ext cx="3579636" cy="224175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64" y="4199521"/>
            <a:ext cx="2757068" cy="180906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396303" y="6290156"/>
            <a:ext cx="287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The lab test result shows that the resolution is about 14</a:t>
            </a:r>
            <a:r>
              <a:rPr lang="en-US" altLang="zh-CN" sz="1400" dirty="0" smtClean="0">
                <a:latin typeface="Symbol" panose="05050102010706020507" pitchFamily="18" charset="2"/>
              </a:rPr>
              <a:t>m</a:t>
            </a:r>
            <a:r>
              <a:rPr lang="en-US" altLang="zh-CN" sz="1400" dirty="0" smtClean="0"/>
              <a:t>m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6156176" y="6271436"/>
            <a:ext cx="3248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The </a:t>
            </a:r>
            <a:r>
              <a:rPr lang="en-US" altLang="zh-CN" sz="1400" dirty="0" smtClean="0"/>
              <a:t>beam </a:t>
            </a:r>
            <a:r>
              <a:rPr lang="en-US" altLang="zh-CN" sz="1400" dirty="0"/>
              <a:t>test result shows that the resolution is about </a:t>
            </a:r>
            <a:r>
              <a:rPr lang="en-US" altLang="zh-CN" sz="1400" dirty="0" smtClean="0"/>
              <a:t>27</a:t>
            </a:r>
            <a:r>
              <a:rPr lang="en-US" altLang="zh-CN" sz="1400" dirty="0" smtClean="0">
                <a:latin typeface="Symbol" panose="05050102010706020507" pitchFamily="18" charset="2"/>
              </a:rPr>
              <a:t>m</a:t>
            </a:r>
            <a:r>
              <a:rPr lang="en-US" altLang="zh-CN" sz="1400" dirty="0" smtClean="0"/>
              <a:t>m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26250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BPM electronics </a:t>
            </a:r>
            <a:r>
              <a:rPr lang="en-US" altLang="zh-CN" dirty="0"/>
              <a:t>test in BEPCII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1438"/>
            <a:ext cx="8363272" cy="4319810"/>
          </a:xfrm>
        </p:spPr>
        <p:txBody>
          <a:bodyPr/>
          <a:lstStyle/>
          <a:p>
            <a:r>
              <a:rPr lang="en-US" altLang="zh-CN" dirty="0"/>
              <a:t>The </a:t>
            </a:r>
            <a:r>
              <a:rPr lang="en-US" altLang="zh-CN" dirty="0" smtClean="0"/>
              <a:t>BPM electronics prototype for storage ring </a:t>
            </a:r>
            <a:r>
              <a:rPr lang="en-US" altLang="zh-CN" dirty="0"/>
              <a:t>is </a:t>
            </a:r>
            <a:r>
              <a:rPr lang="en-US" altLang="zh-CN" dirty="0" smtClean="0"/>
              <a:t>developed in 2018.  </a:t>
            </a:r>
            <a:endParaRPr lang="en-US" altLang="zh-CN" dirty="0"/>
          </a:p>
          <a:p>
            <a:r>
              <a:rPr lang="en-US" altLang="zh-CN" dirty="0" smtClean="0"/>
              <a:t>The prototype was put into operation in SR </a:t>
            </a:r>
            <a:r>
              <a:rPr lang="en-US" altLang="zh-CN" dirty="0"/>
              <a:t>after testing. </a:t>
            </a:r>
            <a:r>
              <a:rPr lang="en-US" altLang="zh-CN" dirty="0" smtClean="0"/>
              <a:t> After  one </a:t>
            </a:r>
            <a:r>
              <a:rPr lang="en-US" altLang="zh-CN" dirty="0"/>
              <a:t>year of trouble-free </a:t>
            </a:r>
            <a:r>
              <a:rPr lang="en-US" altLang="zh-CN" dirty="0" smtClean="0"/>
              <a:t>operation, we plan to upgrade all </a:t>
            </a:r>
            <a:r>
              <a:rPr lang="en-US" altLang="zh-CN" dirty="0" err="1"/>
              <a:t>B</a:t>
            </a:r>
            <a:r>
              <a:rPr lang="en-US" altLang="zh-CN" dirty="0" err="1" smtClean="0"/>
              <a:t>ergoz</a:t>
            </a:r>
            <a:r>
              <a:rPr lang="en-US" altLang="zh-CN" dirty="0" smtClean="0"/>
              <a:t> electronics to home-made type.</a:t>
            </a:r>
          </a:p>
          <a:p>
            <a:r>
              <a:rPr lang="en-US" altLang="zh-CN" dirty="0" smtClean="0"/>
              <a:t>There are totally 100 sets of electronics for electron ring and positron ring. The work supported </a:t>
            </a:r>
            <a:r>
              <a:rPr lang="en-US" altLang="zh-CN" dirty="0"/>
              <a:t>by  </a:t>
            </a:r>
            <a:r>
              <a:rPr lang="en-US" altLang="zh-CN" dirty="0" smtClean="0"/>
              <a:t>BEPCII operation </a:t>
            </a:r>
            <a:r>
              <a:rPr lang="en-US" altLang="zh-CN" dirty="0"/>
              <a:t>and maintenance </a:t>
            </a:r>
            <a:r>
              <a:rPr lang="en-US" altLang="zh-CN" dirty="0" smtClean="0"/>
              <a:t>Fund.</a:t>
            </a:r>
            <a:endParaRPr lang="zh-CN" altLang="en-US" dirty="0"/>
          </a:p>
        </p:txBody>
      </p:sp>
      <p:pic>
        <p:nvPicPr>
          <p:cNvPr id="6" name="图片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5" r="5998"/>
          <a:stretch>
            <a:fillRect/>
          </a:stretch>
        </p:blipFill>
        <p:spPr bwMode="auto">
          <a:xfrm>
            <a:off x="227465" y="4509120"/>
            <a:ext cx="2672841" cy="195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D:\DBPM_ALL\HEPS\bpm_our_libera\libera_bpm\libera_dbpm_y_withbeam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908" y="4654466"/>
            <a:ext cx="2557454" cy="17931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图片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289" y="4590086"/>
            <a:ext cx="2637995" cy="184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227465" y="6561805"/>
            <a:ext cx="2481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实验室测试分辨率</a:t>
            </a:r>
            <a:r>
              <a:rPr lang="en-US" altLang="zh-CN" sz="1200" dirty="0"/>
              <a:t>40nm</a:t>
            </a:r>
            <a:r>
              <a:rPr lang="zh-CN" altLang="en-US" sz="1200" dirty="0"/>
              <a:t>（</a:t>
            </a:r>
            <a:r>
              <a:rPr lang="en-US" altLang="zh-CN" sz="1200" dirty="0"/>
              <a:t>100s</a:t>
            </a:r>
            <a:r>
              <a:rPr lang="zh-CN" altLang="en-US" sz="1200" dirty="0"/>
              <a:t>）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322371" y="6561806"/>
            <a:ext cx="2817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样机纳入轨道反馈长时间运行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455411" y="6545514"/>
            <a:ext cx="2372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束流测试分辨率</a:t>
            </a:r>
            <a:r>
              <a:rPr lang="en-US" altLang="zh-CN" sz="1200" dirty="0"/>
              <a:t>90nm</a:t>
            </a:r>
            <a:r>
              <a:rPr lang="zh-CN" altLang="en-US" sz="1200" dirty="0"/>
              <a:t>（</a:t>
            </a:r>
            <a:r>
              <a:rPr lang="en-US" altLang="zh-CN" sz="1200" dirty="0"/>
              <a:t>100s</a:t>
            </a:r>
            <a:r>
              <a:rPr lang="zh-CN" altLang="en-US" sz="1200" dirty="0"/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558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BPM electronics </a:t>
            </a:r>
            <a:r>
              <a:rPr lang="en-US" altLang="zh-CN" dirty="0"/>
              <a:t>test in BEPCII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268760"/>
            <a:ext cx="8576209" cy="4319810"/>
          </a:xfrm>
        </p:spPr>
        <p:txBody>
          <a:bodyPr/>
          <a:lstStyle/>
          <a:p>
            <a:r>
              <a:rPr lang="en-US" altLang="zh-CN" dirty="0" smtClean="0"/>
              <a:t>The first </a:t>
            </a:r>
            <a:r>
              <a:rPr lang="en-US" altLang="zh-CN" dirty="0" smtClean="0"/>
              <a:t>5 </a:t>
            </a:r>
            <a:r>
              <a:rPr lang="en-US" altLang="zh-CN" dirty="0" smtClean="0"/>
              <a:t>sets will be installed in positron ring and put into operation in the next month </a:t>
            </a:r>
            <a:r>
              <a:rPr lang="en-US" altLang="zh-CN" dirty="0"/>
              <a:t>before </a:t>
            </a:r>
            <a:r>
              <a:rPr lang="en-US" altLang="zh-CN" dirty="0" smtClean="0"/>
              <a:t>routine </a:t>
            </a:r>
            <a:r>
              <a:rPr lang="en-US" altLang="zh-CN" dirty="0" smtClean="0"/>
              <a:t>shutdown </a:t>
            </a:r>
            <a:r>
              <a:rPr lang="en-US" altLang="zh-CN" dirty="0" smtClean="0"/>
              <a:t>of this Summer.</a:t>
            </a:r>
          </a:p>
          <a:p>
            <a:r>
              <a:rPr lang="en-US" altLang="zh-CN" dirty="0" smtClean="0"/>
              <a:t>The </a:t>
            </a:r>
            <a:r>
              <a:rPr lang="en-US" altLang="zh-CN" dirty="0" smtClean="0"/>
              <a:t>left BPM </a:t>
            </a:r>
            <a:r>
              <a:rPr lang="en-US" altLang="zh-CN" dirty="0"/>
              <a:t>electronics(45) </a:t>
            </a:r>
            <a:r>
              <a:rPr lang="en-US" altLang="zh-CN" dirty="0" smtClean="0"/>
              <a:t>of positron ring will be installed during the period of  </a:t>
            </a:r>
            <a:r>
              <a:rPr lang="en-US" altLang="zh-CN" dirty="0"/>
              <a:t>Summer </a:t>
            </a:r>
            <a:r>
              <a:rPr lang="en-US" altLang="zh-CN" dirty="0" smtClean="0"/>
              <a:t>maintenance.</a:t>
            </a:r>
          </a:p>
          <a:p>
            <a:r>
              <a:rPr lang="en-US" altLang="zh-CN" dirty="0" smtClean="0"/>
              <a:t>Next year,  the BPM electronics of electron ring will upgrade to home-made type. And also, </a:t>
            </a:r>
            <a:r>
              <a:rPr lang="en-US" altLang="zh-CN" dirty="0"/>
              <a:t>the </a:t>
            </a:r>
            <a:r>
              <a:rPr lang="en-US" altLang="zh-CN" dirty="0" smtClean="0"/>
              <a:t>synchrotron </a:t>
            </a:r>
            <a:r>
              <a:rPr lang="en-US" altLang="zh-CN" dirty="0"/>
              <a:t>radiation </a:t>
            </a:r>
            <a:r>
              <a:rPr lang="en-US" altLang="zh-CN" dirty="0" smtClean="0"/>
              <a:t>ring will </a:t>
            </a:r>
            <a:r>
              <a:rPr lang="en-US" altLang="zh-CN" dirty="0"/>
              <a:t>be </a:t>
            </a:r>
            <a:r>
              <a:rPr lang="en-US" altLang="zh-CN" dirty="0" smtClean="0"/>
              <a:t>equipped with all self-developed electronics.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15358"/>
            <a:ext cx="3248173" cy="2067992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9910" y="6453030"/>
            <a:ext cx="3682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home-made BPM </a:t>
            </a:r>
            <a:r>
              <a:rPr lang="en-US" altLang="zh-CN" dirty="0"/>
              <a:t>electronics</a:t>
            </a:r>
            <a:endParaRPr lang="zh-CN" altLang="en-US" dirty="0"/>
          </a:p>
        </p:txBody>
      </p:sp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445331"/>
            <a:ext cx="2211715" cy="2008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138" y="4439518"/>
            <a:ext cx="2430599" cy="204383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67098" y="6467701"/>
            <a:ext cx="4654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High-level software development and test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771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内容占位符 2"/>
          <p:cNvSpPr>
            <a:spLocks noGrp="1"/>
          </p:cNvSpPr>
          <p:nvPr>
            <p:ph idx="1"/>
          </p:nvPr>
        </p:nvSpPr>
        <p:spPr>
          <a:xfrm>
            <a:off x="539552" y="1412776"/>
            <a:ext cx="7992888" cy="416671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l"/>
            </a:pPr>
            <a:r>
              <a:rPr lang="en-US" altLang="zh-CN" sz="2400" b="0" dirty="0" smtClean="0">
                <a:solidFill>
                  <a:schemeClr val="tx1"/>
                </a:solidFill>
              </a:rPr>
              <a:t>The </a:t>
            </a:r>
            <a:r>
              <a:rPr lang="en-US" altLang="zh-CN" dirty="0"/>
              <a:t>Investigation on beam instrumentation requirements </a:t>
            </a:r>
            <a:r>
              <a:rPr lang="en-US" altLang="zh-CN" dirty="0" smtClean="0"/>
              <a:t>was finished</a:t>
            </a:r>
            <a:r>
              <a:rPr lang="en-US" altLang="zh-CN" sz="2400" b="0" dirty="0" smtClean="0">
                <a:solidFill>
                  <a:schemeClr val="tx1"/>
                </a:solidFill>
              </a:rPr>
              <a:t>. Most of measurement requirements were discussed and confirmed by AP and BI group</a:t>
            </a:r>
            <a:endParaRPr lang="en-US" altLang="zh-CN" sz="2400" b="0" dirty="0" smtClean="0">
              <a:solidFill>
                <a:schemeClr val="tx1"/>
              </a:solidFill>
            </a:endParaRP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dirty="0"/>
              <a:t>Complete </a:t>
            </a:r>
            <a:r>
              <a:rPr lang="en-US" altLang="zh-CN" dirty="0" smtClean="0"/>
              <a:t>the IP </a:t>
            </a:r>
            <a:r>
              <a:rPr lang="en-US" altLang="zh-CN" dirty="0"/>
              <a:t>BPM </a:t>
            </a:r>
            <a:r>
              <a:rPr lang="en-US" altLang="zh-CN" dirty="0" smtClean="0"/>
              <a:t> </a:t>
            </a:r>
            <a:r>
              <a:rPr lang="en-US" altLang="zh-CN" dirty="0"/>
              <a:t>design on the basis of reference to </a:t>
            </a:r>
            <a:r>
              <a:rPr lang="en-US" altLang="zh-CN" dirty="0" smtClean="0"/>
              <a:t>BEPCII and KEKB designs</a:t>
            </a:r>
            <a:r>
              <a:rPr lang="en-US" altLang="zh-CN" dirty="0" smtClean="0"/>
              <a:t>.</a:t>
            </a:r>
          </a:p>
          <a:p>
            <a:pPr algn="just">
              <a:buFont typeface="Wingdings" panose="05000000000000000000" pitchFamily="2" charset="2"/>
              <a:buChar char="l"/>
            </a:pPr>
            <a:r>
              <a:rPr lang="en-US" altLang="zh-CN" dirty="0" smtClean="0"/>
              <a:t>The BPM electronics have been used in BEPCII 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. </a:t>
            </a:r>
            <a:r>
              <a:rPr lang="en-US" altLang="zh-CN" dirty="0" smtClean="0"/>
              <a:t>In the next two years , the home-made electronics will be used in BEPCII SR.</a:t>
            </a:r>
            <a:endParaRPr lang="en-US" altLang="zh-CN" sz="2400" b="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altLang="zh-CN" sz="2400" b="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7584" y="2492896"/>
            <a:ext cx="7488832" cy="2592288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zh-CN" sz="4800" dirty="0"/>
              <a:t>Thank you for your attention</a:t>
            </a:r>
            <a:endParaRPr lang="zh-CN" altLang="en-US" sz="48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75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Outline</a:t>
            </a:r>
            <a:endParaRPr lang="zh-CN" altLang="en-US" dirty="0" smtClean="0"/>
          </a:p>
        </p:txBody>
      </p:sp>
      <p:sp>
        <p:nvSpPr>
          <p:cNvPr id="17410" name="内容占位符 2"/>
          <p:cNvSpPr>
            <a:spLocks noGrp="1"/>
          </p:cNvSpPr>
          <p:nvPr>
            <p:ph idx="1"/>
          </p:nvPr>
        </p:nvSpPr>
        <p:spPr>
          <a:xfrm>
            <a:off x="1000125" y="1341438"/>
            <a:ext cx="7686675" cy="4525962"/>
          </a:xfr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/>
              <a:t>Investigation </a:t>
            </a:r>
            <a:r>
              <a:rPr lang="en-US" altLang="zh-CN" dirty="0"/>
              <a:t>on beam instrumentation </a:t>
            </a:r>
            <a:r>
              <a:rPr lang="en-US" altLang="zh-CN" dirty="0" smtClean="0"/>
              <a:t>requirements 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/>
              <a:t>The beam instrumentation of interaction point(IP)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/>
              <a:t>Beam position electronics test in BEPCII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17411" name="日期占位符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462B45C-70A4-445E-BAAB-79A6CAE50208}" type="datetime1">
              <a:rPr kumimoji="0" lang="en-US" altLang="zh-CN" sz="1400" smtClean="0">
                <a:latin typeface="Calibri" panose="020F0502020204030204" pitchFamily="34" charset="0"/>
                <a:ea typeface="仿宋_GB2312" pitchFamily="49" charset="-122"/>
              </a:rPr>
              <a:t>6/15/2020</a:t>
            </a:fld>
            <a:endParaRPr kumimoji="0" lang="zh-CN" altLang="en-US" sz="1400" dirty="0">
              <a:latin typeface="Calibri" panose="020F0502020204030204" pitchFamily="34" charset="0"/>
              <a:ea typeface="仿宋_GB2312" pitchFamily="49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78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CEPC beam instrumentation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Beam position monitor</a:t>
            </a:r>
          </a:p>
          <a:p>
            <a:r>
              <a:rPr lang="en-US" altLang="zh-CN" dirty="0" smtClean="0"/>
              <a:t>Beam current monitor</a:t>
            </a:r>
          </a:p>
          <a:p>
            <a:r>
              <a:rPr lang="en-US" altLang="zh-CN" dirty="0" smtClean="0"/>
              <a:t>Beam profile monitor</a:t>
            </a:r>
          </a:p>
          <a:p>
            <a:r>
              <a:rPr lang="en-US" altLang="zh-CN" dirty="0" smtClean="0"/>
              <a:t>Bunch length measurement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Beam instrumentation at IP</a:t>
            </a:r>
          </a:p>
          <a:p>
            <a:r>
              <a:rPr lang="en-US" altLang="zh-CN" dirty="0" smtClean="0"/>
              <a:t>Feed back system</a:t>
            </a:r>
          </a:p>
          <a:p>
            <a:r>
              <a:rPr lang="en-US" altLang="zh-CN" dirty="0" smtClean="0"/>
              <a:t>Beam loss monitor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62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Measurement requirements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7743" y="1130992"/>
            <a:ext cx="8075240" cy="4319810"/>
          </a:xfrm>
        </p:spPr>
        <p:txBody>
          <a:bodyPr/>
          <a:lstStyle/>
          <a:p>
            <a:r>
              <a:rPr lang="en-US" altLang="zh-CN" dirty="0" smtClean="0"/>
              <a:t>Linac </a:t>
            </a:r>
            <a:r>
              <a:rPr lang="zh-CN" altLang="en-US" dirty="0" smtClean="0"/>
              <a:t>（</a:t>
            </a:r>
            <a:r>
              <a:rPr lang="en-US" altLang="zh-CN" dirty="0" smtClean="0"/>
              <a:t>including damping ring</a:t>
            </a:r>
            <a:r>
              <a:rPr lang="zh-CN" altLang="en-US" dirty="0" smtClean="0"/>
              <a:t>）</a:t>
            </a:r>
            <a:r>
              <a:rPr lang="en-US" altLang="zh-CN" dirty="0" smtClean="0"/>
              <a:t>, booster, transport lines(LTB, BTS), Storage ring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4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43" y="2028092"/>
            <a:ext cx="7662552" cy="388275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88" y="2204864"/>
            <a:ext cx="8238441" cy="282826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2917" y="2420888"/>
            <a:ext cx="8198303" cy="37586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7" y="2636912"/>
            <a:ext cx="8412354" cy="394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Beam instrumentation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319810"/>
          </a:xfrm>
        </p:spPr>
        <p:txBody>
          <a:bodyPr/>
          <a:lstStyle/>
          <a:p>
            <a:r>
              <a:rPr lang="en-US" altLang="zh-CN" dirty="0" smtClean="0"/>
              <a:t>People from AP group and BI group discussed the requirements in </a:t>
            </a:r>
            <a:r>
              <a:rPr lang="en-US" altLang="zh-CN" dirty="0" smtClean="0"/>
              <a:t>May 20 and </a:t>
            </a:r>
            <a:r>
              <a:rPr lang="en-US" altLang="zh-CN" dirty="0" smtClean="0"/>
              <a:t>May </a:t>
            </a:r>
            <a:r>
              <a:rPr lang="en-US" altLang="zh-CN" dirty="0" smtClean="0"/>
              <a:t>27,2020.</a:t>
            </a:r>
          </a:p>
          <a:p>
            <a:r>
              <a:rPr lang="en-US" altLang="zh-CN" dirty="0" smtClean="0"/>
              <a:t>Most of the </a:t>
            </a:r>
            <a:r>
              <a:rPr lang="en-US" altLang="zh-CN" dirty="0"/>
              <a:t>requirements </a:t>
            </a:r>
            <a:r>
              <a:rPr lang="en-US" altLang="zh-CN" dirty="0" smtClean="0"/>
              <a:t>were </a:t>
            </a:r>
            <a:r>
              <a:rPr lang="en-US" altLang="zh-CN" dirty="0" smtClean="0"/>
              <a:t>confirmed and listed in the table below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5D528-5DC1-43AE-A3BF-8656839858CE}" type="datetime1">
              <a:rPr lang="en-US" altLang="zh-CN" smtClean="0"/>
              <a:t>6/15/2020</a:t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5</a:t>
            </a:fld>
            <a:endParaRPr lang="zh-CN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112883"/>
              </p:ext>
            </p:extLst>
          </p:nvPr>
        </p:nvGraphicFramePr>
        <p:xfrm>
          <a:off x="971600" y="2780928"/>
          <a:ext cx="7560840" cy="3792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800200"/>
                <a:gridCol w="1584176"/>
                <a:gridCol w="2016224"/>
                <a:gridCol w="1224136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Item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Method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Parameter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solidFill>
                            <a:srgbClr val="3333FF"/>
                          </a:solidFill>
                        </a:rPr>
                        <a:t>Amounts</a:t>
                      </a:r>
                      <a:endParaRPr lang="zh-CN" altLang="en-US" dirty="0">
                        <a:solidFill>
                          <a:srgbClr val="3333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5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Linac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position</a:t>
                      </a:r>
                      <a:endParaRPr lang="zh-CN" altLang="en-US" sz="12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Stripline</a:t>
                      </a: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BPM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en-US" altLang="zh-CN" sz="12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</a:t>
                      </a:r>
                      <a:r>
                        <a:rPr lang="zh-CN" altLang="en-US" sz="12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altLang="zh-CN" sz="12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30um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140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current 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ICT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2.5%@1nC-10nC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42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70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profile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YAG/OTR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Resolution:</a:t>
                      </a:r>
                      <a:r>
                        <a:rPr lang="en-US" altLang="zh-CN" sz="12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30um</a:t>
                      </a:r>
                      <a:endParaRPr lang="zh-CN" altLang="en-US" sz="1200" b="1" kern="100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80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</a:t>
                      </a:r>
                      <a:r>
                        <a:rPr lang="en-US" altLang="zh-CN" sz="12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emittance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Q+PR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10%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 &amp; spread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AM+PR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0.1%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rowSpan="2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Damping ring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Average</a:t>
                      </a:r>
                      <a:r>
                        <a:rPr lang="en-US" altLang="zh-CN" sz="12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current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DCCT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en-US" altLang="zh-CN" sz="1200" b="1" kern="100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:50uA@0.1mA-30mA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position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Button BPM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 : 20um @ 5mA TBT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宋体"/>
                        </a:rPr>
                        <a:t>Tune measurement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宋体"/>
                        </a:rPr>
                        <a:t>Frequency sweeping 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altLang="zh-CN" sz="1200" b="1" kern="10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</a:t>
                      </a:r>
                      <a:endParaRPr lang="zh-CN" altLang="en-US" sz="1200" b="1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10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179512" y="37571"/>
            <a:ext cx="8856984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algn="l">
              <a:defRPr/>
            </a:pPr>
            <a:r>
              <a:rPr kumimoji="1" lang="en-US" altLang="zh-CN" kern="0" dirty="0">
                <a:latin typeface="Comic Sans MS"/>
              </a:rPr>
              <a:t>The beam instrumentation in CEPC </a:t>
            </a:r>
            <a:r>
              <a:rPr kumimoji="1" lang="en-US" altLang="zh-CN" kern="0" dirty="0" smtClean="0">
                <a:latin typeface="Comic Sans MS"/>
              </a:rPr>
              <a:t>booster</a:t>
            </a:r>
            <a:endParaRPr kumimoji="1" lang="zh-CN" altLang="en-US" kern="0" dirty="0">
              <a:latin typeface="Comic Sans M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350057"/>
              </p:ext>
            </p:extLst>
          </p:nvPr>
        </p:nvGraphicFramePr>
        <p:xfrm>
          <a:off x="395536" y="620688"/>
          <a:ext cx="8136905" cy="62209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74944"/>
                <a:gridCol w="852437"/>
                <a:gridCol w="852437"/>
                <a:gridCol w="1840662"/>
                <a:gridCol w="2886494"/>
                <a:gridCol w="929931"/>
              </a:tblGrid>
              <a:tr h="45143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Item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Method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Parameter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Amounts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7933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Times New Roman"/>
                          <a:ea typeface="宋体"/>
                        </a:rPr>
                        <a:t>Booster</a:t>
                      </a:r>
                      <a:endParaRPr lang="en-US" sz="16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position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Turn</a:t>
                      </a:r>
                      <a:r>
                        <a:rPr lang="en-US" sz="1200" b="1" kern="100" baseline="0" dirty="0" smtClean="0">
                          <a:effectLst/>
                          <a:latin typeface="Times New Roman"/>
                          <a:ea typeface="宋体"/>
                        </a:rPr>
                        <a:t> by turn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±20mm×±10mm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0.02mm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Measurement time of COD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 4 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1808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4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Bunch by bunch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40mm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×±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0.1mm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1808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Bunch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BCM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10mA / per bunch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Relatively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precision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1/4095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91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Average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DCCT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0.0~1.5A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Resolution:50uA@0.6-8mA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Linearity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%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Zero drift: &lt;0.05mA</a:t>
                      </a:r>
                      <a:endParaRPr lang="en-US" sz="1200" b="1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size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Double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slit interferometer </a:t>
                      </a:r>
                      <a:endParaRPr lang="en-US" sz="1200" b="1" kern="100" dirty="0" smtClean="0">
                        <a:effectLst/>
                        <a:latin typeface="Times New Roman"/>
                        <a:ea typeface="宋体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x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ray pin hole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Resolution:0.2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µ</a:t>
                      </a: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87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</a:t>
                      </a: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宋体"/>
                        </a:rPr>
                        <a:t>unch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length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Streak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camera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dirty="0" smtClean="0"/>
                        <a:t>Two photon intensity interferometer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Resolution:0.5 </a:t>
                      </a:r>
                      <a:r>
                        <a:rPr lang="en-US" sz="1200" b="1" kern="0" dirty="0" err="1" smtClean="0">
                          <a:effectLst/>
                          <a:latin typeface="Times New Roman"/>
                          <a:ea typeface="宋体"/>
                        </a:rPr>
                        <a:t>ps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3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Tune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measurement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Frequency sweeping method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2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DDD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5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loss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optical</a:t>
                      </a:r>
                      <a:r>
                        <a:rPr lang="en-GB" altLang="zh-CN" sz="1200" b="1" kern="1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 </a:t>
                      </a:r>
                      <a:r>
                        <a:rPr lang="en-GB" altLang="zh-CN" sz="1200" b="1" kern="10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+mn-cs"/>
                        </a:rPr>
                        <a:t>fiber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Space resolution</a:t>
                      </a:r>
                      <a:r>
                        <a:rPr lang="en-US" sz="1200" b="1" kern="100" baseline="0" dirty="0" smtClean="0">
                          <a:effectLst/>
                          <a:latin typeface="Times New Roman"/>
                          <a:ea typeface="宋体"/>
                        </a:rPr>
                        <a:t>:0.6m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400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2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Feedback system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&lt;=3ms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762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b="1" kern="100" dirty="0" smtClean="0">
                          <a:effectLst/>
                          <a:latin typeface="+mn-lt"/>
                          <a:ea typeface="+mn-ea"/>
                        </a:rPr>
                        <a:t>Feedback system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LFB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kern="100" dirty="0" smtClean="0">
                          <a:effectLst/>
                          <a:latin typeface="+mn-lt"/>
                          <a:ea typeface="+mn-ea"/>
                        </a:rPr>
                        <a:t>Damping time&lt;=60ms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604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 txBox="1">
            <a:spLocks/>
          </p:cNvSpPr>
          <p:nvPr/>
        </p:nvSpPr>
        <p:spPr bwMode="auto">
          <a:xfrm>
            <a:off x="457200" y="37571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+mj-lt"/>
                <a:ea typeface="+mj-ea"/>
                <a:cs typeface="楷体_GB2312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  <a:cs typeface="楷体_GB23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0000"/>
                </a:solidFill>
                <a:latin typeface="Comic Sans MS" pitchFamily="66" charset="0"/>
                <a:ea typeface="楷体_GB2312" pitchFamily="49" charset="-122"/>
              </a:defRPr>
            </a:lvl9pPr>
          </a:lstStyle>
          <a:p>
            <a:pPr algn="l">
              <a:defRPr/>
            </a:pPr>
            <a:r>
              <a:rPr kumimoji="1" lang="en-US" altLang="zh-CN" kern="0" dirty="0" smtClean="0">
                <a:latin typeface="Comic Sans MS"/>
              </a:rPr>
              <a:t>The beam instrumentation in CEPC ring</a:t>
            </a:r>
            <a:endParaRPr kumimoji="1" lang="zh-CN" altLang="en-US" kern="0" dirty="0" smtClean="0">
              <a:latin typeface="Comic Sans MS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48033"/>
              </p:ext>
            </p:extLst>
          </p:nvPr>
        </p:nvGraphicFramePr>
        <p:xfrm>
          <a:off x="107504" y="764704"/>
          <a:ext cx="8712968" cy="58311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29807"/>
                <a:gridCol w="912787"/>
                <a:gridCol w="912787"/>
                <a:gridCol w="2157498"/>
                <a:gridCol w="2904323"/>
                <a:gridCol w="995766"/>
              </a:tblGrid>
              <a:tr h="4225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  <a:latin typeface="Times New Roman"/>
                          <a:ea typeface="宋体"/>
                        </a:rPr>
                        <a:t> 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Item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Method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Parameter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Amounts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609">
                <a:tc rowSpan="1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effectLst/>
                          <a:latin typeface="Times New Roman"/>
                          <a:ea typeface="宋体"/>
                        </a:rPr>
                        <a:t>Storage ring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position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Closed orbit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宋体"/>
                          <a:cs typeface="+mn-cs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±20mm×±10mm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&lt;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0.6um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Measurement time of COD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 4 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2900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4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Bunch by bunch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Button electrode BPM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area (x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  <a:sym typeface="Symbol"/>
                        </a:rPr>
                        <a:t>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 y)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40mm</a:t>
                      </a:r>
                      <a:r>
                        <a:rPr lang="en-GB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×±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20mm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Resolution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0.1mm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2900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6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Bunch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BCM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10mA / per bunch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Relatively </a:t>
                      </a:r>
                      <a:r>
                        <a:rPr lang="en-US" sz="12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precision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1/4095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1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Average current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DCCT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Dynamic measurement range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0.0~1.5A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Linearity</a:t>
                      </a:r>
                      <a:r>
                        <a:rPr lang="zh-CN" alt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：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0.1 %</a:t>
                      </a:r>
                      <a:endParaRPr lang="en-US" sz="1200" b="1" dirty="0" smtClean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120"/>
                        </a:spcBef>
                        <a:spcAft>
                          <a:spcPts val="12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Zero drift: &lt;0.05mA</a:t>
                      </a:r>
                      <a:endParaRPr lang="en-US" sz="1200" b="1" dirty="0">
                        <a:effectLst/>
                        <a:latin typeface="+mn-lt"/>
                        <a:ea typeface="宋体"/>
                        <a:cs typeface="Times New Roman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4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size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Double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slit interferometer </a:t>
                      </a:r>
                      <a:endParaRPr lang="en-US" sz="1200" b="1" kern="100" dirty="0" smtClean="0">
                        <a:effectLst/>
                        <a:latin typeface="Times New Roman"/>
                        <a:ea typeface="宋体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x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ray pin hole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Resolution:0.2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µ</a:t>
                      </a: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4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1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B</a:t>
                      </a:r>
                      <a:r>
                        <a:rPr lang="en-US" altLang="zh-CN" sz="1200" b="1" kern="100" dirty="0" smtClean="0">
                          <a:effectLst/>
                          <a:latin typeface="Times New Roman"/>
                          <a:ea typeface="宋体"/>
                        </a:rPr>
                        <a:t>unch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length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Streak 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camera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1" dirty="0" smtClean="0"/>
                        <a:t>Two photon intensity interferometer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0" dirty="0" smtClean="0">
                          <a:effectLst/>
                          <a:latin typeface="Times New Roman"/>
                          <a:ea typeface="宋体"/>
                        </a:rPr>
                        <a:t>Resolution:1ps@10ps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Tune </a:t>
                      </a: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measurement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Frequency sweeping method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DDD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Resolution:0.001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2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Beam loss monitor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PIN-diode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Dynamic range:120 dB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Maximum counting rates≥10 MHz</a:t>
                      </a: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5800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Feedback system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TFB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&lt;=47ms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976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LFB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>
                          <a:effectLst/>
                          <a:latin typeface="Times New Roman"/>
                          <a:ea typeface="宋体"/>
                        </a:rPr>
                        <a:t>Damping time</a:t>
                      </a: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&lt;=24ms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00" dirty="0" smtClean="0">
                          <a:effectLst/>
                          <a:latin typeface="Times New Roman"/>
                          <a:ea typeface="宋体"/>
                        </a:rPr>
                        <a:t>2</a:t>
                      </a:r>
                      <a:endParaRPr lang="en-US" sz="1200" b="1" kern="100" dirty="0">
                        <a:effectLst/>
                        <a:latin typeface="Times New Roman"/>
                        <a:ea typeface="宋体"/>
                      </a:endParaRPr>
                    </a:p>
                  </a:txBody>
                  <a:tcPr marL="48988" marR="4898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327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2840" y="198550"/>
            <a:ext cx="8229600" cy="850900"/>
          </a:xfrm>
        </p:spPr>
        <p:txBody>
          <a:bodyPr/>
          <a:lstStyle/>
          <a:p>
            <a:r>
              <a:rPr lang="en-US" altLang="zh-CN" dirty="0"/>
              <a:t>The beam instrumentation of </a:t>
            </a:r>
            <a:r>
              <a:rPr lang="en-US" altLang="zh-CN" dirty="0" smtClean="0"/>
              <a:t>IP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129279"/>
            <a:ext cx="9144000" cy="4319810"/>
          </a:xfrm>
        </p:spPr>
        <p:txBody>
          <a:bodyPr/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</a:pPr>
            <a:r>
              <a:rPr lang="en-US" altLang="zh-CN" dirty="0">
                <a:solidFill>
                  <a:prstClr val="black"/>
                </a:solidFill>
              </a:rPr>
              <a:t>KEKB: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black"/>
                </a:solidFill>
              </a:rPr>
              <a:t>Four 4-electrode BPMs in the interaction region:</a:t>
            </a:r>
            <a:endParaRPr lang="zh-CN" altLang="en-US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black"/>
                </a:solidFill>
              </a:rPr>
              <a:t>The e+ and e- beams are completely </a:t>
            </a:r>
            <a:r>
              <a:rPr lang="en-US" altLang="zh-CN" dirty="0" smtClean="0">
                <a:solidFill>
                  <a:prstClr val="black"/>
                </a:solidFill>
              </a:rPr>
              <a:t>separated. Keep </a:t>
            </a:r>
            <a:r>
              <a:rPr lang="en-US" altLang="zh-CN" dirty="0">
                <a:solidFill>
                  <a:prstClr val="black"/>
                </a:solidFill>
              </a:rPr>
              <a:t>the collision condition stable, control the position offset of the interaction point and the crossing angle of the e+ and e- beams.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black"/>
                </a:solidFill>
              </a:rPr>
              <a:t>Special BPMs with eight button electrodes: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black"/>
                </a:solidFill>
              </a:rPr>
              <a:t>Installed at the front end of the superconducting quadruple magnets for the final focusing. </a:t>
            </a:r>
            <a:r>
              <a:rPr lang="en-US" altLang="zh-CN" dirty="0" smtClean="0">
                <a:solidFill>
                  <a:prstClr val="black"/>
                </a:solidFill>
              </a:rPr>
              <a:t>The </a:t>
            </a:r>
            <a:r>
              <a:rPr lang="en-US" altLang="zh-CN" dirty="0">
                <a:solidFill>
                  <a:prstClr val="black"/>
                </a:solidFill>
              </a:rPr>
              <a:t>e+ and e- beams pass through together in BPMs.</a:t>
            </a:r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04" y="4132856"/>
            <a:ext cx="4933284" cy="263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4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beam instrumentation of IP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13243-E730-472E-A005-6BE97143DD99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268760"/>
            <a:ext cx="47726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prstClr val="black"/>
                </a:solidFill>
                <a:latin typeface="Calibri" panose="020F0502020204030204"/>
              </a:rPr>
              <a:t>The eight electrode BPM in BEPCII:</a:t>
            </a:r>
          </a:p>
        </p:txBody>
      </p:sp>
      <p:sp>
        <p:nvSpPr>
          <p:cNvPr id="7" name="矩形 6"/>
          <p:cNvSpPr/>
          <p:nvPr/>
        </p:nvSpPr>
        <p:spPr>
          <a:xfrm>
            <a:off x="178876" y="1754453"/>
            <a:ext cx="84832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000000"/>
                </a:solidFill>
                <a:latin typeface="Calibri" panose="020F0502020204030204"/>
              </a:rPr>
              <a:t>Two BPMs in the both sides of IP.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srgbClr val="FF0000"/>
                </a:solidFill>
                <a:latin typeface="Calibri" panose="020F0502020204030204"/>
              </a:rPr>
              <a:t>The distance from the BPM to IP is 539 mm.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zh-CN" dirty="0">
                <a:solidFill>
                  <a:prstClr val="black"/>
                </a:solidFill>
                <a:latin typeface="Calibri" panose="020F0502020204030204"/>
              </a:rPr>
              <a:t>The time difference between the signals of e+ and e- beams in the same BPM</a:t>
            </a:r>
            <a:r>
              <a:rPr kumimoji="1" lang="en-US" altLang="zh-CN" sz="15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1" lang="en-US" altLang="zh-CN" sz="1500" dirty="0">
              <a:solidFill>
                <a:prstClr val="black"/>
              </a:solidFill>
              <a:latin typeface="Calibri" panose="020F0502020204030204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 sz="150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655" y="3982419"/>
            <a:ext cx="2837461" cy="199649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10" y="3357850"/>
            <a:ext cx="4459262" cy="595642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8036" y="2728100"/>
            <a:ext cx="85934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>
                <a:solidFill>
                  <a:prstClr val="black"/>
                </a:solidFill>
                <a:latin typeface="Calibri" panose="020F0502020204030204"/>
              </a:rPr>
              <a:t>6 variable (bunch charge and horizontal position) for two beams: </a:t>
            </a:r>
            <a:r>
              <a:rPr lang="en-US" altLang="zh-CN" i="1" dirty="0">
                <a:solidFill>
                  <a:prstClr val="black"/>
                </a:solidFill>
                <a:latin typeface="Calibri" panose="020F0502020204030204"/>
              </a:rPr>
              <a:t>p</a:t>
            </a:r>
            <a:r>
              <a:rPr lang="zh-CN" altLang="en-US" dirty="0">
                <a:solidFill>
                  <a:prstClr val="black"/>
                </a:solidFill>
                <a:latin typeface="Calibri" panose="020F0502020204030204"/>
              </a:rPr>
              <a:t>、</a:t>
            </a:r>
            <a:r>
              <a:rPr lang="en-US" altLang="zh-CN" i="1" dirty="0">
                <a:solidFill>
                  <a:prstClr val="black"/>
                </a:solidFill>
                <a:latin typeface="Calibri" panose="020F0502020204030204"/>
              </a:rPr>
              <a:t>x</a:t>
            </a:r>
            <a:r>
              <a:rPr lang="zh-CN" altLang="en-US" dirty="0">
                <a:solidFill>
                  <a:prstClr val="black"/>
                </a:solidFill>
                <a:latin typeface="Calibri" panose="020F0502020204030204"/>
              </a:rPr>
              <a:t>、</a:t>
            </a:r>
            <a:r>
              <a:rPr lang="en-US" altLang="zh-CN" i="1" dirty="0">
                <a:solidFill>
                  <a:prstClr val="black"/>
                </a:solidFill>
                <a:latin typeface="Calibri" panose="020F0502020204030204"/>
              </a:rPr>
              <a:t>y</a:t>
            </a:r>
            <a:r>
              <a:rPr lang="zh-CN" altLang="en-US" dirty="0">
                <a:solidFill>
                  <a:prstClr val="black"/>
                </a:solidFill>
                <a:latin typeface="Calibri" panose="020F0502020204030204"/>
              </a:rPr>
              <a:t>、</a:t>
            </a:r>
            <a:r>
              <a:rPr lang="en-US" altLang="zh-CN" i="1" dirty="0">
                <a:solidFill>
                  <a:prstClr val="black"/>
                </a:solidFill>
                <a:latin typeface="Calibri" panose="020F0502020204030204"/>
              </a:rPr>
              <a:t>q</a:t>
            </a:r>
            <a:r>
              <a:rPr lang="zh-CN" altLang="en-US" dirty="0">
                <a:solidFill>
                  <a:prstClr val="black"/>
                </a:solidFill>
                <a:latin typeface="Calibri" panose="020F0502020204030204"/>
              </a:rPr>
              <a:t>、</a:t>
            </a:r>
            <a:r>
              <a:rPr lang="en-US" altLang="zh-CN" i="1" dirty="0">
                <a:solidFill>
                  <a:prstClr val="black"/>
                </a:solidFill>
                <a:latin typeface="Calibri" panose="020F0502020204030204"/>
              </a:rPr>
              <a:t>u</a:t>
            </a:r>
            <a:r>
              <a:rPr lang="zh-CN" altLang="en-US" dirty="0">
                <a:solidFill>
                  <a:prstClr val="black"/>
                </a:solidFill>
                <a:latin typeface="Calibri" panose="020F0502020204030204"/>
              </a:rPr>
              <a:t>、</a:t>
            </a:r>
            <a:r>
              <a:rPr lang="en-US" altLang="zh-CN" i="1" dirty="0">
                <a:solidFill>
                  <a:prstClr val="black"/>
                </a:solidFill>
                <a:latin typeface="Calibri" panose="020F0502020204030204"/>
              </a:rPr>
              <a:t>v.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i="1" dirty="0">
                <a:solidFill>
                  <a:prstClr val="black"/>
                </a:solidFill>
                <a:latin typeface="Calibri" panose="020F0502020204030204"/>
              </a:rPr>
              <a:t>8*6 </a:t>
            </a:r>
            <a:r>
              <a:rPr lang="en-US" altLang="zh-CN" dirty="0">
                <a:solidFill>
                  <a:prstClr val="black"/>
                </a:solidFill>
                <a:latin typeface="Calibri" panose="020F0502020204030204"/>
              </a:rPr>
              <a:t>nonlinear system of equations (Newton iteration method): </a:t>
            </a:r>
            <a:endParaRPr lang="zh-CN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518" y="3391908"/>
            <a:ext cx="2924960" cy="317751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3404311" y="4611334"/>
            <a:ext cx="1231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R=33.5mm</a:t>
            </a:r>
            <a:endParaRPr lang="zh-CN" alt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49350" y="6075144"/>
            <a:ext cx="5123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Calibri" panose="020F0502020204030204"/>
              </a:rPr>
              <a:t>Difficulties: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b="1" dirty="0" smtClean="0">
                <a:solidFill>
                  <a:srgbClr val="FF0000"/>
                </a:solidFill>
                <a:latin typeface="Calibri" panose="020F0502020204030204"/>
              </a:rPr>
              <a:t>Sensitivity, operation time and processing difficulty </a:t>
            </a:r>
            <a:endParaRPr lang="zh-CN" altLang="en-US" b="1" dirty="0">
              <a:solidFill>
                <a:srgbClr val="FF0000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0033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HEP1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1">
      <a:majorFont>
        <a:latin typeface="Comic Sans MS"/>
        <a:ea typeface="楷体_GB2312"/>
        <a:cs typeface=""/>
      </a:majorFont>
      <a:minorFont>
        <a:latin typeface="Calibri"/>
        <a:ea typeface="仿宋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CEG">
  <a:themeElements>
    <a:clrScheme name="lCEG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lCE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lCEG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默认设计模板">
  <a:themeElements>
    <a:clrScheme name="默认设计模板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IHEP1</Template>
  <TotalTime>29511</TotalTime>
  <Words>1318</Words>
  <Application>Microsoft Office PowerPoint</Application>
  <PresentationFormat>全屏显示(4:3)</PresentationFormat>
  <Paragraphs>266</Paragraphs>
  <Slides>19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3" baseType="lpstr">
      <vt:lpstr>仿宋_GB2312</vt:lpstr>
      <vt:lpstr>楷体_GB2312</vt:lpstr>
      <vt:lpstr>宋体</vt:lpstr>
      <vt:lpstr>Arial</vt:lpstr>
      <vt:lpstr>Calibri</vt:lpstr>
      <vt:lpstr>Comic Sans MS</vt:lpstr>
      <vt:lpstr>Symbol</vt:lpstr>
      <vt:lpstr>Times New Roman</vt:lpstr>
      <vt:lpstr>Verdana</vt:lpstr>
      <vt:lpstr>Wingdings</vt:lpstr>
      <vt:lpstr>IHEP1</vt:lpstr>
      <vt:lpstr>lCEG</vt:lpstr>
      <vt:lpstr>默认设计模板</vt:lpstr>
      <vt:lpstr>Image</vt:lpstr>
      <vt:lpstr>CEPC instrumentation system design progress</vt:lpstr>
      <vt:lpstr>Outline</vt:lpstr>
      <vt:lpstr>CEPC beam instrumentation</vt:lpstr>
      <vt:lpstr>Measurement requirements </vt:lpstr>
      <vt:lpstr>Beam instrumentation </vt:lpstr>
      <vt:lpstr>PowerPoint 演示文稿</vt:lpstr>
      <vt:lpstr>PowerPoint 演示文稿</vt:lpstr>
      <vt:lpstr>The beam instrumentation of IP</vt:lpstr>
      <vt:lpstr>The beam instrumentation of IP</vt:lpstr>
      <vt:lpstr>The beam instrumentation of IP</vt:lpstr>
      <vt:lpstr>The beam instrumentation of IP</vt:lpstr>
      <vt:lpstr>The beam instrumentation of IP</vt:lpstr>
      <vt:lpstr>IP BPM feedthrough</vt:lpstr>
      <vt:lpstr>The BPM electronics</vt:lpstr>
      <vt:lpstr>Application of BPM electronics in BEPCII</vt:lpstr>
      <vt:lpstr>BPM electronics test in BEPCII</vt:lpstr>
      <vt:lpstr>BPM electronics test in BEPCII</vt:lpstr>
      <vt:lpstr>Summary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BEPCII Current Status</dc:title>
  <dc:creator>MC SYSTEM</dc:creator>
  <cp:lastModifiedBy>[随艳峰]</cp:lastModifiedBy>
  <cp:revision>969</cp:revision>
  <dcterms:created xsi:type="dcterms:W3CDTF">2011-11-19T17:44:44Z</dcterms:created>
  <dcterms:modified xsi:type="dcterms:W3CDTF">2020-06-15T05:47:10Z</dcterms:modified>
</cp:coreProperties>
</file>