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6" r:id="rId3"/>
    <p:sldId id="327" r:id="rId4"/>
    <p:sldId id="279" r:id="rId5"/>
    <p:sldId id="258" r:id="rId6"/>
    <p:sldId id="294" r:id="rId7"/>
    <p:sldId id="328" r:id="rId8"/>
    <p:sldId id="330" r:id="rId9"/>
    <p:sldId id="329" r:id="rId10"/>
    <p:sldId id="318" r:id="rId11"/>
    <p:sldId id="26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9" autoAdjust="0"/>
  </p:normalViewPr>
  <p:slideViewPr>
    <p:cSldViewPr snapToGrid="0">
      <p:cViewPr varScale="1">
        <p:scale>
          <a:sx n="53" d="100"/>
          <a:sy n="53" d="100"/>
        </p:scale>
        <p:origin x="116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3E5B-CAF4-4FDB-B62B-1493E8C576B9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3096-4C32-494E-9B98-9FE9E6208C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8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0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6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2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周长</a:t>
            </a:r>
            <a:r>
              <a:rPr lang="en-US" altLang="zh-CN" dirty="0"/>
              <a:t>100Km</a:t>
            </a:r>
            <a:r>
              <a:rPr lang="zh-CN" altLang="en-US" dirty="0"/>
              <a:t>，直径</a:t>
            </a:r>
            <a:r>
              <a:rPr lang="en-US" altLang="zh-CN" dirty="0"/>
              <a:t>31.85Km</a:t>
            </a:r>
            <a:r>
              <a:rPr lang="zh-CN" altLang="en-US" dirty="0"/>
              <a:t>，光速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r>
              <a:rPr lang="zh-CN" altLang="en-US" dirty="0"/>
              <a:t>，在光纤中速度约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10e8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62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4AB-A4B3-466C-986C-733D4FF62E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yla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ekootec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64914" cy="2387600"/>
          </a:xfrm>
        </p:spPr>
        <p:txBody>
          <a:bodyPr>
            <a:normAutofit/>
          </a:bodyPr>
          <a:lstStyle/>
          <a:p>
            <a:r>
              <a:rPr lang="en-US" altLang="zh-CN" sz="4800" b="1" dirty="0"/>
              <a:t>Progress of CEPC Control System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905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Presented by Gang Li</a:t>
            </a:r>
          </a:p>
          <a:p>
            <a:r>
              <a:rPr lang="en-US" altLang="zh-CN" sz="2800" dirty="0"/>
              <a:t>Jun. 15</a:t>
            </a:r>
            <a:r>
              <a:rPr lang="en-US" altLang="zh-CN" sz="2800" baseline="30000" dirty="0"/>
              <a:t>th</a:t>
            </a:r>
            <a:r>
              <a:rPr lang="en-US" altLang="zh-CN" sz="2800" dirty="0"/>
              <a:t>, 2020</a:t>
            </a:r>
          </a:p>
          <a:p>
            <a:pPr algn="r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67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Mini workshop of CEPC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38D8FE-AD1F-4FB6-AD94-AB58D4FA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37" y="1429540"/>
            <a:ext cx="8848241" cy="51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More detailed requirements should be further clarified, with the progress of CEPC TDR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EPICS</a:t>
            </a:r>
            <a:r>
              <a:rPr lang="zh-CN" altLang="en-US" dirty="0"/>
              <a:t>：</a:t>
            </a:r>
            <a:r>
              <a:rPr lang="en-US" altLang="zh-CN" dirty="0"/>
              <a:t>Cooperate closely with EPICS community or </a:t>
            </a:r>
            <a:r>
              <a:rPr lang="en-US" altLang="zh-CN" dirty="0">
                <a:solidFill>
                  <a:srgbClr val="FF0000"/>
                </a:solidFill>
              </a:rPr>
              <a:t>TANGO or FESA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New technique: IoT/AI/machine learning in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5400" b="1" dirty="0"/>
              <a:t>Thanks a lot!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59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Characteristics of CEPC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Scope of the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Requirement information of controlled devices 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Mini workshop of CEPC control system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3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Characteristics of CEPC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Super scale--CEPC VS BEPCII, CSNS or HEPS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err="1"/>
              <a:t>Linac</a:t>
            </a:r>
            <a:r>
              <a:rPr lang="en-US" altLang="zh-CN" dirty="0"/>
              <a:t>: 1.2/1.4Km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Ring: 100Km</a:t>
            </a:r>
          </a:p>
          <a:p>
            <a:r>
              <a:rPr lang="en-US" altLang="zh-CN" dirty="0"/>
              <a:t>A large number of Controlled </a:t>
            </a:r>
            <a:r>
              <a:rPr lang="en-US" altLang="zh-CN" dirty="0" err="1"/>
              <a:t>Equipments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Discrete distributed in the </a:t>
            </a:r>
            <a:r>
              <a:rPr lang="en-US" altLang="zh-CN" dirty="0" err="1"/>
              <a:t>Linac</a:t>
            </a:r>
            <a:r>
              <a:rPr lang="en-US" altLang="zh-CN" dirty="0"/>
              <a:t> and Ring</a:t>
            </a:r>
          </a:p>
          <a:p>
            <a:r>
              <a:rPr lang="en-US" altLang="zh-CN" dirty="0"/>
              <a:t>Quantity of controlled devices’ PV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 Hundreds of thousands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1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Scope of the Control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69143"/>
            <a:ext cx="10515600" cy="45078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Control Platform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Central Control System: servers, High Level software, </a:t>
            </a:r>
            <a:r>
              <a:rPr lang="en-US" altLang="zh-CN" dirty="0" err="1">
                <a:solidFill>
                  <a:schemeClr val="accent5"/>
                </a:solidFill>
              </a:rPr>
              <a:t>etc</a:t>
            </a:r>
            <a:endParaRPr lang="en-US" altLang="zh-CN" dirty="0">
              <a:solidFill>
                <a:schemeClr val="accent5"/>
              </a:solidFill>
            </a:endParaRPr>
          </a:p>
          <a:p>
            <a:r>
              <a:rPr lang="en-US" altLang="zh-CN" dirty="0">
                <a:solidFill>
                  <a:schemeClr val="accent5"/>
                </a:solidFill>
              </a:rPr>
              <a:t>Network System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Timing System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Post Mortem Analysis System</a:t>
            </a:r>
          </a:p>
          <a:p>
            <a:r>
              <a:rPr lang="en-US" altLang="zh-CN" dirty="0">
                <a:solidFill>
                  <a:schemeClr val="accent5"/>
                </a:solidFill>
              </a:rPr>
              <a:t>Machine Protection System</a:t>
            </a:r>
          </a:p>
          <a:p>
            <a:r>
              <a:rPr lang="en-US" altLang="zh-CN" dirty="0"/>
              <a:t>Power Supply Control System</a:t>
            </a:r>
          </a:p>
          <a:p>
            <a:r>
              <a:rPr lang="en-US" altLang="zh-CN" dirty="0"/>
              <a:t>Vacuum Control System</a:t>
            </a:r>
          </a:p>
          <a:p>
            <a:r>
              <a:rPr lang="en-US" altLang="zh-CN" dirty="0"/>
              <a:t>Temperature Monitoring System</a:t>
            </a:r>
          </a:p>
          <a:p>
            <a:r>
              <a:rPr lang="en-US" altLang="zh-CN" dirty="0" err="1"/>
              <a:t>Linac</a:t>
            </a:r>
            <a:r>
              <a:rPr lang="en-US" altLang="zh-CN" dirty="0"/>
              <a:t> Control System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Integration of  other system</a:t>
            </a:r>
            <a:r>
              <a:rPr lang="en-US" altLang="zh-CN" dirty="0"/>
              <a:t>: LLRF, Cryogenic system, Injection/Extraction system etc.</a:t>
            </a:r>
          </a:p>
          <a:p>
            <a:r>
              <a:rPr lang="en-US" altLang="zh-CN" dirty="0"/>
              <a:t>Others </a:t>
            </a: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5260700-DF9C-40E8-80DA-DFD752E9576E}"/>
              </a:ext>
            </a:extLst>
          </p:cNvPr>
          <p:cNvSpPr txBox="1">
            <a:spLocks/>
          </p:cNvSpPr>
          <p:nvPr/>
        </p:nvSpPr>
        <p:spPr>
          <a:xfrm>
            <a:off x="6472363" y="5891916"/>
            <a:ext cx="5320084" cy="80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Everything is under Control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 information of controlled devices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7" y="1301262"/>
            <a:ext cx="10486102" cy="52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2C473-4087-4D24-AAFB-97F71E02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7" y="2547939"/>
            <a:ext cx="48291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D3247-8F7A-4FD6-B32F-71A1E8BD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8" y="2539435"/>
            <a:ext cx="6020344" cy="32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 information of controlled devices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More detailed and more specific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Local </a:t>
            </a:r>
            <a:r>
              <a:rPr lang="en-US" altLang="zh-CN" dirty="0" err="1"/>
              <a:t>Linac</a:t>
            </a:r>
            <a:r>
              <a:rPr lang="en-US" altLang="zh-CN" dirty="0"/>
              <a:t> control system with CEPC CCS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E9762F-3DB2-4848-A5E4-DCFE00F9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68" y="2225229"/>
            <a:ext cx="10370480" cy="43400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122645-1A50-487E-9E80-A282D837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6" y="2261441"/>
            <a:ext cx="6927798" cy="42080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46E493-F971-4719-8AF6-62AB7A47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7984"/>
            <a:ext cx="10370480" cy="4497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4EF87A-4EEE-41CB-A668-7B125D3D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93" y="1122635"/>
            <a:ext cx="590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Requirement information of controlled devices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More detailed and more specific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/>
              <a:t>CEPC control system of PS and Vacuum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5DBF5F-0CB9-41F2-8885-522C345F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55" y="2383584"/>
            <a:ext cx="8012317" cy="3348943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B8863A3-892D-472E-AAC3-F4D10A553941}"/>
              </a:ext>
            </a:extLst>
          </p:cNvPr>
          <p:cNvCxnSpPr/>
          <p:nvPr/>
        </p:nvCxnSpPr>
        <p:spPr>
          <a:xfrm>
            <a:off x="1511932" y="5223850"/>
            <a:ext cx="12041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55569B48-8A12-4E33-A850-0CD94BE8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027" y="2759896"/>
            <a:ext cx="3759505" cy="3052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0474D9-005D-4C53-9469-F2A86B8E7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85" y="2135140"/>
            <a:ext cx="6913907" cy="4486788"/>
          </a:xfrm>
          <a:prstGeom prst="rect">
            <a:avLst/>
          </a:prstGeom>
        </p:spPr>
      </p:pic>
      <p:pic>
        <p:nvPicPr>
          <p:cNvPr id="14" name="图形 13" descr="问号">
            <a:extLst>
              <a:ext uri="{FF2B5EF4-FFF2-40B4-BE49-F238E27FC236}">
                <a16:creationId xmlns:a16="http://schemas.microsoft.com/office/drawing/2014/main" id="{220B193A-B84F-4EC1-9FA5-526881565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4961" y="4819356"/>
            <a:ext cx="540878" cy="5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Mini workshop of CEPC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251F51-9A8D-4CB2-9058-CBCD90CCFF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07805" y="1168957"/>
            <a:ext cx="3011786" cy="5689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6E2543-02FA-40C0-BD76-5BD62F0B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5" y="1828793"/>
            <a:ext cx="8742846" cy="37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1" y="365126"/>
            <a:ext cx="10805375" cy="936136"/>
          </a:xfrm>
        </p:spPr>
        <p:txBody>
          <a:bodyPr>
            <a:normAutofit/>
          </a:bodyPr>
          <a:lstStyle/>
          <a:p>
            <a:r>
              <a:rPr lang="en-US" altLang="zh-CN" dirty="0"/>
              <a:t>Mini workshop of CEPC control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9538"/>
            <a:ext cx="10515600" cy="4887426"/>
          </a:xfrm>
        </p:spPr>
        <p:txBody>
          <a:bodyPr>
            <a:normAutofit/>
          </a:bodyPr>
          <a:lstStyle/>
          <a:p>
            <a:r>
              <a:rPr lang="en-US" altLang="zh-CN" b="1" dirty="0" err="1"/>
              <a:t>Cosylab</a:t>
            </a:r>
            <a:endParaRPr lang="en-US" altLang="zh-CN" b="1" dirty="0"/>
          </a:p>
          <a:p>
            <a:pPr marL="457200" lvl="1" indent="0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world’s leading provider of control systems for the planet’s most complex machines; nuclear accelerators, optical and radio telescopes, fusion reactors, cancer therapy systems and much more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web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https://www.cosylab.com/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endParaRPr lang="zh-CN" altLang="zh-CN" dirty="0"/>
          </a:p>
          <a:p>
            <a:pPr marL="0" indent="0">
              <a:buNone/>
            </a:pPr>
            <a:r>
              <a:rPr lang="zh-CN" altLang="zh-CN" b="1" dirty="0"/>
              <a:t>更鼓电子</a:t>
            </a:r>
            <a:r>
              <a:rPr lang="zh-CN" altLang="zh-CN" dirty="0"/>
              <a:t>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zh-CN" altLang="zh-CN" sz="2400" dirty="0"/>
              <a:t>合肥更鼓电子科技有限公司（简称</a:t>
            </a:r>
            <a:r>
              <a:rPr lang="en-US" altLang="zh-CN" sz="2400" dirty="0"/>
              <a:t>“</a:t>
            </a:r>
            <a:r>
              <a:rPr lang="zh-CN" altLang="zh-CN" sz="2400" dirty="0"/>
              <a:t>更鼓电子</a:t>
            </a:r>
            <a:r>
              <a:rPr lang="en-US" altLang="zh-CN" sz="2400" dirty="0"/>
              <a:t>”</a:t>
            </a:r>
            <a:r>
              <a:rPr lang="zh-CN" altLang="zh-CN" sz="2400" dirty="0"/>
              <a:t>），以先进的亚纳秒时钟同步技术为核心，打造精准时间同步网络（</a:t>
            </a:r>
            <a:r>
              <a:rPr lang="en-US" altLang="zh-CN" sz="2400" dirty="0"/>
              <a:t>from web</a:t>
            </a:r>
            <a:r>
              <a:rPr lang="zh-CN" altLang="zh-CN" sz="2400" dirty="0"/>
              <a:t>：</a:t>
            </a:r>
            <a:r>
              <a:rPr lang="en-US" altLang="zh-CN" sz="2400" u="sng" dirty="0">
                <a:hlinkClick r:id="rId4"/>
              </a:rPr>
              <a:t>http://geekootech.com/</a:t>
            </a:r>
            <a:r>
              <a:rPr lang="zh-CN" altLang="zh-CN" sz="2400" dirty="0"/>
              <a:t>）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3625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17155</TotalTime>
  <Words>352</Words>
  <Application>Microsoft Office PowerPoint</Application>
  <PresentationFormat>宽屏</PresentationFormat>
  <Paragraphs>67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Progress of CEPC Control System</vt:lpstr>
      <vt:lpstr>Outline</vt:lpstr>
      <vt:lpstr>Characteristics of CEPC Control System</vt:lpstr>
      <vt:lpstr>Scope of the Control System</vt:lpstr>
      <vt:lpstr>Requirement information of controlled devices</vt:lpstr>
      <vt:lpstr>Requirement information of controlled devices</vt:lpstr>
      <vt:lpstr>Requirement information of controlled devices</vt:lpstr>
      <vt:lpstr>Mini workshop of CEPC control system</vt:lpstr>
      <vt:lpstr>Mini workshop of CEPC control system</vt:lpstr>
      <vt:lpstr>Mini workshop of CEPC control system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the accelerator control system</dc:title>
  <dc:creator>jin</dc:creator>
  <cp:lastModifiedBy>heps-control</cp:lastModifiedBy>
  <cp:revision>539</cp:revision>
  <dcterms:created xsi:type="dcterms:W3CDTF">2014-08-04T11:26:33Z</dcterms:created>
  <dcterms:modified xsi:type="dcterms:W3CDTF">2020-06-15T03:08:37Z</dcterms:modified>
</cp:coreProperties>
</file>