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7" r:id="rId5"/>
    <p:sldId id="290" r:id="rId6"/>
    <p:sldId id="289" r:id="rId7"/>
    <p:sldId id="288" r:id="rId8"/>
    <p:sldId id="29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DAA216-2296-4F8E-A733-799AF15B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C8514B76-E3C6-4ADD-B174-AA51319CB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7F45A30-9C93-4B97-A4E5-A4B7FFED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995E9F-2099-4673-99A0-FD93653B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FE032DC-8B9E-486B-88BD-179EB90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7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0617177-0AF0-4B2F-8352-B90F917B4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6D88889-CD63-4EBB-8C1A-273CA793A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64E8443-0390-41A6-BFCC-17025539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4A27F96-26F0-4556-8CAD-6F974B399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1519B11-149E-4C50-867E-C33EBD44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33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7272D99A-E52D-4D91-A8E0-4CE9B7523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B91E80D-FE78-4BA6-AF01-E6717F345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0A9F0E6-5E41-45FD-BC25-D8DA11A4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2240F7B-FAED-40B2-8DB5-8E93B061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07C0DC2-5F9C-4974-B84D-BF58B163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29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E8BF00B-FFE5-4354-9129-ABBB69B4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CEEF48C-8656-4DB8-B4B7-8F73F53F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A91BAEA-BC1F-495F-A1E7-2CD27044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4AA1B30-5B45-4AB6-9EB3-E20658B3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BDED2AE-632F-42EB-9E98-5AC137B6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3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FAD4CA7-D18E-4F1A-A0C9-D0943FEA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B78D630-2223-4AE1-BAC0-0ABFE4808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08A7753-B698-438C-A6C0-5C6F185D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38EF865-A963-4D17-AAEB-B0497283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12AA986-E6D9-4DE0-AB53-B99F8CE3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53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42087C8-E3FE-4F22-91F5-DC40B47F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2B9F8A-D609-4655-B70A-0581EE893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AD3A6A9D-4F22-4AB9-8D4F-CC8E969D4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1D31B288-95DB-4097-97C6-B2C8C0BC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6AF9EF1-5C88-46F5-AD6C-779E9BE6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0B557FB-DCA1-4C51-B2DC-8F468E0E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6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2C22547-1F7F-4BAD-8613-06BDF1A06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A573277-7EF7-433B-952B-EFC72EC5C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5C0DB1A-F069-4DA2-9927-2D45916A8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B8EEFBCA-4B8C-4AAC-8CD8-F9FF00680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8601709F-CCD3-4332-8E5A-5659CCE8C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4A72D86F-7BB4-4B20-B181-66BA5BB7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A9F9C000-90EF-4FC9-AAFF-BA25779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0FE3ECD3-73BE-4E22-819C-A084FF1A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15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155AD7D-C92A-48D8-B7FC-95A9393B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4FCF0BF7-96DE-4D1D-837A-4EBBE2C2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8D3F0D88-450F-4AA9-925C-2DE04548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91740FE-C7B1-410F-A577-507A216B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7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0514C365-F91A-4B67-A1E9-AD97938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A693C4D7-6A72-47ED-9FEE-4E6CEF4A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9F4D368-A48D-4829-8749-B02AFA76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08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892DA3-F092-4A40-A4D7-4A341ED0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32AC45E-72F1-4783-B64E-9E2A922EE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F2C9760-8511-414D-A005-E274A7C39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904A451-5E2C-46FC-BEB7-A6B0B9A5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8C805DD-9A87-4899-975B-2D4FE468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5608B73-9C1B-4C7C-8BBA-11BC4884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1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C628744-12BD-4DE0-97D6-7F72B689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A03BD3DC-7381-4A17-8369-087FC7548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1C87826-F8C1-4125-AC19-18EDC0509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E9F4743-1D48-4333-9F24-4CF96CCC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F82497A8-17C6-4CE2-8C9E-0BBFDFCE5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7C75AEC-FC96-41FF-B242-08737B3F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26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A6D8570D-332A-43C2-9933-9F6E2E5E6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71707C2-F4F4-4581-99B6-93E06A48E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CFC6DD8-7649-497F-A463-32097FDB7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70FB-C3C5-4573-A4BD-5EE0CDEF839F}" type="datetimeFigureOut">
              <a:rPr lang="zh-CN" altLang="en-US" smtClean="0"/>
              <a:t>2020/6/15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EF969E4-4166-4C89-A9AF-8B771F9F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9FC93D5-E155-4DFA-8E86-0ACCC2F59E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46C9-F346-448B-88CF-6982C98536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99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6840CB6-19DE-4240-B4BF-A6651F0E3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037"/>
            <a:ext cx="9144000" cy="2387600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Summary of CEPC MDI workshop accelerator part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57968AD-793F-4366-B49D-F844831AC1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Sha Bai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For CEPC MDI group</a:t>
            </a: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2020-06-15</a:t>
            </a:r>
          </a:p>
          <a:p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CEPC Day</a:t>
            </a:r>
            <a:endParaRPr lang="zh-CN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81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35A8279-321D-469F-8156-5F630E4BB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211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Heat load summary</a:t>
            </a:r>
            <a:endParaRPr lang="zh-CN" alt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xmlns="" id="{1409DC3D-9BAD-4340-A39C-5C0B4CE86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286242"/>
              </p:ext>
            </p:extLst>
          </p:nvPr>
        </p:nvGraphicFramePr>
        <p:xfrm>
          <a:off x="1166674" y="3698813"/>
          <a:ext cx="9347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419">
                  <a:extLst>
                    <a:ext uri="{9D8B030D-6E8A-4147-A177-3AD203B41FA5}">
                      <a16:colId xmlns:a16="http://schemas.microsoft.com/office/drawing/2014/main" xmlns="" val="1856930886"/>
                    </a:ext>
                  </a:extLst>
                </a:gridCol>
                <a:gridCol w="1115381">
                  <a:extLst>
                    <a:ext uri="{9D8B030D-6E8A-4147-A177-3AD203B41FA5}">
                      <a16:colId xmlns:a16="http://schemas.microsoft.com/office/drawing/2014/main" xmlns="" val="21537406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51063062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223905104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185035079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420548133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192330511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990261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Region</a:t>
                      </a:r>
                      <a:endParaRPr lang="zh-CN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CDR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High Luminosity Z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6793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Beam loss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HOM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Total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HOM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Total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407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 pipe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~</a:t>
                      </a:r>
                      <a:r>
                        <a:rPr lang="en-US" altLang="zh-CN" dirty="0" err="1"/>
                        <a:t>mW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6.7mW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~</a:t>
                      </a:r>
                      <a:r>
                        <a:rPr lang="en-US" altLang="zh-CN" dirty="0" err="1"/>
                        <a:t>mW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136.9W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136.9W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433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Al pipe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~</a:t>
                      </a:r>
                      <a:r>
                        <a:rPr lang="en-US" altLang="zh-CN" dirty="0" err="1"/>
                        <a:t>mW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0.024W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342W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342W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~</a:t>
                      </a:r>
                      <a:r>
                        <a:rPr lang="en-US" altLang="zh-CN" dirty="0" err="1"/>
                        <a:t>mW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1097W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1097W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262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Cu pipe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73.8W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207W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280.8W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25.9W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664W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690W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90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QD0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2.8W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2.13W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83W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87.9W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3.59W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265W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268.6W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446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QD0~QF1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36.1W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16.5W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52.6W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46.4W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52W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98.4W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6207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QF1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3.1W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0.26mW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37W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40.1W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3.92W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117W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120.9W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816490"/>
                  </a:ext>
                </a:extLst>
              </a:tr>
            </a:tbl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D479E12-BE46-4AC3-BAB1-15B258D9AF67}"/>
              </a:ext>
            </a:extLst>
          </p:cNvPr>
          <p:cNvGrpSpPr/>
          <p:nvPr/>
        </p:nvGrpSpPr>
        <p:grpSpPr>
          <a:xfrm>
            <a:off x="2831977" y="1258409"/>
            <a:ext cx="5841507" cy="2324994"/>
            <a:chOff x="811098" y="932427"/>
            <a:chExt cx="10640004" cy="5577719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xmlns="" id="{69F16F43-AE39-4041-9CF7-1FF94D8DA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098" y="932427"/>
              <a:ext cx="10640004" cy="5577719"/>
            </a:xfrm>
            <a:prstGeom prst="rect">
              <a:avLst/>
            </a:prstGeom>
          </p:spPr>
        </p:pic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EECEE0DE-9696-4C71-A110-A07B578B14C2}"/>
                </a:ext>
              </a:extLst>
            </p:cNvPr>
            <p:cNvSpPr txBox="1"/>
            <p:nvPr/>
          </p:nvSpPr>
          <p:spPr>
            <a:xfrm>
              <a:off x="6561868" y="1144490"/>
              <a:ext cx="3289618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/>
                <a:t>Total length:2220mm</a:t>
              </a:r>
              <a:endParaRPr lang="zh-CN" altLang="en-US" sz="2800" dirty="0"/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xmlns="" id="{FA2125EB-04DF-4134-AE1F-53A9044F9EE4}"/>
                </a:ext>
              </a:extLst>
            </p:cNvPr>
            <p:cNvCxnSpPr/>
            <p:nvPr/>
          </p:nvCxnSpPr>
          <p:spPr>
            <a:xfrm flipH="1">
              <a:off x="1617785" y="2468564"/>
              <a:ext cx="802192" cy="15692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62AFE3F4-2152-4894-AFC6-4C4B1E858143}"/>
                </a:ext>
              </a:extLst>
            </p:cNvPr>
            <p:cNvSpPr txBox="1"/>
            <p:nvPr/>
          </p:nvSpPr>
          <p:spPr>
            <a:xfrm>
              <a:off x="928468" y="4037830"/>
              <a:ext cx="1686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C00000"/>
                  </a:solidFill>
                </a:rPr>
                <a:t>Cu: 360mm 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xmlns="" id="{E08E71E3-458F-42DE-967A-1FFD6303C11F}"/>
                </a:ext>
              </a:extLst>
            </p:cNvPr>
            <p:cNvCxnSpPr/>
            <p:nvPr/>
          </p:nvCxnSpPr>
          <p:spPr>
            <a:xfrm flipH="1">
              <a:off x="4111152" y="3394687"/>
              <a:ext cx="802192" cy="1569266"/>
            </a:xfrm>
            <a:prstGeom prst="straightConnector1">
              <a:avLst/>
            </a:prstGeom>
            <a:ln w="28575">
              <a:solidFill>
                <a:srgbClr val="B1B1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B75386C7-BB80-4094-BEE9-C6AB318435E5}"/>
                </a:ext>
              </a:extLst>
            </p:cNvPr>
            <p:cNvSpPr txBox="1"/>
            <p:nvPr/>
          </p:nvSpPr>
          <p:spPr>
            <a:xfrm>
              <a:off x="3421835" y="4963953"/>
              <a:ext cx="16097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AFAF00"/>
                  </a:solidFill>
                </a:rPr>
                <a:t>Al: 625mm </a:t>
              </a:r>
              <a:endParaRPr lang="zh-CN" altLang="en-US" sz="2400" dirty="0">
                <a:solidFill>
                  <a:srgbClr val="AFAF00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xmlns="" id="{1D21D19B-159C-44E0-85C3-B02D071A6400}"/>
                </a:ext>
              </a:extLst>
            </p:cNvPr>
            <p:cNvCxnSpPr/>
            <p:nvPr/>
          </p:nvCxnSpPr>
          <p:spPr>
            <a:xfrm flipH="1">
              <a:off x="5936776" y="4037830"/>
              <a:ext cx="802192" cy="1569266"/>
            </a:xfrm>
            <a:prstGeom prst="straightConnector1">
              <a:avLst/>
            </a:prstGeom>
            <a:ln w="28575">
              <a:solidFill>
                <a:srgbClr val="00B2B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EF57B9F2-E4FE-4D2A-BAA5-F3FD02DF55F1}"/>
                </a:ext>
              </a:extLst>
            </p:cNvPr>
            <p:cNvSpPr txBox="1"/>
            <p:nvPr/>
          </p:nvSpPr>
          <p:spPr>
            <a:xfrm>
              <a:off x="5247459" y="5607096"/>
              <a:ext cx="1681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00B2B2"/>
                  </a:solidFill>
                </a:rPr>
                <a:t>Be: 250mm </a:t>
              </a:r>
              <a:endParaRPr lang="zh-CN" altLang="en-US" sz="2400" dirty="0">
                <a:solidFill>
                  <a:srgbClr val="00B2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20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F7125D-1060-489D-85FB-2CEDFDE2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of IR beam pipe </a:t>
            </a:r>
            <a:endParaRPr lang="zh-CN" alt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DB2D3A9-1060-4A6B-919B-9BDF2E86C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Temperature on IR beam pipe due to heat load</a:t>
            </a:r>
          </a:p>
          <a:p>
            <a:r>
              <a:rPr lang="en-US" altLang="zh-CN" dirty="0"/>
              <a:t>Cooling structure</a:t>
            </a:r>
          </a:p>
          <a:p>
            <a:r>
              <a:rPr lang="en-US" altLang="zh-CN" dirty="0"/>
              <a:t>Temperature on IR beam pipe due to heat load with cooling structure</a:t>
            </a:r>
          </a:p>
          <a:p>
            <a:r>
              <a:rPr lang="en-US" altLang="zh-CN" dirty="0"/>
              <a:t>Heat load transmitted to the inner wall of cryostat through heat resistance </a:t>
            </a:r>
            <a:r>
              <a:rPr lang="en-US" altLang="zh-CN" dirty="0" smtClean="0"/>
              <a:t>layer, </a:t>
            </a:r>
            <a:r>
              <a:rPr lang="en-US" altLang="zh-CN" dirty="0"/>
              <a:t>temperature of Helium vessel, can be absorbed and accepted or not ? CDR can be accepted, what about high luminosity Z ?</a:t>
            </a:r>
          </a:p>
          <a:p>
            <a:r>
              <a:rPr lang="en-US" altLang="zh-CN" dirty="0"/>
              <a:t>To protect SC magnet~ radiation dose, mainly from beam loss background, Solutions: tungsten IR beam pipe; shielding of SC magnet coils. </a:t>
            </a:r>
          </a:p>
          <a:p>
            <a:pPr marL="742944" lvl="1" indent="-285744"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It is unlikely to use pure tungsten, which is too brittle. </a:t>
            </a:r>
          </a:p>
          <a:p>
            <a:pPr marL="742944" lvl="1" indent="-285744">
              <a:buFont typeface="Wingdings" panose="05000000000000000000" pitchFamily="2" charset="2"/>
              <a:buChar char="Ø"/>
            </a:pP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WNiFe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WNiCu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are two kinds of alloys that can be made.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WNiCu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is non-magnetic, but it is difficult to make this alloy too long. It must be welded in sections, with each section no more than 1m.</a:t>
            </a:r>
          </a:p>
          <a:p>
            <a:pPr marL="742944" lvl="1" indent="-285744"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For the 6m long IR beam pipe, there will be many welds. </a:t>
            </a:r>
          </a:p>
          <a:p>
            <a:pPr marL="742944" lvl="1" indent="-285744"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Tungsten alloy is made by powder pressing. It has certain machining performance and welding performance (brazing). The vacuum performance is unknown. 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518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5FB0B19-E8B7-4069-977F-6D45819F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issue of mechanics in IR</a:t>
            </a:r>
            <a:endParaRPr lang="zh-CN" alt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D7B3EB1-796B-4095-A07F-9DCD06045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Detector magnet yoke (± 6m) too long, accelerator supporting system doesn’t work.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Supporting system, highly correlated with cantilever length. Alignment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error~requirement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m~100um.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very tight space in the crotch section: IP BPM,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Lumical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HOM absorber, RVC, high vacuum requirement from Beam-Gas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scattering~vacuum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pump design in IR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Remote vacuum connection design is inevitable, leak rate needs to be verified.</a:t>
            </a: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8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C60659C-8700-4793-A3B2-457C066A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Superconducting </a:t>
            </a:r>
            <a:r>
              <a:rPr lang="en-US" altLang="zh-CN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 &amp; Cryogenics system</a:t>
            </a:r>
            <a:endParaRPr lang="zh-CN" altLang="en-US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C808CF2-F88E-4B67-A3D7-34634FB87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design of QD0 is adopted. Despite limited space, magnetic field cross talk effect between two apertures is negligible using iron yoke. </a:t>
            </a:r>
          </a:p>
          <a:p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requirement :50um~100um, very difficult to</a:t>
            </a: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achieve. Conservative estimate &gt; 100um.</a:t>
            </a:r>
          </a:p>
          <a:p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HTS option for superconducting quadrupole magnet will be considered</a:t>
            </a: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2K superfluid helium cooling method / development of efficient multi-channel pipeline / application of </a:t>
            </a: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cryogenics pump 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 &amp; D and Research) / efficiency of 2K </a:t>
            </a: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cryogenics system</a:t>
            </a:r>
            <a:endParaRPr lang="en-US" altLang="zh-C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753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9788" y="352112"/>
            <a:ext cx="10450334" cy="864096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of Detector Stray field on Booster</a:t>
            </a:r>
            <a:endParaRPr lang="zh-CN" alt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7262" y="1772817"/>
            <a:ext cx="88411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Impacts of detector stray field on booster were calculated with real field distribution.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Vertical orbit distortion due to Bx is dominant effect.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Local orbit correction is essential.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Correction to the detector field is possible if B &lt; 50Gs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402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FB19621-199B-4408-978E-CC9C65C3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topics in MDI accelerator</a:t>
            </a:r>
            <a:endParaRPr lang="zh-CN" alt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170B138-4B86-4ABE-9165-7E79F80C2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Vacuum chamber in Cryostat under design: material, vacuum pressure, leak rate of each part, thermal analysis… </a:t>
            </a:r>
          </a:p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IP BPM: space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conflict for the inside two buttons has been solved by staggering the position ~1cm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Monitoring the time when two beams arrive at the collision point, e+ and e- signals can be distinguished.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07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5350" y="2155825"/>
            <a:ext cx="10515600" cy="1325563"/>
          </a:xfrm>
        </p:spPr>
        <p:txBody>
          <a:bodyPr/>
          <a:lstStyle/>
          <a:p>
            <a:pPr algn="ctr"/>
            <a:r>
              <a:rPr lang="en-US" altLang="zh-CN" b="1" dirty="0" smtClean="0">
                <a:solidFill>
                  <a:srgbClr val="0070C0"/>
                </a:solidFill>
              </a:rPr>
              <a:t>Thanks for all in CEPC MDI group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9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571</Words>
  <Application>Microsoft Office PowerPoint</Application>
  <PresentationFormat>宽屏</PresentationFormat>
  <Paragraphs>103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Times New Roman</vt:lpstr>
      <vt:lpstr>Wingdings</vt:lpstr>
      <vt:lpstr>Office 主题​​</vt:lpstr>
      <vt:lpstr>Summary of CEPC MDI workshop accelerator part</vt:lpstr>
      <vt:lpstr>IR Heat load summary</vt:lpstr>
      <vt:lpstr>Concerning of IR beam pipe </vt:lpstr>
      <vt:lpstr>Key issue of mechanics in IR</vt:lpstr>
      <vt:lpstr>Superconducting magnet &amp; Cryogenics system</vt:lpstr>
      <vt:lpstr>Impacts of Detector Stray field on Booster</vt:lpstr>
      <vt:lpstr>Other topics in MDI accelerator</vt:lpstr>
      <vt:lpstr>Thanks for all in CEPC MDI group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CEPC MDI workshop accelerator part</dc:title>
  <dc:creator>baisha</dc:creator>
  <cp:lastModifiedBy>HP</cp:lastModifiedBy>
  <cp:revision>95</cp:revision>
  <dcterms:created xsi:type="dcterms:W3CDTF">2020-06-08T01:51:37Z</dcterms:created>
  <dcterms:modified xsi:type="dcterms:W3CDTF">2020-06-15T08:03:22Z</dcterms:modified>
</cp:coreProperties>
</file>