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handoutMasterIdLst>
    <p:handoutMasterId r:id="rId40"/>
  </p:handoutMasterIdLst>
  <p:sldIdLst>
    <p:sldId id="429" r:id="rId3"/>
    <p:sldId id="348" r:id="rId4"/>
    <p:sldId id="279" r:id="rId5"/>
    <p:sldId id="367" r:id="rId6"/>
    <p:sldId id="383" r:id="rId7"/>
    <p:sldId id="314" r:id="rId8"/>
    <p:sldId id="371" r:id="rId9"/>
    <p:sldId id="372" r:id="rId10"/>
    <p:sldId id="321" r:id="rId11"/>
    <p:sldId id="398" r:id="rId12"/>
    <p:sldId id="391" r:id="rId13"/>
    <p:sldId id="389" r:id="rId14"/>
    <p:sldId id="390" r:id="rId15"/>
    <p:sldId id="368" r:id="rId16"/>
    <p:sldId id="322" r:id="rId17"/>
    <p:sldId id="349" r:id="rId18"/>
    <p:sldId id="392" r:id="rId19"/>
    <p:sldId id="373" r:id="rId20"/>
    <p:sldId id="393" r:id="rId21"/>
    <p:sldId id="376" r:id="rId22"/>
    <p:sldId id="374" r:id="rId24"/>
    <p:sldId id="377" r:id="rId25"/>
    <p:sldId id="379" r:id="rId26"/>
    <p:sldId id="384" r:id="rId27"/>
    <p:sldId id="388" r:id="rId28"/>
    <p:sldId id="387" r:id="rId29"/>
    <p:sldId id="385" r:id="rId30"/>
    <p:sldId id="386" r:id="rId31"/>
    <p:sldId id="375" r:id="rId32"/>
    <p:sldId id="380" r:id="rId33"/>
    <p:sldId id="397" r:id="rId34"/>
    <p:sldId id="424" r:id="rId35"/>
    <p:sldId id="382" r:id="rId36"/>
    <p:sldId id="396" r:id="rId37"/>
    <p:sldId id="394" r:id="rId38"/>
    <p:sldId id="259" r:id="rId3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27"/>
    <p:restoredTop sz="92587"/>
  </p:normalViewPr>
  <p:slideViewPr>
    <p:cSldViewPr snapToGrid="0" snapToObjects="1">
      <p:cViewPr>
        <p:scale>
          <a:sx n="87" d="100"/>
          <a:sy n="87" d="100"/>
        </p:scale>
        <p:origin x="144"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handoutMaster" Target="handoutMasters/handoutMaster1.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2EAD2C-D56B-F54E-8347-6FE8880231AE}"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961FBF-541E-CB48-8ABB-826060890702}"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5C961FBF-541E-CB48-8ABB-826060890702}" type="slidenum">
              <a:rPr kumimoji="1" lang="zh-CN" altLang="en-US" smtClean="0"/>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5C961FBF-541E-CB48-8ABB-826060890702}" type="slidenum">
              <a:rPr kumimoji="1" lang="zh-CN" altLang="en-US" smtClean="0"/>
            </a:fld>
            <a:endParaRPr kumimoji="1"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E1B5A818-8187-A944-AB74-F462B2D33B64}" type="datetime1">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05A64A8C-46BD-794D-8EDE-E49493C1C7EE}" type="datetime1">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5DD34769-7CBF-9A45-8B43-9EACF29AD649}" type="datetime1">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6656BCAE-64E1-3142-BBE8-F1064F5FF630}" type="datetime1">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endParaRPr kumimoji="1" lang="zh-CN" altLang="en-US" smtClean="0"/>
          </a:p>
        </p:txBody>
      </p:sp>
      <p:sp>
        <p:nvSpPr>
          <p:cNvPr id="4" name="日期占位符 3"/>
          <p:cNvSpPr>
            <a:spLocks noGrp="1"/>
          </p:cNvSpPr>
          <p:nvPr>
            <p:ph type="dt" sz="half" idx="10"/>
          </p:nvPr>
        </p:nvSpPr>
        <p:spPr/>
        <p:txBody>
          <a:bodyPr/>
          <a:lstStyle/>
          <a:p>
            <a:fld id="{2C66CCA1-B4A4-B648-81B5-2E402784018F}" type="datetime1">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FA0701ED-30EE-9F4E-B1BD-7DB39036EF03}" type="datetime1">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endParaRPr kumimoji="1"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endParaRPr kumimoji="1"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9812121A-3C1D-0B49-A5DC-596EF965528C}" type="datetime1">
              <a:rPr kumimoji="1" lang="zh-CN" altLang="en-US" smtClean="0"/>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66302BAC-7312-8840-B5DD-53A85859E986}" type="datetime1">
              <a:rPr kumimoji="1" lang="zh-CN" altLang="en-US" smtClean="0"/>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E20E3CD-4800-BE4A-B373-23385A5A201B}" type="datetime1">
              <a:rPr kumimoji="1" lang="zh-CN" altLang="en-US" smtClean="0"/>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endParaRPr kumimoji="1" lang="zh-CN" altLang="en-US" smtClean="0"/>
          </a:p>
        </p:txBody>
      </p:sp>
      <p:sp>
        <p:nvSpPr>
          <p:cNvPr id="5" name="日期占位符 4"/>
          <p:cNvSpPr>
            <a:spLocks noGrp="1"/>
          </p:cNvSpPr>
          <p:nvPr>
            <p:ph type="dt" sz="half" idx="10"/>
          </p:nvPr>
        </p:nvSpPr>
        <p:spPr/>
        <p:txBody>
          <a:bodyPr/>
          <a:lstStyle/>
          <a:p>
            <a:fld id="{060B0DC3-5768-8242-9129-DF5952566C82}" type="datetime1">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endParaRPr kumimoji="1" lang="zh-CN" altLang="en-US" smtClean="0"/>
          </a:p>
        </p:txBody>
      </p:sp>
      <p:sp>
        <p:nvSpPr>
          <p:cNvPr id="5" name="日期占位符 4"/>
          <p:cNvSpPr>
            <a:spLocks noGrp="1"/>
          </p:cNvSpPr>
          <p:nvPr>
            <p:ph type="dt" sz="half" idx="10"/>
          </p:nvPr>
        </p:nvSpPr>
        <p:spPr/>
        <p:txBody>
          <a:bodyPr/>
          <a:lstStyle/>
          <a:p>
            <a:fld id="{CB4C93A5-E4EE-F54F-9E70-BD11F1201356}" type="datetime1">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81D5C-E55F-5D48-9124-B8B38CD14501}" type="datetime1">
              <a:rPr kumimoji="1" lang="zh-CN" altLang="en-US" smtClean="0"/>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72AD3-26D8-D846-AB8B-06D8A9BE8A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1" Type="http://schemas.openxmlformats.org/officeDocument/2006/relationships/slideLayout" Target="../slideLayouts/slideLayout2.xml"/><Relationship Id="rId30" Type="http://schemas.openxmlformats.org/officeDocument/2006/relationships/tags" Target="../tags/tag30.xml"/><Relationship Id="rId3" Type="http://schemas.openxmlformats.org/officeDocument/2006/relationships/tags" Target="../tags/tag3.xml"/><Relationship Id="rId29" Type="http://schemas.openxmlformats.org/officeDocument/2006/relationships/tags" Target="../tags/tag29.xml"/><Relationship Id="rId28" Type="http://schemas.openxmlformats.org/officeDocument/2006/relationships/tags" Target="../tags/tag28.xml"/><Relationship Id="rId27" Type="http://schemas.openxmlformats.org/officeDocument/2006/relationships/tags" Target="../tags/tag27.xml"/><Relationship Id="rId26" Type="http://schemas.openxmlformats.org/officeDocument/2006/relationships/tags" Target="../tags/tag26.xml"/><Relationship Id="rId25" Type="http://schemas.openxmlformats.org/officeDocument/2006/relationships/tags" Target="../tags/tag25.xml"/><Relationship Id="rId24" Type="http://schemas.openxmlformats.org/officeDocument/2006/relationships/tags" Target="../tags/tag24.xml"/><Relationship Id="rId23" Type="http://schemas.openxmlformats.org/officeDocument/2006/relationships/tags" Target="../tags/tag23.xml"/><Relationship Id="rId22" Type="http://schemas.openxmlformats.org/officeDocument/2006/relationships/tags" Target="../tags/tag22.xml"/><Relationship Id="rId21" Type="http://schemas.openxmlformats.org/officeDocument/2006/relationships/tags" Target="../tags/tag21.xml"/><Relationship Id="rId20" Type="http://schemas.openxmlformats.org/officeDocument/2006/relationships/tags" Target="../tags/tag20.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tags" Target="../tags/tag39.xml"/><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0" Type="http://schemas.openxmlformats.org/officeDocument/2006/relationships/slideLayout" Target="../slideLayouts/slideLayout2.xml"/><Relationship Id="rId3" Type="http://schemas.openxmlformats.org/officeDocument/2006/relationships/tags" Target="../tags/tag33.xml"/><Relationship Id="rId29" Type="http://schemas.openxmlformats.org/officeDocument/2006/relationships/tags" Target="../tags/tag59.xml"/><Relationship Id="rId28" Type="http://schemas.openxmlformats.org/officeDocument/2006/relationships/tags" Target="../tags/tag58.xml"/><Relationship Id="rId27" Type="http://schemas.openxmlformats.org/officeDocument/2006/relationships/tags" Target="../tags/tag57.xml"/><Relationship Id="rId26" Type="http://schemas.openxmlformats.org/officeDocument/2006/relationships/tags" Target="../tags/tag56.xml"/><Relationship Id="rId25" Type="http://schemas.openxmlformats.org/officeDocument/2006/relationships/tags" Target="../tags/tag55.xml"/><Relationship Id="rId24" Type="http://schemas.openxmlformats.org/officeDocument/2006/relationships/tags" Target="../tags/tag54.xml"/><Relationship Id="rId23" Type="http://schemas.openxmlformats.org/officeDocument/2006/relationships/tags" Target="../tags/tag53.xml"/><Relationship Id="rId22" Type="http://schemas.openxmlformats.org/officeDocument/2006/relationships/tags" Target="../tags/tag52.xml"/><Relationship Id="rId21" Type="http://schemas.openxmlformats.org/officeDocument/2006/relationships/tags" Target="../tags/tag51.xml"/><Relationship Id="rId20" Type="http://schemas.openxmlformats.org/officeDocument/2006/relationships/tags" Target="../tags/tag50.xml"/><Relationship Id="rId2" Type="http://schemas.openxmlformats.org/officeDocument/2006/relationships/tags" Target="../tags/tag32.xml"/><Relationship Id="rId19" Type="http://schemas.openxmlformats.org/officeDocument/2006/relationships/tags" Target="../tags/tag49.xml"/><Relationship Id="rId18" Type="http://schemas.openxmlformats.org/officeDocument/2006/relationships/tags" Target="../tags/tag48.xml"/><Relationship Id="rId17" Type="http://schemas.openxmlformats.org/officeDocument/2006/relationships/tags" Target="../tags/tag47.xml"/><Relationship Id="rId16" Type="http://schemas.openxmlformats.org/officeDocument/2006/relationships/tags" Target="../tags/tag46.xml"/><Relationship Id="rId15" Type="http://schemas.openxmlformats.org/officeDocument/2006/relationships/tags" Target="../tags/tag45.xml"/><Relationship Id="rId14" Type="http://schemas.openxmlformats.org/officeDocument/2006/relationships/tags" Target="../tags/tag44.xml"/><Relationship Id="rId13" Type="http://schemas.openxmlformats.org/officeDocument/2006/relationships/tags" Target="../tags/tag43.xml"/><Relationship Id="rId12" Type="http://schemas.openxmlformats.org/officeDocument/2006/relationships/tags" Target="../tags/tag42.xml"/><Relationship Id="rId11" Type="http://schemas.openxmlformats.org/officeDocument/2006/relationships/tags" Target="../tags/tag41.xml"/><Relationship Id="rId10" Type="http://schemas.openxmlformats.org/officeDocument/2006/relationships/tags" Target="../tags/tag40.xml"/><Relationship Id="rId1" Type="http://schemas.openxmlformats.org/officeDocument/2006/relationships/tags" Target="../tags/tag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For meeting today</a:t>
            </a:r>
            <a:endParaRPr lang="en-US" altLang="zh-CN"/>
          </a:p>
        </p:txBody>
      </p:sp>
      <p:sp>
        <p:nvSpPr>
          <p:cNvPr id="3" name="内容占位符 2"/>
          <p:cNvSpPr>
            <a:spLocks noGrp="1"/>
          </p:cNvSpPr>
          <p:nvPr>
            <p:ph idx="1"/>
          </p:nvPr>
        </p:nvSpPr>
        <p:spPr/>
        <p:txBody>
          <a:bodyPr/>
          <a:p>
            <a:r>
              <a:rPr lang="en-US" altLang="zh-CN"/>
              <a:t>ROOT is a data analysis frame work</a:t>
            </a:r>
            <a:endParaRPr lang="en-US" altLang="zh-CN"/>
          </a:p>
          <a:p>
            <a:r>
              <a:rPr lang="en-US" altLang="zh-CN"/>
              <a:t>LodeStar is data analysis frame work too, designed for LHAASO, by SDU</a:t>
            </a:r>
            <a:endParaRPr lang="en-US" altLang="zh-CN"/>
          </a:p>
          <a:p>
            <a:r>
              <a:rPr lang="en-US" altLang="zh-CN"/>
              <a:t>ROOT solves most technical problem realted to analysis.</a:t>
            </a:r>
            <a:endParaRPr lang="en-US" altLang="zh-CN"/>
          </a:p>
          <a:p>
            <a:r>
              <a:rPr lang="en-US" altLang="zh-CN"/>
              <a:t>LodeStar solves problems related to LHAASO computing and COOPERATION</a:t>
            </a:r>
            <a:endParaRPr lang="en-US" altLang="zh-CN"/>
          </a:p>
          <a:p>
            <a:endParaRPr lang="en-US" altLang="zh-CN"/>
          </a:p>
          <a:p>
            <a:r>
              <a:rPr lang="en-US" altLang="zh-CN"/>
              <a:t>The meeting today is a startup for new people on software developing with LodeStar.</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
        <p:nvSpPr>
          <p:cNvPr id="5" name="矩形 4"/>
          <p:cNvSpPr/>
          <p:nvPr/>
        </p:nvSpPr>
        <p:spPr>
          <a:xfrm>
            <a:off x="3343910" y="145415"/>
            <a:ext cx="5207000" cy="2485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packages in official release</a:t>
            </a:r>
            <a:endParaRPr lang="en-US" altLang="zh-CN"/>
          </a:p>
          <a:p>
            <a:pPr algn="ctr"/>
            <a:r>
              <a:rPr lang="en-US" altLang="zh-CN"/>
              <a:t>Sniper/, </a:t>
            </a:r>
            <a:r>
              <a:rPr lang="zh-CN" altLang="en-US"/>
              <a:t> </a:t>
            </a:r>
            <a:r>
              <a:rPr lang="en-US" altLang="zh-CN"/>
              <a:t>offline/</a:t>
            </a:r>
            <a:endParaRPr lang="zh-CN" altLang="en-US"/>
          </a:p>
        </p:txBody>
      </p:sp>
      <p:sp>
        <p:nvSpPr>
          <p:cNvPr id="6" name="矩形 5"/>
          <p:cNvSpPr/>
          <p:nvPr/>
        </p:nvSpPr>
        <p:spPr>
          <a:xfrm>
            <a:off x="3343910" y="3041015"/>
            <a:ext cx="1714500" cy="880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t>zhangsan packages</a:t>
            </a:r>
            <a:endParaRPr lang="en-US"/>
          </a:p>
        </p:txBody>
      </p:sp>
      <p:sp>
        <p:nvSpPr>
          <p:cNvPr id="7" name="矩形 6"/>
          <p:cNvSpPr/>
          <p:nvPr/>
        </p:nvSpPr>
        <p:spPr>
          <a:xfrm>
            <a:off x="6522085" y="3041015"/>
            <a:ext cx="1714500" cy="880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t>Lishi </a:t>
            </a:r>
            <a:endParaRPr lang="en-US"/>
          </a:p>
          <a:p>
            <a:pPr algn="ctr"/>
            <a:r>
              <a:rPr lang="en-US"/>
              <a:t>packages</a:t>
            </a:r>
            <a:endParaRPr lang="en-US"/>
          </a:p>
        </p:txBody>
      </p:sp>
      <p:sp>
        <p:nvSpPr>
          <p:cNvPr id="8" name="矩形 7"/>
          <p:cNvSpPr/>
          <p:nvPr/>
        </p:nvSpPr>
        <p:spPr>
          <a:xfrm>
            <a:off x="1205230" y="696595"/>
            <a:ext cx="1714500" cy="880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t>wanger packages</a:t>
            </a:r>
            <a:endParaRPr lang="en-US"/>
          </a:p>
        </p:txBody>
      </p:sp>
      <p:sp>
        <p:nvSpPr>
          <p:cNvPr id="9" name="矩形 8"/>
          <p:cNvSpPr/>
          <p:nvPr/>
        </p:nvSpPr>
        <p:spPr>
          <a:xfrm>
            <a:off x="8930640" y="696595"/>
            <a:ext cx="1714500" cy="880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t>mazi</a:t>
            </a:r>
            <a:endParaRPr lang="en-US"/>
          </a:p>
          <a:p>
            <a:pPr algn="ctr"/>
            <a:r>
              <a:rPr lang="en-US"/>
              <a:t> packages</a:t>
            </a:r>
            <a:endParaRPr lang="en-US"/>
          </a:p>
        </p:txBody>
      </p:sp>
      <p:sp>
        <p:nvSpPr>
          <p:cNvPr id="11" name="文本框 10"/>
          <p:cNvSpPr txBox="1"/>
          <p:nvPr/>
        </p:nvSpPr>
        <p:spPr>
          <a:xfrm>
            <a:off x="908685" y="4336415"/>
            <a:ext cx="10649585" cy="2584450"/>
          </a:xfrm>
          <a:prstGeom prst="rect">
            <a:avLst/>
          </a:prstGeom>
          <a:noFill/>
        </p:spPr>
        <p:txBody>
          <a:bodyPr wrap="square" rtlCol="0">
            <a:spAutoFit/>
          </a:bodyPr>
          <a:p>
            <a:pPr marL="342900" indent="-342900">
              <a:buAutoNum type="arabicPeriod"/>
            </a:pPr>
            <a:r>
              <a:rPr lang="en-US" altLang="zh-CN" sz="2400"/>
              <a:t>Official packages are collected from all researchers, when personal package are fine to share: publish it into official</a:t>
            </a:r>
            <a:endParaRPr lang="en-US" altLang="zh-CN" sz="2400"/>
          </a:p>
          <a:p>
            <a:pPr marL="342900" indent="-342900">
              <a:buAutoNum type="arabicPeriod"/>
            </a:pPr>
            <a:r>
              <a:rPr lang="en-US" altLang="zh-CN" sz="2400"/>
              <a:t>Personal packages are developed by researchers him/herself and private</a:t>
            </a:r>
            <a:endParaRPr lang="en-US" altLang="zh-CN" sz="2400"/>
          </a:p>
          <a:p>
            <a:pPr marL="342900" indent="-342900">
              <a:buAutoNum type="arabicPeriod"/>
            </a:pPr>
            <a:r>
              <a:rPr lang="en-US" altLang="zh-CN" sz="2400"/>
              <a:t>Personal packages could be from official, but modified as needed. Personal packages are put in front of the official one, so that your modified one overlap the official one, even though the name are same.</a:t>
            </a:r>
            <a:endParaRPr lang="en-US" altLang="zh-CN"/>
          </a:p>
          <a:p>
            <a:endParaRPr lang="en-US" altLang="zh-CN"/>
          </a:p>
        </p:txBody>
      </p:sp>
      <p:sp>
        <p:nvSpPr>
          <p:cNvPr id="12" name="上下箭头 11"/>
          <p:cNvSpPr/>
          <p:nvPr/>
        </p:nvSpPr>
        <p:spPr>
          <a:xfrm>
            <a:off x="4004310" y="2630805"/>
            <a:ext cx="299085" cy="410210"/>
          </a:xfrm>
          <a:prstGeom prst="up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
        <p:nvSpPr>
          <p:cNvPr id="13" name="上下箭头 12"/>
          <p:cNvSpPr/>
          <p:nvPr/>
        </p:nvSpPr>
        <p:spPr>
          <a:xfrm>
            <a:off x="7230110" y="2630805"/>
            <a:ext cx="299085" cy="410210"/>
          </a:xfrm>
          <a:prstGeom prst="up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
        <p:nvSpPr>
          <p:cNvPr id="14" name="上下箭头 13"/>
          <p:cNvSpPr/>
          <p:nvPr/>
        </p:nvSpPr>
        <p:spPr>
          <a:xfrm rot="5400000">
            <a:off x="2974975" y="931545"/>
            <a:ext cx="299085" cy="410210"/>
          </a:xfrm>
          <a:prstGeom prst="up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
        <p:nvSpPr>
          <p:cNvPr id="15" name="上下箭头 14"/>
          <p:cNvSpPr/>
          <p:nvPr/>
        </p:nvSpPr>
        <p:spPr>
          <a:xfrm rot="5400000">
            <a:off x="8606155" y="931545"/>
            <a:ext cx="299085" cy="410210"/>
          </a:xfrm>
          <a:prstGeom prst="up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411085" y="1947545"/>
            <a:ext cx="4617720" cy="1554480"/>
          </a:xfrm>
        </p:spPr>
        <p:txBody>
          <a:bodyPr>
            <a:normAutofit fontScale="60000"/>
          </a:bodyPr>
          <a:p>
            <a:r>
              <a:rPr lang="en-US" altLang="zh-CN"/>
              <a:t>The packages in our official release and to be published in next release </a:t>
            </a:r>
            <a:endParaRPr lang="zh-CN" altLang="en-US"/>
          </a:p>
          <a:p>
            <a:endParaRPr lang="zh-CN" altLang="en-US"/>
          </a:p>
          <a:p>
            <a:r>
              <a:rPr lang="zh-CN" altLang="en-US"/>
              <a:t>http://twiki.ihep.ac.cn/twiki/view/LHAASO/LhSoftPerson</a:t>
            </a:r>
            <a:endParaRPr lang="zh-CN" altLang="en-US"/>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图片 4" descr="3871590561869_.pic_hd"/>
          <p:cNvPicPr>
            <a:picLocks noChangeAspect="1"/>
          </p:cNvPicPr>
          <p:nvPr/>
        </p:nvPicPr>
        <p:blipFill>
          <a:blip r:embed="rId1"/>
          <a:stretch>
            <a:fillRect/>
          </a:stretch>
        </p:blipFill>
        <p:spPr>
          <a:xfrm>
            <a:off x="231140" y="-7620"/>
            <a:ext cx="7068185" cy="687324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676910"/>
          </a:xfrm>
        </p:spPr>
        <p:txBody>
          <a:bodyPr/>
          <a:p>
            <a:r>
              <a:rPr lang="en-US" altLang="zh-CN" sz="3200"/>
              <a:t>Transforming your code to packages is SIMPLE</a:t>
            </a:r>
            <a:endParaRPr lang="en-US" altLang="zh-CN" sz="3200"/>
          </a:p>
        </p:txBody>
      </p:sp>
      <p:sp>
        <p:nvSpPr>
          <p:cNvPr id="3" name="内容占位符 2"/>
          <p:cNvSpPr>
            <a:spLocks noGrp="1"/>
          </p:cNvSpPr>
          <p:nvPr>
            <p:ph idx="1"/>
          </p:nvPr>
        </p:nvSpPr>
        <p:spPr>
          <a:xfrm>
            <a:off x="838200" y="1221105"/>
            <a:ext cx="10515600" cy="4956175"/>
          </a:xfrm>
        </p:spPr>
        <p:txBody>
          <a:bodyPr>
            <a:normAutofit fontScale="90000" lnSpcReduction="10000"/>
          </a:bodyPr>
          <a:p>
            <a:r>
              <a:rPr lang="en-US" altLang="zh-CN"/>
              <a:t>The code in event-loop is transformed to algorithm</a:t>
            </a:r>
            <a:r>
              <a:rPr lang="zh-CN" altLang="en-US"/>
              <a:t>：</a:t>
            </a:r>
            <a:endParaRPr lang="zh-CN" altLang="en-US"/>
          </a:p>
          <a:p>
            <a:pPr lvl="1"/>
            <a:r>
              <a:rPr lang="en-US" altLang="zh-CN" sz="2400"/>
              <a:t>inherit from AlgBase</a:t>
            </a:r>
            <a:endParaRPr lang="en-US" altLang="zh-CN" sz="2400"/>
          </a:p>
          <a:p>
            <a:pPr lvl="1"/>
            <a:r>
              <a:rPr lang="en-US" altLang="zh-CN" sz="2400"/>
              <a:t>initialize() is run at the beginning of task</a:t>
            </a:r>
            <a:endParaRPr lang="en-US" altLang="zh-CN" sz="2400"/>
          </a:p>
          <a:p>
            <a:pPr lvl="1"/>
            <a:r>
              <a:rPr lang="en-US" altLang="zh-CN" sz="2400"/>
              <a:t>execute() is run event by event, operate on event and save into memory</a:t>
            </a:r>
            <a:endParaRPr lang="en-US" altLang="zh-CN" sz="2400"/>
          </a:p>
          <a:p>
            <a:pPr lvl="1"/>
            <a:r>
              <a:rPr lang="en-US" altLang="zh-CN" sz="2400"/>
              <a:t>finalize() is run at the end of the task.</a:t>
            </a:r>
            <a:endParaRPr lang="en-US" altLang="zh-CN" sz="2400"/>
          </a:p>
          <a:p>
            <a:pPr lvl="1"/>
            <a:r>
              <a:rPr lang="en-US" altLang="zh-CN"/>
              <a:t>Just be careful to read/write data according to data model definition.</a:t>
            </a:r>
            <a:endParaRPr lang="en-US" altLang="zh-CN"/>
          </a:p>
          <a:p>
            <a:r>
              <a:rPr lang="en-US" altLang="zh-CN"/>
              <a:t> The code which can be extracted from algorithm and used in MORE THAN ONE place is transformed to Tool/Service.</a:t>
            </a:r>
            <a:endParaRPr lang="en-US" altLang="zh-CN"/>
          </a:p>
          <a:p>
            <a:pPr lvl="1"/>
            <a:r>
              <a:rPr lang="en-US" altLang="zh-CN" sz="2800">
                <a:sym typeface="+mn-ea"/>
              </a:rPr>
              <a:t>inherit from SvcBase/ToolBase</a:t>
            </a:r>
            <a:endParaRPr lang="en-US" altLang="zh-CN" sz="2800"/>
          </a:p>
          <a:p>
            <a:pPr lvl="1"/>
            <a:r>
              <a:rPr lang="en-US" altLang="zh-CN" sz="2800">
                <a:sym typeface="+mn-ea"/>
              </a:rPr>
              <a:t>initialize() is run at the beginning of task</a:t>
            </a:r>
            <a:endParaRPr lang="en-US" altLang="zh-CN" sz="2800"/>
          </a:p>
          <a:p>
            <a:pPr lvl="1"/>
            <a:r>
              <a:rPr lang="en-US" altLang="zh-CN" sz="2800">
                <a:sym typeface="+mn-ea"/>
              </a:rPr>
              <a:t>finalize() is run at the end of the task.</a:t>
            </a:r>
            <a:endParaRPr lang="en-US" altLang="zh-CN" sz="2800"/>
          </a:p>
          <a:p>
            <a:pPr lvl="1"/>
            <a:r>
              <a:rPr lang="en-US" altLang="zh-CN" sz="2800">
                <a:sym typeface="+mn-ea"/>
              </a:rPr>
              <a:t>other subroutines in Tool/Service are inserted into algorithms when/where needed.</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http://svn.lhaaso.ihep.ac.cn/People/zhucg/tags/Examples/</a:t>
            </a:r>
            <a:endParaRPr lang="zh-CN" altLang="en-US"/>
          </a:p>
          <a:p>
            <a:r>
              <a:rPr lang="en-US" altLang="zh-CN"/>
              <a:t>The example code tells what an Algorithm/Tool/Service package looks like</a:t>
            </a:r>
            <a:endParaRPr lang="en-US" altLang="zh-CN"/>
          </a:p>
          <a:p>
            <a:endParaRPr lang="en-US" altLang="zh-CN"/>
          </a:p>
          <a:p>
            <a:r>
              <a:rPr lang="en-US" altLang="zh-CN"/>
              <a:t>Use as many as possible official-exist packages, modulize your special code into packages, and then connect all packages into analysis software.</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620" y="365125"/>
            <a:ext cx="12190095" cy="583565"/>
          </a:xfrm>
          <a:solidFill>
            <a:srgbClr val="00B050"/>
          </a:solidFill>
        </p:spPr>
        <p:txBody>
          <a:bodyPr>
            <a:normAutofit fontScale="90000"/>
          </a:bodyPr>
          <a:p>
            <a:r>
              <a:rPr lang="en-US" altLang="zh-CN"/>
              <a:t>Self analysis code building</a:t>
            </a:r>
            <a:endParaRPr lang="en-US" altLang="zh-CN"/>
          </a:p>
        </p:txBody>
      </p:sp>
      <p:sp>
        <p:nvSpPr>
          <p:cNvPr id="3" name="内容占位符 2"/>
          <p:cNvSpPr>
            <a:spLocks noGrp="1"/>
          </p:cNvSpPr>
          <p:nvPr>
            <p:ph idx="1"/>
          </p:nvPr>
        </p:nvSpPr>
        <p:spPr>
          <a:xfrm>
            <a:off x="1045845" y="1726565"/>
            <a:ext cx="9814560" cy="4472305"/>
          </a:xfrm>
        </p:spPr>
        <p:txBody>
          <a:bodyPr>
            <a:normAutofit fontScale="50000"/>
          </a:bodyPr>
          <a:p>
            <a:endParaRPr kumimoji="1" lang="en-US" altLang="zh-CN" sz="5400" dirty="0" smtClean="0">
              <a:latin typeface="Times New Roman" panose="02020703060505090304" charset="0"/>
              <a:cs typeface="Times New Roman" panose="02020703060505090304" charset="0"/>
            </a:endParaRPr>
          </a:p>
          <a:p>
            <a:r>
              <a:rPr kumimoji="1" lang="en-US" altLang="zh-CN" sz="5400" dirty="0" smtClean="0">
                <a:latin typeface="Times New Roman" panose="02020703060505090304" charset="0"/>
                <a:cs typeface="Times New Roman" panose="02020703060505090304" charset="0"/>
              </a:rPr>
              <a:t>Just connect algorithms </a:t>
            </a:r>
            <a:r>
              <a:rPr kumimoji="1" lang="en-US" altLang="zh-CN" sz="5400" dirty="0" smtClean="0">
                <a:latin typeface="Times New Roman" panose="02020703060505090304" charset="0"/>
                <a:cs typeface="Times New Roman" panose="02020703060505090304" charset="0"/>
                <a:sym typeface="+mn-ea"/>
              </a:rPr>
              <a:t>head-to-end, and</a:t>
            </a:r>
            <a:r>
              <a:rPr kumimoji="1" lang="en-US" altLang="zh-CN" sz="5400" dirty="0" smtClean="0">
                <a:latin typeface="Times New Roman" panose="02020703060505090304" charset="0"/>
                <a:cs typeface="Times New Roman" panose="02020703060505090304" charset="0"/>
              </a:rPr>
              <a:t> plug in needed Tools/Services  </a:t>
            </a:r>
            <a:endParaRPr kumimoji="1" lang="en-US" altLang="zh-CN" sz="5400" dirty="0" smtClean="0">
              <a:latin typeface="Times New Roman" panose="02020703060505090304" charset="0"/>
              <a:cs typeface="Times New Roman" panose="02020703060505090304" charset="0"/>
            </a:endParaRPr>
          </a:p>
          <a:p>
            <a:pPr lvl="0"/>
            <a:endParaRPr kumimoji="1" lang="en-US" altLang="zh-CN" sz="5400" dirty="0" smtClean="0">
              <a:latin typeface="Times New Roman" panose="02020703060505090304" charset="0"/>
              <a:cs typeface="Times New Roman" panose="02020703060505090304" charset="0"/>
            </a:endParaRPr>
          </a:p>
          <a:p>
            <a:pPr lvl="0"/>
            <a:r>
              <a:rPr kumimoji="1" lang="en-US" altLang="zh-CN" sz="5400" dirty="0" smtClean="0">
                <a:latin typeface="Times New Roman" panose="02020703060505090304" charset="0"/>
                <a:cs typeface="Times New Roman" panose="02020703060505090304" charset="0"/>
                <a:sym typeface="+mn-ea"/>
              </a:rPr>
              <a:t>Advantages: </a:t>
            </a:r>
            <a:endParaRPr kumimoji="1" lang="en-US" altLang="zh-CN" sz="5400" dirty="0" smtClean="0">
              <a:latin typeface="Times New Roman" panose="02020703060505090304" charset="0"/>
              <a:cs typeface="Times New Roman" panose="02020703060505090304" charset="0"/>
            </a:endParaRPr>
          </a:p>
          <a:p>
            <a:pPr lvl="1"/>
            <a:r>
              <a:rPr kumimoji="1" lang="en-US" altLang="zh-CN" sz="5400" dirty="0" smtClean="0">
                <a:latin typeface="Times New Roman" panose="02020703060505090304" charset="0"/>
                <a:cs typeface="Times New Roman" panose="02020703060505090304" charset="0"/>
                <a:sym typeface="+mn-ea"/>
              </a:rPr>
              <a:t>easy to compose an analysis software</a:t>
            </a:r>
            <a:endParaRPr kumimoji="1" lang="en-US" altLang="zh-CN" sz="5400" dirty="0" smtClean="0">
              <a:latin typeface="Times New Roman" panose="02020703060505090304" charset="0"/>
              <a:cs typeface="Times New Roman" panose="02020703060505090304" charset="0"/>
            </a:endParaRPr>
          </a:p>
          <a:p>
            <a:pPr lvl="1"/>
            <a:r>
              <a:rPr kumimoji="1" lang="en-US" altLang="zh-CN" sz="5400" dirty="0" smtClean="0">
                <a:latin typeface="Times New Roman" panose="02020703060505090304" charset="0"/>
                <a:cs typeface="Times New Roman" panose="02020703060505090304" charset="0"/>
                <a:sym typeface="+mn-ea"/>
              </a:rPr>
              <a:t>efficiently switch packages, such as different versions or competing packages from different researchers.</a:t>
            </a:r>
            <a:endParaRPr kumimoji="1" lang="en-US" altLang="zh-CN" sz="5400" dirty="0" smtClean="0">
              <a:latin typeface="Times New Roman" panose="02020703060505090304" charset="0"/>
              <a:cs typeface="Times New Roman" panose="02020703060505090304" charset="0"/>
              <a:sym typeface="+mn-ea"/>
            </a:endParaRPr>
          </a:p>
          <a:p>
            <a:pPr lvl="1"/>
            <a:r>
              <a:rPr kumimoji="1" lang="en-US" altLang="zh-CN" sz="5400" dirty="0" smtClean="0">
                <a:latin typeface="Times New Roman" panose="02020703060505090304" charset="0"/>
                <a:cs typeface="Times New Roman" panose="02020703060505090304" charset="0"/>
                <a:sym typeface="+mn-ea"/>
              </a:rPr>
              <a:t>algorithm connection by data-model in memory other than data file.   </a:t>
            </a:r>
            <a:r>
              <a:rPr kumimoji="1" lang="en-US" altLang="zh-CN" sz="5400" dirty="0" smtClean="0">
                <a:latin typeface="Times New Roman" panose="02020703060505090304" charset="0"/>
                <a:cs typeface="Times New Roman" panose="02020703060505090304" charset="0"/>
              </a:rPr>
              <a:t>   </a:t>
            </a:r>
            <a:endParaRPr kumimoji="1" lang="en-US" altLang="zh-CN" sz="5400" dirty="0" smtClean="0">
              <a:latin typeface="Times New Roman" panose="02020703060505090304" charset="0"/>
              <a:cs typeface="Times New Roman" panose="02020703060505090304" charset="0"/>
            </a:endParaRPr>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 name="直角上箭头 43"/>
          <p:cNvSpPr/>
          <p:nvPr/>
        </p:nvSpPr>
        <p:spPr>
          <a:xfrm rot="5400000">
            <a:off x="-688340" y="2702560"/>
            <a:ext cx="4829810" cy="1597660"/>
          </a:xfrm>
          <a:prstGeom prst="bentUpArrow">
            <a:avLst>
              <a:gd name="adj1" fmla="val 6558"/>
              <a:gd name="adj2" fmla="val 5782"/>
              <a:gd name="adj3" fmla="val 2488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a:xfrm>
            <a:off x="2679700" y="440055"/>
            <a:ext cx="6832600" cy="445135"/>
          </a:xfrm>
        </p:spPr>
        <p:txBody>
          <a:bodyPr>
            <a:normAutofit fontScale="90000"/>
          </a:bodyPr>
          <a:p>
            <a:r>
              <a:rPr lang="en-US" altLang="zh-CN"/>
              <a:t>Structure of an analysis code  </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
        <p:nvSpPr>
          <p:cNvPr id="21" name="矩形 20"/>
          <p:cNvSpPr/>
          <p:nvPr/>
        </p:nvSpPr>
        <p:spPr>
          <a:xfrm>
            <a:off x="262255" y="2610485"/>
            <a:ext cx="1271270" cy="766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input service</a:t>
            </a:r>
            <a:endParaRPr lang="en-US" altLang="zh-CN"/>
          </a:p>
        </p:txBody>
      </p:sp>
      <p:sp>
        <p:nvSpPr>
          <p:cNvPr id="22" name="矩形 21"/>
          <p:cNvSpPr/>
          <p:nvPr/>
        </p:nvSpPr>
        <p:spPr>
          <a:xfrm>
            <a:off x="78105" y="1430020"/>
            <a:ext cx="12035790" cy="3569970"/>
          </a:xfrm>
          <a:prstGeom prst="rect">
            <a:avLst/>
          </a:prstGeom>
          <a:noFill/>
          <a:ln w="57150">
            <a:solidFill>
              <a:schemeClr val="accent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文本框 22"/>
          <p:cNvSpPr txBox="1"/>
          <p:nvPr/>
        </p:nvSpPr>
        <p:spPr>
          <a:xfrm>
            <a:off x="262255" y="3351530"/>
            <a:ext cx="1283970"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A</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29" name="直角上箭头 28"/>
          <p:cNvSpPr/>
          <p:nvPr/>
        </p:nvSpPr>
        <p:spPr>
          <a:xfrm>
            <a:off x="8611235" y="1132205"/>
            <a:ext cx="2533015" cy="4726305"/>
          </a:xfrm>
          <a:prstGeom prst="bentUpArrow">
            <a:avLst>
              <a:gd name="adj1" fmla="val 3292"/>
              <a:gd name="adj2" fmla="val 3960"/>
              <a:gd name="adj3" fmla="val 2569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 name="文本框 29"/>
          <p:cNvSpPr txBox="1"/>
          <p:nvPr/>
        </p:nvSpPr>
        <p:spPr>
          <a:xfrm>
            <a:off x="1282065" y="1335405"/>
            <a:ext cx="1293495" cy="829945"/>
          </a:xfrm>
          <a:prstGeom prst="rect">
            <a:avLst/>
          </a:prstGeom>
          <a:noFill/>
        </p:spPr>
        <p:txBody>
          <a:bodyPr wrap="none" rtlCol="0">
            <a:spAutoFit/>
          </a:bodyPr>
          <a:p>
            <a:r>
              <a:rPr lang="en-US" altLang="zh-CN" sz="4800" b="1"/>
              <a:t>Task</a:t>
            </a:r>
            <a:endParaRPr lang="en-US" altLang="zh-CN" sz="4800" b="1"/>
          </a:p>
        </p:txBody>
      </p:sp>
      <p:sp>
        <p:nvSpPr>
          <p:cNvPr id="31" name="圆柱形 30"/>
          <p:cNvSpPr/>
          <p:nvPr/>
        </p:nvSpPr>
        <p:spPr>
          <a:xfrm>
            <a:off x="426720" y="763905"/>
            <a:ext cx="1053465" cy="323215"/>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圆柱形 31"/>
          <p:cNvSpPr/>
          <p:nvPr/>
        </p:nvSpPr>
        <p:spPr>
          <a:xfrm>
            <a:off x="10464800" y="763905"/>
            <a:ext cx="1053465" cy="323215"/>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文本框 34"/>
          <p:cNvSpPr txBox="1"/>
          <p:nvPr/>
        </p:nvSpPr>
        <p:spPr>
          <a:xfrm>
            <a:off x="622300" y="763905"/>
            <a:ext cx="550545" cy="368300"/>
          </a:xfrm>
          <a:prstGeom prst="rect">
            <a:avLst/>
          </a:prstGeom>
          <a:noFill/>
        </p:spPr>
        <p:txBody>
          <a:bodyPr wrap="none" rtlCol="0">
            <a:spAutoFit/>
          </a:bodyPr>
          <a:p>
            <a:r>
              <a:rPr lang="en-US" altLang="zh-CN"/>
              <a:t>disk</a:t>
            </a:r>
            <a:endParaRPr lang="en-US" altLang="zh-CN"/>
          </a:p>
        </p:txBody>
      </p:sp>
      <p:sp>
        <p:nvSpPr>
          <p:cNvPr id="36" name="文本框 35"/>
          <p:cNvSpPr txBox="1"/>
          <p:nvPr/>
        </p:nvSpPr>
        <p:spPr>
          <a:xfrm>
            <a:off x="10701655" y="763905"/>
            <a:ext cx="550545" cy="368300"/>
          </a:xfrm>
          <a:prstGeom prst="rect">
            <a:avLst/>
          </a:prstGeom>
          <a:noFill/>
        </p:spPr>
        <p:txBody>
          <a:bodyPr wrap="none" rtlCol="0">
            <a:spAutoFit/>
          </a:bodyPr>
          <a:p>
            <a:r>
              <a:rPr lang="en-US" altLang="zh-CN"/>
              <a:t>disk</a:t>
            </a:r>
            <a:endParaRPr lang="en-US" altLang="zh-CN"/>
          </a:p>
        </p:txBody>
      </p:sp>
      <p:sp>
        <p:nvSpPr>
          <p:cNvPr id="33" name="文本框 32"/>
          <p:cNvSpPr txBox="1"/>
          <p:nvPr/>
        </p:nvSpPr>
        <p:spPr>
          <a:xfrm>
            <a:off x="2922905" y="5676900"/>
            <a:ext cx="1499235" cy="368300"/>
          </a:xfrm>
          <a:prstGeom prst="rect">
            <a:avLst/>
          </a:prstGeom>
          <a:solidFill>
            <a:schemeClr val="accent2">
              <a:lumMod val="75000"/>
            </a:schemeClr>
          </a:solidFill>
        </p:spPr>
        <p:txBody>
          <a:bodyPr wrap="none" rtlCol="0">
            <a:spAutoFit/>
          </a:bodyPr>
          <a:p>
            <a:r>
              <a:rPr lang="en-US" altLang="zh-CN">
                <a:solidFill>
                  <a:srgbClr val="AFAFAF"/>
                </a:solidFill>
                <a:effectLst>
                  <a:outerShdw blurRad="38100" dist="19050" dir="2700000" algn="tl" rotWithShape="0">
                    <a:schemeClr val="dk1">
                      <a:alpha val="40000"/>
                    </a:schemeClr>
                  </a:outerShdw>
                </a:effectLst>
              </a:rPr>
              <a:t>data model A</a:t>
            </a:r>
            <a:endParaRPr lang="en-US" altLang="zh-CN">
              <a:solidFill>
                <a:srgbClr val="AFAFAF"/>
              </a:solidFill>
              <a:effectLst>
                <a:outerShdw blurRad="38100" dist="19050" dir="2700000" algn="tl" rotWithShape="0">
                  <a:schemeClr val="dk1">
                    <a:alpha val="40000"/>
                  </a:schemeClr>
                </a:outerShdw>
              </a:effectLst>
            </a:endParaRPr>
          </a:p>
        </p:txBody>
      </p:sp>
      <p:sp>
        <p:nvSpPr>
          <p:cNvPr id="38" name="文本框 37"/>
          <p:cNvSpPr txBox="1"/>
          <p:nvPr/>
        </p:nvSpPr>
        <p:spPr>
          <a:xfrm>
            <a:off x="4755515" y="5676900"/>
            <a:ext cx="1458595" cy="368300"/>
          </a:xfrm>
          <a:prstGeom prst="rect">
            <a:avLst/>
          </a:prstGeom>
          <a:solidFill>
            <a:schemeClr val="accent2">
              <a:lumMod val="75000"/>
            </a:schemeClr>
          </a:solidFill>
        </p:spPr>
        <p:txBody>
          <a:bodyPr wrap="none" rtlCol="0">
            <a:spAutoFit/>
          </a:bodyPr>
          <a:p>
            <a:r>
              <a:rPr lang="en-US" altLang="zh-CN">
                <a:solidFill>
                  <a:srgbClr val="AFAFAF"/>
                </a:solidFill>
                <a:effectLst>
                  <a:outerShdw blurRad="38100" dist="19050" dir="2700000" algn="tl" rotWithShape="0">
                    <a:schemeClr val="dk1">
                      <a:alpha val="40000"/>
                    </a:schemeClr>
                  </a:outerShdw>
                </a:effectLst>
              </a:rPr>
              <a:t>data model B</a:t>
            </a:r>
            <a:endParaRPr lang="en-US" altLang="zh-CN">
              <a:solidFill>
                <a:srgbClr val="AFAFAF"/>
              </a:solidFill>
              <a:effectLst>
                <a:outerShdw blurRad="38100" dist="19050" dir="2700000" algn="tl" rotWithShape="0">
                  <a:schemeClr val="dk1">
                    <a:alpha val="40000"/>
                  </a:schemeClr>
                </a:outerShdw>
              </a:effectLst>
            </a:endParaRPr>
          </a:p>
        </p:txBody>
      </p:sp>
      <p:cxnSp>
        <p:nvCxnSpPr>
          <p:cNvPr id="39" name="直接连接符 38"/>
          <p:cNvCxnSpPr/>
          <p:nvPr/>
        </p:nvCxnSpPr>
        <p:spPr>
          <a:xfrm>
            <a:off x="6553835" y="5855970"/>
            <a:ext cx="916940" cy="0"/>
          </a:xfrm>
          <a:prstGeom prst="line">
            <a:avLst/>
          </a:prstGeom>
          <a:ln w="69850">
            <a:solidFill>
              <a:schemeClr val="accent2">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6553835" y="5671820"/>
            <a:ext cx="1480820" cy="368300"/>
          </a:xfrm>
          <a:prstGeom prst="rect">
            <a:avLst/>
          </a:prstGeom>
          <a:solidFill>
            <a:schemeClr val="accent2">
              <a:lumMod val="75000"/>
            </a:schemeClr>
          </a:solidFill>
        </p:spPr>
        <p:txBody>
          <a:bodyPr wrap="none" rtlCol="0">
            <a:spAutoFit/>
          </a:bodyPr>
          <a:p>
            <a:r>
              <a:rPr lang="en-US" altLang="zh-CN">
                <a:solidFill>
                  <a:srgbClr val="AFAFAF"/>
                </a:solidFill>
                <a:effectLst>
                  <a:outerShdw blurRad="38100" dist="19050" dir="2700000" algn="tl" rotWithShape="0">
                    <a:schemeClr val="dk1">
                      <a:alpha val="40000"/>
                    </a:schemeClr>
                  </a:outerShdw>
                </a:effectLst>
              </a:rPr>
              <a:t>data model C</a:t>
            </a:r>
            <a:endParaRPr lang="en-US" altLang="zh-CN">
              <a:solidFill>
                <a:srgbClr val="AFAFAF"/>
              </a:solidFill>
              <a:effectLst>
                <a:outerShdw blurRad="38100" dist="19050" dir="2700000" algn="tl" rotWithShape="0">
                  <a:schemeClr val="dk1">
                    <a:alpha val="40000"/>
                  </a:schemeClr>
                </a:outerShdw>
              </a:effectLst>
            </a:endParaRPr>
          </a:p>
        </p:txBody>
      </p:sp>
      <p:sp>
        <p:nvSpPr>
          <p:cNvPr id="42" name="矩形 41"/>
          <p:cNvSpPr/>
          <p:nvPr/>
        </p:nvSpPr>
        <p:spPr>
          <a:xfrm>
            <a:off x="78105" y="4999990"/>
            <a:ext cx="12035790" cy="1524000"/>
          </a:xfrm>
          <a:prstGeom prst="rect">
            <a:avLst/>
          </a:prstGeom>
          <a:noFill/>
          <a:ln w="57150">
            <a:solidFill>
              <a:schemeClr val="accent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3" name="文本框 42"/>
          <p:cNvSpPr txBox="1"/>
          <p:nvPr/>
        </p:nvSpPr>
        <p:spPr>
          <a:xfrm>
            <a:off x="1282065" y="5031740"/>
            <a:ext cx="1640840" cy="645160"/>
          </a:xfrm>
          <a:prstGeom prst="rect">
            <a:avLst/>
          </a:prstGeom>
          <a:noFill/>
        </p:spPr>
        <p:txBody>
          <a:bodyPr wrap="none" rtlCol="0">
            <a:spAutoFit/>
          </a:bodyPr>
          <a:p>
            <a:r>
              <a:rPr lang="en-US" altLang="zh-CN" sz="3600" b="1">
                <a:solidFill>
                  <a:srgbClr val="AFAFAF"/>
                </a:solidFill>
              </a:rPr>
              <a:t>Memory</a:t>
            </a:r>
            <a:endParaRPr lang="en-US" altLang="zh-CN" sz="3600" b="1">
              <a:solidFill>
                <a:srgbClr val="AFAFAF"/>
              </a:solidFill>
            </a:endParaRPr>
          </a:p>
        </p:txBody>
      </p:sp>
      <p:sp>
        <p:nvSpPr>
          <p:cNvPr id="25" name="矩形 24"/>
          <p:cNvSpPr/>
          <p:nvPr/>
        </p:nvSpPr>
        <p:spPr>
          <a:xfrm>
            <a:off x="10464800" y="2766060"/>
            <a:ext cx="1271270" cy="766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output serive</a:t>
            </a:r>
            <a:endParaRPr lang="en-US" altLang="zh-CN"/>
          </a:p>
        </p:txBody>
      </p:sp>
      <p:sp>
        <p:nvSpPr>
          <p:cNvPr id="6" name="线形标注 1 5"/>
          <p:cNvSpPr/>
          <p:nvPr/>
        </p:nvSpPr>
        <p:spPr>
          <a:xfrm>
            <a:off x="2679065" y="4156710"/>
            <a:ext cx="845820" cy="611505"/>
          </a:xfrm>
          <a:prstGeom prst="borderCallout1">
            <a:avLst>
              <a:gd name="adj1" fmla="val 1557"/>
              <a:gd name="adj2" fmla="val 26250"/>
              <a:gd name="adj3" fmla="val -148078"/>
              <a:gd name="adj4" fmla="val 26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Tool 1</a:t>
            </a:r>
            <a:endParaRPr lang="en-US" altLang="zh-CN"/>
          </a:p>
        </p:txBody>
      </p:sp>
      <p:sp>
        <p:nvSpPr>
          <p:cNvPr id="7" name="线形标注 1 6"/>
          <p:cNvSpPr/>
          <p:nvPr/>
        </p:nvSpPr>
        <p:spPr>
          <a:xfrm>
            <a:off x="4530090" y="1530350"/>
            <a:ext cx="791210" cy="611505"/>
          </a:xfrm>
          <a:prstGeom prst="borderCallout1">
            <a:avLst>
              <a:gd name="adj1" fmla="val 1557"/>
              <a:gd name="adj2" fmla="val 26250"/>
              <a:gd name="adj3" fmla="val 623"/>
              <a:gd name="adj4" fmla="val 26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Svc 2</a:t>
            </a:r>
            <a:endParaRPr lang="en-US" altLang="zh-CN"/>
          </a:p>
        </p:txBody>
      </p:sp>
      <p:sp>
        <p:nvSpPr>
          <p:cNvPr id="8" name="线形标注 1 7"/>
          <p:cNvSpPr/>
          <p:nvPr/>
        </p:nvSpPr>
        <p:spPr>
          <a:xfrm>
            <a:off x="5342890" y="4156710"/>
            <a:ext cx="922020" cy="611505"/>
          </a:xfrm>
          <a:prstGeom prst="borderCallout1">
            <a:avLst>
              <a:gd name="adj1" fmla="val 1557"/>
              <a:gd name="adj2" fmla="val 26250"/>
              <a:gd name="adj3" fmla="val -148078"/>
              <a:gd name="adj4" fmla="val 26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Tool 2</a:t>
            </a:r>
            <a:endParaRPr lang="en-US" altLang="zh-CN"/>
          </a:p>
        </p:txBody>
      </p:sp>
      <p:sp>
        <p:nvSpPr>
          <p:cNvPr id="9" name="线形标注 1 8"/>
          <p:cNvSpPr/>
          <p:nvPr/>
        </p:nvSpPr>
        <p:spPr>
          <a:xfrm>
            <a:off x="7924165" y="4156710"/>
            <a:ext cx="881380" cy="611505"/>
          </a:xfrm>
          <a:prstGeom prst="borderCallout1">
            <a:avLst>
              <a:gd name="adj1" fmla="val 1557"/>
              <a:gd name="adj2" fmla="val 26250"/>
              <a:gd name="adj3" fmla="val -148078"/>
              <a:gd name="adj4" fmla="val 26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Tool 1</a:t>
            </a:r>
            <a:endParaRPr lang="en-US" altLang="zh-CN"/>
          </a:p>
        </p:txBody>
      </p:sp>
      <p:sp>
        <p:nvSpPr>
          <p:cNvPr id="10" name="线形标注 1 9"/>
          <p:cNvSpPr/>
          <p:nvPr/>
        </p:nvSpPr>
        <p:spPr>
          <a:xfrm>
            <a:off x="6340475" y="1530350"/>
            <a:ext cx="791210" cy="611505"/>
          </a:xfrm>
          <a:prstGeom prst="borderCallout1">
            <a:avLst>
              <a:gd name="adj1" fmla="val 1557"/>
              <a:gd name="adj2" fmla="val 26250"/>
              <a:gd name="adj3" fmla="val -3634"/>
              <a:gd name="adj4" fmla="val 26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Svc 3</a:t>
            </a:r>
            <a:endParaRPr lang="en-US" altLang="zh-CN"/>
          </a:p>
        </p:txBody>
      </p:sp>
      <p:sp>
        <p:nvSpPr>
          <p:cNvPr id="3" name="文本框 2"/>
          <p:cNvSpPr txBox="1"/>
          <p:nvPr/>
        </p:nvSpPr>
        <p:spPr>
          <a:xfrm rot="16200000">
            <a:off x="1977390" y="2985135"/>
            <a:ext cx="1270635"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A</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13" name="文本框 12"/>
          <p:cNvSpPr txBox="1"/>
          <p:nvPr/>
        </p:nvSpPr>
        <p:spPr>
          <a:xfrm rot="16200000">
            <a:off x="3761740" y="2994660"/>
            <a:ext cx="1270635"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A</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15" name="文本框 14"/>
          <p:cNvSpPr txBox="1"/>
          <p:nvPr/>
        </p:nvSpPr>
        <p:spPr>
          <a:xfrm rot="16200000">
            <a:off x="4591685" y="2985135"/>
            <a:ext cx="1270635"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A</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18" name="文本框 17"/>
          <p:cNvSpPr txBox="1"/>
          <p:nvPr/>
        </p:nvSpPr>
        <p:spPr>
          <a:xfrm rot="16200000">
            <a:off x="6363970" y="2985135"/>
            <a:ext cx="1270635"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B</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19" name="文本框 18"/>
          <p:cNvSpPr txBox="1"/>
          <p:nvPr/>
        </p:nvSpPr>
        <p:spPr>
          <a:xfrm rot="16200000">
            <a:off x="7257415" y="2985135"/>
            <a:ext cx="1270635"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B</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20" name="文本框 19"/>
          <p:cNvSpPr txBox="1"/>
          <p:nvPr/>
        </p:nvSpPr>
        <p:spPr>
          <a:xfrm rot="16200000">
            <a:off x="8910320" y="2994660"/>
            <a:ext cx="1270635" cy="306705"/>
          </a:xfrm>
          <a:prstGeom prst="rect">
            <a:avLst/>
          </a:prstGeom>
          <a:solidFill>
            <a:schemeClr val="accent2">
              <a:lumMod val="75000"/>
            </a:schemeClr>
          </a:solidFill>
        </p:spPr>
        <p:txBody>
          <a:bodyPr wrap="square" rtlCol="0">
            <a:spAutoFit/>
          </a:bodyPr>
          <a:p>
            <a:r>
              <a:rPr lang="en-US" altLang="zh-CN" sz="1400">
                <a:solidFill>
                  <a:schemeClr val="tx1">
                    <a:lumMod val="95000"/>
                    <a:lumOff val="5000"/>
                  </a:schemeClr>
                </a:solidFill>
                <a:effectLst>
                  <a:outerShdw blurRad="38100" dist="19050" dir="2700000" algn="tl" rotWithShape="0">
                    <a:schemeClr val="dk1">
                      <a:alpha val="40000"/>
                    </a:schemeClr>
                  </a:outerShdw>
                </a:effectLst>
              </a:rPr>
              <a:t>data model C</a:t>
            </a:r>
            <a:endParaRPr lang="en-US" altLang="zh-CN" sz="1400">
              <a:solidFill>
                <a:schemeClr val="tx1">
                  <a:lumMod val="95000"/>
                  <a:lumOff val="5000"/>
                </a:schemeClr>
              </a:solidFill>
              <a:effectLst>
                <a:outerShdw blurRad="38100" dist="19050" dir="2700000" algn="tl" rotWithShape="0">
                  <a:schemeClr val="dk1">
                    <a:alpha val="40000"/>
                  </a:schemeClr>
                </a:outerShdw>
              </a:effectLst>
            </a:endParaRPr>
          </a:p>
        </p:txBody>
      </p:sp>
      <p:sp>
        <p:nvSpPr>
          <p:cNvPr id="47" name="矩形 46"/>
          <p:cNvSpPr/>
          <p:nvPr/>
        </p:nvSpPr>
        <p:spPr>
          <a:xfrm>
            <a:off x="2733675" y="2507615"/>
            <a:ext cx="1530350" cy="1266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Algorithm 2</a:t>
            </a:r>
            <a:endParaRPr lang="en-US" altLang="zh-CN"/>
          </a:p>
        </p:txBody>
      </p:sp>
      <p:sp>
        <p:nvSpPr>
          <p:cNvPr id="48" name="矩形 47"/>
          <p:cNvSpPr/>
          <p:nvPr/>
        </p:nvSpPr>
        <p:spPr>
          <a:xfrm>
            <a:off x="5342890" y="2507615"/>
            <a:ext cx="1530350" cy="1266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Algorithm 1</a:t>
            </a:r>
            <a:endParaRPr lang="en-US" altLang="zh-CN"/>
          </a:p>
        </p:txBody>
      </p:sp>
      <p:sp>
        <p:nvSpPr>
          <p:cNvPr id="49" name="矩形 48"/>
          <p:cNvSpPr/>
          <p:nvPr/>
        </p:nvSpPr>
        <p:spPr>
          <a:xfrm>
            <a:off x="8025130" y="2516505"/>
            <a:ext cx="1388110" cy="1266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Algorithm 3</a:t>
            </a:r>
            <a:endParaRPr lang="en-US" altLang="zh-C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142875"/>
            <a:ext cx="9505950" cy="607695"/>
          </a:xfrm>
        </p:spPr>
        <p:txBody>
          <a:bodyPr>
            <a:normAutofit fontScale="90000"/>
          </a:bodyPr>
          <a:p>
            <a:r>
              <a:rPr lang="en-US" altLang="zh-CN"/>
              <a:t>Python macros to do the job</a:t>
            </a:r>
            <a:endParaRPr lang="en-US" altLang="zh-CN"/>
          </a:p>
        </p:txBody>
      </p:sp>
      <p:sp>
        <p:nvSpPr>
          <p:cNvPr id="3" name="内容占位符 2"/>
          <p:cNvSpPr>
            <a:spLocks noGrp="1"/>
          </p:cNvSpPr>
          <p:nvPr>
            <p:ph idx="1"/>
          </p:nvPr>
        </p:nvSpPr>
        <p:spPr>
          <a:xfrm>
            <a:off x="158750" y="1252855"/>
            <a:ext cx="11847195" cy="4351655"/>
          </a:xfrm>
        </p:spPr>
        <p:txBody>
          <a:bodyPr>
            <a:normAutofit lnSpcReduction="20000"/>
          </a:bodyPr>
          <a:p>
            <a:r>
              <a:rPr lang="zh-CN" altLang="en-US"/>
              <a:t>Algtask</a:t>
            </a:r>
            <a:r>
              <a:rPr lang="en-US" altLang="zh-CN"/>
              <a:t>	</a:t>
            </a:r>
            <a:r>
              <a:rPr lang="zh-CN" altLang="en-US"/>
              <a:t>= Sniper.Task("Algtask")      </a:t>
            </a:r>
            <a:r>
              <a:rPr lang="en-US" altLang="zh-CN"/>
              <a:t>#main entrance</a:t>
            </a:r>
            <a:endParaRPr lang="zh-CN" altLang="en-US"/>
          </a:p>
          <a:p>
            <a:r>
              <a:rPr lang="en-US" altLang="zh-CN"/>
              <a:t>CaliA</a:t>
            </a:r>
            <a:r>
              <a:rPr lang="zh-CN" altLang="en-US"/>
              <a:t>lg </a:t>
            </a:r>
            <a:r>
              <a:rPr lang="en-US" altLang="zh-CN"/>
              <a:t>	</a:t>
            </a:r>
            <a:r>
              <a:rPr lang="zh-CN" altLang="en-US"/>
              <a:t>= Algtask.createAlg("</a:t>
            </a:r>
            <a:r>
              <a:rPr lang="en-US" altLang="zh-CN"/>
              <a:t>DataCleaning</a:t>
            </a:r>
            <a:r>
              <a:rPr lang="zh-CN" altLang="en-US"/>
              <a:t>/my</a:t>
            </a:r>
            <a:r>
              <a:rPr lang="en-US" altLang="zh-CN"/>
              <a:t>cali</a:t>
            </a:r>
            <a:r>
              <a:rPr lang="zh-CN" altLang="en-US"/>
              <a:t>alg")  </a:t>
            </a:r>
            <a:r>
              <a:rPr lang="en-US" altLang="zh-CN"/>
              <a:t>#algrithm 1</a:t>
            </a:r>
            <a:endParaRPr lang="zh-CN" altLang="en-US"/>
          </a:p>
          <a:p>
            <a:r>
              <a:rPr lang="en-US" altLang="zh-CN">
                <a:sym typeface="+mn-ea"/>
              </a:rPr>
              <a:t>CaliA</a:t>
            </a:r>
            <a:r>
              <a:rPr lang="zh-CN" altLang="en-US">
                <a:sym typeface="+mn-ea"/>
              </a:rPr>
              <a:t>lg.createTool("</a:t>
            </a:r>
            <a:r>
              <a:rPr lang="en-US" altLang="zh-CN">
                <a:sym typeface="+mn-ea"/>
              </a:rPr>
              <a:t>PlaneFit</a:t>
            </a:r>
            <a:r>
              <a:rPr lang="zh-CN" altLang="en-US">
                <a:sym typeface="+mn-ea"/>
              </a:rPr>
              <a:t>/</a:t>
            </a:r>
            <a:r>
              <a:rPr lang="en-US" altLang="zh-CN">
                <a:sym typeface="+mn-ea"/>
              </a:rPr>
              <a:t>myfit1</a:t>
            </a:r>
            <a:r>
              <a:rPr lang="zh-CN" altLang="en-US">
                <a:sym typeface="+mn-ea"/>
              </a:rPr>
              <a:t>");     </a:t>
            </a:r>
            <a:r>
              <a:rPr lang="en-US" altLang="zh-CN">
                <a:sym typeface="+mn-ea"/>
              </a:rPr>
              <a:t># tools plug-in</a:t>
            </a:r>
            <a:endParaRPr lang="zh-CN" altLang="en-US"/>
          </a:p>
          <a:p>
            <a:r>
              <a:rPr lang="en-US" altLang="zh-CN">
                <a:sym typeface="+mn-ea"/>
              </a:rPr>
              <a:t>RecA</a:t>
            </a:r>
            <a:r>
              <a:rPr lang="zh-CN" altLang="en-US">
                <a:sym typeface="+mn-ea"/>
              </a:rPr>
              <a:t>lg </a:t>
            </a:r>
            <a:r>
              <a:rPr lang="en-US" altLang="zh-CN">
                <a:sym typeface="+mn-ea"/>
              </a:rPr>
              <a:t>	</a:t>
            </a:r>
            <a:r>
              <a:rPr lang="zh-CN" altLang="en-US">
                <a:sym typeface="+mn-ea"/>
              </a:rPr>
              <a:t>= Algtask.createAlg("</a:t>
            </a:r>
            <a:r>
              <a:rPr lang="en-US" altLang="zh-CN">
                <a:sym typeface="+mn-ea"/>
              </a:rPr>
              <a:t>EventRecIhep</a:t>
            </a:r>
            <a:r>
              <a:rPr lang="zh-CN" altLang="en-US">
                <a:sym typeface="+mn-ea"/>
              </a:rPr>
              <a:t>/my</a:t>
            </a:r>
            <a:r>
              <a:rPr lang="en-US" altLang="zh-CN">
                <a:sym typeface="+mn-ea"/>
              </a:rPr>
              <a:t>recalg</a:t>
            </a:r>
            <a:r>
              <a:rPr lang="zh-CN" altLang="en-US">
                <a:sym typeface="+mn-ea"/>
              </a:rPr>
              <a:t>")  </a:t>
            </a:r>
            <a:r>
              <a:rPr lang="en-US" altLang="zh-CN">
                <a:sym typeface="+mn-ea"/>
              </a:rPr>
              <a:t>#algrithm 2</a:t>
            </a:r>
            <a:endParaRPr lang="zh-CN" altLang="en-US">
              <a:sym typeface="+mn-ea"/>
            </a:endParaRPr>
          </a:p>
          <a:p>
            <a:endParaRPr lang="zh-CN" altLang="en-US">
              <a:sym typeface="+mn-ea"/>
            </a:endParaRPr>
          </a:p>
          <a:p>
            <a:r>
              <a:rPr lang="zh-CN" altLang="en-US">
                <a:sym typeface="+mn-ea"/>
              </a:rPr>
              <a:t>iSvc   </a:t>
            </a:r>
            <a:r>
              <a:rPr lang="en-US" altLang="zh-CN">
                <a:sym typeface="+mn-ea"/>
              </a:rPr>
              <a:t>	</a:t>
            </a:r>
            <a:r>
              <a:rPr lang="zh-CN" altLang="en-US">
                <a:sym typeface="+mn-ea"/>
              </a:rPr>
              <a:t>= Algtask.createSvc("RawInputSvc/InputSvc")   </a:t>
            </a:r>
            <a:r>
              <a:rPr lang="en-US" altLang="zh-CN">
                <a:sym typeface="+mn-ea"/>
              </a:rPr>
              <a:t>#input service</a:t>
            </a:r>
            <a:endParaRPr lang="zh-CN" altLang="en-US"/>
          </a:p>
          <a:p>
            <a:r>
              <a:rPr lang="zh-CN" altLang="en-US">
                <a:sym typeface="+mn-ea"/>
              </a:rPr>
              <a:t>oSvc </a:t>
            </a:r>
            <a:r>
              <a:rPr lang="en-US" altLang="zh-CN">
                <a:sym typeface="+mn-ea"/>
              </a:rPr>
              <a:t>	</a:t>
            </a:r>
            <a:r>
              <a:rPr lang="zh-CN" altLang="en-US">
                <a:sym typeface="+mn-ea"/>
              </a:rPr>
              <a:t>= Algtask.createSvc("RootOutputSvc/OutputSvc") </a:t>
            </a:r>
            <a:r>
              <a:rPr lang="en-US" altLang="zh-CN">
                <a:sym typeface="+mn-ea"/>
              </a:rPr>
              <a:t>#output service</a:t>
            </a:r>
            <a:endParaRPr lang="zh-CN" altLang="en-US">
              <a:sym typeface="+mn-ea"/>
            </a:endParaRPr>
          </a:p>
          <a:p>
            <a:endParaRPr lang="zh-CN" altLang="en-US"/>
          </a:p>
          <a:p>
            <a:r>
              <a:rPr lang="zh-CN" altLang="en-US">
                <a:sym typeface="+mn-ea"/>
              </a:rPr>
              <a:t>detSvc </a:t>
            </a:r>
            <a:r>
              <a:rPr lang="en-US" altLang="zh-CN">
                <a:sym typeface="+mn-ea"/>
              </a:rPr>
              <a:t>	</a:t>
            </a:r>
            <a:r>
              <a:rPr lang="zh-CN" altLang="en-US">
                <a:sym typeface="+mn-ea"/>
              </a:rPr>
              <a:t>= Algtask.createSvc("DetcPosSvc/DetcPosSvc"); </a:t>
            </a:r>
            <a:r>
              <a:rPr lang="en-US" altLang="zh-CN">
                <a:sym typeface="+mn-ea"/>
              </a:rPr>
              <a:t>#other service </a:t>
            </a:r>
            <a:endParaRPr lang="en-US" altLang="zh-CN">
              <a:sym typeface="+mn-ea"/>
            </a:endParaRPr>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
        <p:nvSpPr>
          <p:cNvPr id="5" name="文本框 4"/>
          <p:cNvSpPr txBox="1"/>
          <p:nvPr/>
        </p:nvSpPr>
        <p:spPr>
          <a:xfrm>
            <a:off x="7159625" y="5285105"/>
            <a:ext cx="4660900" cy="1198880"/>
          </a:xfrm>
          <a:prstGeom prst="rect">
            <a:avLst/>
          </a:prstGeom>
          <a:solidFill>
            <a:schemeClr val="accent2">
              <a:lumMod val="60000"/>
              <a:lumOff val="40000"/>
            </a:schemeClr>
          </a:solidFill>
        </p:spPr>
        <p:txBody>
          <a:bodyPr wrap="square" rtlCol="0">
            <a:spAutoFit/>
          </a:bodyPr>
          <a:p>
            <a:pPr marL="342900" indent="-342900">
              <a:buAutoNum type="arabicPeriod"/>
            </a:pPr>
            <a:r>
              <a:rPr lang="en-US" altLang="zh-CN" sz="2400"/>
              <a:t>Omit parameter setting</a:t>
            </a:r>
            <a:endParaRPr lang="en-US" altLang="zh-CN" sz="2400"/>
          </a:p>
          <a:p>
            <a:pPr marL="342900" indent="-342900">
              <a:buAutoNum type="arabicPeriod"/>
            </a:pPr>
            <a:r>
              <a:rPr lang="en-US" altLang="zh-CN" sz="2400"/>
              <a:t>alg/tool/service exchangable</a:t>
            </a:r>
            <a:endParaRPr lang="en-US" altLang="zh-CN" sz="2400"/>
          </a:p>
          <a:p>
            <a:pPr marL="342900" indent="-342900">
              <a:buAutoNum type="arabicPeriod"/>
            </a:pPr>
            <a:r>
              <a:rPr lang="en-US" altLang="zh-CN" sz="2400"/>
              <a:t>version exchangable</a:t>
            </a:r>
            <a:endParaRPr lang="en-US" altLang="zh-CN"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property</a:t>
            </a:r>
            <a:endParaRPr lang="en-US" altLang="zh-CN"/>
          </a:p>
        </p:txBody>
      </p:sp>
      <p:sp>
        <p:nvSpPr>
          <p:cNvPr id="3" name="内容占位符 2"/>
          <p:cNvSpPr>
            <a:spLocks noGrp="1"/>
          </p:cNvSpPr>
          <p:nvPr>
            <p:ph idx="1"/>
          </p:nvPr>
        </p:nvSpPr>
        <p:spPr/>
        <p:txBody>
          <a:bodyPr/>
          <a:p>
            <a:r>
              <a:rPr lang="en-US" altLang="zh-CN"/>
              <a:t>In the macro</a:t>
            </a:r>
            <a:endParaRPr lang="en-US" altLang="zh-CN"/>
          </a:p>
          <a:p>
            <a:pPr lvl="1"/>
            <a:r>
              <a:rPr lang="en-US" altLang="zh-CN"/>
              <a:t>iSvc = Algtask.createSvc("RawInputSvc/InputSvc")</a:t>
            </a:r>
            <a:endParaRPr lang="en-US" altLang="zh-CN"/>
          </a:p>
          <a:p>
            <a:pPr lvl="1"/>
            <a:r>
              <a:rPr lang="en-US" altLang="zh-CN"/>
              <a:t>iSvc.property("InputStream").set({"/Event/RawEvent" : "/eos/lhaaso/raw/km2a/2019/0920/ES.23835.KM2A_EVENT.PHYSICS.20190920230841.001.dat"})</a:t>
            </a:r>
            <a:endParaRPr lang="en-US" altLang="zh-CN"/>
          </a:p>
          <a:p>
            <a:pPr lvl="1"/>
            <a:endParaRPr lang="en-US" altLang="zh-CN"/>
          </a:p>
          <a:p>
            <a:pPr lvl="0"/>
            <a:r>
              <a:rPr lang="en-US" altLang="zh-CN"/>
              <a:t>property set will be transferred to the code</a:t>
            </a:r>
            <a:endParaRPr lang="en-US" altLang="zh-CN"/>
          </a:p>
          <a:p>
            <a:pPr lvl="1"/>
            <a:r>
              <a:rPr lang="en-US" altLang="zh-CN"/>
              <a:t>you don't have to re-compile the code</a:t>
            </a:r>
            <a:endParaRPr lang="en-US" altLang="zh-CN"/>
          </a:p>
          <a:p>
            <a:pPr lvl="1"/>
            <a:r>
              <a:rPr lang="en-US" altLang="zh-CN"/>
              <a:t>run parameters are saved in a txt file for reference.</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0320" y="365125"/>
            <a:ext cx="12177395" cy="793750"/>
          </a:xfrm>
          <a:solidFill>
            <a:srgbClr val="00B050"/>
          </a:solidFill>
        </p:spPr>
        <p:txBody>
          <a:bodyPr/>
          <a:p>
            <a:r>
              <a:rPr lang="en-US" altLang="zh-CN" sz="3600"/>
              <a:t>Eample of event reconstruction using KM2A data </a:t>
            </a:r>
            <a:endParaRPr lang="en-US" altLang="zh-CN" sz="3600"/>
          </a:p>
        </p:txBody>
      </p:sp>
      <p:sp>
        <p:nvSpPr>
          <p:cNvPr id="3" name="内容占位符 2"/>
          <p:cNvSpPr>
            <a:spLocks noGrp="1"/>
          </p:cNvSpPr>
          <p:nvPr>
            <p:ph idx="1"/>
          </p:nvPr>
        </p:nvSpPr>
        <p:spPr/>
        <p:txBody>
          <a:bodyPr>
            <a:normAutofit lnSpcReduction="10000"/>
          </a:bodyPr>
          <a:p>
            <a:r>
              <a:rPr lang="zh-CN" altLang="en-US"/>
              <a:t>http://twiki.ihep.ac.cn/twiki/view/LHAASO/LhKm2aReco</a:t>
            </a:r>
            <a:endParaRPr lang="zh-CN" altLang="en-US"/>
          </a:p>
          <a:p>
            <a:r>
              <a:rPr lang="en-US" altLang="zh-CN">
                <a:sym typeface="+mn-ea"/>
              </a:rPr>
              <a:t>Following the procedure in the page above, you are able to checkout all the needed packages and run the job</a:t>
            </a:r>
            <a:endParaRPr lang="en-US" altLang="zh-CN">
              <a:sym typeface="+mn-ea"/>
            </a:endParaRPr>
          </a:p>
          <a:p>
            <a:endParaRPr lang="en-US" altLang="zh-CN"/>
          </a:p>
          <a:p>
            <a:r>
              <a:rPr lang="en-US" altLang="zh-CN"/>
              <a:t>You have to check out these packages because these packages are still in personal space, not published to official release,</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图片 4" descr="3881590562485_.pic_hd"/>
          <p:cNvPicPr>
            <a:picLocks noChangeAspect="1"/>
          </p:cNvPicPr>
          <p:nvPr/>
        </p:nvPicPr>
        <p:blipFill>
          <a:blip r:embed="rId1"/>
          <a:stretch>
            <a:fillRect/>
          </a:stretch>
        </p:blipFill>
        <p:spPr>
          <a:xfrm>
            <a:off x="2561590" y="12065"/>
            <a:ext cx="7068820" cy="67094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p:nvPr>
        </p:nvSpPr>
        <p:spPr>
          <a:xfrm>
            <a:off x="1524000" y="1122680"/>
            <a:ext cx="9144000" cy="1847215"/>
          </a:xfrm>
        </p:spPr>
        <p:txBody>
          <a:bodyPr/>
          <a:p>
            <a:r>
              <a:rPr lang="zh-CN" altLang="en-US" sz="4800"/>
              <a:t>基于LordStar的</a:t>
            </a:r>
            <a:br>
              <a:rPr lang="zh-CN" altLang="en-US" sz="4800"/>
            </a:br>
            <a:r>
              <a:rPr lang="en-US" altLang="zh-CN" sz="4800"/>
              <a:t>LHAASO</a:t>
            </a:r>
            <a:r>
              <a:rPr lang="zh-CN" altLang="en-US" sz="4800"/>
              <a:t>软件和数据</a:t>
            </a:r>
            <a:endParaRPr lang="zh-CN" altLang="en-US" sz="4800"/>
          </a:p>
        </p:txBody>
      </p:sp>
      <p:sp>
        <p:nvSpPr>
          <p:cNvPr id="4" name="副标题 3"/>
          <p:cNvSpPr>
            <a:spLocks noGrp="1"/>
          </p:cNvSpPr>
          <p:nvPr>
            <p:ph type="subTitle" idx="1"/>
          </p:nvPr>
        </p:nvSpPr>
        <p:spPr/>
        <p:txBody>
          <a:bodyPr/>
          <a:p>
            <a:r>
              <a:rPr lang="zh-CN" altLang="en-US" sz="3200"/>
              <a:t>祝成光</a:t>
            </a:r>
            <a:endParaRPr lang="zh-CN" altLang="en-US" sz="3200"/>
          </a:p>
          <a:p>
            <a:r>
              <a:rPr lang="zh-CN" altLang="en-US" sz="3200"/>
              <a:t>山东大学</a:t>
            </a:r>
            <a:endParaRPr lang="zh-CN" altLang="en-US" sz="3200"/>
          </a:p>
        </p:txBody>
      </p:sp>
      <p:sp>
        <p:nvSpPr>
          <p:cNvPr id="2" name="灯片编号占位符 1"/>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右箭头 28"/>
          <p:cNvSpPr/>
          <p:nvPr/>
        </p:nvSpPr>
        <p:spPr>
          <a:xfrm>
            <a:off x="5565775" y="3821430"/>
            <a:ext cx="3792855" cy="397510"/>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28" name="右箭头 27"/>
          <p:cNvSpPr/>
          <p:nvPr/>
        </p:nvSpPr>
        <p:spPr>
          <a:xfrm rot="5400000">
            <a:off x="-977900" y="3452495"/>
            <a:ext cx="4471035" cy="429260"/>
          </a:xfrm>
          <a:prstGeom prst="rightArrow">
            <a:avLst>
              <a:gd name="adj1" fmla="val 50000"/>
              <a:gd name="adj2" fmla="val 66198"/>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88" name="矩形 87"/>
          <p:cNvSpPr/>
          <p:nvPr/>
        </p:nvSpPr>
        <p:spPr>
          <a:xfrm>
            <a:off x="3997325" y="1979930"/>
            <a:ext cx="3503295" cy="69659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虚尾箭头 1"/>
          <p:cNvSpPr/>
          <p:nvPr/>
        </p:nvSpPr>
        <p:spPr>
          <a:xfrm rot="5400000">
            <a:off x="5046111" y="1480109"/>
            <a:ext cx="1462466" cy="2455560"/>
          </a:xfrm>
          <a:prstGeom prst="stripedRightArrow">
            <a:avLst>
              <a:gd name="adj1" fmla="val 50000"/>
              <a:gd name="adj2" fmla="val 32523"/>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7" name="右箭头 36"/>
          <p:cNvSpPr/>
          <p:nvPr/>
        </p:nvSpPr>
        <p:spPr>
          <a:xfrm rot="5400000">
            <a:off x="5340987" y="1284200"/>
            <a:ext cx="644552" cy="696645"/>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5" name="右箭头 74"/>
          <p:cNvSpPr/>
          <p:nvPr/>
        </p:nvSpPr>
        <p:spPr>
          <a:xfrm>
            <a:off x="3212465" y="3815080"/>
            <a:ext cx="3792855" cy="397510"/>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磁盘 19"/>
          <p:cNvSpPr/>
          <p:nvPr/>
        </p:nvSpPr>
        <p:spPr>
          <a:xfrm rot="10800000" flipV="1">
            <a:off x="796925" y="642620"/>
            <a:ext cx="923290" cy="128397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1" name="文本框 20"/>
          <p:cNvSpPr txBox="1"/>
          <p:nvPr/>
        </p:nvSpPr>
        <p:spPr>
          <a:xfrm>
            <a:off x="-602733" y="3199257"/>
            <a:ext cx="184731" cy="369332"/>
          </a:xfrm>
          <a:prstGeom prst="rect">
            <a:avLst/>
          </a:prstGeom>
          <a:noFill/>
        </p:spPr>
        <p:txBody>
          <a:bodyPr wrap="none" rtlCol="0">
            <a:spAutoFit/>
          </a:bodyPr>
          <a:lstStyle/>
          <a:p>
            <a:endParaRPr kumimoji="1" lang="zh-CN" altLang="en-US" dirty="0"/>
          </a:p>
        </p:txBody>
      </p:sp>
      <p:sp>
        <p:nvSpPr>
          <p:cNvPr id="10" name="文本框 9"/>
          <p:cNvSpPr txBox="1"/>
          <p:nvPr/>
        </p:nvSpPr>
        <p:spPr>
          <a:xfrm>
            <a:off x="476488" y="2370857"/>
            <a:ext cx="1603324" cy="794822"/>
          </a:xfrm>
          <a:prstGeom prst="rect">
            <a:avLst/>
          </a:prstGeom>
          <a:solidFill>
            <a:srgbClr val="FFFF00"/>
          </a:solidFill>
          <a:ln>
            <a:solidFill>
              <a:schemeClr val="bg1"/>
            </a:solidFill>
          </a:ln>
        </p:spPr>
        <p:txBody>
          <a:bodyPr wrap="square" rtlCol="0" anchor="ctr">
            <a:noAutofit/>
          </a:bodyPr>
          <a:lstStyle/>
          <a:p>
            <a:pPr algn="ctr"/>
            <a:r>
              <a:rPr kumimoji="1" lang="en-US" altLang="zh-CN" b="1" dirty="0" smtClean="0">
                <a:solidFill>
                  <a:srgbClr val="FF0000"/>
                </a:solidFill>
                <a:effectLst/>
              </a:rPr>
              <a:t>input/decoding service</a:t>
            </a:r>
            <a:endParaRPr kumimoji="1" lang="en-US" altLang="zh-CN" b="1" dirty="0" smtClean="0">
              <a:solidFill>
                <a:srgbClr val="FF0000"/>
              </a:solidFill>
              <a:effectLst/>
            </a:endParaRPr>
          </a:p>
        </p:txBody>
      </p:sp>
      <p:sp>
        <p:nvSpPr>
          <p:cNvPr id="41" name="文本框 40"/>
          <p:cNvSpPr txBox="1"/>
          <p:nvPr/>
        </p:nvSpPr>
        <p:spPr>
          <a:xfrm>
            <a:off x="3914283" y="3600796"/>
            <a:ext cx="1603324" cy="787893"/>
          </a:xfrm>
          <a:prstGeom prst="rect">
            <a:avLst/>
          </a:prstGeom>
          <a:solidFill>
            <a:schemeClr val="accent2">
              <a:lumMod val="50000"/>
            </a:schemeClr>
          </a:solidFill>
          <a:ln>
            <a:solidFill>
              <a:schemeClr val="bg1"/>
            </a:solidFill>
          </a:ln>
        </p:spPr>
        <p:txBody>
          <a:bodyPr wrap="square" rtlCol="0" anchor="ctr">
            <a:noAutofit/>
          </a:bodyPr>
          <a:lstStyle/>
          <a:p>
            <a:pPr algn="ctr"/>
            <a:r>
              <a:rPr kumimoji="1" lang="en-US" altLang="zh-CN" dirty="0">
                <a:solidFill>
                  <a:schemeClr val="bg1"/>
                </a:solidFill>
              </a:rPr>
              <a:t>calibration</a:t>
            </a:r>
            <a:endParaRPr kumimoji="1" lang="en-US" altLang="zh-CN" dirty="0">
              <a:solidFill>
                <a:schemeClr val="bg1"/>
              </a:solidFill>
            </a:endParaRPr>
          </a:p>
        </p:txBody>
      </p:sp>
      <p:sp>
        <p:nvSpPr>
          <p:cNvPr id="42" name="文本框 41"/>
          <p:cNvSpPr txBox="1"/>
          <p:nvPr/>
        </p:nvSpPr>
        <p:spPr>
          <a:xfrm>
            <a:off x="7241524" y="3593867"/>
            <a:ext cx="1603324" cy="822521"/>
          </a:xfrm>
          <a:prstGeom prst="rect">
            <a:avLst/>
          </a:prstGeom>
          <a:solidFill>
            <a:schemeClr val="accent2">
              <a:lumMod val="50000"/>
            </a:schemeClr>
          </a:solidFill>
          <a:ln>
            <a:solidFill>
              <a:schemeClr val="bg1"/>
            </a:solidFill>
          </a:ln>
        </p:spPr>
        <p:txBody>
          <a:bodyPr wrap="square" rtlCol="0" anchor="ctr">
            <a:noAutofit/>
          </a:bodyPr>
          <a:lstStyle/>
          <a:p>
            <a:pPr algn="ctr"/>
            <a:r>
              <a:rPr kumimoji="1" lang="en-US" altLang="zh-CN" sz="1600" dirty="0" smtClean="0">
                <a:solidFill>
                  <a:schemeClr val="bg1"/>
                </a:solidFill>
              </a:rPr>
              <a:t>Reconstruction</a:t>
            </a:r>
            <a:endParaRPr kumimoji="1" lang="zh-CN" altLang="en-US" sz="1600" dirty="0">
              <a:solidFill>
                <a:schemeClr val="bg1"/>
              </a:solidFill>
            </a:endParaRPr>
          </a:p>
        </p:txBody>
      </p:sp>
      <p:sp>
        <p:nvSpPr>
          <p:cNvPr id="12" name="文本框 11"/>
          <p:cNvSpPr txBox="1"/>
          <p:nvPr/>
        </p:nvSpPr>
        <p:spPr>
          <a:xfrm>
            <a:off x="697776" y="468109"/>
            <a:ext cx="1120820" cy="646331"/>
          </a:xfrm>
          <a:prstGeom prst="rect">
            <a:avLst/>
          </a:prstGeom>
          <a:noFill/>
        </p:spPr>
        <p:txBody>
          <a:bodyPr wrap="none" rtlCol="0">
            <a:spAutoFit/>
          </a:bodyPr>
          <a:lstStyle/>
          <a:p>
            <a:pPr algn="ctr"/>
            <a:r>
              <a:rPr kumimoji="1" lang="en-US" altLang="zh-CN" dirty="0" smtClean="0"/>
              <a:t>Raw</a:t>
            </a:r>
            <a:r>
              <a:rPr kumimoji="1" lang="zh-CN" altLang="en-US" dirty="0" smtClean="0"/>
              <a:t> </a:t>
            </a:r>
            <a:r>
              <a:rPr kumimoji="1" lang="en-US" altLang="zh-CN" dirty="0" smtClean="0"/>
              <a:t>Data</a:t>
            </a:r>
            <a:endParaRPr kumimoji="1" lang="en-US" altLang="zh-CN" dirty="0" smtClean="0"/>
          </a:p>
          <a:p>
            <a:pPr algn="ctr"/>
            <a:r>
              <a:rPr kumimoji="1" lang="en-US" altLang="zh-CN" dirty="0" smtClean="0"/>
              <a:t>~</a:t>
            </a:r>
            <a:r>
              <a:rPr kumimoji="1" lang="en-US" altLang="zh-CN" dirty="0" err="1" smtClean="0"/>
              <a:t>pb</a:t>
            </a:r>
            <a:endParaRPr kumimoji="1" lang="zh-CN" altLang="en-US" dirty="0"/>
          </a:p>
        </p:txBody>
      </p:sp>
      <p:sp>
        <p:nvSpPr>
          <p:cNvPr id="64" name="文本框 63"/>
          <p:cNvSpPr txBox="1"/>
          <p:nvPr/>
        </p:nvSpPr>
        <p:spPr>
          <a:xfrm>
            <a:off x="1307254" y="5532527"/>
            <a:ext cx="184731" cy="369332"/>
          </a:xfrm>
          <a:prstGeom prst="rect">
            <a:avLst/>
          </a:prstGeom>
          <a:noFill/>
        </p:spPr>
        <p:txBody>
          <a:bodyPr wrap="none" rtlCol="0">
            <a:spAutoFit/>
          </a:bodyPr>
          <a:lstStyle/>
          <a:p>
            <a:endParaRPr kumimoji="1" lang="zh-CN" altLang="en-US" dirty="0"/>
          </a:p>
        </p:txBody>
      </p:sp>
      <p:sp>
        <p:nvSpPr>
          <p:cNvPr id="68" name="磁盘 67"/>
          <p:cNvSpPr/>
          <p:nvPr/>
        </p:nvSpPr>
        <p:spPr>
          <a:xfrm rot="10800000" flipV="1">
            <a:off x="9949180" y="748030"/>
            <a:ext cx="757555" cy="299085"/>
          </a:xfrm>
          <a:prstGeom prst="flowChartMagneticDisk">
            <a:avLst/>
          </a:prstGeom>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0" name="文本框 69"/>
          <p:cNvSpPr txBox="1"/>
          <p:nvPr/>
        </p:nvSpPr>
        <p:spPr>
          <a:xfrm>
            <a:off x="4303395" y="1962150"/>
            <a:ext cx="2931795" cy="718185"/>
          </a:xfrm>
          <a:prstGeom prst="rect">
            <a:avLst/>
          </a:prstGeom>
          <a:solidFill>
            <a:srgbClr val="FFFF00"/>
          </a:solidFill>
          <a:ln>
            <a:solidFill>
              <a:srgbClr val="FFFF00"/>
            </a:solidFill>
          </a:ln>
        </p:spPr>
        <p:txBody>
          <a:bodyPr wrap="square" rtlCol="0" anchor="ctr" anchorCtr="0">
            <a:noAutofit/>
          </a:bodyPr>
          <a:lstStyle/>
          <a:p>
            <a:pPr algn="ctr">
              <a:lnSpc>
                <a:spcPct val="110000"/>
              </a:lnSpc>
            </a:pPr>
            <a:r>
              <a:rPr kumimoji="1" lang="en-US" altLang="zh-CN" dirty="0" smtClean="0">
                <a:ln>
                  <a:solidFill>
                    <a:srgbClr val="FF0000"/>
                  </a:solidFill>
                </a:ln>
                <a:solidFill>
                  <a:schemeClr val="bg1"/>
                </a:solidFill>
              </a:rPr>
              <a:t>Service and Tools</a:t>
            </a:r>
            <a:endParaRPr kumimoji="1" lang="zh-CN" altLang="en-US" dirty="0">
              <a:ln>
                <a:solidFill>
                  <a:srgbClr val="FF0000"/>
                </a:solidFill>
              </a:ln>
              <a:solidFill>
                <a:schemeClr val="bg1"/>
              </a:solidFill>
            </a:endParaRPr>
          </a:p>
        </p:txBody>
      </p:sp>
      <p:sp>
        <p:nvSpPr>
          <p:cNvPr id="35" name="磁盘 34"/>
          <p:cNvSpPr/>
          <p:nvPr/>
        </p:nvSpPr>
        <p:spPr>
          <a:xfrm rot="10800000" flipV="1">
            <a:off x="4642534" y="1085172"/>
            <a:ext cx="923058" cy="30177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6" name="文本框 35"/>
          <p:cNvSpPr txBox="1"/>
          <p:nvPr/>
        </p:nvSpPr>
        <p:spPr>
          <a:xfrm>
            <a:off x="3635366" y="912891"/>
            <a:ext cx="1083951" cy="646331"/>
          </a:xfrm>
          <a:prstGeom prst="rect">
            <a:avLst/>
          </a:prstGeom>
          <a:noFill/>
        </p:spPr>
        <p:txBody>
          <a:bodyPr wrap="none" rtlCol="0">
            <a:spAutoFit/>
          </a:bodyPr>
          <a:lstStyle/>
          <a:p>
            <a:r>
              <a:rPr kumimoji="1" lang="en-US" altLang="zh-CN" dirty="0" smtClean="0"/>
              <a:t>detector</a:t>
            </a:r>
            <a:endParaRPr kumimoji="1" lang="en-US" altLang="zh-CN" dirty="0" smtClean="0"/>
          </a:p>
          <a:p>
            <a:r>
              <a:rPr kumimoji="1" lang="en-US" altLang="zh-CN" dirty="0" smtClean="0"/>
              <a:t>database</a:t>
            </a:r>
            <a:endParaRPr kumimoji="1" lang="zh-CN" altLang="en-US" dirty="0"/>
          </a:p>
        </p:txBody>
      </p:sp>
      <p:sp>
        <p:nvSpPr>
          <p:cNvPr id="49" name="磁盘 48"/>
          <p:cNvSpPr/>
          <p:nvPr/>
        </p:nvSpPr>
        <p:spPr>
          <a:xfrm rot="10800000" flipV="1">
            <a:off x="5753470" y="1106472"/>
            <a:ext cx="923058" cy="331782"/>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0" name="文本框 49"/>
          <p:cNvSpPr txBox="1"/>
          <p:nvPr/>
        </p:nvSpPr>
        <p:spPr>
          <a:xfrm>
            <a:off x="6759004" y="962688"/>
            <a:ext cx="1319592" cy="646331"/>
          </a:xfrm>
          <a:prstGeom prst="rect">
            <a:avLst/>
          </a:prstGeom>
          <a:noFill/>
        </p:spPr>
        <p:txBody>
          <a:bodyPr wrap="none" rtlCol="0">
            <a:spAutoFit/>
          </a:bodyPr>
          <a:lstStyle/>
          <a:p>
            <a:r>
              <a:rPr kumimoji="1" lang="en-US" altLang="zh-CN" dirty="0" smtClean="0">
                <a:solidFill>
                  <a:srgbClr val="FF0000"/>
                </a:solidFill>
              </a:rPr>
              <a:t>Calibration</a:t>
            </a:r>
            <a:r>
              <a:rPr kumimoji="1" lang="zh-CN" altLang="en-US" dirty="0" smtClean="0">
                <a:solidFill>
                  <a:srgbClr val="FF0000"/>
                </a:solidFill>
              </a:rPr>
              <a:t> </a:t>
            </a:r>
            <a:endParaRPr kumimoji="1" lang="en-US" altLang="zh-CN" dirty="0" smtClean="0">
              <a:solidFill>
                <a:srgbClr val="FF0000"/>
              </a:solidFill>
            </a:endParaRPr>
          </a:p>
          <a:p>
            <a:r>
              <a:rPr kumimoji="1" lang="en-US" altLang="zh-CN" dirty="0" smtClean="0">
                <a:solidFill>
                  <a:srgbClr val="FF0000"/>
                </a:solidFill>
              </a:rPr>
              <a:t>database</a:t>
            </a:r>
            <a:endParaRPr kumimoji="1" lang="zh-CN" altLang="en-US" dirty="0">
              <a:solidFill>
                <a:srgbClr val="FF0000"/>
              </a:solidFill>
            </a:endParaRPr>
          </a:p>
        </p:txBody>
      </p:sp>
      <p:sp>
        <p:nvSpPr>
          <p:cNvPr id="5" name="矩形 4"/>
          <p:cNvSpPr/>
          <p:nvPr/>
        </p:nvSpPr>
        <p:spPr>
          <a:xfrm>
            <a:off x="64135" y="2155710"/>
            <a:ext cx="12065279" cy="2842000"/>
          </a:xfrm>
          <a:prstGeom prst="rect">
            <a:avLst/>
          </a:prstGeom>
          <a:noFill/>
          <a:ln w="571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4" name="文本框 73"/>
          <p:cNvSpPr txBox="1"/>
          <p:nvPr/>
        </p:nvSpPr>
        <p:spPr>
          <a:xfrm>
            <a:off x="9861179" y="118788"/>
            <a:ext cx="1981835" cy="645160"/>
          </a:xfrm>
          <a:prstGeom prst="rect">
            <a:avLst/>
          </a:prstGeom>
          <a:noFill/>
        </p:spPr>
        <p:txBody>
          <a:bodyPr wrap="none" rtlCol="0">
            <a:spAutoFit/>
          </a:bodyPr>
          <a:lstStyle/>
          <a:p>
            <a:pPr algn="ctr"/>
            <a:r>
              <a:rPr kumimoji="1" lang="en-US" altLang="zh-CN" dirty="0" smtClean="0"/>
              <a:t>Ntuple/Tree/Model</a:t>
            </a:r>
            <a:endParaRPr kumimoji="1" lang="en-US" altLang="zh-CN" dirty="0" smtClean="0"/>
          </a:p>
          <a:p>
            <a:pPr algn="ctr"/>
            <a:r>
              <a:rPr kumimoji="1" lang="en-US" altLang="zh-CN" dirty="0" smtClean="0"/>
              <a:t>~100Gb</a:t>
            </a:r>
            <a:endParaRPr kumimoji="1" lang="zh-CN" altLang="en-US" dirty="0"/>
          </a:p>
        </p:txBody>
      </p:sp>
      <p:sp>
        <p:nvSpPr>
          <p:cNvPr id="8" name="右箭头 7"/>
          <p:cNvSpPr/>
          <p:nvPr/>
        </p:nvSpPr>
        <p:spPr>
          <a:xfrm rot="16200000">
            <a:off x="8627110" y="3156585"/>
            <a:ext cx="4613275" cy="429260"/>
          </a:xfrm>
          <a:prstGeom prst="rightArrow">
            <a:avLst>
              <a:gd name="adj1" fmla="val 50000"/>
              <a:gd name="adj2" fmla="val 66198"/>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11" name="磁盘 67"/>
          <p:cNvSpPr/>
          <p:nvPr/>
        </p:nvSpPr>
        <p:spPr>
          <a:xfrm rot="10800000" flipV="1">
            <a:off x="11100435" y="748030"/>
            <a:ext cx="757555" cy="299085"/>
          </a:xfrm>
          <a:prstGeom prst="flowChartMagneticDisk">
            <a:avLst/>
          </a:prstGeom>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13" name="文本框 12"/>
          <p:cNvSpPr txBox="1"/>
          <p:nvPr/>
        </p:nvSpPr>
        <p:spPr>
          <a:xfrm>
            <a:off x="10132933" y="3783097"/>
            <a:ext cx="1603324" cy="794822"/>
          </a:xfrm>
          <a:prstGeom prst="rect">
            <a:avLst/>
          </a:prstGeom>
          <a:solidFill>
            <a:srgbClr val="FFFF00"/>
          </a:solidFill>
          <a:ln>
            <a:solidFill>
              <a:schemeClr val="bg1"/>
            </a:solidFill>
          </a:ln>
        </p:spPr>
        <p:txBody>
          <a:bodyPr wrap="square" rtlCol="0" anchor="ctr">
            <a:noAutofit/>
          </a:bodyPr>
          <a:p>
            <a:pPr algn="ctr"/>
            <a:r>
              <a:rPr kumimoji="1" lang="en-US" altLang="zh-CN" b="1" dirty="0" smtClean="0">
                <a:solidFill>
                  <a:srgbClr val="FF0000"/>
                </a:solidFill>
                <a:effectLst/>
              </a:rPr>
              <a:t>output service</a:t>
            </a:r>
            <a:endParaRPr kumimoji="1" lang="en-US" altLang="zh-CN" b="1" dirty="0" smtClean="0">
              <a:solidFill>
                <a:srgbClr val="FF0000"/>
              </a:solidFill>
              <a:effectLst/>
            </a:endParaRPr>
          </a:p>
        </p:txBody>
      </p:sp>
      <p:sp>
        <p:nvSpPr>
          <p:cNvPr id="17" name="文本框 16"/>
          <p:cNvSpPr txBox="1"/>
          <p:nvPr/>
        </p:nvSpPr>
        <p:spPr>
          <a:xfrm>
            <a:off x="2478405" y="5671820"/>
            <a:ext cx="1058545" cy="368300"/>
          </a:xfrm>
          <a:prstGeom prst="rect">
            <a:avLst/>
          </a:prstGeom>
          <a:solidFill>
            <a:schemeClr val="accent2">
              <a:lumMod val="75000"/>
            </a:schemeClr>
          </a:solidFill>
        </p:spPr>
        <p:txBody>
          <a:bodyPr wrap="none" rtlCol="0">
            <a:spAutoFit/>
          </a:bodyPr>
          <a:p>
            <a:r>
              <a:rPr lang="en-US" altLang="zh-CN">
                <a:solidFill>
                  <a:srgbClr val="AFAFAF"/>
                </a:solidFill>
                <a:effectLst>
                  <a:outerShdw blurRad="38100" dist="19050" dir="2700000" algn="tl" rotWithShape="0">
                    <a:schemeClr val="dk1">
                      <a:alpha val="40000"/>
                    </a:schemeClr>
                  </a:outerShdw>
                </a:effectLst>
              </a:rPr>
              <a:t>RawEvent</a:t>
            </a:r>
            <a:endParaRPr lang="en-US" altLang="zh-CN">
              <a:solidFill>
                <a:srgbClr val="AFAFAF"/>
              </a:solidFill>
              <a:effectLst>
                <a:outerShdw blurRad="38100" dist="19050" dir="2700000" algn="tl" rotWithShape="0">
                  <a:schemeClr val="dk1">
                    <a:alpha val="40000"/>
                  </a:schemeClr>
                </a:outerShdw>
              </a:effectLst>
            </a:endParaRPr>
          </a:p>
        </p:txBody>
      </p:sp>
      <p:sp>
        <p:nvSpPr>
          <p:cNvPr id="18" name="文本框 17"/>
          <p:cNvSpPr txBox="1"/>
          <p:nvPr/>
        </p:nvSpPr>
        <p:spPr>
          <a:xfrm>
            <a:off x="5730240" y="5676900"/>
            <a:ext cx="1263650" cy="368300"/>
          </a:xfrm>
          <a:prstGeom prst="rect">
            <a:avLst/>
          </a:prstGeom>
          <a:solidFill>
            <a:schemeClr val="accent2">
              <a:lumMod val="75000"/>
            </a:schemeClr>
          </a:solidFill>
        </p:spPr>
        <p:txBody>
          <a:bodyPr wrap="none" rtlCol="0">
            <a:spAutoFit/>
          </a:bodyPr>
          <a:p>
            <a:r>
              <a:rPr lang="en-US" altLang="zh-CN">
                <a:solidFill>
                  <a:srgbClr val="AFAFAF"/>
                </a:solidFill>
                <a:effectLst>
                  <a:outerShdw blurRad="38100" dist="19050" dir="2700000" algn="tl" rotWithShape="0">
                    <a:schemeClr val="dk1">
                      <a:alpha val="40000"/>
                    </a:schemeClr>
                  </a:outerShdw>
                </a:effectLst>
              </a:rPr>
              <a:t>LHCaliEvent</a:t>
            </a:r>
            <a:endParaRPr lang="en-US" altLang="zh-CN">
              <a:solidFill>
                <a:srgbClr val="AFAFAF"/>
              </a:solidFill>
              <a:effectLst>
                <a:outerShdw blurRad="38100" dist="19050" dir="2700000" algn="tl" rotWithShape="0">
                  <a:schemeClr val="dk1">
                    <a:alpha val="40000"/>
                  </a:schemeClr>
                </a:outerShdw>
              </a:effectLst>
            </a:endParaRPr>
          </a:p>
        </p:txBody>
      </p:sp>
      <p:sp>
        <p:nvSpPr>
          <p:cNvPr id="22" name="文本框 21"/>
          <p:cNvSpPr txBox="1"/>
          <p:nvPr/>
        </p:nvSpPr>
        <p:spPr>
          <a:xfrm>
            <a:off x="8844915" y="5671820"/>
            <a:ext cx="1222375" cy="368300"/>
          </a:xfrm>
          <a:prstGeom prst="rect">
            <a:avLst/>
          </a:prstGeom>
          <a:solidFill>
            <a:schemeClr val="accent2">
              <a:lumMod val="75000"/>
            </a:schemeClr>
          </a:solidFill>
        </p:spPr>
        <p:txBody>
          <a:bodyPr wrap="none" rtlCol="0">
            <a:spAutoFit/>
          </a:bodyPr>
          <a:p>
            <a:r>
              <a:rPr lang="en-US" altLang="zh-CN">
                <a:solidFill>
                  <a:srgbClr val="AFAFAF"/>
                </a:solidFill>
                <a:effectLst>
                  <a:outerShdw blurRad="38100" dist="19050" dir="2700000" algn="tl" rotWithShape="0">
                    <a:schemeClr val="dk1">
                      <a:alpha val="40000"/>
                    </a:schemeClr>
                  </a:outerShdw>
                </a:effectLst>
              </a:rPr>
              <a:t>LHRecEvent</a:t>
            </a:r>
            <a:endParaRPr lang="en-US" altLang="zh-CN">
              <a:solidFill>
                <a:srgbClr val="AFAFAF"/>
              </a:solidFill>
              <a:effectLst>
                <a:outerShdw blurRad="38100" dist="19050" dir="2700000" algn="tl" rotWithShape="0">
                  <a:schemeClr val="dk1">
                    <a:alpha val="40000"/>
                  </a:schemeClr>
                </a:outerShdw>
              </a:effectLst>
            </a:endParaRPr>
          </a:p>
        </p:txBody>
      </p:sp>
      <p:sp>
        <p:nvSpPr>
          <p:cNvPr id="23" name="矩形 22"/>
          <p:cNvSpPr/>
          <p:nvPr/>
        </p:nvSpPr>
        <p:spPr>
          <a:xfrm>
            <a:off x="78105" y="4999990"/>
            <a:ext cx="12035790" cy="1524000"/>
          </a:xfrm>
          <a:prstGeom prst="rect">
            <a:avLst/>
          </a:prstGeom>
          <a:noFill/>
          <a:ln w="57150">
            <a:solidFill>
              <a:schemeClr val="accent1"/>
            </a:solidFill>
            <a:prstDash val="dash"/>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3813175" y="5796280"/>
            <a:ext cx="1640840" cy="645160"/>
          </a:xfrm>
          <a:prstGeom prst="rect">
            <a:avLst/>
          </a:prstGeom>
          <a:noFill/>
        </p:spPr>
        <p:txBody>
          <a:bodyPr wrap="none" rtlCol="0">
            <a:spAutoFit/>
          </a:bodyPr>
          <a:p>
            <a:r>
              <a:rPr lang="en-US" altLang="zh-CN" sz="3600" b="1">
                <a:solidFill>
                  <a:srgbClr val="AFAFAF"/>
                </a:solidFill>
              </a:rPr>
              <a:t>Memory</a:t>
            </a:r>
            <a:endParaRPr lang="en-US" altLang="zh-CN" sz="3600" b="1">
              <a:solidFill>
                <a:srgbClr val="AFAFAF"/>
              </a:solidFill>
            </a:endParaRPr>
          </a:p>
        </p:txBody>
      </p:sp>
      <p:sp>
        <p:nvSpPr>
          <p:cNvPr id="25" name="上下箭头 24"/>
          <p:cNvSpPr/>
          <p:nvPr/>
        </p:nvSpPr>
        <p:spPr>
          <a:xfrm>
            <a:off x="2774950" y="4121785"/>
            <a:ext cx="437515" cy="15500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上下箭头 25"/>
          <p:cNvSpPr/>
          <p:nvPr/>
        </p:nvSpPr>
        <p:spPr>
          <a:xfrm>
            <a:off x="6239510" y="4121785"/>
            <a:ext cx="437515" cy="15500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上下箭头 26"/>
          <p:cNvSpPr/>
          <p:nvPr/>
        </p:nvSpPr>
        <p:spPr>
          <a:xfrm>
            <a:off x="9187815" y="4126865"/>
            <a:ext cx="437515" cy="15500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715" y="365125"/>
            <a:ext cx="12203430" cy="897255"/>
          </a:xfrm>
          <a:solidFill>
            <a:srgbClr val="00B050"/>
          </a:solidFill>
        </p:spPr>
        <p:txBody>
          <a:bodyPr/>
          <a:p>
            <a:r>
              <a:rPr lang="en-US" altLang="zh-CN"/>
              <a:t>LHAASO Data and cali data</a:t>
            </a:r>
            <a:endParaRPr lang="en-US" altLang="zh-CN"/>
          </a:p>
        </p:txBody>
      </p:sp>
      <p:sp>
        <p:nvSpPr>
          <p:cNvPr id="3" name="内容占位符 2"/>
          <p:cNvSpPr>
            <a:spLocks noGrp="1"/>
          </p:cNvSpPr>
          <p:nvPr>
            <p:ph idx="1"/>
          </p:nvPr>
        </p:nvSpPr>
        <p:spPr/>
        <p:txBody>
          <a:bodyPr>
            <a:normAutofit lnSpcReduction="20000"/>
          </a:bodyPr>
          <a:p>
            <a:r>
              <a:rPr lang="en-US" altLang="zh-CN" sz="2800">
                <a:sym typeface="+mn-ea"/>
              </a:rPr>
              <a:t>Data for physics analysis:</a:t>
            </a:r>
            <a:endParaRPr lang="en-US" altLang="zh-CN" sz="2800"/>
          </a:p>
          <a:p>
            <a:pPr lvl="1"/>
            <a:r>
              <a:rPr lang="en-US" altLang="zh-CN" sz="2800">
                <a:sym typeface="+mn-ea"/>
              </a:rPr>
              <a:t>Calibration/correction </a:t>
            </a:r>
            <a:endParaRPr lang="en-US" altLang="zh-CN" sz="2800"/>
          </a:p>
          <a:p>
            <a:pPr lvl="1"/>
            <a:r>
              <a:rPr lang="en-US" altLang="zh-CN" sz="2800">
                <a:sym typeface="+mn-ea"/>
              </a:rPr>
              <a:t>data quality check/tag</a:t>
            </a:r>
            <a:endParaRPr lang="en-US" altLang="zh-CN" sz="2800"/>
          </a:p>
          <a:p>
            <a:pPr lvl="1"/>
            <a:r>
              <a:rPr lang="en-US" altLang="zh-CN" sz="2800">
                <a:sym typeface="+mn-ea"/>
              </a:rPr>
              <a:t>data validation (a series of standard analyses)</a:t>
            </a:r>
            <a:endParaRPr lang="en-US" altLang="zh-CN" sz="2800"/>
          </a:p>
          <a:p>
            <a:pPr lvl="1"/>
            <a:r>
              <a:rPr lang="en-US" altLang="zh-CN" sz="2800">
                <a:sym typeface="+mn-ea"/>
              </a:rPr>
              <a:t>systematic estimation </a:t>
            </a:r>
            <a:endParaRPr lang="en-US" altLang="zh-CN" sz="2800"/>
          </a:p>
          <a:p>
            <a:pPr lvl="1"/>
            <a:r>
              <a:rPr lang="en-US" altLang="zh-CN" sz="2800">
                <a:sym typeface="+mn-ea"/>
              </a:rPr>
              <a:t>data streaming</a:t>
            </a:r>
            <a:endParaRPr lang="en-US" altLang="zh-CN" sz="2800">
              <a:sym typeface="+mn-ea"/>
            </a:endParaRPr>
          </a:p>
          <a:p>
            <a:pPr lvl="0"/>
            <a:r>
              <a:rPr lang="en-US" altLang="zh-CN">
                <a:sym typeface="+mn-ea"/>
              </a:rPr>
              <a:t>Data should be centrally managed and clearly referred to version of software used in processing.</a:t>
            </a:r>
            <a:endParaRPr lang="en-US" altLang="zh-CN">
              <a:sym typeface="+mn-ea"/>
            </a:endParaRPr>
          </a:p>
          <a:p>
            <a:pPr lvl="0"/>
            <a:r>
              <a:rPr lang="en-US" altLang="zh-CN">
                <a:sym typeface="+mn-ea"/>
              </a:rPr>
              <a:t>Data could be separated according to the physics group and maintained by physics group. </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2686050" y="3972560"/>
            <a:ext cx="8325485" cy="2740413"/>
            <a:chOff x="4599" y="6256"/>
            <a:chExt cx="12702" cy="5224"/>
          </a:xfrm>
        </p:grpSpPr>
        <p:sp>
          <p:nvSpPr>
            <p:cNvPr id="53" name="右箭头 52"/>
            <p:cNvSpPr/>
            <p:nvPr/>
          </p:nvSpPr>
          <p:spPr>
            <a:xfrm>
              <a:off x="10274" y="9693"/>
              <a:ext cx="5172" cy="274"/>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56" name="矩形 55"/>
            <p:cNvSpPr/>
            <p:nvPr/>
          </p:nvSpPr>
          <p:spPr>
            <a:xfrm>
              <a:off x="4599" y="6256"/>
              <a:ext cx="154" cy="3618"/>
            </a:xfrm>
            <a:prstGeom prst="rect">
              <a:avLst/>
            </a:prstGeom>
            <a:gradFill>
              <a:gsLst>
                <a:gs pos="0">
                  <a:srgbClr val="14CD68"/>
                </a:gs>
                <a:gs pos="100000">
                  <a:srgbClr val="035C7D"/>
                </a:gs>
              </a:gsLst>
              <a:lin scaled="0"/>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54" name="矩形 53"/>
            <p:cNvSpPr/>
            <p:nvPr/>
          </p:nvSpPr>
          <p:spPr>
            <a:xfrm>
              <a:off x="10283" y="6480"/>
              <a:ext cx="139" cy="3394"/>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8" name="文本框 77"/>
            <p:cNvSpPr txBox="1"/>
            <p:nvPr/>
          </p:nvSpPr>
          <p:spPr>
            <a:xfrm>
              <a:off x="6110" y="9148"/>
              <a:ext cx="2525" cy="1252"/>
            </a:xfrm>
            <a:prstGeom prst="rect">
              <a:avLst/>
            </a:prstGeom>
            <a:solidFill>
              <a:srgbClr val="00B050"/>
            </a:solidFill>
            <a:ln>
              <a:solidFill>
                <a:srgbClr val="00B050"/>
              </a:solidFill>
            </a:ln>
          </p:spPr>
          <p:txBody>
            <a:bodyPr wrap="square" rtlCol="0" anchor="ctr">
              <a:noAutofit/>
            </a:bodyPr>
            <a:p>
              <a:pPr algn="ctr"/>
              <a:r>
                <a:rPr kumimoji="1" lang="en-US" altLang="zh-CN" sz="1600" dirty="0" smtClean="0">
                  <a:solidFill>
                    <a:schemeClr val="bg1"/>
                  </a:solidFill>
                </a:rPr>
                <a:t>Event View</a:t>
              </a:r>
              <a:endParaRPr kumimoji="1" lang="en-US" altLang="zh-CN" sz="1600" dirty="0" smtClean="0">
                <a:solidFill>
                  <a:schemeClr val="bg1"/>
                </a:solidFill>
              </a:endParaRPr>
            </a:p>
          </p:txBody>
        </p:sp>
        <p:sp>
          <p:nvSpPr>
            <p:cNvPr id="83" name="磁盘 82"/>
            <p:cNvSpPr/>
            <p:nvPr/>
          </p:nvSpPr>
          <p:spPr>
            <a:xfrm rot="10800000" flipV="1">
              <a:off x="15447" y="9688"/>
              <a:ext cx="1454" cy="515"/>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84" name="文本框 83"/>
            <p:cNvSpPr txBox="1"/>
            <p:nvPr/>
          </p:nvSpPr>
          <p:spPr>
            <a:xfrm>
              <a:off x="15223" y="10250"/>
              <a:ext cx="2078" cy="1230"/>
            </a:xfrm>
            <a:prstGeom prst="rect">
              <a:avLst/>
            </a:prstGeom>
            <a:noFill/>
          </p:spPr>
          <p:txBody>
            <a:bodyPr wrap="square" rtlCol="0">
              <a:spAutoFit/>
            </a:bodyPr>
            <a:p>
              <a:r>
                <a:rPr kumimoji="1" lang="en-US" altLang="zh-CN" dirty="0" smtClean="0">
                  <a:solidFill>
                    <a:srgbClr val="FF0000"/>
                  </a:solidFill>
                </a:rPr>
                <a:t>Calibration</a:t>
              </a:r>
              <a:r>
                <a:rPr kumimoji="1" lang="zh-CN" altLang="en-US" dirty="0" smtClean="0">
                  <a:solidFill>
                    <a:srgbClr val="FF0000"/>
                  </a:solidFill>
                </a:rPr>
                <a:t> </a:t>
              </a:r>
              <a:endParaRPr kumimoji="1" lang="en-US" altLang="zh-CN" dirty="0" smtClean="0">
                <a:solidFill>
                  <a:srgbClr val="FF0000"/>
                </a:solidFill>
              </a:endParaRPr>
            </a:p>
            <a:p>
              <a:r>
                <a:rPr kumimoji="1" lang="en-US" altLang="zh-CN" dirty="0" smtClean="0">
                  <a:solidFill>
                    <a:srgbClr val="FF0000"/>
                  </a:solidFill>
                </a:rPr>
                <a:t>database</a:t>
              </a:r>
              <a:endParaRPr kumimoji="1" lang="zh-CN" altLang="en-US" dirty="0">
                <a:solidFill>
                  <a:srgbClr val="FF0000"/>
                </a:solidFill>
              </a:endParaRPr>
            </a:p>
          </p:txBody>
        </p:sp>
        <p:sp>
          <p:nvSpPr>
            <p:cNvPr id="38" name="文本框 37"/>
            <p:cNvSpPr txBox="1"/>
            <p:nvPr/>
          </p:nvSpPr>
          <p:spPr>
            <a:xfrm>
              <a:off x="11522" y="9353"/>
              <a:ext cx="2525" cy="960"/>
            </a:xfrm>
            <a:prstGeom prst="rect">
              <a:avLst/>
            </a:prstGeom>
            <a:solidFill>
              <a:srgbClr val="00B050"/>
            </a:solidFill>
            <a:ln>
              <a:solidFill>
                <a:srgbClr val="00B050"/>
              </a:solidFill>
            </a:ln>
          </p:spPr>
          <p:txBody>
            <a:bodyPr wrap="square" rtlCol="0" anchor="ctr">
              <a:noAutofit/>
            </a:bodyPr>
            <a:p>
              <a:pPr algn="ctr"/>
              <a:r>
                <a:rPr kumimoji="1" lang="en-US" altLang="zh-CN" sz="1600" dirty="0" smtClean="0">
                  <a:solidFill>
                    <a:schemeClr val="bg1"/>
                  </a:solidFill>
                </a:rPr>
                <a:t>Calibration A</a:t>
              </a:r>
              <a:endParaRPr kumimoji="1" lang="en-US" altLang="zh-CN" sz="1600" dirty="0" smtClean="0">
                <a:solidFill>
                  <a:schemeClr val="bg1"/>
                </a:solidFill>
              </a:endParaRPr>
            </a:p>
          </p:txBody>
        </p:sp>
        <p:sp>
          <p:nvSpPr>
            <p:cNvPr id="45" name="右箭头 44"/>
            <p:cNvSpPr/>
            <p:nvPr/>
          </p:nvSpPr>
          <p:spPr>
            <a:xfrm rot="5400000">
              <a:off x="14706" y="7887"/>
              <a:ext cx="3076" cy="338"/>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40" name="文本框 39"/>
            <p:cNvSpPr txBox="1"/>
            <p:nvPr/>
          </p:nvSpPr>
          <p:spPr>
            <a:xfrm>
              <a:off x="14616" y="8244"/>
              <a:ext cx="2525" cy="960"/>
            </a:xfrm>
            <a:prstGeom prst="rect">
              <a:avLst/>
            </a:prstGeom>
            <a:solidFill>
              <a:srgbClr val="00B050"/>
            </a:solidFill>
            <a:ln>
              <a:solidFill>
                <a:srgbClr val="00B050"/>
              </a:solidFill>
            </a:ln>
          </p:spPr>
          <p:txBody>
            <a:bodyPr wrap="square" rtlCol="0" anchor="ctr">
              <a:noAutofit/>
            </a:bodyPr>
            <a:p>
              <a:pPr algn="ctr"/>
              <a:r>
                <a:rPr kumimoji="1" lang="en-US" altLang="zh-CN" sz="1600" dirty="0" smtClean="0">
                  <a:solidFill>
                    <a:schemeClr val="bg1"/>
                  </a:solidFill>
                </a:rPr>
                <a:t>Calibration B</a:t>
              </a:r>
              <a:endParaRPr kumimoji="1" lang="en-US" altLang="zh-CN" sz="1600" dirty="0" smtClean="0">
                <a:solidFill>
                  <a:schemeClr val="bg1"/>
                </a:solidFill>
              </a:endParaRPr>
            </a:p>
          </p:txBody>
        </p:sp>
        <p:sp>
          <p:nvSpPr>
            <p:cNvPr id="55" name="右箭头 54"/>
            <p:cNvSpPr/>
            <p:nvPr/>
          </p:nvSpPr>
          <p:spPr>
            <a:xfrm>
              <a:off x="4600" y="9737"/>
              <a:ext cx="1490" cy="258"/>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51" name="右箭头 50"/>
            <p:cNvSpPr/>
            <p:nvPr/>
          </p:nvSpPr>
          <p:spPr>
            <a:xfrm rot="10800000">
              <a:off x="8636" y="9701"/>
              <a:ext cx="1645" cy="267"/>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grpSp>
      <p:sp>
        <p:nvSpPr>
          <p:cNvPr id="4" name="右箭头 3"/>
          <p:cNvSpPr/>
          <p:nvPr/>
        </p:nvSpPr>
        <p:spPr>
          <a:xfrm rot="5400000">
            <a:off x="-88757" y="2542313"/>
            <a:ext cx="2707143" cy="429194"/>
          </a:xfrm>
          <a:prstGeom prst="rightArrow">
            <a:avLst>
              <a:gd name="adj1" fmla="val 50000"/>
              <a:gd name="adj2" fmla="val 0"/>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88" name="矩形 87"/>
          <p:cNvSpPr/>
          <p:nvPr/>
        </p:nvSpPr>
        <p:spPr>
          <a:xfrm>
            <a:off x="3984625" y="1968500"/>
            <a:ext cx="3503295" cy="69659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虚尾箭头 1"/>
          <p:cNvSpPr/>
          <p:nvPr/>
        </p:nvSpPr>
        <p:spPr>
          <a:xfrm rot="5400000">
            <a:off x="5033411" y="1468679"/>
            <a:ext cx="1462466" cy="2455560"/>
          </a:xfrm>
          <a:prstGeom prst="stripedRightArrow">
            <a:avLst>
              <a:gd name="adj1" fmla="val 50000"/>
              <a:gd name="adj2" fmla="val 32523"/>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7" name="右箭头 36"/>
          <p:cNvSpPr/>
          <p:nvPr/>
        </p:nvSpPr>
        <p:spPr>
          <a:xfrm rot="5400000">
            <a:off x="5328287" y="1272770"/>
            <a:ext cx="644552" cy="696645"/>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6" name="右箭头 75"/>
          <p:cNvSpPr/>
          <p:nvPr/>
        </p:nvSpPr>
        <p:spPr>
          <a:xfrm>
            <a:off x="6854825" y="3790315"/>
            <a:ext cx="3103880" cy="386080"/>
          </a:xfrm>
          <a:prstGeom prst="rightArrow">
            <a:avLst>
              <a:gd name="adj1" fmla="val 50000"/>
              <a:gd name="adj2" fmla="val 94078"/>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5" name="右箭头 74"/>
          <p:cNvSpPr/>
          <p:nvPr/>
        </p:nvSpPr>
        <p:spPr>
          <a:xfrm>
            <a:off x="3199978" y="3803564"/>
            <a:ext cx="2707143" cy="397302"/>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2" name="右箭头 71"/>
          <p:cNvSpPr/>
          <p:nvPr/>
        </p:nvSpPr>
        <p:spPr>
          <a:xfrm>
            <a:off x="1222375" y="3771900"/>
            <a:ext cx="1133475" cy="429260"/>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磁盘 19"/>
          <p:cNvSpPr/>
          <p:nvPr/>
        </p:nvSpPr>
        <p:spPr>
          <a:xfrm rot="10800000" flipV="1">
            <a:off x="784225" y="120650"/>
            <a:ext cx="923290" cy="179451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1" name="文本框 20"/>
          <p:cNvSpPr txBox="1"/>
          <p:nvPr/>
        </p:nvSpPr>
        <p:spPr>
          <a:xfrm>
            <a:off x="-602733" y="3199257"/>
            <a:ext cx="184731" cy="369332"/>
          </a:xfrm>
          <a:prstGeom prst="rect">
            <a:avLst/>
          </a:prstGeom>
          <a:noFill/>
        </p:spPr>
        <p:txBody>
          <a:bodyPr wrap="none" rtlCol="0">
            <a:spAutoFit/>
          </a:bodyPr>
          <a:lstStyle/>
          <a:p>
            <a:endParaRPr kumimoji="1" lang="zh-CN" altLang="en-US" dirty="0"/>
          </a:p>
        </p:txBody>
      </p:sp>
      <p:sp>
        <p:nvSpPr>
          <p:cNvPr id="10" name="文本框 9"/>
          <p:cNvSpPr txBox="1"/>
          <p:nvPr/>
        </p:nvSpPr>
        <p:spPr>
          <a:xfrm>
            <a:off x="463788" y="2359427"/>
            <a:ext cx="1603324" cy="794822"/>
          </a:xfrm>
          <a:prstGeom prst="rect">
            <a:avLst/>
          </a:prstGeom>
          <a:solidFill>
            <a:srgbClr val="FFFF00"/>
          </a:solidFill>
          <a:ln>
            <a:solidFill>
              <a:schemeClr val="bg1"/>
            </a:solidFill>
          </a:ln>
        </p:spPr>
        <p:txBody>
          <a:bodyPr wrap="square" rtlCol="0" anchor="ctr">
            <a:noAutofit/>
          </a:bodyPr>
          <a:lstStyle/>
          <a:p>
            <a:pPr algn="ctr"/>
            <a:r>
              <a:rPr kumimoji="1" lang="en-US" altLang="zh-CN" b="1" dirty="0" smtClean="0">
                <a:solidFill>
                  <a:srgbClr val="FF0000"/>
                </a:solidFill>
                <a:effectLst/>
              </a:rPr>
              <a:t>input/decoding service</a:t>
            </a:r>
            <a:endParaRPr kumimoji="1" lang="en-US" altLang="zh-CN" b="1" dirty="0" smtClean="0">
              <a:solidFill>
                <a:srgbClr val="FF0000"/>
              </a:solidFill>
              <a:effectLst/>
            </a:endParaRPr>
          </a:p>
        </p:txBody>
      </p:sp>
      <p:sp>
        <p:nvSpPr>
          <p:cNvPr id="41" name="文本框 40"/>
          <p:cNvSpPr txBox="1"/>
          <p:nvPr/>
        </p:nvSpPr>
        <p:spPr>
          <a:xfrm>
            <a:off x="3901583" y="3589366"/>
            <a:ext cx="1603324" cy="787893"/>
          </a:xfrm>
          <a:prstGeom prst="rect">
            <a:avLst/>
          </a:prstGeom>
          <a:solidFill>
            <a:schemeClr val="accent2">
              <a:lumMod val="50000"/>
            </a:schemeClr>
          </a:solidFill>
          <a:ln>
            <a:solidFill>
              <a:schemeClr val="bg1"/>
            </a:solidFill>
          </a:ln>
        </p:spPr>
        <p:txBody>
          <a:bodyPr wrap="square" rtlCol="0" anchor="ctr">
            <a:noAutofit/>
          </a:bodyPr>
          <a:lstStyle/>
          <a:p>
            <a:pPr algn="ctr"/>
            <a:r>
              <a:rPr kumimoji="1" lang="en-US" altLang="zh-CN" dirty="0">
                <a:solidFill>
                  <a:schemeClr val="bg1"/>
                </a:solidFill>
              </a:rPr>
              <a:t>calibration</a:t>
            </a:r>
            <a:endParaRPr kumimoji="1" lang="en-US" altLang="zh-CN" dirty="0">
              <a:solidFill>
                <a:schemeClr val="bg1"/>
              </a:solidFill>
            </a:endParaRPr>
          </a:p>
        </p:txBody>
      </p:sp>
      <p:sp>
        <p:nvSpPr>
          <p:cNvPr id="42" name="文本框 41"/>
          <p:cNvSpPr txBox="1"/>
          <p:nvPr/>
        </p:nvSpPr>
        <p:spPr>
          <a:xfrm>
            <a:off x="7533624" y="3582437"/>
            <a:ext cx="1603324" cy="822521"/>
          </a:xfrm>
          <a:prstGeom prst="rect">
            <a:avLst/>
          </a:prstGeom>
          <a:solidFill>
            <a:schemeClr val="accent2">
              <a:lumMod val="50000"/>
            </a:schemeClr>
          </a:solidFill>
          <a:ln>
            <a:solidFill>
              <a:schemeClr val="bg1"/>
            </a:solidFill>
          </a:ln>
        </p:spPr>
        <p:txBody>
          <a:bodyPr wrap="square" rtlCol="0" anchor="ctr">
            <a:noAutofit/>
          </a:bodyPr>
          <a:lstStyle/>
          <a:p>
            <a:pPr algn="ctr"/>
            <a:r>
              <a:rPr kumimoji="1" lang="en-US" altLang="zh-CN" sz="1600" dirty="0" smtClean="0">
                <a:solidFill>
                  <a:schemeClr val="bg1"/>
                </a:solidFill>
              </a:rPr>
              <a:t>Reconstruction</a:t>
            </a:r>
            <a:endParaRPr kumimoji="1" lang="zh-CN" altLang="en-US" sz="1600" dirty="0">
              <a:solidFill>
                <a:schemeClr val="bg1"/>
              </a:solidFill>
            </a:endParaRPr>
          </a:p>
        </p:txBody>
      </p:sp>
      <p:sp>
        <p:nvSpPr>
          <p:cNvPr id="12" name="文本框 11"/>
          <p:cNvSpPr txBox="1"/>
          <p:nvPr/>
        </p:nvSpPr>
        <p:spPr>
          <a:xfrm>
            <a:off x="685076" y="456679"/>
            <a:ext cx="1120820" cy="646331"/>
          </a:xfrm>
          <a:prstGeom prst="rect">
            <a:avLst/>
          </a:prstGeom>
          <a:noFill/>
        </p:spPr>
        <p:txBody>
          <a:bodyPr wrap="none" rtlCol="0">
            <a:spAutoFit/>
          </a:bodyPr>
          <a:lstStyle/>
          <a:p>
            <a:pPr algn="ctr"/>
            <a:r>
              <a:rPr kumimoji="1" lang="en-US" altLang="zh-CN" dirty="0" smtClean="0"/>
              <a:t>Raw</a:t>
            </a:r>
            <a:r>
              <a:rPr kumimoji="1" lang="zh-CN" altLang="en-US" dirty="0" smtClean="0"/>
              <a:t> </a:t>
            </a:r>
            <a:r>
              <a:rPr kumimoji="1" lang="en-US" altLang="zh-CN" dirty="0" smtClean="0"/>
              <a:t>Data</a:t>
            </a:r>
            <a:endParaRPr kumimoji="1" lang="en-US" altLang="zh-CN" dirty="0" smtClean="0"/>
          </a:p>
          <a:p>
            <a:pPr algn="ctr"/>
            <a:r>
              <a:rPr kumimoji="1" lang="en-US" altLang="zh-CN" dirty="0" smtClean="0"/>
              <a:t>~</a:t>
            </a:r>
            <a:r>
              <a:rPr kumimoji="1" lang="en-US" altLang="zh-CN" dirty="0" err="1" smtClean="0"/>
              <a:t>pb</a:t>
            </a:r>
            <a:endParaRPr kumimoji="1" lang="zh-CN" altLang="en-US" dirty="0"/>
          </a:p>
        </p:txBody>
      </p:sp>
      <p:sp>
        <p:nvSpPr>
          <p:cNvPr id="63" name="磁盘 62"/>
          <p:cNvSpPr/>
          <p:nvPr/>
        </p:nvSpPr>
        <p:spPr>
          <a:xfrm rot="10800000" flipV="1">
            <a:off x="2355850" y="3504565"/>
            <a:ext cx="923290" cy="887095"/>
          </a:xfrm>
          <a:prstGeom prst="flowChartMagneticDisk">
            <a:avLst/>
          </a:prstGeom>
          <a:solidFill>
            <a:schemeClr val="bg1">
              <a:lumMod val="65000"/>
            </a:schemeClr>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4" name="文本框 63"/>
          <p:cNvSpPr txBox="1"/>
          <p:nvPr/>
        </p:nvSpPr>
        <p:spPr>
          <a:xfrm>
            <a:off x="1707304" y="3771672"/>
            <a:ext cx="184731" cy="369332"/>
          </a:xfrm>
          <a:prstGeom prst="rect">
            <a:avLst/>
          </a:prstGeom>
          <a:noFill/>
        </p:spPr>
        <p:txBody>
          <a:bodyPr wrap="none" rtlCol="0">
            <a:spAutoFit/>
          </a:bodyPr>
          <a:lstStyle/>
          <a:p>
            <a:endParaRPr kumimoji="1" lang="zh-CN" altLang="en-US" dirty="0"/>
          </a:p>
        </p:txBody>
      </p:sp>
      <p:sp>
        <p:nvSpPr>
          <p:cNvPr id="65" name="文本框 64"/>
          <p:cNvSpPr txBox="1"/>
          <p:nvPr/>
        </p:nvSpPr>
        <p:spPr>
          <a:xfrm>
            <a:off x="2330364" y="3214229"/>
            <a:ext cx="1058545" cy="368300"/>
          </a:xfrm>
          <a:prstGeom prst="rect">
            <a:avLst/>
          </a:prstGeom>
          <a:noFill/>
        </p:spPr>
        <p:txBody>
          <a:bodyPr wrap="none" rtlCol="0">
            <a:spAutoFit/>
          </a:bodyPr>
          <a:lstStyle/>
          <a:p>
            <a:pPr algn="ctr"/>
            <a:r>
              <a:rPr kumimoji="1" lang="en-US" altLang="zh-CN" dirty="0"/>
              <a:t>RawEvent</a:t>
            </a:r>
            <a:endParaRPr kumimoji="1" lang="en-US" altLang="zh-CN" dirty="0"/>
          </a:p>
        </p:txBody>
      </p:sp>
      <p:sp>
        <p:nvSpPr>
          <p:cNvPr id="68" name="磁盘 67"/>
          <p:cNvSpPr/>
          <p:nvPr/>
        </p:nvSpPr>
        <p:spPr>
          <a:xfrm rot="10800000" flipV="1">
            <a:off x="9555480" y="614680"/>
            <a:ext cx="757555" cy="299085"/>
          </a:xfrm>
          <a:prstGeom prst="flowChartMagneticDisk">
            <a:avLst/>
          </a:prstGeom>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0" name="文本框 69"/>
          <p:cNvSpPr txBox="1"/>
          <p:nvPr/>
        </p:nvSpPr>
        <p:spPr>
          <a:xfrm>
            <a:off x="4290695" y="1950720"/>
            <a:ext cx="2931795" cy="718185"/>
          </a:xfrm>
          <a:prstGeom prst="rect">
            <a:avLst/>
          </a:prstGeom>
          <a:solidFill>
            <a:srgbClr val="FFFF00"/>
          </a:solidFill>
          <a:ln>
            <a:solidFill>
              <a:srgbClr val="FFFF00"/>
            </a:solidFill>
          </a:ln>
        </p:spPr>
        <p:txBody>
          <a:bodyPr wrap="square" rtlCol="0" anchor="ctr" anchorCtr="0">
            <a:noAutofit/>
          </a:bodyPr>
          <a:lstStyle/>
          <a:p>
            <a:pPr algn="ctr">
              <a:lnSpc>
                <a:spcPct val="110000"/>
              </a:lnSpc>
            </a:pPr>
            <a:r>
              <a:rPr kumimoji="1" lang="en-US" altLang="zh-CN" dirty="0" smtClean="0">
                <a:ln>
                  <a:solidFill>
                    <a:srgbClr val="FF0000"/>
                  </a:solidFill>
                </a:ln>
                <a:solidFill>
                  <a:schemeClr val="bg1"/>
                </a:solidFill>
              </a:rPr>
              <a:t>Service and Tools</a:t>
            </a:r>
            <a:endParaRPr kumimoji="1" lang="zh-CN" altLang="en-US" dirty="0">
              <a:ln>
                <a:solidFill>
                  <a:srgbClr val="FF0000"/>
                </a:solidFill>
              </a:ln>
              <a:solidFill>
                <a:schemeClr val="bg1"/>
              </a:solidFill>
            </a:endParaRPr>
          </a:p>
        </p:txBody>
      </p:sp>
      <p:sp>
        <p:nvSpPr>
          <p:cNvPr id="35" name="磁盘 34"/>
          <p:cNvSpPr/>
          <p:nvPr/>
        </p:nvSpPr>
        <p:spPr>
          <a:xfrm rot="10800000" flipV="1">
            <a:off x="4629834" y="1073742"/>
            <a:ext cx="923058" cy="30177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6" name="文本框 35"/>
          <p:cNvSpPr txBox="1"/>
          <p:nvPr/>
        </p:nvSpPr>
        <p:spPr>
          <a:xfrm>
            <a:off x="3622666" y="901461"/>
            <a:ext cx="1083951" cy="646331"/>
          </a:xfrm>
          <a:prstGeom prst="rect">
            <a:avLst/>
          </a:prstGeom>
          <a:noFill/>
        </p:spPr>
        <p:txBody>
          <a:bodyPr wrap="none" rtlCol="0">
            <a:spAutoFit/>
          </a:bodyPr>
          <a:lstStyle/>
          <a:p>
            <a:r>
              <a:rPr kumimoji="1" lang="en-US" altLang="zh-CN" dirty="0" smtClean="0"/>
              <a:t>detector</a:t>
            </a:r>
            <a:endParaRPr kumimoji="1" lang="en-US" altLang="zh-CN" dirty="0" smtClean="0"/>
          </a:p>
          <a:p>
            <a:r>
              <a:rPr kumimoji="1" lang="en-US" altLang="zh-CN" dirty="0" smtClean="0"/>
              <a:t>database</a:t>
            </a:r>
            <a:endParaRPr kumimoji="1" lang="zh-CN" altLang="en-US" dirty="0"/>
          </a:p>
        </p:txBody>
      </p:sp>
      <p:sp>
        <p:nvSpPr>
          <p:cNvPr id="49" name="磁盘 48"/>
          <p:cNvSpPr/>
          <p:nvPr/>
        </p:nvSpPr>
        <p:spPr>
          <a:xfrm rot="10800000" flipV="1">
            <a:off x="5740770" y="1095042"/>
            <a:ext cx="923058" cy="331782"/>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0" name="文本框 49"/>
          <p:cNvSpPr txBox="1"/>
          <p:nvPr/>
        </p:nvSpPr>
        <p:spPr>
          <a:xfrm>
            <a:off x="6746304" y="951258"/>
            <a:ext cx="1319592" cy="646331"/>
          </a:xfrm>
          <a:prstGeom prst="rect">
            <a:avLst/>
          </a:prstGeom>
          <a:noFill/>
        </p:spPr>
        <p:txBody>
          <a:bodyPr wrap="none" rtlCol="0">
            <a:spAutoFit/>
          </a:bodyPr>
          <a:lstStyle/>
          <a:p>
            <a:r>
              <a:rPr kumimoji="1" lang="en-US" altLang="zh-CN" dirty="0" smtClean="0">
                <a:solidFill>
                  <a:srgbClr val="FF0000"/>
                </a:solidFill>
              </a:rPr>
              <a:t>Calibration</a:t>
            </a:r>
            <a:r>
              <a:rPr kumimoji="1" lang="zh-CN" altLang="en-US" dirty="0" smtClean="0">
                <a:solidFill>
                  <a:srgbClr val="FF0000"/>
                </a:solidFill>
              </a:rPr>
              <a:t> </a:t>
            </a:r>
            <a:endParaRPr kumimoji="1" lang="en-US" altLang="zh-CN" dirty="0" smtClean="0">
              <a:solidFill>
                <a:srgbClr val="FF0000"/>
              </a:solidFill>
            </a:endParaRPr>
          </a:p>
          <a:p>
            <a:r>
              <a:rPr kumimoji="1" lang="en-US" altLang="zh-CN" dirty="0" smtClean="0">
                <a:solidFill>
                  <a:srgbClr val="FF0000"/>
                </a:solidFill>
              </a:rPr>
              <a:t>database</a:t>
            </a:r>
            <a:endParaRPr kumimoji="1" lang="zh-CN" altLang="en-US" dirty="0">
              <a:solidFill>
                <a:srgbClr val="FF0000"/>
              </a:solidFill>
            </a:endParaRPr>
          </a:p>
        </p:txBody>
      </p:sp>
      <p:sp>
        <p:nvSpPr>
          <p:cNvPr id="5" name="矩形 4"/>
          <p:cNvSpPr/>
          <p:nvPr/>
        </p:nvSpPr>
        <p:spPr>
          <a:xfrm>
            <a:off x="51435" y="2144280"/>
            <a:ext cx="12065279" cy="2842000"/>
          </a:xfrm>
          <a:prstGeom prst="rect">
            <a:avLst/>
          </a:prstGeom>
          <a:noFill/>
          <a:ln w="571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2" name="磁盘 91"/>
          <p:cNvSpPr/>
          <p:nvPr/>
        </p:nvSpPr>
        <p:spPr>
          <a:xfrm rot="10800000" flipV="1">
            <a:off x="10081895" y="3868420"/>
            <a:ext cx="603250" cy="273685"/>
          </a:xfrm>
          <a:prstGeom prst="flowChartMagneticDisk">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7" name="磁盘 56"/>
          <p:cNvSpPr/>
          <p:nvPr/>
        </p:nvSpPr>
        <p:spPr>
          <a:xfrm rot="10800000" flipV="1">
            <a:off x="5887818" y="3542157"/>
            <a:ext cx="923058" cy="783224"/>
          </a:xfrm>
          <a:prstGeom prst="flowChartMagneticDisk">
            <a:avLst/>
          </a:prstGeom>
          <a:solidFill>
            <a:schemeClr val="bg1">
              <a:lumMod val="65000"/>
            </a:schemeClr>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8" name="文本框 57"/>
          <p:cNvSpPr txBox="1"/>
          <p:nvPr/>
        </p:nvSpPr>
        <p:spPr>
          <a:xfrm>
            <a:off x="5925185" y="3199130"/>
            <a:ext cx="1298575" cy="368300"/>
          </a:xfrm>
          <a:prstGeom prst="rect">
            <a:avLst/>
          </a:prstGeom>
          <a:noFill/>
          <a:extLst>
            <a:ext uri="{909E8E84-426E-40DD-AFC4-6F175D3DCCD1}">
              <a14:hiddenFill xmlns:a14="http://schemas.microsoft.com/office/drawing/2010/main">
                <a:solidFill>
                  <a:schemeClr val="bg1">
                    <a:lumMod val="65000"/>
                  </a:schemeClr>
                </a:solidFill>
              </a14:hiddenFill>
            </a:ext>
          </a:extLst>
        </p:spPr>
        <p:txBody>
          <a:bodyPr wrap="square" rtlCol="0">
            <a:spAutoFit/>
          </a:bodyPr>
          <a:lstStyle/>
          <a:p>
            <a:pPr algn="ctr"/>
            <a:r>
              <a:rPr kumimoji="1" lang="en-US" altLang="zh-CN" dirty="0"/>
              <a:t>LHCaliEvent</a:t>
            </a:r>
            <a:endParaRPr kumimoji="1" lang="en-US" altLang="zh-CN" dirty="0"/>
          </a:p>
        </p:txBody>
      </p:sp>
      <p:sp>
        <p:nvSpPr>
          <p:cNvPr id="74" name="文本框 73"/>
          <p:cNvSpPr txBox="1"/>
          <p:nvPr/>
        </p:nvSpPr>
        <p:spPr>
          <a:xfrm>
            <a:off x="9467479" y="-14562"/>
            <a:ext cx="1981835" cy="645160"/>
          </a:xfrm>
          <a:prstGeom prst="rect">
            <a:avLst/>
          </a:prstGeom>
          <a:noFill/>
        </p:spPr>
        <p:txBody>
          <a:bodyPr wrap="none" rtlCol="0">
            <a:spAutoFit/>
          </a:bodyPr>
          <a:lstStyle/>
          <a:p>
            <a:pPr algn="ctr"/>
            <a:r>
              <a:rPr kumimoji="1" lang="en-US" altLang="zh-CN" dirty="0" smtClean="0"/>
              <a:t>Ntuple/Tree/Model</a:t>
            </a:r>
            <a:endParaRPr kumimoji="1" lang="en-US" altLang="zh-CN" dirty="0" smtClean="0"/>
          </a:p>
          <a:p>
            <a:pPr algn="ctr"/>
            <a:r>
              <a:rPr kumimoji="1" lang="en-US" altLang="zh-CN" dirty="0" smtClean="0"/>
              <a:t>~100Gb</a:t>
            </a:r>
            <a:endParaRPr kumimoji="1" lang="zh-CN" altLang="en-US" dirty="0"/>
          </a:p>
        </p:txBody>
      </p:sp>
      <p:sp>
        <p:nvSpPr>
          <p:cNvPr id="8" name="右箭头 7"/>
          <p:cNvSpPr/>
          <p:nvPr/>
        </p:nvSpPr>
        <p:spPr>
          <a:xfrm rot="16200000">
            <a:off x="9441180" y="1852930"/>
            <a:ext cx="2174240" cy="429260"/>
          </a:xfrm>
          <a:prstGeom prst="rightArrow">
            <a:avLst>
              <a:gd name="adj1" fmla="val 50000"/>
              <a:gd name="adj2" fmla="val 66198"/>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9802495" y="3435350"/>
            <a:ext cx="1222375" cy="368300"/>
          </a:xfrm>
          <a:prstGeom prst="rect">
            <a:avLst/>
          </a:prstGeom>
          <a:noFill/>
        </p:spPr>
        <p:txBody>
          <a:bodyPr wrap="none" rtlCol="0">
            <a:spAutoFit/>
          </a:bodyPr>
          <a:p>
            <a:r>
              <a:rPr lang="en-US" altLang="zh-CN"/>
              <a:t>LHRecEvent</a:t>
            </a:r>
            <a:endParaRPr lang="en-US" altLang="zh-CN"/>
          </a:p>
        </p:txBody>
      </p:sp>
      <p:sp>
        <p:nvSpPr>
          <p:cNvPr id="11" name="磁盘 67"/>
          <p:cNvSpPr/>
          <p:nvPr/>
        </p:nvSpPr>
        <p:spPr>
          <a:xfrm rot="10800000" flipV="1">
            <a:off x="10706735" y="614680"/>
            <a:ext cx="757555" cy="299085"/>
          </a:xfrm>
          <a:prstGeom prst="flowChartMagneticDisk">
            <a:avLst/>
          </a:prstGeom>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13" name="文本框 12"/>
          <p:cNvSpPr txBox="1"/>
          <p:nvPr/>
        </p:nvSpPr>
        <p:spPr>
          <a:xfrm>
            <a:off x="9726533" y="2480712"/>
            <a:ext cx="1603324" cy="794822"/>
          </a:xfrm>
          <a:prstGeom prst="rect">
            <a:avLst/>
          </a:prstGeom>
          <a:solidFill>
            <a:srgbClr val="FFFF00"/>
          </a:solidFill>
          <a:ln>
            <a:solidFill>
              <a:schemeClr val="bg1"/>
            </a:solidFill>
          </a:ln>
        </p:spPr>
        <p:txBody>
          <a:bodyPr wrap="square" rtlCol="0" anchor="ctr">
            <a:noAutofit/>
          </a:bodyPr>
          <a:p>
            <a:pPr algn="ctr"/>
            <a:r>
              <a:rPr kumimoji="1" lang="en-US" altLang="zh-CN" b="1" dirty="0" smtClean="0">
                <a:solidFill>
                  <a:srgbClr val="FF0000"/>
                </a:solidFill>
                <a:effectLst/>
              </a:rPr>
              <a:t>output service</a:t>
            </a:r>
            <a:endParaRPr kumimoji="1" lang="en-US" altLang="zh-CN" b="1" dirty="0" smtClean="0">
              <a:solidFill>
                <a:srgbClr val="FF0000"/>
              </a:solidFill>
              <a:effectLst/>
            </a:endParaRPr>
          </a:p>
        </p:txBody>
      </p:sp>
      <p:sp>
        <p:nvSpPr>
          <p:cNvPr id="62" name="文本框 61"/>
          <p:cNvSpPr txBox="1"/>
          <p:nvPr/>
        </p:nvSpPr>
        <p:spPr>
          <a:xfrm>
            <a:off x="877290" y="6067392"/>
            <a:ext cx="2401619" cy="461665"/>
          </a:xfrm>
          <a:prstGeom prst="rect">
            <a:avLst/>
          </a:prstGeom>
          <a:noFill/>
        </p:spPr>
        <p:txBody>
          <a:bodyPr wrap="none" rtlCol="0">
            <a:spAutoFit/>
          </a:bodyPr>
          <a:p>
            <a:r>
              <a:rPr kumimoji="1" lang="en-US" altLang="zh-CN" sz="2400" b="1" dirty="0" smtClean="0"/>
              <a:t>Branch </a:t>
            </a:r>
            <a:r>
              <a:rPr kumimoji="1" lang="en-US" altLang="zh-CN" sz="2400" b="1" smtClean="0"/>
              <a:t>analysis </a:t>
            </a:r>
            <a:endParaRPr kumimoji="1" lang="zh-CN" altLang="en-US" sz="2400" b="1" dirty="0"/>
          </a:p>
        </p:txBody>
      </p:sp>
      <p:sp>
        <p:nvSpPr>
          <p:cNvPr id="61" name="文本框 60"/>
          <p:cNvSpPr txBox="1"/>
          <p:nvPr/>
        </p:nvSpPr>
        <p:spPr>
          <a:xfrm>
            <a:off x="1892539" y="2144484"/>
            <a:ext cx="2242922" cy="461665"/>
          </a:xfrm>
          <a:prstGeom prst="rect">
            <a:avLst/>
          </a:prstGeom>
          <a:noFill/>
        </p:spPr>
        <p:txBody>
          <a:bodyPr wrap="none" rtlCol="0">
            <a:spAutoFit/>
          </a:bodyPr>
          <a:p>
            <a:r>
              <a:rPr kumimoji="1" lang="en-US" altLang="zh-CN" sz="2400" b="1" dirty="0" smtClean="0"/>
              <a:t>Trunk analysis</a:t>
            </a:r>
            <a:endParaRPr kumimoji="1" lang="zh-CN" altLang="en-US"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80" y="365125"/>
            <a:ext cx="12228830" cy="780415"/>
          </a:xfrm>
          <a:solidFill>
            <a:srgbClr val="00B050"/>
          </a:solidFill>
        </p:spPr>
        <p:txBody>
          <a:bodyPr/>
          <a:p>
            <a:r>
              <a:rPr lang="en-US" altLang="zh-CN"/>
              <a:t>Physics analysis</a:t>
            </a:r>
            <a:endParaRPr lang="en-US" altLang="zh-CN"/>
          </a:p>
        </p:txBody>
      </p:sp>
      <p:sp>
        <p:nvSpPr>
          <p:cNvPr id="3" name="内容占位符 2"/>
          <p:cNvSpPr>
            <a:spLocks noGrp="1"/>
          </p:cNvSpPr>
          <p:nvPr>
            <p:ph idx="1"/>
          </p:nvPr>
        </p:nvSpPr>
        <p:spPr>
          <a:xfrm>
            <a:off x="3462655" y="1552575"/>
            <a:ext cx="8060055" cy="2014855"/>
          </a:xfrm>
        </p:spPr>
        <p:txBody>
          <a:bodyPr>
            <a:normAutofit fontScale="80000"/>
          </a:bodyPr>
          <a:p>
            <a:r>
              <a:rPr lang="en-US" altLang="zh-CN"/>
              <a:t>Data streaming separation for different physics group</a:t>
            </a:r>
            <a:endParaRPr lang="en-US" altLang="zh-CN"/>
          </a:p>
          <a:p>
            <a:r>
              <a:rPr lang="en-US" altLang="zh-CN"/>
              <a:t>Loop the reconstructed event, do your statistics,producing Tree/Histograms</a:t>
            </a:r>
            <a:endParaRPr lang="en-US" altLang="zh-CN"/>
          </a:p>
          <a:p>
            <a:r>
              <a:rPr lang="en-US" altLang="zh-CN"/>
              <a:t>Produce final histograms from Tree or calculation of histograms </a:t>
            </a:r>
            <a:endParaRPr lang="en-US" altLang="zh-CN"/>
          </a:p>
          <a:p>
            <a:r>
              <a:rPr lang="en-US" altLang="zh-CN"/>
              <a:t>Draw Histograms in LHAASO style, common to all analyzer</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grpSp>
        <p:nvGrpSpPr>
          <p:cNvPr id="43" name="组合 42"/>
          <p:cNvGrpSpPr/>
          <p:nvPr/>
        </p:nvGrpSpPr>
        <p:grpSpPr>
          <a:xfrm>
            <a:off x="353695" y="2242185"/>
            <a:ext cx="11275695" cy="4114165"/>
            <a:chOff x="947" y="254"/>
            <a:chExt cx="17757" cy="6479"/>
          </a:xfrm>
        </p:grpSpPr>
        <p:sp>
          <p:nvSpPr>
            <p:cNvPr id="42" name="右箭头 41"/>
            <p:cNvSpPr/>
            <p:nvPr/>
          </p:nvSpPr>
          <p:spPr>
            <a:xfrm rot="5400000">
              <a:off x="854" y="2881"/>
              <a:ext cx="4352" cy="636"/>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35" name="右箭头 34"/>
            <p:cNvSpPr/>
            <p:nvPr/>
          </p:nvSpPr>
          <p:spPr>
            <a:xfrm rot="5400000">
              <a:off x="1950" y="1579"/>
              <a:ext cx="2160" cy="636"/>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5" name="右箭头 4"/>
            <p:cNvSpPr/>
            <p:nvPr/>
          </p:nvSpPr>
          <p:spPr>
            <a:xfrm>
              <a:off x="8820" y="3527"/>
              <a:ext cx="3389" cy="623"/>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6" name="右箭头 5"/>
            <p:cNvSpPr/>
            <p:nvPr/>
          </p:nvSpPr>
          <p:spPr>
            <a:xfrm>
              <a:off x="4058" y="3437"/>
              <a:ext cx="3169" cy="690"/>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磁盘 10"/>
            <p:cNvSpPr/>
            <p:nvPr/>
          </p:nvSpPr>
          <p:spPr>
            <a:xfrm rot="10800000" flipV="1">
              <a:off x="1934" y="3183"/>
              <a:ext cx="2192" cy="1275"/>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tree/ntuple/RecEvent</a:t>
              </a:r>
              <a:endParaRPr kumimoji="1" lang="en-US" altLang="zh-CN"/>
            </a:p>
          </p:txBody>
        </p:sp>
        <p:sp>
          <p:nvSpPr>
            <p:cNvPr id="8" name="文本框 7"/>
            <p:cNvSpPr txBox="1"/>
            <p:nvPr/>
          </p:nvSpPr>
          <p:spPr>
            <a:xfrm>
              <a:off x="4796" y="3183"/>
              <a:ext cx="1683" cy="1330"/>
            </a:xfrm>
            <a:prstGeom prst="rect">
              <a:avLst/>
            </a:prstGeom>
            <a:solidFill>
              <a:schemeClr val="accent6">
                <a:lumMod val="50000"/>
              </a:schemeClr>
            </a:solidFill>
            <a:ln>
              <a:solidFill>
                <a:schemeClr val="bg1"/>
              </a:solidFill>
            </a:ln>
          </p:spPr>
          <p:txBody>
            <a:bodyPr wrap="square" rtlCol="0" anchor="ctr">
              <a:noAutofit/>
            </a:bodyPr>
            <a:p>
              <a:pPr algn="ctr"/>
              <a:r>
                <a:rPr kumimoji="1" lang="en-US" altLang="zh-CN" sz="1600" dirty="0" smtClean="0">
                  <a:solidFill>
                    <a:schemeClr val="bg1"/>
                  </a:solidFill>
                </a:rPr>
                <a:t>statistics</a:t>
              </a:r>
              <a:endParaRPr kumimoji="1" lang="en-US" altLang="zh-CN" sz="1600" dirty="0" smtClean="0">
                <a:solidFill>
                  <a:schemeClr val="bg1"/>
                </a:solidFill>
              </a:endParaRPr>
            </a:p>
          </p:txBody>
        </p:sp>
        <p:sp>
          <p:nvSpPr>
            <p:cNvPr id="9" name="文本框 8"/>
            <p:cNvSpPr txBox="1"/>
            <p:nvPr/>
          </p:nvSpPr>
          <p:spPr>
            <a:xfrm>
              <a:off x="9215" y="3205"/>
              <a:ext cx="2187" cy="1308"/>
            </a:xfrm>
            <a:prstGeom prst="rect">
              <a:avLst/>
            </a:prstGeom>
            <a:solidFill>
              <a:schemeClr val="accent6">
                <a:lumMod val="50000"/>
              </a:schemeClr>
            </a:solidFill>
            <a:ln>
              <a:solidFill>
                <a:schemeClr val="tx1"/>
              </a:solidFill>
            </a:ln>
          </p:spPr>
          <p:txBody>
            <a:bodyPr wrap="square" rtlCol="0" anchor="ctr">
              <a:noAutofit/>
            </a:bodyPr>
            <a:p>
              <a:pPr algn="ctr"/>
              <a:r>
                <a:rPr kumimoji="1" lang="en-US" altLang="zh-CN" dirty="0">
                  <a:solidFill>
                    <a:schemeClr val="bg1"/>
                  </a:solidFill>
                </a:rPr>
                <a:t>hist producer</a:t>
              </a:r>
              <a:endParaRPr kumimoji="1" lang="en-US" altLang="zh-CN" dirty="0">
                <a:solidFill>
                  <a:schemeClr val="bg1"/>
                </a:solidFill>
              </a:endParaRPr>
            </a:p>
          </p:txBody>
        </p:sp>
        <p:sp>
          <p:nvSpPr>
            <p:cNvPr id="15" name="磁盘 27"/>
            <p:cNvSpPr/>
            <p:nvPr/>
          </p:nvSpPr>
          <p:spPr>
            <a:xfrm rot="10800000" flipV="1">
              <a:off x="17072" y="3644"/>
              <a:ext cx="1632" cy="483"/>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pdf/eps</a:t>
              </a:r>
              <a:endParaRPr kumimoji="1" lang="en-US" altLang="zh-CN"/>
            </a:p>
          </p:txBody>
        </p:sp>
        <p:sp>
          <p:nvSpPr>
            <p:cNvPr id="17" name="磁盘 29"/>
            <p:cNvSpPr/>
            <p:nvPr/>
          </p:nvSpPr>
          <p:spPr>
            <a:xfrm rot="10800000" flipV="1">
              <a:off x="7227" y="3473"/>
              <a:ext cx="1577" cy="687"/>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tree/hist</a:t>
              </a:r>
              <a:endParaRPr kumimoji="1" lang="en-US" altLang="zh-CN"/>
            </a:p>
          </p:txBody>
        </p:sp>
        <p:sp>
          <p:nvSpPr>
            <p:cNvPr id="34" name="文本框 33"/>
            <p:cNvSpPr txBox="1"/>
            <p:nvPr/>
          </p:nvSpPr>
          <p:spPr>
            <a:xfrm>
              <a:off x="947" y="254"/>
              <a:ext cx="4166" cy="1793"/>
            </a:xfrm>
            <a:prstGeom prst="rect">
              <a:avLst/>
            </a:prstGeom>
            <a:solidFill>
              <a:schemeClr val="accent2">
                <a:lumMod val="50000"/>
              </a:schemeClr>
            </a:solidFill>
            <a:ln>
              <a:solidFill>
                <a:schemeClr val="bg1"/>
              </a:solidFill>
            </a:ln>
          </p:spPr>
          <p:txBody>
            <a:bodyPr wrap="square" rtlCol="0" anchor="ctr">
              <a:noAutofit/>
            </a:bodyPr>
            <a:p>
              <a:pPr algn="ctr"/>
              <a:r>
                <a:rPr kumimoji="1" lang="en-US" altLang="zh-CN" sz="1600" dirty="0" smtClean="0">
                  <a:solidFill>
                    <a:schemeClr val="bg1"/>
                  </a:solidFill>
                </a:rPr>
                <a:t>Raw Data processing and reconstruction </a:t>
              </a:r>
              <a:endParaRPr kumimoji="1" lang="en-US" altLang="zh-CN" sz="1600" dirty="0" smtClean="0">
                <a:solidFill>
                  <a:schemeClr val="bg1"/>
                </a:solidFill>
              </a:endParaRPr>
            </a:p>
          </p:txBody>
        </p:sp>
        <p:sp>
          <p:nvSpPr>
            <p:cNvPr id="10" name="右箭头 9"/>
            <p:cNvSpPr/>
            <p:nvPr/>
          </p:nvSpPr>
          <p:spPr>
            <a:xfrm>
              <a:off x="13650" y="3554"/>
              <a:ext cx="3415" cy="623"/>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11" name="文本框 10"/>
            <p:cNvSpPr txBox="1"/>
            <p:nvPr/>
          </p:nvSpPr>
          <p:spPr>
            <a:xfrm>
              <a:off x="14135" y="3232"/>
              <a:ext cx="2131" cy="1308"/>
            </a:xfrm>
            <a:prstGeom prst="rect">
              <a:avLst/>
            </a:prstGeom>
            <a:solidFill>
              <a:schemeClr val="accent6">
                <a:lumMod val="50000"/>
              </a:schemeClr>
            </a:solidFill>
            <a:ln>
              <a:solidFill>
                <a:schemeClr val="tx1"/>
              </a:solidFill>
            </a:ln>
          </p:spPr>
          <p:txBody>
            <a:bodyPr wrap="square" rtlCol="0" anchor="ctr">
              <a:noAutofit/>
            </a:bodyPr>
            <a:p>
              <a:pPr algn="ctr"/>
              <a:r>
                <a:rPr kumimoji="1" lang="en-US" altLang="zh-CN" dirty="0" smtClean="0">
                  <a:solidFill>
                    <a:schemeClr val="bg1"/>
                  </a:solidFill>
                </a:rPr>
                <a:t>HistDrawing</a:t>
              </a:r>
              <a:endParaRPr kumimoji="1" lang="zh-CN" altLang="en-US" dirty="0">
                <a:solidFill>
                  <a:schemeClr val="bg1"/>
                </a:solidFill>
              </a:endParaRPr>
            </a:p>
          </p:txBody>
        </p:sp>
        <p:sp>
          <p:nvSpPr>
            <p:cNvPr id="12" name="磁盘 27"/>
            <p:cNvSpPr/>
            <p:nvPr/>
          </p:nvSpPr>
          <p:spPr>
            <a:xfrm rot="10800000" flipV="1">
              <a:off x="12209" y="3645"/>
              <a:ext cx="1415" cy="48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hist</a:t>
              </a:r>
              <a:endParaRPr kumimoji="1" lang="en-US" altLang="zh-CN"/>
            </a:p>
          </p:txBody>
        </p:sp>
        <p:sp>
          <p:nvSpPr>
            <p:cNvPr id="13" name="右箭头 12"/>
            <p:cNvSpPr/>
            <p:nvPr/>
          </p:nvSpPr>
          <p:spPr>
            <a:xfrm>
              <a:off x="8820" y="5720"/>
              <a:ext cx="3389" cy="623"/>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14" name="右箭头 13"/>
            <p:cNvSpPr/>
            <p:nvPr/>
          </p:nvSpPr>
          <p:spPr>
            <a:xfrm>
              <a:off x="4058" y="5630"/>
              <a:ext cx="3169" cy="690"/>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16" name="磁盘 10"/>
            <p:cNvSpPr/>
            <p:nvPr/>
          </p:nvSpPr>
          <p:spPr>
            <a:xfrm rot="10800000" flipV="1">
              <a:off x="1934" y="5376"/>
              <a:ext cx="2192" cy="1275"/>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tree/ntuple/RecEvent</a:t>
              </a:r>
              <a:endParaRPr kumimoji="1" lang="en-US" altLang="zh-CN"/>
            </a:p>
          </p:txBody>
        </p:sp>
        <p:sp>
          <p:nvSpPr>
            <p:cNvPr id="28" name="文本框 27"/>
            <p:cNvSpPr txBox="1"/>
            <p:nvPr/>
          </p:nvSpPr>
          <p:spPr>
            <a:xfrm>
              <a:off x="4796" y="5376"/>
              <a:ext cx="1683" cy="1330"/>
            </a:xfrm>
            <a:prstGeom prst="rect">
              <a:avLst/>
            </a:prstGeom>
            <a:solidFill>
              <a:schemeClr val="accent6">
                <a:lumMod val="50000"/>
              </a:schemeClr>
            </a:solidFill>
            <a:ln>
              <a:solidFill>
                <a:schemeClr val="bg1"/>
              </a:solidFill>
            </a:ln>
          </p:spPr>
          <p:txBody>
            <a:bodyPr wrap="square" rtlCol="0" anchor="ctr">
              <a:noAutofit/>
            </a:bodyPr>
            <a:p>
              <a:pPr algn="ctr"/>
              <a:r>
                <a:rPr kumimoji="1" lang="en-US" altLang="zh-CN" sz="1600" dirty="0" smtClean="0">
                  <a:solidFill>
                    <a:schemeClr val="bg1"/>
                  </a:solidFill>
                </a:rPr>
                <a:t>statistics</a:t>
              </a:r>
              <a:endParaRPr kumimoji="1" lang="en-US" altLang="zh-CN" sz="1600" dirty="0" smtClean="0">
                <a:solidFill>
                  <a:schemeClr val="bg1"/>
                </a:solidFill>
              </a:endParaRPr>
            </a:p>
          </p:txBody>
        </p:sp>
        <p:sp>
          <p:nvSpPr>
            <p:cNvPr id="30" name="文本框 29"/>
            <p:cNvSpPr txBox="1"/>
            <p:nvPr/>
          </p:nvSpPr>
          <p:spPr>
            <a:xfrm>
              <a:off x="9215" y="5398"/>
              <a:ext cx="2187" cy="1308"/>
            </a:xfrm>
            <a:prstGeom prst="rect">
              <a:avLst/>
            </a:prstGeom>
            <a:solidFill>
              <a:schemeClr val="accent6">
                <a:lumMod val="50000"/>
              </a:schemeClr>
            </a:solidFill>
            <a:ln>
              <a:solidFill>
                <a:schemeClr val="tx1"/>
              </a:solidFill>
            </a:ln>
          </p:spPr>
          <p:txBody>
            <a:bodyPr wrap="square" rtlCol="0" anchor="ctr">
              <a:noAutofit/>
            </a:bodyPr>
            <a:p>
              <a:pPr algn="ctr"/>
              <a:r>
                <a:rPr kumimoji="1" lang="en-US" altLang="zh-CN" dirty="0">
                  <a:solidFill>
                    <a:schemeClr val="bg1"/>
                  </a:solidFill>
                </a:rPr>
                <a:t>hist producer</a:t>
              </a:r>
              <a:endParaRPr kumimoji="1" lang="en-US" altLang="zh-CN" dirty="0">
                <a:solidFill>
                  <a:schemeClr val="bg1"/>
                </a:solidFill>
              </a:endParaRPr>
            </a:p>
          </p:txBody>
        </p:sp>
        <p:sp>
          <p:nvSpPr>
            <p:cNvPr id="31" name="磁盘 27"/>
            <p:cNvSpPr/>
            <p:nvPr/>
          </p:nvSpPr>
          <p:spPr>
            <a:xfrm rot="10800000" flipV="1">
              <a:off x="17072" y="5837"/>
              <a:ext cx="1632" cy="483"/>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pdf/eps</a:t>
              </a:r>
              <a:endParaRPr kumimoji="1" lang="en-US" altLang="zh-CN"/>
            </a:p>
          </p:txBody>
        </p:sp>
        <p:sp>
          <p:nvSpPr>
            <p:cNvPr id="32" name="磁盘 29"/>
            <p:cNvSpPr/>
            <p:nvPr/>
          </p:nvSpPr>
          <p:spPr>
            <a:xfrm rot="10800000" flipV="1">
              <a:off x="7227" y="5666"/>
              <a:ext cx="1577" cy="687"/>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tree/hist</a:t>
              </a:r>
              <a:endParaRPr kumimoji="1" lang="en-US" altLang="zh-CN"/>
            </a:p>
          </p:txBody>
        </p:sp>
        <p:sp>
          <p:nvSpPr>
            <p:cNvPr id="36" name="右箭头 35"/>
            <p:cNvSpPr/>
            <p:nvPr/>
          </p:nvSpPr>
          <p:spPr>
            <a:xfrm>
              <a:off x="13650" y="5747"/>
              <a:ext cx="3415" cy="623"/>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37" name="文本框 36"/>
            <p:cNvSpPr txBox="1"/>
            <p:nvPr/>
          </p:nvSpPr>
          <p:spPr>
            <a:xfrm>
              <a:off x="14135" y="5425"/>
              <a:ext cx="2131" cy="1308"/>
            </a:xfrm>
            <a:prstGeom prst="rect">
              <a:avLst/>
            </a:prstGeom>
            <a:solidFill>
              <a:schemeClr val="accent6">
                <a:lumMod val="50000"/>
              </a:schemeClr>
            </a:solidFill>
            <a:ln>
              <a:solidFill>
                <a:schemeClr val="tx1"/>
              </a:solidFill>
            </a:ln>
          </p:spPr>
          <p:txBody>
            <a:bodyPr wrap="square" rtlCol="0" anchor="ctr">
              <a:noAutofit/>
            </a:bodyPr>
            <a:p>
              <a:pPr algn="ctr"/>
              <a:r>
                <a:rPr kumimoji="1" lang="en-US" altLang="zh-CN" dirty="0" smtClean="0">
                  <a:solidFill>
                    <a:schemeClr val="bg1"/>
                  </a:solidFill>
                </a:rPr>
                <a:t>HistDrawing</a:t>
              </a:r>
              <a:endParaRPr kumimoji="1" lang="zh-CN" altLang="en-US" dirty="0">
                <a:solidFill>
                  <a:schemeClr val="bg1"/>
                </a:solidFill>
              </a:endParaRPr>
            </a:p>
          </p:txBody>
        </p:sp>
        <p:sp>
          <p:nvSpPr>
            <p:cNvPr id="40" name="磁盘 27"/>
            <p:cNvSpPr/>
            <p:nvPr/>
          </p:nvSpPr>
          <p:spPr>
            <a:xfrm rot="10800000" flipV="1">
              <a:off x="12209" y="5838"/>
              <a:ext cx="1415" cy="48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a:t>hist</a:t>
              </a:r>
              <a:endParaRPr kumimoji="1" lang="en-US" altLang="zh-CN"/>
            </a:p>
          </p:txBody>
        </p:sp>
      </p:grpSp>
      <p:sp>
        <p:nvSpPr>
          <p:cNvPr id="18" name="椭圆 17"/>
          <p:cNvSpPr/>
          <p:nvPr/>
        </p:nvSpPr>
        <p:spPr>
          <a:xfrm>
            <a:off x="7505700" y="3693795"/>
            <a:ext cx="4468495" cy="302831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200"/>
              <a:t> Example: LHAASO Style and </a:t>
            </a:r>
            <a:r>
              <a:rPr lang="en-US" altLang="zh-CN" sz="3200">
                <a:sym typeface="+mn-ea"/>
              </a:rPr>
              <a:t>Drawing package</a:t>
            </a:r>
            <a:r>
              <a:rPr lang="en-US" altLang="zh-CN">
                <a:sym typeface="+mn-ea"/>
              </a:rPr>
              <a:t> </a:t>
            </a:r>
            <a:endParaRPr lang="en-US" altLang="zh-CN"/>
          </a:p>
        </p:txBody>
      </p:sp>
      <p:sp>
        <p:nvSpPr>
          <p:cNvPr id="3" name="内容占位符 2"/>
          <p:cNvSpPr>
            <a:spLocks noGrp="1"/>
          </p:cNvSpPr>
          <p:nvPr>
            <p:ph idx="1"/>
          </p:nvPr>
        </p:nvSpPr>
        <p:spPr/>
        <p:txBody>
          <a:bodyPr>
            <a:normAutofit fontScale="90000" lnSpcReduction="20000"/>
          </a:bodyPr>
          <a:p>
            <a:r>
              <a:rPr lang="en-US" altLang="zh-CN"/>
              <a:t>LhaasoStyleAlg used to set the uniform drawing style, aiming to draw beautiful plots for all LHAASO</a:t>
            </a:r>
            <a:endParaRPr lang="en-US" altLang="zh-CN"/>
          </a:p>
          <a:p>
            <a:endParaRPr lang="en-US" altLang="zh-CN"/>
          </a:p>
          <a:p>
            <a:r>
              <a:rPr lang="en-US" altLang="zh-CN"/>
              <a:t>Put this algrithm before any other drawing algorithms, you did the setting.</a:t>
            </a:r>
            <a:endParaRPr lang="en-US" altLang="zh-CN"/>
          </a:p>
          <a:p>
            <a:pPr lvl="1"/>
            <a:r>
              <a:rPr lang="en-US" altLang="zh-CN"/>
              <a:t>import LhaasoStyleAlg</a:t>
            </a:r>
            <a:endParaRPr lang="en-US" altLang="zh-CN"/>
          </a:p>
          <a:p>
            <a:pPr lvl="1"/>
            <a:r>
              <a:rPr lang="en-US" altLang="zh-CN"/>
              <a:t>myStyle = Algtask.createAlg("LhaasoStyleAlg/myStyle")</a:t>
            </a:r>
            <a:endParaRPr lang="en-US" altLang="zh-CN"/>
          </a:p>
          <a:p>
            <a:pPr lvl="0"/>
            <a:endParaRPr lang="en-US" altLang="zh-CN"/>
          </a:p>
          <a:p>
            <a:pPr lvl="0"/>
            <a:r>
              <a:rPr lang="en-US" altLang="zh-CN"/>
              <a:t>HistDrawing is the algorithm to draw plots, which try to automatically tune the drawing parameters.</a:t>
            </a:r>
            <a:endParaRPr lang="en-US" altLang="zh-CN"/>
          </a:p>
          <a:p>
            <a:pPr lvl="1"/>
            <a:r>
              <a:rPr lang="en-US" altLang="zh-CN" sz="2400"/>
              <a:t>draw 1D histogram</a:t>
            </a:r>
            <a:endParaRPr lang="en-US" altLang="zh-CN" sz="2400"/>
          </a:p>
          <a:p>
            <a:pPr lvl="1"/>
            <a:r>
              <a:rPr lang="en-US" altLang="zh-CN" sz="2400"/>
              <a:t>draw two 1D histogram for comparison</a:t>
            </a:r>
            <a:endParaRPr lang="en-US" altLang="zh-CN" sz="2400"/>
          </a:p>
          <a:p>
            <a:pPr lvl="1"/>
            <a:r>
              <a:rPr lang="en-US" altLang="zh-CN" sz="2400"/>
              <a:t>draw</a:t>
            </a:r>
            <a:r>
              <a:rPr lang="en-US" altLang="zh-CN"/>
              <a:t> 2D histogram</a:t>
            </a:r>
            <a:endParaRPr lang="en-US" altLang="zh-CN"/>
          </a:p>
          <a:p>
            <a:pPr lvl="1"/>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4175" y="1913890"/>
            <a:ext cx="5692775" cy="2698115"/>
          </a:xfrm>
        </p:spPr>
        <p:txBody>
          <a:bodyPr>
            <a:normAutofit fontScale="80000"/>
          </a:bodyPr>
          <a:p>
            <a:r>
              <a:rPr lang="en-US" altLang="zh-CN"/>
              <a:t>web page to tell how to use the draw tool:</a:t>
            </a:r>
            <a:endParaRPr lang="en-US" altLang="zh-CN"/>
          </a:p>
          <a:p>
            <a:pPr lvl="1"/>
            <a:r>
              <a:rPr lang="en-US" altLang="zh-CN"/>
              <a:t>http://twiki.ihep.ac.cn/twiki/view/LHAASO/HistDrawing</a:t>
            </a:r>
            <a:endParaRPr lang="en-US" altLang="zh-CN"/>
          </a:p>
          <a:p>
            <a:pPr lvl="1"/>
            <a:endParaRPr lang="en-US" altLang="zh-CN"/>
          </a:p>
          <a:p>
            <a:pPr lvl="0"/>
            <a:r>
              <a:rPr lang="en-US" altLang="zh-CN"/>
              <a:t>you can use it RIGHT NOW, even though you are not working with LodeStar yet</a:t>
            </a:r>
            <a:endParaRPr lang="en-US" altLang="zh-CN"/>
          </a:p>
          <a:p>
            <a:pPr lvl="1"/>
            <a:r>
              <a:rPr lang="en-US" altLang="zh-CN"/>
              <a:t>only if you have already a root file contains histograms</a:t>
            </a:r>
            <a:endParaRPr lang="en-US" altLang="zh-CN"/>
          </a:p>
          <a:p>
            <a:pPr lvl="1"/>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图片 4"/>
          <p:cNvPicPr>
            <a:picLocks noChangeAspect="1"/>
          </p:cNvPicPr>
          <p:nvPr/>
        </p:nvPicPr>
        <p:blipFill>
          <a:blip r:embed="rId1"/>
          <a:stretch>
            <a:fillRect/>
          </a:stretch>
        </p:blipFill>
        <p:spPr>
          <a:xfrm>
            <a:off x="6361430" y="1255395"/>
            <a:ext cx="5165725" cy="488188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13080" y="248285"/>
            <a:ext cx="10515600" cy="2014220"/>
          </a:xfrm>
        </p:spPr>
        <p:txBody>
          <a:bodyPr>
            <a:noAutofit/>
          </a:bodyPr>
          <a:p>
            <a:r>
              <a:rPr lang="zh-CN" altLang="en-US" sz="2400"/>
              <a:t>plotalg2 = Algtask.createAlg("HistDrawing/myplot1D-2")</a:t>
            </a:r>
            <a:br>
              <a:rPr lang="zh-CN" altLang="en-US" sz="2400"/>
            </a:br>
            <a:r>
              <a:rPr lang="zh-CN" altLang="en-US" sz="2400"/>
              <a:t>plotalg2.property("inputRootFile").set("MoonShadow-2020Jan.root")</a:t>
            </a:r>
            <a:br>
              <a:rPr lang="zh-CN" altLang="en-US" sz="2400"/>
            </a:br>
            <a:r>
              <a:rPr lang="zh-CN" altLang="en-US" sz="2400"/>
              <a:t>plotalg2.property("outputFile").set("moonSig1D-2.pdf")</a:t>
            </a:r>
            <a:br>
              <a:rPr lang="zh-CN" altLang="en-US" sz="2400"/>
            </a:br>
            <a:r>
              <a:rPr lang="zh-CN" altLang="en-US" sz="2400"/>
              <a:t>plotalg2.property("xTitle").set("X")</a:t>
            </a:r>
            <a:br>
              <a:rPr lang="zh-CN" altLang="en-US" sz="2400"/>
            </a:br>
            <a:r>
              <a:rPr lang="zh-CN" altLang="en-US" sz="2400"/>
              <a:t>plotalg2.property("yTitle").set("Y")</a:t>
            </a:r>
            <a:br>
              <a:rPr lang="zh-CN" altLang="en-US" sz="2400"/>
            </a:br>
            <a:r>
              <a:rPr lang="zh-CN" altLang="en-US" sz="2400"/>
              <a:t>plotalg2.property("histName1D").set(["Sig1D1"])</a:t>
            </a:r>
            <a:endParaRPr lang="zh-CN" altLang="en-US" sz="2400"/>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7" name="内容占位符 6"/>
          <p:cNvPicPr>
            <a:picLocks noChangeAspect="1"/>
          </p:cNvPicPr>
          <p:nvPr>
            <p:ph idx="1"/>
          </p:nvPr>
        </p:nvPicPr>
        <p:blipFill>
          <a:blip r:embed="rId1"/>
          <a:stretch>
            <a:fillRect/>
          </a:stretch>
        </p:blipFill>
        <p:spPr>
          <a:xfrm>
            <a:off x="5897245" y="2369820"/>
            <a:ext cx="6111875" cy="435165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520700"/>
            <a:ext cx="10515600" cy="1325563"/>
          </a:xfrm>
        </p:spPr>
        <p:txBody>
          <a:bodyPr>
            <a:noAutofit/>
          </a:bodyPr>
          <a:p>
            <a:r>
              <a:rPr lang="zh-CN" altLang="en-US" sz="2400"/>
              <a:t>plotalg2 = Algtask.createAlg("HistDrawing/myplot1D-1")</a:t>
            </a:r>
            <a:br>
              <a:rPr lang="zh-CN" altLang="en-US" sz="2400"/>
            </a:br>
            <a:r>
              <a:rPr lang="zh-CN" altLang="en-US" sz="2400"/>
              <a:t>plotalg2.property("inputRootFile").set("MoonShadow-2020Jan.root")</a:t>
            </a:r>
            <a:br>
              <a:rPr lang="zh-CN" altLang="en-US" sz="2400"/>
            </a:br>
            <a:r>
              <a:rPr lang="zh-CN" altLang="en-US" sz="2400"/>
              <a:t>plotalg2.property("outputFile").set("moonSig1D-1.pdf")</a:t>
            </a:r>
            <a:br>
              <a:rPr lang="zh-CN" altLang="en-US" sz="2400"/>
            </a:br>
            <a:r>
              <a:rPr lang="zh-CN" altLang="en-US" sz="2400"/>
              <a:t>plotalg2.property("xTitle").set("X")</a:t>
            </a:r>
            <a:br>
              <a:rPr lang="zh-CN" altLang="en-US" sz="2400"/>
            </a:br>
            <a:r>
              <a:rPr lang="zh-CN" altLang="en-US" sz="2400"/>
              <a:t>plotalg2.property("yTitle").set("Y")</a:t>
            </a:r>
            <a:br>
              <a:rPr lang="zh-CN" altLang="en-US" sz="2400"/>
            </a:br>
            <a:r>
              <a:rPr lang="zh-CN" altLang="en-US" sz="2400"/>
              <a:t>plotalg2.property("histName1D").set(["Sig1D0","Sig1D1"])</a:t>
            </a:r>
            <a:endParaRPr lang="zh-CN" altLang="en-US" sz="2400"/>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7" name="图片 6" descr="3831590545795_.pic"/>
          <p:cNvPicPr>
            <a:picLocks noChangeAspect="1"/>
          </p:cNvPicPr>
          <p:nvPr/>
        </p:nvPicPr>
        <p:blipFill>
          <a:blip r:embed="rId1"/>
          <a:stretch>
            <a:fillRect/>
          </a:stretch>
        </p:blipFill>
        <p:spPr>
          <a:xfrm>
            <a:off x="5984875" y="2400300"/>
            <a:ext cx="5598795" cy="395605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08660" y="572770"/>
            <a:ext cx="10515600" cy="1325563"/>
          </a:xfrm>
        </p:spPr>
        <p:txBody>
          <a:bodyPr>
            <a:noAutofit/>
          </a:bodyPr>
          <a:p>
            <a:r>
              <a:rPr lang="zh-CN" altLang="en-US" sz="2400"/>
              <a:t>plotalg2 = Algtask.createAlg("HistDrawing/myplot4")</a:t>
            </a:r>
            <a:br>
              <a:rPr lang="zh-CN" altLang="en-US" sz="2400"/>
            </a:br>
            <a:r>
              <a:rPr lang="zh-CN" altLang="en-US" sz="2400"/>
              <a:t>plotalg2.property("inputRootFile").set("MoonShadow-2020Jan.root")</a:t>
            </a:r>
            <a:br>
              <a:rPr lang="zh-CN" altLang="en-US" sz="2400"/>
            </a:br>
            <a:r>
              <a:rPr lang="zh-CN" altLang="en-US" sz="2400"/>
              <a:t>plotalg2.property("outputFile").set("moonSig-4.pdf")</a:t>
            </a:r>
            <a:br>
              <a:rPr lang="zh-CN" altLang="en-US" sz="2400"/>
            </a:br>
            <a:r>
              <a:rPr lang="zh-CN" altLang="en-US" sz="2400"/>
              <a:t>plotalg2.property("xTitle").set("X")</a:t>
            </a:r>
            <a:br>
              <a:rPr lang="zh-CN" altLang="en-US" sz="2400"/>
            </a:br>
            <a:r>
              <a:rPr lang="zh-CN" altLang="en-US" sz="2400"/>
              <a:t>plotalg2.property("yTitle").set("Y")</a:t>
            </a:r>
            <a:br>
              <a:rPr lang="zh-CN" altLang="en-US" sz="2400"/>
            </a:br>
            <a:r>
              <a:rPr lang="zh-CN" altLang="en-US" sz="2400"/>
              <a:t>plotalg2.property("histName2D").set(["SigSmooth4"])</a:t>
            </a:r>
            <a:endParaRPr lang="zh-CN" altLang="en-US" sz="2400"/>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内容占位符 4"/>
          <p:cNvPicPr>
            <a:picLocks noChangeAspect="1"/>
          </p:cNvPicPr>
          <p:nvPr>
            <p:ph idx="1"/>
          </p:nvPr>
        </p:nvPicPr>
        <p:blipFill>
          <a:blip r:embed="rId1"/>
          <a:stretch>
            <a:fillRect/>
          </a:stretch>
        </p:blipFill>
        <p:spPr>
          <a:xfrm>
            <a:off x="5212715" y="2266950"/>
            <a:ext cx="6364605" cy="435165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An example of complete analysis</a:t>
            </a:r>
            <a:endParaRPr lang="en-US" altLang="zh-CN"/>
          </a:p>
        </p:txBody>
      </p:sp>
      <p:sp>
        <p:nvSpPr>
          <p:cNvPr id="3" name="内容占位符 2"/>
          <p:cNvSpPr>
            <a:spLocks noGrp="1"/>
          </p:cNvSpPr>
          <p:nvPr>
            <p:ph idx="1"/>
          </p:nvPr>
        </p:nvSpPr>
        <p:spPr/>
        <p:txBody>
          <a:bodyPr/>
          <a:p>
            <a:r>
              <a:rPr lang="en-US" altLang="zh-CN"/>
              <a:t>Moon Shadow:</a:t>
            </a:r>
            <a:endParaRPr lang="en-US" altLang="zh-CN"/>
          </a:p>
          <a:p>
            <a:pPr lvl="1"/>
            <a:r>
              <a:rPr lang="en-US" altLang="zh-CN"/>
              <a:t>http://twiki.ihep.ac.cn/twiki/view/LHAASO/LhMoonShadow</a:t>
            </a:r>
            <a:endParaRPr lang="en-US" altLang="zh-CN"/>
          </a:p>
          <a:p>
            <a:endParaRPr lang="en-US" altLang="zh-CN"/>
          </a:p>
          <a:p>
            <a:r>
              <a:rPr lang="en-US" altLang="zh-CN"/>
              <a:t>Following the steps in the page, you can run the analysis to draw the moon shadow.</a:t>
            </a:r>
            <a:endParaRPr lang="en-US" altLang="zh-CN"/>
          </a:p>
          <a:p>
            <a:endParaRPr lang="en-US" altLang="zh-CN"/>
          </a:p>
          <a:p>
            <a:r>
              <a:rPr lang="en-US" altLang="zh-CN"/>
              <a:t>See Gaowei's presentation</a:t>
            </a:r>
            <a:endParaRPr lang="en-US" altLang="zh-CN"/>
          </a:p>
          <a:p>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0" y="421640"/>
            <a:ext cx="12216765" cy="652780"/>
          </a:xfrm>
          <a:solidFill>
            <a:srgbClr val="00B050"/>
          </a:solidFill>
        </p:spPr>
        <p:txBody>
          <a:bodyPr>
            <a:normAutofit fontScale="90000"/>
          </a:bodyPr>
          <a:lstStyle/>
          <a:p>
            <a:r>
              <a:rPr kumimoji="1" lang="en-US" altLang="zh-CN" dirty="0" smtClean="0"/>
              <a:t>Motivation</a:t>
            </a:r>
            <a:endParaRPr kumimoji="1" lang="zh-CN" altLang="en-US" dirty="0"/>
          </a:p>
        </p:txBody>
      </p:sp>
      <p:sp>
        <p:nvSpPr>
          <p:cNvPr id="3" name="内容占位符 2"/>
          <p:cNvSpPr>
            <a:spLocks noGrp="1"/>
          </p:cNvSpPr>
          <p:nvPr>
            <p:ph idx="1"/>
          </p:nvPr>
        </p:nvSpPr>
        <p:spPr>
          <a:xfrm>
            <a:off x="838200" y="1189990"/>
            <a:ext cx="10515600" cy="5272405"/>
          </a:xfrm>
        </p:spPr>
        <p:txBody>
          <a:bodyPr>
            <a:normAutofit fontScale="60000"/>
          </a:bodyPr>
          <a:lstStyle/>
          <a:p>
            <a:r>
              <a:rPr kumimoji="1" lang="en-US" altLang="zh-CN" sz="4000" dirty="0" smtClean="0">
                <a:latin typeface="Times New Roman" panose="02020703060505090304" charset="0"/>
                <a:cs typeface="Times New Roman" panose="02020703060505090304" charset="0"/>
              </a:rPr>
              <a:t>Personal developed software are Different from each other. BUT, many code with same functionality are used collaboration-widely</a:t>
            </a:r>
            <a:endParaRPr kumimoji="1" lang="en-US" altLang="zh-CN" sz="4000" dirty="0" smtClean="0">
              <a:latin typeface="Times New Roman" panose="02020703060505090304" charset="0"/>
              <a:cs typeface="Times New Roman" panose="02020703060505090304" charset="0"/>
            </a:endParaRPr>
          </a:p>
          <a:p>
            <a:r>
              <a:rPr kumimoji="1" lang="en-US" altLang="zh-CN" sz="4000" dirty="0" smtClean="0">
                <a:latin typeface="Times New Roman" panose="02020703060505090304" charset="0"/>
                <a:cs typeface="Times New Roman" panose="02020703060505090304" charset="0"/>
              </a:rPr>
              <a:t>Data validation and systematic estimation are heavy task and common to all. </a:t>
            </a:r>
            <a:endParaRPr kumimoji="1" lang="en-US" altLang="zh-CN" sz="4000" dirty="0" smtClean="0">
              <a:latin typeface="Times New Roman" panose="02020703060505090304" charset="0"/>
              <a:cs typeface="Times New Roman" panose="02020703060505090304" charset="0"/>
            </a:endParaRPr>
          </a:p>
          <a:p>
            <a:r>
              <a:rPr kumimoji="1" lang="en-US" altLang="zh-CN" sz="4000" dirty="0" smtClean="0">
                <a:latin typeface="Times New Roman" panose="02020703060505090304" charset="0"/>
                <a:cs typeface="Times New Roman" panose="02020703060505090304" charset="0"/>
              </a:rPr>
              <a:t>Code/data sharing are important:</a:t>
            </a:r>
            <a:endParaRPr kumimoji="1" lang="en-US" altLang="zh-CN" sz="4000" dirty="0" smtClean="0">
              <a:latin typeface="Times New Roman" panose="02020703060505090304" charset="0"/>
              <a:cs typeface="Times New Roman" panose="02020703060505090304" charset="0"/>
            </a:endParaRPr>
          </a:p>
          <a:p>
            <a:pPr lvl="1"/>
            <a:r>
              <a:rPr kumimoji="1" lang="en-US" altLang="zh-CN" sz="3600" dirty="0" smtClean="0">
                <a:solidFill>
                  <a:srgbClr val="FF0000"/>
                </a:solidFill>
                <a:latin typeface="Times New Roman" panose="02020703060505090304" charset="0"/>
                <a:cs typeface="Times New Roman" panose="02020703060505090304" charset="0"/>
              </a:rPr>
              <a:t>Improve coding efficiency and robustness, so that your physics result. </a:t>
            </a:r>
            <a:endParaRPr kumimoji="1" lang="en-US" altLang="zh-CN" sz="3600" dirty="0" smtClean="0">
              <a:solidFill>
                <a:srgbClr val="FF0000"/>
              </a:solidFill>
              <a:latin typeface="Times New Roman" panose="02020703060505090304" charset="0"/>
              <a:cs typeface="Times New Roman" panose="02020703060505090304" charset="0"/>
            </a:endParaRPr>
          </a:p>
          <a:p>
            <a:pPr lvl="1"/>
            <a:r>
              <a:rPr kumimoji="1" lang="en-US" altLang="zh-CN" sz="3600" dirty="0" smtClean="0">
                <a:solidFill>
                  <a:srgbClr val="FF0000"/>
                </a:solidFill>
                <a:latin typeface="Times New Roman" panose="02020703060505090304" charset="0"/>
                <a:cs typeface="Times New Roman" panose="02020703060505090304" charset="0"/>
              </a:rPr>
              <a:t>Efficient for cross check of physics result</a:t>
            </a:r>
            <a:endParaRPr kumimoji="1" lang="en-US" altLang="zh-CN" sz="3600" dirty="0" smtClean="0">
              <a:latin typeface="Times New Roman" panose="02020703060505090304" charset="0"/>
              <a:cs typeface="Times New Roman" panose="02020703060505090304" charset="0"/>
            </a:endParaRPr>
          </a:p>
          <a:p>
            <a:pPr lvl="1"/>
            <a:endParaRPr kumimoji="1" lang="en-US" altLang="zh-CN" sz="3600" dirty="0" smtClean="0">
              <a:latin typeface="Times New Roman" panose="02020703060505090304" charset="0"/>
              <a:cs typeface="Times New Roman" panose="02020703060505090304" charset="0"/>
            </a:endParaRPr>
          </a:p>
          <a:p>
            <a:r>
              <a:rPr kumimoji="1" lang="en-US" altLang="zh-CN" sz="4000" dirty="0" smtClean="0">
                <a:latin typeface="Times New Roman" panose="02020703060505090304" charset="0"/>
                <a:cs typeface="Times New Roman" panose="02020703060505090304" charset="0"/>
              </a:rPr>
              <a:t>LHAASO software (LhSoft) aim to:</a:t>
            </a:r>
            <a:endParaRPr kumimoji="1" lang="en-US" altLang="zh-CN" sz="4000" dirty="0" smtClean="0">
              <a:latin typeface="Times New Roman" panose="02020703060505090304" charset="0"/>
              <a:cs typeface="Times New Roman" panose="02020703060505090304" charset="0"/>
            </a:endParaRPr>
          </a:p>
          <a:p>
            <a:pPr lvl="1"/>
            <a:r>
              <a:rPr kumimoji="1" lang="en-US" altLang="zh-CN" sz="3600" dirty="0" smtClean="0">
                <a:latin typeface="Times New Roman" panose="02020703060505090304" charset="0"/>
                <a:cs typeface="Times New Roman" panose="02020703060505090304" charset="0"/>
              </a:rPr>
              <a:t>Collect common-used code from all researchers and manage officially in version control mode</a:t>
            </a:r>
            <a:endParaRPr kumimoji="1" lang="en-US" altLang="zh-CN" sz="3600" dirty="0" smtClean="0">
              <a:latin typeface="Times New Roman" panose="02020703060505090304" charset="0"/>
              <a:cs typeface="Times New Roman" panose="02020703060505090304" charset="0"/>
            </a:endParaRPr>
          </a:p>
          <a:p>
            <a:pPr lvl="1"/>
            <a:r>
              <a:rPr kumimoji="1" lang="en-US" altLang="zh-CN" sz="3600" dirty="0" smtClean="0">
                <a:latin typeface="Times New Roman" panose="02020703060505090304" charset="0"/>
                <a:cs typeface="Times New Roman" panose="02020703060505090304" charset="0"/>
              </a:rPr>
              <a:t>Help user to compose his/her analysis software by using as many as possible official common-code </a:t>
            </a:r>
            <a:endParaRPr kumimoji="1" lang="en-US" altLang="zh-CN" sz="3600" dirty="0" smtClean="0">
              <a:latin typeface="Times New Roman" panose="02020703060505090304" charset="0"/>
              <a:cs typeface="Times New Roman" panose="02020703060505090304" charset="0"/>
            </a:endParaRPr>
          </a:p>
          <a:p>
            <a:pPr lvl="1"/>
            <a:r>
              <a:rPr kumimoji="1" lang="en-US" altLang="zh-CN" sz="3600" dirty="0" smtClean="0">
                <a:latin typeface="Times New Roman" panose="02020703060505090304" charset="0"/>
                <a:cs typeface="Times New Roman" panose="02020703060505090304" charset="0"/>
              </a:rPr>
              <a:t>Data are centrally managed and tagged by used processing software/version.</a:t>
            </a:r>
            <a:endParaRPr kumimoji="1" lang="en-US" altLang="zh-CN" sz="2400" dirty="0" smtClean="0"/>
          </a:p>
          <a:p>
            <a:pPr marL="457200" lvl="1" indent="0">
              <a:buNone/>
            </a:pPr>
            <a:r>
              <a:rPr kumimoji="1" lang="en-US" altLang="zh-CN" sz="2400" dirty="0" smtClean="0"/>
              <a:t>  </a:t>
            </a:r>
            <a:endParaRPr kumimoji="1" lang="en-US" altLang="zh-CN" sz="2400" dirty="0" smtClean="0"/>
          </a:p>
          <a:p>
            <a:pPr marL="0" indent="0">
              <a:buNone/>
            </a:pPr>
            <a:endParaRPr kumimoji="1" lang="en-US" altLang="zh-CN" sz="2800" dirty="0" smtClean="0"/>
          </a:p>
        </p:txBody>
      </p:sp>
      <p:sp>
        <p:nvSpPr>
          <p:cNvPr id="4" name="幻灯片编号占位符 3"/>
          <p:cNvSpPr>
            <a:spLocks noGrp="1"/>
          </p:cNvSpPr>
          <p:nvPr>
            <p:ph type="sldNum" sz="quarter" idx="12"/>
          </p:nvPr>
        </p:nvSpPr>
        <p:spPr/>
        <p:txBody>
          <a:bodyPr/>
          <a:lstStyle/>
          <a:p>
            <a:fld id="{B5872AD3-26D8-D846-AB8B-06D8A9BE8A9E}" type="slidenum">
              <a:rPr kumimoji="1" lang="zh-CN" altLang="en-US" smtClean="0"/>
            </a:fld>
            <a:endParaRPr kumimoji="1"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80" y="365125"/>
            <a:ext cx="12222480" cy="858520"/>
          </a:xfrm>
          <a:solidFill>
            <a:srgbClr val="00B050"/>
          </a:solidFill>
        </p:spPr>
        <p:txBody>
          <a:bodyPr/>
          <a:p>
            <a:r>
              <a:rPr lang="en-US" altLang="zh-CN"/>
              <a:t>LHAASO software twiki for information sharing</a:t>
            </a:r>
            <a:endParaRPr lang="en-US" altLang="zh-CN"/>
          </a:p>
        </p:txBody>
      </p:sp>
      <p:sp>
        <p:nvSpPr>
          <p:cNvPr id="3" name="内容占位符 2"/>
          <p:cNvSpPr>
            <a:spLocks noGrp="1"/>
          </p:cNvSpPr>
          <p:nvPr>
            <p:ph idx="1"/>
          </p:nvPr>
        </p:nvSpPr>
        <p:spPr/>
        <p:txBody>
          <a:bodyPr>
            <a:normAutofit lnSpcReduction="20000"/>
          </a:bodyPr>
          <a:p>
            <a:r>
              <a:rPr lang="en-US" altLang="zh-CN"/>
              <a:t>LHAASO Twiki</a:t>
            </a:r>
            <a:endParaRPr lang="zh-CN" altLang="en-US"/>
          </a:p>
          <a:p>
            <a:pPr lvl="1"/>
            <a:r>
              <a:rPr lang="zh-CN" altLang="en-US"/>
              <a:t>http://twiki.ihep.ac.cn/twiki/view/LHAASO/WebHome</a:t>
            </a:r>
            <a:endParaRPr lang="zh-CN" altLang="en-US"/>
          </a:p>
          <a:p>
            <a:endParaRPr lang="zh-CN" altLang="en-US"/>
          </a:p>
          <a:p>
            <a:r>
              <a:rPr lang="en-US" altLang="zh-CN"/>
              <a:t>LHAASO software twiki:</a:t>
            </a:r>
            <a:endParaRPr lang="en-US" altLang="zh-CN"/>
          </a:p>
          <a:p>
            <a:pPr lvl="1"/>
            <a:r>
              <a:rPr lang="zh-CN" altLang="en-US"/>
              <a:t>http://twiki.ihep.ac.cn/twiki/view/LHAASO/LhaasoSoftware</a:t>
            </a:r>
            <a:endParaRPr lang="zh-CN" altLang="en-US"/>
          </a:p>
          <a:p>
            <a:pPr lvl="1"/>
            <a:r>
              <a:rPr lang="en-US" altLang="zh-CN"/>
              <a:t>official release</a:t>
            </a:r>
            <a:endParaRPr lang="en-US" altLang="zh-CN"/>
          </a:p>
          <a:p>
            <a:pPr lvl="1"/>
            <a:r>
              <a:rPr lang="en-US" altLang="zh-CN"/>
              <a:t>software structure and contributors</a:t>
            </a:r>
            <a:endParaRPr lang="en-US" altLang="zh-CN"/>
          </a:p>
          <a:p>
            <a:pPr lvl="1"/>
            <a:r>
              <a:rPr lang="en-US" altLang="zh-CN"/>
              <a:t>examples</a:t>
            </a:r>
            <a:endParaRPr lang="en-US" altLang="zh-CN"/>
          </a:p>
          <a:p>
            <a:pPr lvl="1"/>
            <a:r>
              <a:rPr lang="en-US" altLang="zh-CN"/>
              <a:t>SVN </a:t>
            </a:r>
            <a:endParaRPr lang="en-US" altLang="zh-CN"/>
          </a:p>
          <a:p>
            <a:pPr lvl="1"/>
            <a:endParaRPr lang="en-US" altLang="zh-CN"/>
          </a:p>
          <a:p>
            <a:pPr lvl="0"/>
            <a:r>
              <a:rPr lang="en-US" altLang="zh-CN"/>
              <a:t>LHAASO data twiki</a:t>
            </a:r>
            <a:endParaRPr lang="zh-CN" altLang="en-US"/>
          </a:p>
          <a:p>
            <a:endParaRPr lang="zh-CN" altLang="en-US"/>
          </a:p>
          <a:p>
            <a:endParaRPr lang="zh-CN" altLang="en-US"/>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The structure of the twiki now</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内容占位符 4"/>
          <p:cNvPicPr>
            <a:picLocks noChangeAspect="1"/>
          </p:cNvPicPr>
          <p:nvPr>
            <p:ph idx="1"/>
          </p:nvPr>
        </p:nvPicPr>
        <p:blipFill>
          <a:blip r:embed="rId1"/>
          <a:stretch>
            <a:fillRect/>
          </a:stretch>
        </p:blipFill>
        <p:spPr>
          <a:xfrm>
            <a:off x="1401445" y="1825625"/>
            <a:ext cx="9387840" cy="435165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6821170" y="1454150"/>
            <a:ext cx="4532630" cy="4723130"/>
          </a:xfrm>
        </p:spPr>
        <p:txBody>
          <a:bodyPr/>
          <a:p>
            <a:r>
              <a:rPr lang="en-US" altLang="zh-CN"/>
              <a:t>In page </a:t>
            </a:r>
            <a:r>
              <a:rPr lang="zh-CN" altLang="en-US"/>
              <a:t>http://twiki.ihep.ac.cn/twiki/view/LHAASO/LhSoftPerson</a:t>
            </a:r>
            <a:endParaRPr lang="zh-CN" altLang="en-US"/>
          </a:p>
          <a:p>
            <a:pPr marL="0" indent="0">
              <a:buNone/>
            </a:pPr>
            <a:endParaRPr lang="zh-CN" altLang="en-US"/>
          </a:p>
          <a:p>
            <a:r>
              <a:rPr lang="en-US" altLang="zh-CN"/>
              <a:t>it shows not only the structure of the LhSoft, but also links to a page for each pacakge, telling what the details of the pacakge is.</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图片 4" descr="3921590732647_.pic"/>
          <p:cNvPicPr>
            <a:picLocks noChangeAspect="1"/>
          </p:cNvPicPr>
          <p:nvPr/>
        </p:nvPicPr>
        <p:blipFill>
          <a:blip r:embed="rId1"/>
          <a:stretch>
            <a:fillRect/>
          </a:stretch>
        </p:blipFill>
        <p:spPr>
          <a:xfrm>
            <a:off x="146050" y="728980"/>
            <a:ext cx="6271895" cy="582866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80" y="365125"/>
            <a:ext cx="12222480" cy="767080"/>
          </a:xfrm>
          <a:solidFill>
            <a:srgbClr val="00B050"/>
          </a:solidFill>
        </p:spPr>
        <p:txBody>
          <a:bodyPr/>
          <a:p>
            <a:r>
              <a:rPr lang="en-US" altLang="zh-CN">
                <a:sym typeface="+mn-ea"/>
              </a:rPr>
              <a:t>SVN for </a:t>
            </a:r>
            <a:r>
              <a:rPr lang="en-US" altLang="zh-CN"/>
              <a:t>LHAASO software version control</a:t>
            </a:r>
            <a:endParaRPr lang="en-US" altLang="zh-CN"/>
          </a:p>
        </p:txBody>
      </p:sp>
      <p:sp>
        <p:nvSpPr>
          <p:cNvPr id="3" name="内容占位符 2"/>
          <p:cNvSpPr>
            <a:spLocks noGrp="1"/>
          </p:cNvSpPr>
          <p:nvPr>
            <p:ph idx="1"/>
          </p:nvPr>
        </p:nvSpPr>
        <p:spPr/>
        <p:txBody>
          <a:bodyPr>
            <a:normAutofit lnSpcReduction="10000"/>
          </a:bodyPr>
          <a:p>
            <a:pPr marL="0" indent="0">
              <a:buNone/>
            </a:pPr>
            <a:r>
              <a:rPr lang="en-US" altLang="zh-CN"/>
              <a:t>Twiki for LHAASO SVN</a:t>
            </a:r>
            <a:endParaRPr lang="zh-CN" altLang="en-US"/>
          </a:p>
          <a:p>
            <a:pPr lvl="1"/>
            <a:r>
              <a:rPr lang="zh-CN" altLang="en-US"/>
              <a:t>http://twiki.ihep.ac.cn/twiki/view/LHAASO/LhSoftSVN</a:t>
            </a:r>
            <a:endParaRPr lang="zh-CN" altLang="en-US"/>
          </a:p>
          <a:p>
            <a:pPr lvl="1"/>
            <a:r>
              <a:rPr lang="en-US" altLang="zh-CN"/>
              <a:t>instructions on how to use SVN</a:t>
            </a:r>
            <a:endParaRPr lang="en-US" altLang="zh-CN"/>
          </a:p>
          <a:p>
            <a:pPr lvl="1"/>
            <a:r>
              <a:rPr lang="en-US" altLang="zh-CN"/>
              <a:t>how we organize the usage of the SVN space</a:t>
            </a:r>
            <a:endParaRPr lang="zh-CN" altLang="en-US"/>
          </a:p>
          <a:p>
            <a:endParaRPr lang="zh-CN" altLang="en-US"/>
          </a:p>
          <a:p>
            <a:r>
              <a:rPr lang="en-US" altLang="zh-CN"/>
              <a:t>LhSoft/LodeStar SVN:</a:t>
            </a:r>
            <a:endParaRPr lang="en-US" altLang="zh-CN"/>
          </a:p>
          <a:p>
            <a:pPr lvl="1"/>
            <a:r>
              <a:rPr lang="en-US" altLang="zh-CN"/>
              <a:t>http://svn.lhaaso.ihep.ac.cn/LodeStar/</a:t>
            </a:r>
            <a:endParaRPr lang="en-US" altLang="zh-CN"/>
          </a:p>
          <a:p>
            <a:endParaRPr lang="zh-CN" altLang="en-US"/>
          </a:p>
          <a:p>
            <a:r>
              <a:rPr lang="en-US" altLang="zh-CN"/>
              <a:t>LHAASO personal SVN:</a:t>
            </a:r>
            <a:endParaRPr lang="en-US" altLang="zh-CN"/>
          </a:p>
          <a:p>
            <a:pPr lvl="1"/>
            <a:r>
              <a:rPr lang="zh-CN" altLang="en-US"/>
              <a:t>http://svn.lhaaso.ihep.ac.cn/People/</a:t>
            </a:r>
            <a:endParaRPr lang="zh-CN" altLang="en-US"/>
          </a:p>
          <a:p>
            <a:endParaRPr lang="zh-CN" altLang="en-US"/>
          </a:p>
          <a:p>
            <a:endParaRPr lang="zh-CN" altLang="en-US"/>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833120"/>
          </a:xfrm>
        </p:spPr>
        <p:txBody>
          <a:bodyPr/>
          <a:p>
            <a:r>
              <a:rPr lang="en-US" altLang="zh-CN"/>
              <a:t>Relations in SVN space</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pic>
        <p:nvPicPr>
          <p:cNvPr id="5" name="内容占位符 4"/>
          <p:cNvPicPr>
            <a:picLocks noChangeAspect="1"/>
          </p:cNvPicPr>
          <p:nvPr>
            <p:ph idx="1"/>
          </p:nvPr>
        </p:nvPicPr>
        <p:blipFill>
          <a:blip r:embed="rId1"/>
          <a:stretch>
            <a:fillRect/>
          </a:stretch>
        </p:blipFill>
        <p:spPr>
          <a:xfrm>
            <a:off x="1097915" y="1383665"/>
            <a:ext cx="9152255" cy="4793615"/>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905" y="504825"/>
            <a:ext cx="12221845" cy="734060"/>
          </a:xfrm>
          <a:solidFill>
            <a:srgbClr val="00B050"/>
          </a:solidFill>
        </p:spPr>
        <p:txBody>
          <a:bodyPr/>
          <a:p>
            <a:r>
              <a:rPr lang="en-US" altLang="zh-CN"/>
              <a:t>Summary</a:t>
            </a:r>
            <a:endParaRPr lang="en-US" altLang="zh-CN"/>
          </a:p>
        </p:txBody>
      </p:sp>
      <p:sp>
        <p:nvSpPr>
          <p:cNvPr id="3" name="内容占位符 2"/>
          <p:cNvSpPr>
            <a:spLocks noGrp="1"/>
          </p:cNvSpPr>
          <p:nvPr>
            <p:ph idx="1"/>
          </p:nvPr>
        </p:nvSpPr>
        <p:spPr>
          <a:xfrm>
            <a:off x="838200" y="1417320"/>
            <a:ext cx="10968355" cy="5304790"/>
          </a:xfrm>
        </p:spPr>
        <p:txBody>
          <a:bodyPr>
            <a:normAutofit fontScale="90000"/>
          </a:bodyPr>
          <a:p>
            <a:r>
              <a:rPr lang="en-US" altLang="zh-CN" sz="3200">
                <a:latin typeface="Times New Roman" panose="02020703060505090304" charset="0"/>
                <a:cs typeface="Times New Roman" panose="02020703060505090304" charset="0"/>
              </a:rPr>
              <a:t>YOU will profit from using LodeStar.</a:t>
            </a:r>
            <a:endParaRPr lang="en-US" altLang="zh-CN" sz="3200">
              <a:latin typeface="Times New Roman" panose="02020703060505090304" charset="0"/>
              <a:cs typeface="Times New Roman" panose="02020703060505090304" charset="0"/>
            </a:endParaRPr>
          </a:p>
          <a:p>
            <a:pPr lvl="1"/>
            <a:r>
              <a:rPr lang="en-US" altLang="zh-CN" sz="2800">
                <a:latin typeface="Times New Roman" panose="02020703060505090304" charset="0"/>
                <a:cs typeface="Times New Roman" panose="02020703060505090304" charset="0"/>
              </a:rPr>
              <a:t>Data input and output, event loop, memory management are job of LodeStar. </a:t>
            </a:r>
            <a:endParaRPr lang="en-US" altLang="zh-CN" sz="2800">
              <a:latin typeface="Times New Roman" panose="02020703060505090304" charset="0"/>
              <a:cs typeface="Times New Roman" panose="02020703060505090304" charset="0"/>
            </a:endParaRPr>
          </a:p>
          <a:p>
            <a:r>
              <a:rPr lang="en-US" altLang="zh-CN" sz="3200">
                <a:latin typeface="Times New Roman" panose="02020703060505090304" charset="0"/>
                <a:cs typeface="Times New Roman" panose="02020703060505090304" charset="0"/>
              </a:rPr>
              <a:t>YOU will profit from code sharing from all collaboration</a:t>
            </a:r>
            <a:endParaRPr lang="en-US" altLang="zh-CN" sz="3200">
              <a:latin typeface="Times New Roman" panose="02020703060505090304" charset="0"/>
              <a:cs typeface="Times New Roman" panose="02020703060505090304" charset="0"/>
            </a:endParaRPr>
          </a:p>
          <a:p>
            <a:pPr lvl="1"/>
            <a:r>
              <a:rPr lang="en-US" altLang="zh-CN" sz="2800">
                <a:latin typeface="Times New Roman" panose="02020703060505090304" charset="0"/>
                <a:cs typeface="Times New Roman" panose="02020703060505090304" charset="0"/>
              </a:rPr>
              <a:t>don't need to compose the common code by yourself any more</a:t>
            </a:r>
            <a:endParaRPr lang="en-US" altLang="zh-CN" sz="2800">
              <a:latin typeface="Times New Roman" panose="02020703060505090304" charset="0"/>
              <a:cs typeface="Times New Roman" panose="02020703060505090304" charset="0"/>
            </a:endParaRPr>
          </a:p>
          <a:p>
            <a:r>
              <a:rPr lang="en-US" altLang="zh-CN" sz="3200">
                <a:latin typeface="Times New Roman" panose="02020703060505090304" charset="0"/>
                <a:cs typeface="Times New Roman" panose="02020703060505090304" charset="0"/>
              </a:rPr>
              <a:t>YOU will profit from sharing software to others</a:t>
            </a:r>
            <a:endParaRPr lang="en-US" altLang="zh-CN" sz="3200">
              <a:latin typeface="Times New Roman" panose="02020703060505090304" charset="0"/>
              <a:cs typeface="Times New Roman" panose="02020703060505090304" charset="0"/>
            </a:endParaRPr>
          </a:p>
          <a:p>
            <a:pPr lvl="1"/>
            <a:r>
              <a:rPr lang="en-US" altLang="zh-CN" sz="2800">
                <a:latin typeface="Times New Roman" panose="02020703060505090304" charset="0"/>
                <a:cs typeface="Times New Roman" panose="02020703060505090304" charset="0"/>
              </a:rPr>
              <a:t>make your code deeply debugged and contribute to collaboration</a:t>
            </a:r>
            <a:endParaRPr lang="en-US" altLang="zh-CN" sz="2800">
              <a:latin typeface="Times New Roman" panose="02020703060505090304" charset="0"/>
              <a:cs typeface="Times New Roman" panose="02020703060505090304" charset="0"/>
            </a:endParaRPr>
          </a:p>
          <a:p>
            <a:pPr lvl="1"/>
            <a:endParaRPr lang="en-US" altLang="zh-CN" sz="2800">
              <a:latin typeface="Times New Roman" panose="02020703060505090304" charset="0"/>
              <a:cs typeface="Times New Roman" panose="02020703060505090304" charset="0"/>
            </a:endParaRPr>
          </a:p>
          <a:p>
            <a:r>
              <a:rPr lang="en-US" altLang="zh-CN" sz="3200">
                <a:latin typeface="Times New Roman" panose="02020703060505090304" charset="0"/>
                <a:cs typeface="Times New Roman" panose="02020703060505090304" charset="0"/>
              </a:rPr>
              <a:t>The code specific to your analysis is private.</a:t>
            </a:r>
            <a:endParaRPr lang="en-US" altLang="zh-CN" sz="2800">
              <a:latin typeface="Times New Roman" panose="02020703060505090304" charset="0"/>
              <a:cs typeface="Times New Roman" panose="02020703060505090304" charset="0"/>
            </a:endParaRPr>
          </a:p>
          <a:p>
            <a:pPr lvl="0"/>
            <a:r>
              <a:rPr lang="en-US" altLang="zh-CN" sz="3200">
                <a:latin typeface="Times New Roman" panose="02020703060505090304" charset="0"/>
                <a:cs typeface="Times New Roman" panose="02020703060505090304" charset="0"/>
              </a:rPr>
              <a:t>Software is tools rather than purpose. Software/Data management intends to help the outcome of physics result. </a:t>
            </a:r>
            <a:r>
              <a:rPr lang="en-US" altLang="zh-CN"/>
              <a:t> </a:t>
            </a: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kumimoji="1" lang="en-US" altLang="zh-CN" dirty="0" smtClean="0"/>
              <a:t>Thanks</a:t>
            </a:r>
            <a:endParaRPr kumimoji="1" lang="zh-CN" altLang="en-US" dirty="0"/>
          </a:p>
        </p:txBody>
      </p:sp>
      <p:sp>
        <p:nvSpPr>
          <p:cNvPr id="3" name="副标题 2"/>
          <p:cNvSpPr>
            <a:spLocks noGrp="1"/>
          </p:cNvSpPr>
          <p:nvPr>
            <p:ph type="subTitle" idx="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5872AD3-26D8-D846-AB8B-06D8A9BE8A9E}" type="slidenum">
              <a:rPr kumimoji="1" lang="zh-CN" altLang="en-US" smtClean="0"/>
            </a:fld>
            <a:endParaRPr kumimoji="1"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2006" y="421712"/>
            <a:ext cx="10515600" cy="652513"/>
          </a:xfrm>
        </p:spPr>
        <p:txBody>
          <a:bodyPr>
            <a:normAutofit fontScale="90000"/>
          </a:bodyPr>
          <a:lstStyle/>
          <a:p>
            <a:r>
              <a:rPr kumimoji="1" lang="en-US" altLang="zh-CN" dirty="0" smtClean="0"/>
              <a:t>LhSoft based on LodeStar frame work</a:t>
            </a:r>
            <a:endParaRPr kumimoji="1" lang="zh-CN" altLang="en-US" dirty="0"/>
          </a:p>
        </p:txBody>
      </p:sp>
      <p:sp>
        <p:nvSpPr>
          <p:cNvPr id="3" name="内容占位符 2"/>
          <p:cNvSpPr>
            <a:spLocks noGrp="1"/>
          </p:cNvSpPr>
          <p:nvPr>
            <p:ph idx="1"/>
          </p:nvPr>
        </p:nvSpPr>
        <p:spPr>
          <a:xfrm>
            <a:off x="708025" y="1242060"/>
            <a:ext cx="10645775" cy="5114290"/>
          </a:xfrm>
        </p:spPr>
        <p:txBody>
          <a:bodyPr>
            <a:noAutofit/>
          </a:bodyPr>
          <a:lstStyle/>
          <a:p>
            <a:r>
              <a:rPr kumimoji="1" lang="en-US" altLang="zh-CN" dirty="0" smtClean="0">
                <a:latin typeface="Times New Roman" panose="02020703060505090304" charset="0"/>
                <a:cs typeface="Times New Roman" panose="02020703060505090304" charset="0"/>
                <a:sym typeface="+mn-ea"/>
              </a:rPr>
              <a:t>Lodestar is dedicated software frame-work for LHAASO. It's an “operation system” from the  analyzer's point of view.</a:t>
            </a:r>
            <a:endParaRPr kumimoji="1" lang="en-US" altLang="zh-CN" dirty="0" smtClean="0">
              <a:latin typeface="Times New Roman" panose="02020703060505090304" charset="0"/>
              <a:cs typeface="Times New Roman" panose="02020703060505090304" charset="0"/>
              <a:sym typeface="+mn-ea"/>
            </a:endParaRPr>
          </a:p>
          <a:p>
            <a:pPr marL="0" indent="0">
              <a:buNone/>
            </a:pPr>
            <a:r>
              <a:rPr kumimoji="1" lang="en-US" altLang="zh-CN" dirty="0" smtClean="0">
                <a:latin typeface="Times New Roman" panose="02020703060505090304" charset="0"/>
                <a:cs typeface="Times New Roman" panose="02020703060505090304" charset="0"/>
                <a:sym typeface="+mn-ea"/>
              </a:rPr>
              <a:t> </a:t>
            </a:r>
            <a:endParaRPr kumimoji="1" lang="en-US" altLang="zh-CN" dirty="0" smtClean="0">
              <a:latin typeface="Times New Roman" panose="02020703060505090304" charset="0"/>
              <a:cs typeface="Times New Roman" panose="02020703060505090304" charset="0"/>
              <a:sym typeface="+mn-ea"/>
            </a:endParaRPr>
          </a:p>
          <a:p>
            <a:r>
              <a:rPr kumimoji="1" lang="en-US" altLang="zh-CN" dirty="0" smtClean="0">
                <a:latin typeface="Times New Roman" panose="02020703060505090304" charset="0"/>
                <a:cs typeface="Times New Roman" panose="02020703060505090304" charset="0"/>
                <a:sym typeface="+mn-ea"/>
              </a:rPr>
              <a:t>LodeStar </a:t>
            </a:r>
            <a:r>
              <a:rPr kumimoji="1" lang="en-US" altLang="zh-CN" sz="2800" dirty="0" smtClean="0">
                <a:latin typeface="Times New Roman" panose="02020703060505090304" charset="0"/>
                <a:cs typeface="Times New Roman" panose="02020703060505090304" charset="0"/>
                <a:sym typeface="+mn-ea"/>
              </a:rPr>
              <a:t>defines most standards for easy code sharing.</a:t>
            </a:r>
            <a:endParaRPr kumimoji="1" lang="en-US" altLang="zh-CN" sz="2800" dirty="0" smtClean="0">
              <a:latin typeface="Times New Roman" panose="02020703060505090304" charset="0"/>
              <a:cs typeface="Times New Roman" panose="02020703060505090304" charset="0"/>
              <a:sym typeface="+mn-ea"/>
            </a:endParaRPr>
          </a:p>
          <a:p>
            <a:pPr lvl="1" algn="l"/>
            <a:r>
              <a:rPr kumimoji="1" lang="en-US" altLang="zh-CN" sz="2000" dirty="0" smtClean="0">
                <a:latin typeface="Times New Roman" panose="02020703060505090304" charset="0"/>
                <a:cs typeface="Times New Roman" panose="02020703060505090304" charset="0"/>
                <a:sym typeface="+mn-ea"/>
              </a:rPr>
              <a:t>The standard to make share-able code:  package.  Analysis software is made from package-level other than c++ level.    </a:t>
            </a:r>
            <a:endParaRPr kumimoji="1" lang="en-US" altLang="zh-CN" sz="2000" dirty="0" smtClean="0">
              <a:latin typeface="Times New Roman" panose="02020703060505090304" charset="0"/>
              <a:cs typeface="Times New Roman" panose="02020703060505090304" charset="0"/>
              <a:sym typeface="+mn-ea"/>
            </a:endParaRPr>
          </a:p>
          <a:p>
            <a:pPr lvl="1" algn="l"/>
            <a:r>
              <a:rPr kumimoji="1" lang="en-US" altLang="zh-CN" sz="2000" dirty="0" smtClean="0">
                <a:latin typeface="Times New Roman" panose="02020703060505090304" charset="0"/>
                <a:cs typeface="Times New Roman" panose="02020703060505090304" charset="0"/>
                <a:sym typeface="+mn-ea"/>
              </a:rPr>
              <a:t>Data format for I/O</a:t>
            </a:r>
            <a:endParaRPr kumimoji="1" lang="en-US" altLang="zh-CN" sz="2000" dirty="0" smtClean="0">
              <a:latin typeface="Times New Roman" panose="02020703060505090304" charset="0"/>
              <a:cs typeface="Times New Roman" panose="02020703060505090304" charset="0"/>
              <a:sym typeface="+mn-ea"/>
            </a:endParaRPr>
          </a:p>
          <a:p>
            <a:endParaRPr kumimoji="1" lang="en-US" altLang="zh-CN" dirty="0" smtClean="0">
              <a:latin typeface="Times New Roman" panose="02020703060505090304" charset="0"/>
              <a:cs typeface="Times New Roman" panose="02020703060505090304" charset="0"/>
              <a:sym typeface="+mn-ea"/>
            </a:endParaRPr>
          </a:p>
          <a:p>
            <a:pPr lvl="0"/>
            <a:r>
              <a:rPr kumimoji="1" lang="en-US" altLang="zh-CN" dirty="0" smtClean="0">
                <a:latin typeface="Times New Roman" panose="02020703060505090304" charset="0"/>
                <a:cs typeface="Times New Roman" panose="02020703060505090304" charset="0"/>
                <a:sym typeface="+mn-ea"/>
              </a:rPr>
              <a:t>Lodestar provide functionality:</a:t>
            </a:r>
            <a:endParaRPr kumimoji="1" lang="en-US" altLang="zh-CN" dirty="0" smtClean="0">
              <a:latin typeface="Times New Roman" panose="02020703060505090304" charset="0"/>
              <a:cs typeface="Times New Roman" panose="02020703060505090304" charset="0"/>
            </a:endParaRPr>
          </a:p>
          <a:p>
            <a:pPr lvl="1" algn="l"/>
            <a:r>
              <a:rPr kumimoji="1" lang="en-US" altLang="zh-CN" sz="2000" dirty="0" smtClean="0">
                <a:latin typeface="Times New Roman" panose="02020703060505090304" charset="0"/>
                <a:cs typeface="Times New Roman" panose="02020703060505090304" charset="0"/>
                <a:sym typeface="+mn-ea"/>
              </a:rPr>
              <a:t>Data IO and memory management, users are free from these technical tasks.</a:t>
            </a:r>
            <a:endParaRPr kumimoji="1" lang="en-US" altLang="zh-CN" sz="2000" dirty="0" smtClean="0">
              <a:latin typeface="Times New Roman" panose="02020703060505090304" charset="0"/>
              <a:cs typeface="Times New Roman" panose="02020703060505090304" charset="0"/>
            </a:endParaRPr>
          </a:p>
          <a:p>
            <a:pPr lvl="1" algn="l"/>
            <a:r>
              <a:rPr kumimoji="1" lang="en-US" altLang="zh-CN" sz="2000" dirty="0" smtClean="0">
                <a:latin typeface="Times New Roman" panose="02020703060505090304" charset="0"/>
                <a:cs typeface="Times New Roman" panose="02020703060505090304" charset="0"/>
                <a:sym typeface="+mn-ea"/>
              </a:rPr>
              <a:t>event loop, which make user only concentrate on processing of ”ONE” event.</a:t>
            </a:r>
            <a:endParaRPr kumimoji="1" lang="en-US" altLang="zh-CN" sz="2000" dirty="0" smtClean="0">
              <a:latin typeface="Times New Roman" panose="02020703060505090304" charset="0"/>
              <a:cs typeface="Times New Roman" panose="02020703060505090304" charset="0"/>
              <a:sym typeface="+mn-ea"/>
            </a:endParaRPr>
          </a:p>
          <a:p>
            <a:pPr lvl="1" algn="l"/>
            <a:r>
              <a:rPr kumimoji="1" lang="en-US" altLang="zh-CN" sz="2000" dirty="0" smtClean="0">
                <a:latin typeface="Times New Roman" panose="02020703060505090304" charset="0"/>
                <a:cs typeface="Times New Roman" panose="02020703060505090304" charset="0"/>
                <a:sym typeface="+mn-ea"/>
              </a:rPr>
              <a:t>Provide technical solution for computing problems, such as calibration data looking up. </a:t>
            </a:r>
            <a:endParaRPr kumimoji="1" lang="en-US" altLang="zh-CN" sz="2000" dirty="0" smtClean="0">
              <a:latin typeface="Times New Roman" panose="02020703060505090304" charset="0"/>
              <a:cs typeface="Times New Roman" panose="02020703060505090304" charset="0"/>
              <a:sym typeface="+mn-ea"/>
            </a:endParaRPr>
          </a:p>
        </p:txBody>
      </p:sp>
      <p:sp>
        <p:nvSpPr>
          <p:cNvPr id="4" name="幻灯片编号占位符 3"/>
          <p:cNvSpPr>
            <a:spLocks noGrp="1"/>
          </p:cNvSpPr>
          <p:nvPr>
            <p:ph type="sldNum" sz="quarter" idx="12"/>
          </p:nvPr>
        </p:nvSpPr>
        <p:spPr/>
        <p:txBody>
          <a:bodyPr/>
          <a:lstStyle/>
          <a:p>
            <a:fld id="{B5872AD3-26D8-D846-AB8B-06D8A9BE8A9E}" type="slidenum">
              <a:rPr kumimoji="1" lang="zh-CN" altLang="en-US" smtClean="0"/>
            </a:fld>
            <a:endParaRPr kumimoji="1"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Simply to say</a:t>
            </a:r>
            <a:endParaRPr lang="en-US" altLang="zh-CN"/>
          </a:p>
        </p:txBody>
      </p:sp>
      <p:sp>
        <p:nvSpPr>
          <p:cNvPr id="3" name="内容占位符 2"/>
          <p:cNvSpPr>
            <a:spLocks noGrp="1"/>
          </p:cNvSpPr>
          <p:nvPr>
            <p:ph idx="1"/>
          </p:nvPr>
        </p:nvSpPr>
        <p:spPr/>
        <p:txBody>
          <a:bodyPr>
            <a:normAutofit/>
          </a:bodyPr>
          <a:p>
            <a:r>
              <a:rPr lang="en-US" altLang="zh-CN">
                <a:latin typeface="Times New Roman" panose="02020703060505090304" charset="0"/>
                <a:cs typeface="Times New Roman" panose="02020703060505090304" charset="0"/>
              </a:rPr>
              <a:t>LHAASO software consists of plenty of common-function packages.</a:t>
            </a:r>
            <a:endParaRPr lang="en-US" altLang="zh-CN">
              <a:latin typeface="Times New Roman" panose="02020703060505090304" charset="0"/>
              <a:cs typeface="Times New Roman" panose="02020703060505090304" charset="0"/>
            </a:endParaRPr>
          </a:p>
          <a:p>
            <a:r>
              <a:rPr lang="en-US" altLang="zh-CN">
                <a:latin typeface="Times New Roman" panose="02020703060505090304" charset="0"/>
                <a:cs typeface="Times New Roman" panose="02020703060505090304" charset="0"/>
              </a:rPr>
              <a:t>User make use of the packages FIRSTLY in official release to make his/her analysis software</a:t>
            </a:r>
            <a:endParaRPr lang="en-US" altLang="zh-CN">
              <a:latin typeface="Times New Roman" panose="02020703060505090304" charset="0"/>
              <a:cs typeface="Times New Roman" panose="02020703060505090304" charset="0"/>
            </a:endParaRPr>
          </a:p>
          <a:p>
            <a:r>
              <a:rPr lang="en-US" altLang="zh-CN">
                <a:latin typeface="Times New Roman" panose="02020703060505090304" charset="0"/>
                <a:cs typeface="Times New Roman" panose="02020703060505090304" charset="0"/>
              </a:rPr>
              <a:t>User develop his/her own analysis-specific packages when the official package are not enough. </a:t>
            </a:r>
            <a:endParaRPr lang="en-US" altLang="zh-CN">
              <a:latin typeface="Times New Roman" panose="02020703060505090304" charset="0"/>
              <a:cs typeface="Times New Roman" panose="02020703060505090304" charset="0"/>
            </a:endParaRPr>
          </a:p>
          <a:p>
            <a:r>
              <a:rPr lang="en-US" altLang="zh-CN">
                <a:latin typeface="Times New Roman" panose="02020703060505090304" charset="0"/>
                <a:cs typeface="Times New Roman" panose="02020703060505090304" charset="0"/>
              </a:rPr>
              <a:t>The user-packages, share-able, are collected into official release and used by all others.</a:t>
            </a:r>
            <a:endParaRPr lang="en-US" altLang="zh-CN">
              <a:latin typeface="Times New Roman" panose="02020703060505090304" charset="0"/>
              <a:cs typeface="Times New Roman" panose="02020703060505090304" charset="0"/>
            </a:endParaRPr>
          </a:p>
          <a:p>
            <a:endParaRPr lang="en-US" altLang="zh-CN"/>
          </a:p>
          <a:p>
            <a:pPr marL="0" indent="0">
              <a:buNone/>
            </a:pPr>
            <a:endParaRPr lang="en-US" altLang="zh-CN"/>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655" y="365125"/>
            <a:ext cx="12150725" cy="583565"/>
          </a:xfrm>
          <a:solidFill>
            <a:srgbClr val="00B050"/>
          </a:solidFill>
        </p:spPr>
        <p:txBody>
          <a:bodyPr>
            <a:normAutofit fontScale="90000"/>
          </a:bodyPr>
          <a:p>
            <a:r>
              <a:rPr lang="en-US" altLang="zh-CN"/>
              <a:t> Packages:C</a:t>
            </a:r>
            <a:r>
              <a:rPr lang="en-US" altLang="zh-CN">
                <a:sym typeface="+mn-ea"/>
              </a:rPr>
              <a:t>ode modulation:</a:t>
            </a:r>
            <a:endParaRPr lang="zh-CN" altLang="en-US"/>
          </a:p>
        </p:txBody>
      </p:sp>
      <p:sp>
        <p:nvSpPr>
          <p:cNvPr id="3" name="内容占位符 2"/>
          <p:cNvSpPr>
            <a:spLocks noGrp="1"/>
          </p:cNvSpPr>
          <p:nvPr>
            <p:ph idx="1"/>
          </p:nvPr>
        </p:nvSpPr>
        <p:spPr>
          <a:xfrm>
            <a:off x="838200" y="1155700"/>
            <a:ext cx="10515600" cy="4420870"/>
          </a:xfrm>
        </p:spPr>
        <p:txBody>
          <a:bodyPr>
            <a:normAutofit fontScale="70000"/>
          </a:bodyPr>
          <a:p>
            <a:r>
              <a:rPr kumimoji="1" lang="en-US" altLang="zh-CN" sz="4800" dirty="0" smtClean="0">
                <a:latin typeface="Times New Roman" panose="02020703060505090304" charset="0"/>
                <a:cs typeface="Times New Roman" panose="02020703060505090304" charset="0"/>
              </a:rPr>
              <a:t>Package: a same-structure directory contains piece of code for a specific functionality，managed by CMT. </a:t>
            </a:r>
            <a:endParaRPr kumimoji="1" lang="en-US" altLang="zh-CN" sz="4800" dirty="0" smtClean="0">
              <a:latin typeface="Times New Roman" panose="02020703060505090304" charset="0"/>
              <a:cs typeface="Times New Roman" panose="02020703060505090304" charset="0"/>
            </a:endParaRPr>
          </a:p>
          <a:p>
            <a:endParaRPr kumimoji="1" lang="en-US" altLang="zh-CN" sz="4800" dirty="0" smtClean="0">
              <a:latin typeface="Times New Roman" panose="02020703060505090304" charset="0"/>
              <a:cs typeface="Times New Roman" panose="02020703060505090304" charset="0"/>
            </a:endParaRPr>
          </a:p>
          <a:p>
            <a:r>
              <a:rPr kumimoji="1" lang="en-US" altLang="zh-CN" sz="4800" dirty="0" smtClean="0">
                <a:latin typeface="Times New Roman" panose="02020703060505090304" charset="0"/>
                <a:cs typeface="Times New Roman" panose="02020703060505090304" charset="0"/>
              </a:rPr>
              <a:t>Package categorized by functionality: </a:t>
            </a:r>
            <a:endParaRPr kumimoji="1" lang="en-US" altLang="zh-CN" sz="4800" dirty="0" smtClean="0">
              <a:latin typeface="Times New Roman" panose="02020703060505090304" charset="0"/>
              <a:cs typeface="Times New Roman" panose="02020703060505090304" charset="0"/>
            </a:endParaRPr>
          </a:p>
          <a:p>
            <a:pPr lvl="1"/>
            <a:r>
              <a:rPr kumimoji="1" lang="en-US" altLang="zh-CN" sz="4000" dirty="0" smtClean="0">
                <a:latin typeface="Times New Roman" panose="02020703060505090304" charset="0"/>
                <a:cs typeface="Times New Roman" panose="02020703060505090304" charset="0"/>
              </a:rPr>
              <a:t>algorithm: provide data processing in event loop.</a:t>
            </a:r>
            <a:endParaRPr kumimoji="1" lang="en-US" altLang="zh-CN" sz="4000" dirty="0" smtClean="0">
              <a:latin typeface="Times New Roman" panose="02020703060505090304" charset="0"/>
              <a:cs typeface="Times New Roman" panose="02020703060505090304" charset="0"/>
            </a:endParaRPr>
          </a:p>
          <a:p>
            <a:pPr lvl="1"/>
            <a:r>
              <a:rPr kumimoji="1" lang="en-US" altLang="zh-CN" sz="4000" dirty="0" smtClean="0">
                <a:latin typeface="Times New Roman" panose="02020703060505090304" charset="0"/>
                <a:cs typeface="Times New Roman" panose="02020703060505090304" charset="0"/>
              </a:rPr>
              <a:t>Tools/Service: plug-in package, providing a piece of code/information for algorithm.</a:t>
            </a:r>
            <a:endParaRPr kumimoji="1" lang="en-US" altLang="zh-CN" sz="4000" dirty="0" smtClean="0">
              <a:latin typeface="Times New Roman" panose="02020703060505090304" charset="0"/>
              <a:cs typeface="Times New Roman" panose="02020703060505090304" charset="0"/>
            </a:endParaRPr>
          </a:p>
          <a:p>
            <a:pPr lvl="1"/>
            <a:r>
              <a:rPr kumimoji="1" lang="en-US" altLang="zh-CN" sz="4000" dirty="0" smtClean="0">
                <a:latin typeface="Times New Roman" panose="02020703060505090304" charset="0"/>
                <a:cs typeface="Times New Roman" panose="02020703060505090304" charset="0"/>
              </a:rPr>
              <a:t>Data Model: standardized data structure for algorithms I/O</a:t>
            </a:r>
            <a:endParaRPr kumimoji="1" lang="en-US" altLang="zh-CN" sz="5400" dirty="0" smtClean="0">
              <a:latin typeface="Times New Roman" panose="02020703060505090304" charset="0"/>
              <a:cs typeface="Times New Roman" panose="02020703060505090304" charset="0"/>
            </a:endParaRPr>
          </a:p>
          <a:p>
            <a:pPr marL="0" lvl="0" indent="0">
              <a:buNone/>
            </a:pPr>
            <a:endParaRPr kumimoji="1" lang="en-US" altLang="zh-CN" sz="5400" dirty="0" smtClean="0">
              <a:latin typeface="Times New Roman" panose="02020703060505090304" charset="0"/>
              <a:cs typeface="Times New Roman" panose="02020703060505090304" charset="0"/>
            </a:endParaRPr>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 name="文本框 32"/>
          <p:cNvSpPr txBox="1"/>
          <p:nvPr>
            <p:custDataLst>
              <p:tags r:id="rId1"/>
            </p:custDataLst>
          </p:nvPr>
        </p:nvSpPr>
        <p:spPr>
          <a:xfrm>
            <a:off x="2905026" y="637163"/>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python</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
        <p:nvSpPr>
          <p:cNvPr id="2" name="文本框 1"/>
          <p:cNvSpPr txBox="1"/>
          <p:nvPr/>
        </p:nvSpPr>
        <p:spPr>
          <a:xfrm>
            <a:off x="1267460" y="5700395"/>
            <a:ext cx="10248265" cy="460375"/>
          </a:xfrm>
          <a:prstGeom prst="rect">
            <a:avLst/>
          </a:prstGeom>
          <a:noFill/>
        </p:spPr>
        <p:txBody>
          <a:bodyPr wrap="square" rtlCol="0" anchor="t">
            <a:spAutoFit/>
          </a:bodyPr>
          <a:p>
            <a:r>
              <a:rPr lang="zh-CN" altLang="en-US" sz="2400"/>
              <a:t>http://svn.lhaaso.ihep.ac.cn/People/zhucg/tags/Examples/helloAlg/v1.0/</a:t>
            </a:r>
            <a:endParaRPr lang="zh-CN" altLang="en-US" sz="2400"/>
          </a:p>
        </p:txBody>
      </p:sp>
      <p:sp>
        <p:nvSpPr>
          <p:cNvPr id="18" name="矩形 17"/>
          <p:cNvSpPr/>
          <p:nvPr>
            <p:custDataLst>
              <p:tags r:id="rId2"/>
            </p:custDataLst>
          </p:nvPr>
        </p:nvSpPr>
        <p:spPr>
          <a:xfrm>
            <a:off x="495657" y="2860347"/>
            <a:ext cx="1595447" cy="797723"/>
          </a:xfrm>
          <a:prstGeom prst="rect">
            <a:avLst/>
          </a:prstGeom>
          <a:solidFill>
            <a:srgbClr val="1F74AD"/>
          </a:solidFill>
          <a:ln w="19050">
            <a:solidFill>
              <a:srgbClr val="1F74AD">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dirty="0">
              <a:solidFill>
                <a:sysClr val="window" lastClr="FFFFFF"/>
              </a:solidFill>
            </a:endParaRPr>
          </a:p>
        </p:txBody>
      </p:sp>
      <p:sp>
        <p:nvSpPr>
          <p:cNvPr id="9" name="任意多边形: 形状 18"/>
          <p:cNvSpPr/>
          <p:nvPr>
            <p:custDataLst>
              <p:tags r:id="rId3"/>
            </p:custDataLst>
          </p:nvPr>
        </p:nvSpPr>
        <p:spPr>
          <a:xfrm rot="18770822">
            <a:off x="1921975" y="2751555"/>
            <a:ext cx="1134919" cy="61000"/>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6" tIns="-13683" rIns="609998"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0" name="矩形 9"/>
          <p:cNvSpPr/>
          <p:nvPr>
            <p:custDataLst>
              <p:tags r:id="rId4"/>
            </p:custDataLst>
          </p:nvPr>
        </p:nvSpPr>
        <p:spPr>
          <a:xfrm>
            <a:off x="2905125" y="1882165"/>
            <a:ext cx="1595447" cy="797723"/>
          </a:xfrm>
          <a:prstGeom prst="rect">
            <a:avLst/>
          </a:prstGeom>
          <a:solidFill>
            <a:srgbClr val="3498DB"/>
          </a:solidFill>
          <a:ln w="19050">
            <a:solidFill>
              <a:srgbClr val="3498DB">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1" name="任意多边形: 形状 20"/>
          <p:cNvSpPr/>
          <p:nvPr>
            <p:custDataLst>
              <p:tags r:id="rId5"/>
            </p:custDataLst>
          </p:nvPr>
        </p:nvSpPr>
        <p:spPr>
          <a:xfrm rot="19457599">
            <a:off x="4426702" y="2038431"/>
            <a:ext cx="785919" cy="26499"/>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2" name="矩形 11"/>
          <p:cNvSpPr/>
          <p:nvPr>
            <p:custDataLst>
              <p:tags r:id="rId6"/>
            </p:custDataLst>
          </p:nvPr>
        </p:nvSpPr>
        <p:spPr>
          <a:xfrm>
            <a:off x="5138752" y="1423473"/>
            <a:ext cx="1595447" cy="797723"/>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3" name="任意多边形: 形状 22"/>
          <p:cNvSpPr/>
          <p:nvPr>
            <p:custDataLst>
              <p:tags r:id="rId7"/>
            </p:custDataLst>
          </p:nvPr>
        </p:nvSpPr>
        <p:spPr>
          <a:xfrm rot="2142401">
            <a:off x="4426702" y="2497122"/>
            <a:ext cx="785919" cy="26499"/>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2"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4" name="矩形 13"/>
          <p:cNvSpPr/>
          <p:nvPr>
            <p:custDataLst>
              <p:tags r:id="rId8"/>
            </p:custDataLst>
          </p:nvPr>
        </p:nvSpPr>
        <p:spPr>
          <a:xfrm>
            <a:off x="5138752" y="2340856"/>
            <a:ext cx="1595447" cy="797723"/>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5" name="任意多边形: 形状 24"/>
          <p:cNvSpPr/>
          <p:nvPr>
            <p:custDataLst>
              <p:tags r:id="rId9"/>
            </p:custDataLst>
          </p:nvPr>
        </p:nvSpPr>
        <p:spPr>
          <a:xfrm rot="1449178" flipV="1">
            <a:off x="1943236" y="3385586"/>
            <a:ext cx="1120893" cy="137494"/>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7" tIns="-13683" rIns="609997"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6" name="矩形 15"/>
          <p:cNvSpPr/>
          <p:nvPr>
            <p:custDataLst>
              <p:tags r:id="rId10"/>
            </p:custDataLst>
          </p:nvPr>
        </p:nvSpPr>
        <p:spPr>
          <a:xfrm>
            <a:off x="2905125" y="3268792"/>
            <a:ext cx="1595447" cy="797723"/>
          </a:xfrm>
          <a:prstGeom prst="rect">
            <a:avLst/>
          </a:prstGeom>
          <a:solidFill>
            <a:srgbClr val="3498DB"/>
          </a:solidFill>
          <a:ln w="19050">
            <a:solidFill>
              <a:srgbClr val="3498DB">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r>
              <a:rPr lang="en-US" altLang="zh-CN" sz="2000">
                <a:solidFill>
                  <a:sysClr val="window" lastClr="FFFFFF"/>
                </a:solidFill>
              </a:rPr>
              <a:t>helloAlg</a:t>
            </a:r>
            <a:endParaRPr lang="en-US" altLang="zh-CN" sz="2000">
              <a:solidFill>
                <a:sysClr val="window" lastClr="FFFFFF"/>
              </a:solidFill>
            </a:endParaRPr>
          </a:p>
        </p:txBody>
      </p:sp>
      <p:sp>
        <p:nvSpPr>
          <p:cNvPr id="17" name="任意多边形: 形状 44"/>
          <p:cNvSpPr/>
          <p:nvPr>
            <p:custDataLst>
              <p:tags r:id="rId11"/>
            </p:custDataLst>
          </p:nvPr>
        </p:nvSpPr>
        <p:spPr>
          <a:xfrm>
            <a:off x="4507230" y="3429635"/>
            <a:ext cx="638810" cy="389255"/>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39" name="矩形 38"/>
          <p:cNvSpPr/>
          <p:nvPr>
            <p:custDataLst>
              <p:tags r:id="rId12"/>
            </p:custDataLst>
          </p:nvPr>
        </p:nvSpPr>
        <p:spPr>
          <a:xfrm>
            <a:off x="5138752" y="3268570"/>
            <a:ext cx="1595447" cy="797723"/>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43" name="文本框 42"/>
          <p:cNvSpPr txBox="1"/>
          <p:nvPr>
            <p:custDataLst>
              <p:tags r:id="rId13"/>
            </p:custDataLst>
          </p:nvPr>
        </p:nvSpPr>
        <p:spPr>
          <a:xfrm>
            <a:off x="614303" y="2950115"/>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helloAlg</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49" name="文本框 48"/>
          <p:cNvSpPr txBox="1"/>
          <p:nvPr>
            <p:custDataLst>
              <p:tags r:id="rId14"/>
            </p:custDataLst>
          </p:nvPr>
        </p:nvSpPr>
        <p:spPr>
          <a:xfrm>
            <a:off x="3023771" y="1971933"/>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cmt</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1" name="文本框 50"/>
          <p:cNvSpPr txBox="1"/>
          <p:nvPr>
            <p:custDataLst>
              <p:tags r:id="rId15"/>
            </p:custDataLst>
          </p:nvPr>
        </p:nvSpPr>
        <p:spPr>
          <a:xfrm>
            <a:off x="5257398" y="1513241"/>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requirements</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2" name="文本框 51"/>
          <p:cNvSpPr txBox="1"/>
          <p:nvPr>
            <p:custDataLst>
              <p:tags r:id="rId16"/>
            </p:custDataLst>
          </p:nvPr>
        </p:nvSpPr>
        <p:spPr>
          <a:xfrm>
            <a:off x="5257398" y="2430624"/>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version.cmt</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3" name="文本框 52"/>
          <p:cNvSpPr txBox="1"/>
          <p:nvPr>
            <p:custDataLst>
              <p:tags r:id="rId17"/>
            </p:custDataLst>
          </p:nvPr>
        </p:nvSpPr>
        <p:spPr>
          <a:xfrm>
            <a:off x="5257398" y="3358338"/>
            <a:ext cx="1358155" cy="618186"/>
          </a:xfrm>
          <a:prstGeom prst="rect">
            <a:avLst/>
          </a:prstGeom>
          <a:noFill/>
        </p:spPr>
        <p:txBody>
          <a:bodyPr wrap="square" rtlCol="0" anchor="ctr" anchorCtr="0">
            <a:normAutofit lnSpcReduction="1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helloAlg.h</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xxxx.h</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4" name="文本框 53"/>
          <p:cNvSpPr txBox="1"/>
          <p:nvPr>
            <p:custDataLst>
              <p:tags r:id="rId18"/>
            </p:custDataLst>
          </p:nvPr>
        </p:nvSpPr>
        <p:spPr>
          <a:xfrm>
            <a:off x="5257398" y="4275721"/>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alg 2</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SunLiu</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5" name="矩形 54"/>
          <p:cNvSpPr/>
          <p:nvPr>
            <p:custDataLst>
              <p:tags r:id="rId19"/>
            </p:custDataLst>
          </p:nvPr>
        </p:nvSpPr>
        <p:spPr>
          <a:xfrm>
            <a:off x="5138752" y="547173"/>
            <a:ext cx="1595447" cy="797723"/>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r>
              <a:rPr lang="en-US" altLang="zh-CN" sz="2000">
                <a:solidFill>
                  <a:sysClr val="window" lastClr="FFFFFF"/>
                </a:solidFill>
              </a:rPr>
              <a:t>helloAlg</a:t>
            </a:r>
            <a:endParaRPr lang="en-US" altLang="zh-CN" sz="2000">
              <a:solidFill>
                <a:sysClr val="window" lastClr="FFFFFF"/>
              </a:solidFill>
            </a:endParaRPr>
          </a:p>
        </p:txBody>
      </p:sp>
      <p:sp>
        <p:nvSpPr>
          <p:cNvPr id="58" name="文本框 57"/>
          <p:cNvSpPr txBox="1"/>
          <p:nvPr>
            <p:custDataLst>
              <p:tags r:id="rId20"/>
            </p:custDataLst>
          </p:nvPr>
        </p:nvSpPr>
        <p:spPr>
          <a:xfrm>
            <a:off x="7349723" y="509941"/>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alg 3 ZhangShan </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27" name="矩形 26"/>
          <p:cNvSpPr/>
          <p:nvPr>
            <p:custDataLst>
              <p:tags r:id="rId21"/>
            </p:custDataLst>
          </p:nvPr>
        </p:nvSpPr>
        <p:spPr>
          <a:xfrm>
            <a:off x="2896870" y="4275267"/>
            <a:ext cx="1595447" cy="797723"/>
          </a:xfrm>
          <a:prstGeom prst="rect">
            <a:avLst/>
          </a:prstGeom>
          <a:solidFill>
            <a:srgbClr val="3498DB"/>
          </a:solidFill>
          <a:ln w="19050">
            <a:solidFill>
              <a:srgbClr val="3498DB">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r>
              <a:rPr lang="en-US" altLang="zh-CN" sz="2000">
                <a:solidFill>
                  <a:sysClr val="window" lastClr="FFFFFF"/>
                </a:solidFill>
              </a:rPr>
              <a:t>src</a:t>
            </a:r>
            <a:endParaRPr lang="en-US" altLang="zh-CN" sz="2000">
              <a:solidFill>
                <a:sysClr val="window" lastClr="FFFFFF"/>
              </a:solidFill>
            </a:endParaRPr>
          </a:p>
        </p:txBody>
      </p:sp>
      <p:sp>
        <p:nvSpPr>
          <p:cNvPr id="28" name="任意多边形: 形状 44"/>
          <p:cNvSpPr/>
          <p:nvPr>
            <p:custDataLst>
              <p:tags r:id="rId22"/>
            </p:custDataLst>
          </p:nvPr>
        </p:nvSpPr>
        <p:spPr>
          <a:xfrm>
            <a:off x="4498975" y="4436110"/>
            <a:ext cx="638810" cy="389255"/>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29" name="矩形 28"/>
          <p:cNvSpPr/>
          <p:nvPr>
            <p:custDataLst>
              <p:tags r:id="rId23"/>
            </p:custDataLst>
          </p:nvPr>
        </p:nvSpPr>
        <p:spPr>
          <a:xfrm>
            <a:off x="5130497" y="4275045"/>
            <a:ext cx="1595447" cy="797723"/>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30" name="文本框 29"/>
          <p:cNvSpPr txBox="1"/>
          <p:nvPr>
            <p:custDataLst>
              <p:tags r:id="rId24"/>
            </p:custDataLst>
          </p:nvPr>
        </p:nvSpPr>
        <p:spPr>
          <a:xfrm>
            <a:off x="5249143" y="4364813"/>
            <a:ext cx="1358155" cy="618186"/>
          </a:xfrm>
          <a:prstGeom prst="rect">
            <a:avLst/>
          </a:prstGeom>
          <a:noFill/>
        </p:spPr>
        <p:txBody>
          <a:bodyPr wrap="square" rtlCol="0" anchor="ctr" anchorCtr="0">
            <a:normAutofit lnSpcReduction="1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helloAlg.cc</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xxxx.cc</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31" name="任意多边形: 形状 24"/>
          <p:cNvSpPr/>
          <p:nvPr>
            <p:custDataLst>
              <p:tags r:id="rId25"/>
            </p:custDataLst>
          </p:nvPr>
        </p:nvSpPr>
        <p:spPr>
          <a:xfrm rot="3489177" flipV="1">
            <a:off x="1720850" y="3912870"/>
            <a:ext cx="1545590" cy="76200"/>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7" tIns="-13683" rIns="609997"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32" name="矩形 31"/>
          <p:cNvSpPr/>
          <p:nvPr>
            <p:custDataLst>
              <p:tags r:id="rId26"/>
            </p:custDataLst>
          </p:nvPr>
        </p:nvSpPr>
        <p:spPr>
          <a:xfrm>
            <a:off x="2896870" y="547395"/>
            <a:ext cx="1595447" cy="797723"/>
          </a:xfrm>
          <a:prstGeom prst="rect">
            <a:avLst/>
          </a:prstGeom>
          <a:solidFill>
            <a:srgbClr val="3498DB"/>
          </a:solidFill>
          <a:ln w="19050">
            <a:solidFill>
              <a:srgbClr val="3498DB">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r>
              <a:rPr lang="en-US" altLang="zh-CN" sz="2000">
                <a:solidFill>
                  <a:sysClr val="window" lastClr="FFFFFF"/>
                </a:solidFill>
              </a:rPr>
              <a:t>python</a:t>
            </a:r>
            <a:endParaRPr lang="en-US" altLang="zh-CN" sz="2000">
              <a:solidFill>
                <a:sysClr val="window" lastClr="FFFFFF"/>
              </a:solidFill>
            </a:endParaRPr>
          </a:p>
        </p:txBody>
      </p:sp>
      <p:sp>
        <p:nvSpPr>
          <p:cNvPr id="34" name="任意多边形: 形状 44"/>
          <p:cNvSpPr/>
          <p:nvPr>
            <p:custDataLst>
              <p:tags r:id="rId27"/>
            </p:custDataLst>
          </p:nvPr>
        </p:nvSpPr>
        <p:spPr>
          <a:xfrm>
            <a:off x="4507865" y="751205"/>
            <a:ext cx="631190" cy="389255"/>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cxnSp>
        <p:nvCxnSpPr>
          <p:cNvPr id="35" name="直接连接符 34"/>
          <p:cNvCxnSpPr>
            <a:stCxn id="33" idx="1"/>
          </p:cNvCxnSpPr>
          <p:nvPr/>
        </p:nvCxnSpPr>
        <p:spPr>
          <a:xfrm flipH="1">
            <a:off x="2063750" y="946150"/>
            <a:ext cx="824230" cy="2322195"/>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custDataLst>
              <p:tags r:id="rId28"/>
            </p:custDataLst>
          </p:nvPr>
        </p:nvSpPr>
        <p:spPr>
          <a:xfrm>
            <a:off x="7358077" y="547173"/>
            <a:ext cx="1595447" cy="797723"/>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37" name="文本框 36"/>
          <p:cNvSpPr txBox="1"/>
          <p:nvPr>
            <p:custDataLst>
              <p:tags r:id="rId29"/>
            </p:custDataLst>
          </p:nvPr>
        </p:nvSpPr>
        <p:spPr>
          <a:xfrm>
            <a:off x="7476723" y="636941"/>
            <a:ext cx="1358155" cy="618186"/>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__init__.py </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38" name="任意多边形: 形状 44"/>
          <p:cNvSpPr/>
          <p:nvPr>
            <p:custDataLst>
              <p:tags r:id="rId30"/>
            </p:custDataLst>
          </p:nvPr>
        </p:nvSpPr>
        <p:spPr>
          <a:xfrm>
            <a:off x="6727190" y="751205"/>
            <a:ext cx="631190" cy="389255"/>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44" name="文本框 43"/>
          <p:cNvSpPr txBox="1"/>
          <p:nvPr/>
        </p:nvSpPr>
        <p:spPr>
          <a:xfrm>
            <a:off x="9303385" y="636905"/>
            <a:ext cx="2688590" cy="645160"/>
          </a:xfrm>
          <a:prstGeom prst="rect">
            <a:avLst/>
          </a:prstGeom>
          <a:noFill/>
        </p:spPr>
        <p:txBody>
          <a:bodyPr wrap="square" rtlCol="0">
            <a:spAutoFit/>
          </a:bodyPr>
          <a:p>
            <a:r>
              <a:rPr lang="en-US" altLang="zh-CN"/>
              <a:t>For to be referred by python macros</a:t>
            </a:r>
            <a:endParaRPr lang="en-US" altLang="zh-CN"/>
          </a:p>
        </p:txBody>
      </p:sp>
      <p:sp>
        <p:nvSpPr>
          <p:cNvPr id="45" name="文本框 44"/>
          <p:cNvSpPr txBox="1"/>
          <p:nvPr/>
        </p:nvSpPr>
        <p:spPr>
          <a:xfrm>
            <a:off x="7349490" y="1513205"/>
            <a:ext cx="4166235" cy="645160"/>
          </a:xfrm>
          <a:prstGeom prst="rect">
            <a:avLst/>
          </a:prstGeom>
          <a:noFill/>
        </p:spPr>
        <p:txBody>
          <a:bodyPr wrap="square" rtlCol="0">
            <a:spAutoFit/>
          </a:bodyPr>
          <a:p>
            <a:r>
              <a:rPr lang="en-US" altLang="zh-CN"/>
              <a:t>Define compiling parameters and relations to other packages</a:t>
            </a:r>
            <a:endParaRPr lang="en-US" altLang="zh-CN"/>
          </a:p>
        </p:txBody>
      </p:sp>
      <p:sp>
        <p:nvSpPr>
          <p:cNvPr id="46" name="文本框 45"/>
          <p:cNvSpPr txBox="1"/>
          <p:nvPr/>
        </p:nvSpPr>
        <p:spPr>
          <a:xfrm>
            <a:off x="7349490" y="2381885"/>
            <a:ext cx="4166235" cy="368300"/>
          </a:xfrm>
          <a:prstGeom prst="rect">
            <a:avLst/>
          </a:prstGeom>
          <a:noFill/>
        </p:spPr>
        <p:txBody>
          <a:bodyPr wrap="square" rtlCol="0">
            <a:spAutoFit/>
          </a:bodyPr>
          <a:p>
            <a:r>
              <a:rPr lang="en-US" altLang="zh-CN"/>
              <a:t>version specified</a:t>
            </a:r>
            <a:endParaRPr lang="en-US" altLang="zh-CN"/>
          </a:p>
        </p:txBody>
      </p:sp>
      <p:sp>
        <p:nvSpPr>
          <p:cNvPr id="47" name="文本框 46"/>
          <p:cNvSpPr txBox="1"/>
          <p:nvPr/>
        </p:nvSpPr>
        <p:spPr>
          <a:xfrm>
            <a:off x="7358380" y="3450590"/>
            <a:ext cx="4166235" cy="368300"/>
          </a:xfrm>
          <a:prstGeom prst="rect">
            <a:avLst/>
          </a:prstGeom>
          <a:noFill/>
        </p:spPr>
        <p:txBody>
          <a:bodyPr wrap="square" rtlCol="0">
            <a:spAutoFit/>
          </a:bodyPr>
          <a:p>
            <a:r>
              <a:rPr lang="en-US" altLang="zh-CN"/>
              <a:t>header file</a:t>
            </a:r>
            <a:endParaRPr lang="en-US" altLang="zh-CN"/>
          </a:p>
        </p:txBody>
      </p:sp>
      <p:sp>
        <p:nvSpPr>
          <p:cNvPr id="48" name="文本框 47"/>
          <p:cNvSpPr txBox="1"/>
          <p:nvPr/>
        </p:nvSpPr>
        <p:spPr>
          <a:xfrm>
            <a:off x="7358380" y="4400550"/>
            <a:ext cx="4166235" cy="368300"/>
          </a:xfrm>
          <a:prstGeom prst="rect">
            <a:avLst/>
          </a:prstGeom>
          <a:noFill/>
        </p:spPr>
        <p:txBody>
          <a:bodyPr wrap="square" rtlCol="0">
            <a:spAutoFit/>
          </a:bodyPr>
          <a:p>
            <a:r>
              <a:rPr lang="en-US" altLang="zh-CN"/>
              <a:t>source file</a:t>
            </a:r>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44195" y="261620"/>
            <a:ext cx="10515600" cy="1325563"/>
          </a:xfrm>
        </p:spPr>
        <p:txBody>
          <a:bodyPr/>
          <a:p>
            <a:r>
              <a:rPr lang="en-US" altLang="zh-CN"/>
              <a:t>Requirements file</a:t>
            </a:r>
            <a:endParaRPr lang="en-US" altLang="zh-CN"/>
          </a:p>
        </p:txBody>
      </p:sp>
      <p:sp>
        <p:nvSpPr>
          <p:cNvPr id="3" name="内容占位符 2"/>
          <p:cNvSpPr>
            <a:spLocks noGrp="1"/>
          </p:cNvSpPr>
          <p:nvPr>
            <p:ph idx="1"/>
          </p:nvPr>
        </p:nvSpPr>
        <p:spPr>
          <a:xfrm>
            <a:off x="544195" y="1691005"/>
            <a:ext cx="5380355" cy="4351655"/>
          </a:xfrm>
        </p:spPr>
        <p:txBody>
          <a:bodyPr>
            <a:normAutofit/>
          </a:bodyPr>
          <a:p>
            <a:r>
              <a:rPr lang="zh-CN" altLang="en-US"/>
              <a:t>package helloAlg</a:t>
            </a:r>
            <a:endParaRPr lang="zh-CN" altLang="en-US"/>
          </a:p>
          <a:p>
            <a:endParaRPr lang="zh-CN" altLang="en-US"/>
          </a:p>
          <a:p>
            <a:r>
              <a:rPr lang="en-US" altLang="zh-CN"/>
              <a:t># adding parameters relative to the used packages to the compiling and link command.</a:t>
            </a:r>
            <a:endParaRPr lang="zh-CN" altLang="en-US"/>
          </a:p>
          <a:p>
            <a:r>
              <a:rPr lang="zh-CN" altLang="en-US"/>
              <a:t>use SniperKernel v*</a:t>
            </a:r>
            <a:endParaRPr lang="zh-CN" altLang="en-US"/>
          </a:p>
          <a:p>
            <a:r>
              <a:rPr lang="zh-CN" altLang="en-US"/>
              <a:t>use helloSvc v* Examples</a:t>
            </a:r>
            <a:endParaRPr lang="zh-CN" altLang="en-US"/>
          </a:p>
          <a:p>
            <a:r>
              <a:rPr lang="zh-CN" altLang="en-US"/>
              <a:t>use helloTool v* Examples</a:t>
            </a:r>
            <a:endParaRPr lang="zh-CN" altLang="en-US"/>
          </a:p>
          <a:p>
            <a:endParaRPr lang="zh-CN" altLang="en-US"/>
          </a:p>
          <a:p>
            <a:endParaRPr lang="zh-CN" altLang="en-US"/>
          </a:p>
        </p:txBody>
      </p:sp>
      <p:sp>
        <p:nvSpPr>
          <p:cNvPr id="4" name="灯片编号占位符 3"/>
          <p:cNvSpPr>
            <a:spLocks noGrp="1"/>
          </p:cNvSpPr>
          <p:nvPr>
            <p:ph type="sldNum" sz="quarter" idx="12"/>
          </p:nvPr>
        </p:nvSpPr>
        <p:spPr/>
        <p:txBody>
          <a:bodyPr/>
          <a:p>
            <a:fld id="{B5872AD3-26D8-D846-AB8B-06D8A9BE8A9E}" type="slidenum">
              <a:rPr kumimoji="1" lang="zh-CN" altLang="en-US" smtClean="0"/>
            </a:fld>
            <a:endParaRPr kumimoji="1" lang="zh-CN" altLang="en-US"/>
          </a:p>
        </p:txBody>
      </p:sp>
      <p:sp>
        <p:nvSpPr>
          <p:cNvPr id="5" name="文本框 4"/>
          <p:cNvSpPr txBox="1"/>
          <p:nvPr/>
        </p:nvSpPr>
        <p:spPr>
          <a:xfrm>
            <a:off x="5924550" y="1167765"/>
            <a:ext cx="5902325" cy="4523105"/>
          </a:xfrm>
          <a:prstGeom prst="rect">
            <a:avLst/>
          </a:prstGeom>
          <a:noFill/>
        </p:spPr>
        <p:txBody>
          <a:bodyPr wrap="square" rtlCol="0" anchor="t">
            <a:spAutoFit/>
          </a:bodyPr>
          <a:p>
            <a:r>
              <a:rPr lang="en-US" altLang="zh-CN" sz="2400">
                <a:sym typeface="+mn-ea"/>
              </a:rPr>
              <a:t>#compile all source file into libhelloAlg.so</a:t>
            </a:r>
            <a:endParaRPr lang="zh-CN" altLang="en-US" sz="2400">
              <a:sym typeface="+mn-ea"/>
            </a:endParaRPr>
          </a:p>
          <a:p>
            <a:r>
              <a:rPr lang="zh-CN" altLang="en-US" sz="2400">
                <a:sym typeface="+mn-ea"/>
              </a:rPr>
              <a:t>library helloAlg *.cc</a:t>
            </a:r>
            <a:endParaRPr lang="zh-CN" altLang="en-US" sz="2400"/>
          </a:p>
          <a:p>
            <a:endParaRPr lang="zh-CN" altLang="en-US" sz="2400"/>
          </a:p>
          <a:p>
            <a:r>
              <a:rPr lang="zh-CN" altLang="en-US" sz="2400">
                <a:sym typeface="+mn-ea"/>
              </a:rPr>
              <a:t>#install python modules into InsallArea</a:t>
            </a:r>
            <a:endParaRPr lang="zh-CN" altLang="en-US" sz="2400"/>
          </a:p>
          <a:p>
            <a:r>
              <a:rPr lang="zh-CN" altLang="en-US" sz="2400">
                <a:sym typeface="+mn-ea"/>
              </a:rPr>
              <a:t>apply_pattern install_python_modules</a:t>
            </a:r>
            <a:endParaRPr lang="zh-CN" altLang="en-US" sz="2400"/>
          </a:p>
          <a:p>
            <a:endParaRPr lang="zh-CN" altLang="en-US" sz="2400"/>
          </a:p>
          <a:p>
            <a:r>
              <a:rPr lang="zh-CN" altLang="en-US" sz="2400">
                <a:sym typeface="+mn-ea"/>
              </a:rPr>
              <a:t>#allow other package to use this package</a:t>
            </a:r>
            <a:endParaRPr lang="zh-CN" altLang="en-US" sz="2400"/>
          </a:p>
          <a:p>
            <a:r>
              <a:rPr lang="zh-CN" altLang="en-US" sz="2400">
                <a:sym typeface="+mn-ea"/>
              </a:rPr>
              <a:t>apply_pattern linker_library library=helloAlg</a:t>
            </a:r>
            <a:endParaRPr lang="zh-CN" altLang="en-US" sz="2400"/>
          </a:p>
          <a:p>
            <a:endParaRPr lang="zh-CN" altLang="en-US" sz="2400"/>
          </a:p>
          <a:p>
            <a:r>
              <a:rPr lang="zh-CN" altLang="en-US" sz="2400">
                <a:sym typeface="+mn-ea"/>
              </a:rPr>
              <a:t>#add head files into InstallArea.</a:t>
            </a:r>
            <a:endParaRPr lang="zh-CN" altLang="en-US" sz="2400"/>
          </a:p>
          <a:p>
            <a:r>
              <a:rPr lang="zh-CN" altLang="en-US" sz="2400">
                <a:sym typeface="+mn-ea"/>
              </a:rPr>
              <a:t>apply_pattern install_more_includes more="helloAlg"</a:t>
            </a:r>
            <a:endParaRPr lang="zh-CN" altLang="en-US" sz="240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a:spLocks noGrp="1"/>
          </p:cNvSpPr>
          <p:nvPr>
            <p:ph type="sldNum" sz="quarter" idx="12"/>
          </p:nvPr>
        </p:nvSpPr>
        <p:spPr>
          <a:xfrm>
            <a:off x="9373870" y="6242685"/>
            <a:ext cx="2743200" cy="365125"/>
          </a:xfrm>
        </p:spPr>
        <p:txBody>
          <a:bodyPr/>
          <a:p>
            <a:fld id="{B5872AD3-26D8-D846-AB8B-06D8A9BE8A9E}" type="slidenum">
              <a:rPr kumimoji="1" lang="zh-CN" altLang="en-US" smtClean="0"/>
            </a:fld>
            <a:endParaRPr kumimoji="1" lang="zh-CN" altLang="en-US"/>
          </a:p>
        </p:txBody>
      </p:sp>
      <p:sp>
        <p:nvSpPr>
          <p:cNvPr id="2" name="文本框 1"/>
          <p:cNvSpPr txBox="1"/>
          <p:nvPr/>
        </p:nvSpPr>
        <p:spPr>
          <a:xfrm>
            <a:off x="121285" y="1073785"/>
            <a:ext cx="5610860" cy="2245360"/>
          </a:xfrm>
          <a:prstGeom prst="rect">
            <a:avLst/>
          </a:prstGeom>
          <a:noFill/>
        </p:spPr>
        <p:txBody>
          <a:bodyPr wrap="square" rtlCol="0">
            <a:spAutoFit/>
          </a:bodyPr>
          <a:p>
            <a:r>
              <a:rPr lang="en-US" altLang="zh-CN" sz="2800">
                <a:latin typeface="Times New Roman" panose="02020703060505090304" charset="0"/>
                <a:cs typeface="Times New Roman" panose="02020703060505090304" charset="0"/>
              </a:rPr>
              <a:t>Packages are organized in directories. </a:t>
            </a:r>
            <a:endParaRPr lang="en-US" altLang="zh-CN" sz="2800">
              <a:latin typeface="Times New Roman" panose="02020703060505090304" charset="0"/>
              <a:cs typeface="Times New Roman" panose="02020703060505090304" charset="0"/>
            </a:endParaRPr>
          </a:p>
          <a:p>
            <a:pPr marL="514350" indent="-514350">
              <a:buAutoNum type="arabicPeriod"/>
            </a:pPr>
            <a:r>
              <a:rPr lang="en-US" altLang="zh-CN" sz="2800">
                <a:latin typeface="Times New Roman" panose="02020703060505090304" charset="0"/>
                <a:cs typeface="Times New Roman" panose="02020703060505090304" charset="0"/>
              </a:rPr>
              <a:t>Sniper: the core of the frame work</a:t>
            </a:r>
            <a:endParaRPr lang="en-US" altLang="zh-CN" sz="2800">
              <a:latin typeface="Times New Roman" panose="02020703060505090304" charset="0"/>
              <a:cs typeface="Times New Roman" panose="02020703060505090304" charset="0"/>
            </a:endParaRPr>
          </a:p>
          <a:p>
            <a:pPr marL="514350" indent="-514350">
              <a:buAutoNum type="arabicPeriod"/>
            </a:pPr>
            <a:r>
              <a:rPr lang="en-US" altLang="zh-CN" sz="2800">
                <a:latin typeface="Times New Roman" panose="02020703060505090304" charset="0"/>
                <a:cs typeface="Times New Roman" panose="02020703060505090304" charset="0"/>
              </a:rPr>
              <a:t>offline: official LHAASO specific packages</a:t>
            </a:r>
            <a:endParaRPr lang="en-US" altLang="zh-CN" sz="2800">
              <a:latin typeface="Times New Roman" panose="02020703060505090304" charset="0"/>
              <a:cs typeface="Times New Roman" panose="02020703060505090304" charset="0"/>
            </a:endParaRPr>
          </a:p>
          <a:p>
            <a:pPr marL="514350" indent="-514350">
              <a:buAutoNum type="arabicPeriod"/>
            </a:pPr>
            <a:r>
              <a:rPr lang="en-US" altLang="zh-CN" sz="2800">
                <a:latin typeface="Times New Roman" panose="02020703060505090304" charset="0"/>
                <a:cs typeface="Times New Roman" panose="02020703060505090304" charset="0"/>
              </a:rPr>
              <a:t>myProject: user packages</a:t>
            </a:r>
            <a:endParaRPr lang="en-US" altLang="zh-CN" sz="2800">
              <a:latin typeface="Times New Roman" panose="02020703060505090304" charset="0"/>
              <a:cs typeface="Times New Roman" panose="02020703060505090304" charset="0"/>
            </a:endParaRPr>
          </a:p>
        </p:txBody>
      </p:sp>
      <p:sp>
        <p:nvSpPr>
          <p:cNvPr id="25" name="文本框 24"/>
          <p:cNvSpPr txBox="1"/>
          <p:nvPr/>
        </p:nvSpPr>
        <p:spPr>
          <a:xfrm>
            <a:off x="224790" y="4162425"/>
            <a:ext cx="5287010" cy="953135"/>
          </a:xfrm>
          <a:prstGeom prst="rect">
            <a:avLst/>
          </a:prstGeom>
          <a:noFill/>
        </p:spPr>
        <p:txBody>
          <a:bodyPr wrap="square" rtlCol="0">
            <a:spAutoFit/>
          </a:bodyPr>
          <a:p>
            <a:r>
              <a:rPr lang="en-US" altLang="zh-CN" sz="2800">
                <a:latin typeface="Times New Roman" panose="02020703060505090304" charset="0"/>
                <a:cs typeface="Times New Roman" panose="02020703060505090304" charset="0"/>
              </a:rPr>
              <a:t>Personal packages in local myProject directory</a:t>
            </a:r>
            <a:endParaRPr lang="en-US" altLang="zh-CN" sz="2800">
              <a:latin typeface="Times New Roman" panose="02020703060505090304" charset="0"/>
              <a:cs typeface="Times New Roman" panose="02020703060505090304" charset="0"/>
            </a:endParaRPr>
          </a:p>
        </p:txBody>
      </p:sp>
      <p:grpSp>
        <p:nvGrpSpPr>
          <p:cNvPr id="28" name="组合 27"/>
          <p:cNvGrpSpPr/>
          <p:nvPr/>
        </p:nvGrpSpPr>
        <p:grpSpPr>
          <a:xfrm>
            <a:off x="6378344" y="813252"/>
            <a:ext cx="5603493" cy="4701088"/>
            <a:chOff x="8922" y="432"/>
            <a:chExt cx="9824" cy="8242"/>
          </a:xfrm>
        </p:grpSpPr>
        <p:sp>
          <p:nvSpPr>
            <p:cNvPr id="18" name="矩形 17"/>
            <p:cNvSpPr/>
            <p:nvPr>
              <p:custDataLst>
                <p:tags r:id="rId1"/>
              </p:custDataLst>
            </p:nvPr>
          </p:nvSpPr>
          <p:spPr>
            <a:xfrm>
              <a:off x="8922" y="4074"/>
              <a:ext cx="2513" cy="1256"/>
            </a:xfrm>
            <a:prstGeom prst="rect">
              <a:avLst/>
            </a:prstGeom>
            <a:solidFill>
              <a:srgbClr val="1F74AD"/>
            </a:solidFill>
            <a:ln w="19050">
              <a:solidFill>
                <a:srgbClr val="1F74AD">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dirty="0">
                <a:solidFill>
                  <a:sysClr val="window" lastClr="FFFFFF"/>
                </a:solidFill>
              </a:endParaRPr>
            </a:p>
          </p:txBody>
        </p:sp>
        <p:sp>
          <p:nvSpPr>
            <p:cNvPr id="9" name="任意多边形: 形状 18"/>
            <p:cNvSpPr/>
            <p:nvPr>
              <p:custDataLst>
                <p:tags r:id="rId2"/>
              </p:custDataLst>
            </p:nvPr>
          </p:nvSpPr>
          <p:spPr>
            <a:xfrm rot="18770822">
              <a:off x="11195" y="3903"/>
              <a:ext cx="1787" cy="96"/>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6" tIns="-13683" rIns="609998"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0" name="矩形 9"/>
            <p:cNvSpPr/>
            <p:nvPr>
              <p:custDataLst>
                <p:tags r:id="rId3"/>
              </p:custDataLst>
            </p:nvPr>
          </p:nvSpPr>
          <p:spPr>
            <a:xfrm>
              <a:off x="12716" y="2534"/>
              <a:ext cx="2513" cy="1256"/>
            </a:xfrm>
            <a:prstGeom prst="rect">
              <a:avLst/>
            </a:prstGeom>
            <a:solidFill>
              <a:srgbClr val="3498DB"/>
            </a:solidFill>
            <a:ln w="19050">
              <a:solidFill>
                <a:srgbClr val="3498DB">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1" name="任意多边形: 形状 20"/>
            <p:cNvSpPr/>
            <p:nvPr>
              <p:custDataLst>
                <p:tags r:id="rId4"/>
              </p:custDataLst>
            </p:nvPr>
          </p:nvSpPr>
          <p:spPr>
            <a:xfrm rot="19457599">
              <a:off x="15112" y="2780"/>
              <a:ext cx="1238" cy="42"/>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2" name="矩形 11"/>
            <p:cNvSpPr/>
            <p:nvPr>
              <p:custDataLst>
                <p:tags r:id="rId5"/>
              </p:custDataLst>
            </p:nvPr>
          </p:nvSpPr>
          <p:spPr>
            <a:xfrm>
              <a:off x="16234" y="1812"/>
              <a:ext cx="2513" cy="1256"/>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3" name="任意多边形: 形状 22"/>
            <p:cNvSpPr/>
            <p:nvPr>
              <p:custDataLst>
                <p:tags r:id="rId6"/>
              </p:custDataLst>
            </p:nvPr>
          </p:nvSpPr>
          <p:spPr>
            <a:xfrm rot="2142401">
              <a:off x="15112" y="3502"/>
              <a:ext cx="1238" cy="42"/>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2"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4" name="矩形 13"/>
            <p:cNvSpPr/>
            <p:nvPr>
              <p:custDataLst>
                <p:tags r:id="rId7"/>
              </p:custDataLst>
            </p:nvPr>
          </p:nvSpPr>
          <p:spPr>
            <a:xfrm>
              <a:off x="16234" y="3256"/>
              <a:ext cx="2513" cy="1256"/>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5" name="任意多边形: 形状 24"/>
            <p:cNvSpPr/>
            <p:nvPr>
              <p:custDataLst>
                <p:tags r:id="rId8"/>
              </p:custDataLst>
            </p:nvPr>
          </p:nvSpPr>
          <p:spPr>
            <a:xfrm rot="2829178" flipV="1">
              <a:off x="11201" y="5145"/>
              <a:ext cx="1765" cy="217"/>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7" tIns="-13683" rIns="609997"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16" name="矩形 15"/>
            <p:cNvSpPr/>
            <p:nvPr>
              <p:custDataLst>
                <p:tags r:id="rId9"/>
              </p:custDataLst>
            </p:nvPr>
          </p:nvSpPr>
          <p:spPr>
            <a:xfrm>
              <a:off x="12716" y="5440"/>
              <a:ext cx="2513" cy="1256"/>
            </a:xfrm>
            <a:prstGeom prst="rect">
              <a:avLst/>
            </a:prstGeom>
            <a:solidFill>
              <a:srgbClr val="3498DB"/>
            </a:solidFill>
            <a:ln w="19050">
              <a:solidFill>
                <a:srgbClr val="3498DB">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17" name="任意多边形: 形状 44"/>
            <p:cNvSpPr/>
            <p:nvPr>
              <p:custDataLst>
                <p:tags r:id="rId10"/>
              </p:custDataLst>
            </p:nvPr>
          </p:nvSpPr>
          <p:spPr>
            <a:xfrm rot="19457599" flipV="1">
              <a:off x="15074" y="5609"/>
              <a:ext cx="1291" cy="72"/>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39" name="矩形 38"/>
            <p:cNvSpPr/>
            <p:nvPr>
              <p:custDataLst>
                <p:tags r:id="rId11"/>
              </p:custDataLst>
            </p:nvPr>
          </p:nvSpPr>
          <p:spPr>
            <a:xfrm>
              <a:off x="16234" y="4717"/>
              <a:ext cx="2513" cy="1256"/>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40" name="任意多边形: 形状 46"/>
            <p:cNvSpPr/>
            <p:nvPr>
              <p:custDataLst>
                <p:tags r:id="rId12"/>
              </p:custDataLst>
            </p:nvPr>
          </p:nvSpPr>
          <p:spPr>
            <a:xfrm rot="2142401">
              <a:off x="15077" y="6420"/>
              <a:ext cx="1310" cy="138"/>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2"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41" name="矩形 40"/>
            <p:cNvSpPr/>
            <p:nvPr>
              <p:custDataLst>
                <p:tags r:id="rId13"/>
              </p:custDataLst>
            </p:nvPr>
          </p:nvSpPr>
          <p:spPr>
            <a:xfrm>
              <a:off x="16234" y="6162"/>
              <a:ext cx="2513" cy="1256"/>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43" name="文本框 42"/>
            <p:cNvSpPr txBox="1"/>
            <p:nvPr>
              <p:custDataLst>
                <p:tags r:id="rId14"/>
              </p:custDataLst>
            </p:nvPr>
          </p:nvSpPr>
          <p:spPr>
            <a:xfrm>
              <a:off x="9108" y="4216"/>
              <a:ext cx="2139" cy="974"/>
            </a:xfrm>
            <a:prstGeom prst="rect">
              <a:avLst/>
            </a:prstGeom>
            <a:noFill/>
          </p:spPr>
          <p:txBody>
            <a:bodyPr wrap="square" rtlCol="0" anchor="ctr" anchorCtr="0">
              <a:normAutofit/>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Offiline</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49" name="文本框 48"/>
            <p:cNvSpPr txBox="1"/>
            <p:nvPr>
              <p:custDataLst>
                <p:tags r:id="rId15"/>
              </p:custDataLst>
            </p:nvPr>
          </p:nvSpPr>
          <p:spPr>
            <a:xfrm>
              <a:off x="12903" y="2675"/>
              <a:ext cx="2139" cy="974"/>
            </a:xfrm>
            <a:prstGeom prst="rect">
              <a:avLst/>
            </a:prstGeom>
            <a:noFill/>
          </p:spPr>
          <p:txBody>
            <a:bodyPr wrap="square" rtlCol="0" anchor="ctr" anchorCtr="0">
              <a:normAutofit lnSpcReduction="2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Reconstruction</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0" name="文本框 49"/>
            <p:cNvSpPr txBox="1"/>
            <p:nvPr>
              <p:custDataLst>
                <p:tags r:id="rId16"/>
              </p:custDataLst>
            </p:nvPr>
          </p:nvSpPr>
          <p:spPr>
            <a:xfrm>
              <a:off x="12903" y="5581"/>
              <a:ext cx="2139" cy="974"/>
            </a:xfrm>
            <a:prstGeom prst="rect">
              <a:avLst/>
            </a:prstGeom>
            <a:noFill/>
          </p:spPr>
          <p:txBody>
            <a:bodyPr wrap="square" rtlCol="0" anchor="ctr" anchorCtr="0">
              <a:normAutofit lnSpcReduction="2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calibration</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1" name="文本框 50"/>
            <p:cNvSpPr txBox="1"/>
            <p:nvPr>
              <p:custDataLst>
                <p:tags r:id="rId17"/>
              </p:custDataLst>
            </p:nvPr>
          </p:nvSpPr>
          <p:spPr>
            <a:xfrm>
              <a:off x="16420" y="1953"/>
              <a:ext cx="2139" cy="974"/>
            </a:xfrm>
            <a:prstGeom prst="rect">
              <a:avLst/>
            </a:prstGeom>
            <a:noFill/>
          </p:spPr>
          <p:txBody>
            <a:bodyPr wrap="square" rtlCol="0" anchor="ctr" anchorCtr="0">
              <a:normAutofit lnSpcReduction="2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alg 1</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LiShi</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2" name="文本框 51"/>
            <p:cNvSpPr txBox="1"/>
            <p:nvPr>
              <p:custDataLst>
                <p:tags r:id="rId18"/>
              </p:custDataLst>
            </p:nvPr>
          </p:nvSpPr>
          <p:spPr>
            <a:xfrm>
              <a:off x="16420" y="3398"/>
              <a:ext cx="2139" cy="974"/>
            </a:xfrm>
            <a:prstGeom prst="rect">
              <a:avLst/>
            </a:prstGeom>
            <a:noFill/>
          </p:spPr>
          <p:txBody>
            <a:bodyPr wrap="square" rtlCol="0" anchor="ctr" anchorCtr="0">
              <a:normAutofit lnSpcReduction="2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tool 1</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WangEr</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3" name="文本框 52"/>
            <p:cNvSpPr txBox="1"/>
            <p:nvPr>
              <p:custDataLst>
                <p:tags r:id="rId19"/>
              </p:custDataLst>
            </p:nvPr>
          </p:nvSpPr>
          <p:spPr>
            <a:xfrm>
              <a:off x="16420" y="4859"/>
              <a:ext cx="2139" cy="974"/>
            </a:xfrm>
            <a:prstGeom prst="rect">
              <a:avLst/>
            </a:prstGeom>
            <a:noFill/>
          </p:spPr>
          <p:txBody>
            <a:bodyPr wrap="square" rtlCol="0" anchor="ctr" anchorCtr="0">
              <a:normAutofit lnSpcReduction="2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service 1</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ZhaoWu</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4" name="文本框 53"/>
            <p:cNvSpPr txBox="1"/>
            <p:nvPr>
              <p:custDataLst>
                <p:tags r:id="rId20"/>
              </p:custDataLst>
            </p:nvPr>
          </p:nvSpPr>
          <p:spPr>
            <a:xfrm>
              <a:off x="16420" y="6303"/>
              <a:ext cx="2139" cy="974"/>
            </a:xfrm>
            <a:prstGeom prst="rect">
              <a:avLst/>
            </a:prstGeom>
            <a:noFill/>
          </p:spPr>
          <p:txBody>
            <a:bodyPr wrap="square" rtlCol="0" anchor="ctr" anchorCtr="0">
              <a:normAutofit lnSpcReduction="2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alg 2</a:t>
              </a:r>
              <a:endParaRPr lang="en-US" altLang="zh-CN" sz="1400" spc="150">
                <a:solidFill>
                  <a:sysClr val="window" lastClr="FFFFFF"/>
                </a:solidFill>
                <a:latin typeface="微软雅黑" panose="020B0503020204020204" charset="-122"/>
                <a:ea typeface="微软雅黑" panose="020B0503020204020204" charset="-122"/>
              </a:endParaRPr>
            </a:p>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SunLiu</a:t>
              </a:r>
              <a:endParaRPr lang="en-US" altLang="zh-CN" sz="1400" spc="150">
                <a:solidFill>
                  <a:sysClr val="window" lastClr="FFFFFF"/>
                </a:solidFill>
                <a:latin typeface="微软雅黑" panose="020B0503020204020204" charset="-122"/>
                <a:ea typeface="微软雅黑" panose="020B0503020204020204" charset="-122"/>
              </a:endParaRPr>
            </a:p>
          </p:txBody>
        </p:sp>
        <p:sp>
          <p:nvSpPr>
            <p:cNvPr id="55" name="矩形 54"/>
            <p:cNvSpPr/>
            <p:nvPr>
              <p:custDataLst>
                <p:tags r:id="rId21"/>
              </p:custDataLst>
            </p:nvPr>
          </p:nvSpPr>
          <p:spPr>
            <a:xfrm>
              <a:off x="16234" y="432"/>
              <a:ext cx="2513" cy="1256"/>
            </a:xfrm>
            <a:prstGeom prst="rect">
              <a:avLst/>
            </a:prstGeom>
            <a:solidFill>
              <a:srgbClr val="3498DB">
                <a:lumMod val="60000"/>
                <a:lumOff val="40000"/>
              </a:srgbClr>
            </a:solidFill>
            <a:ln w="19050">
              <a:solidFill>
                <a:srgbClr val="3498DB"/>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endParaRPr>
            </a:p>
          </p:txBody>
        </p:sp>
        <p:sp>
          <p:nvSpPr>
            <p:cNvPr id="58" name="文本框 57"/>
            <p:cNvSpPr txBox="1"/>
            <p:nvPr>
              <p:custDataLst>
                <p:tags r:id="rId22"/>
              </p:custDataLst>
            </p:nvPr>
          </p:nvSpPr>
          <p:spPr>
            <a:xfrm>
              <a:off x="16420" y="573"/>
              <a:ext cx="2139" cy="974"/>
            </a:xfrm>
            <a:prstGeom prst="rect">
              <a:avLst/>
            </a:prstGeom>
            <a:noFill/>
          </p:spPr>
          <p:txBody>
            <a:bodyPr wrap="square" rtlCol="0" anchor="ctr" anchorCtr="0">
              <a:normAutofit fontScale="80000"/>
            </a:bodyPr>
            <a:p>
              <a:pPr algn="ctr">
                <a:lnSpc>
                  <a:spcPct val="120000"/>
                </a:lnSpc>
              </a:pPr>
              <a:r>
                <a:rPr lang="en-US" altLang="zh-CN" sz="1400" spc="150">
                  <a:solidFill>
                    <a:sysClr val="window" lastClr="FFFFFF"/>
                  </a:solidFill>
                  <a:latin typeface="微软雅黑" panose="020B0503020204020204" charset="-122"/>
                  <a:ea typeface="微软雅黑" panose="020B0503020204020204" charset="-122"/>
                </a:rPr>
                <a:t>alg 3 ZhangShan </a:t>
              </a:r>
              <a:endParaRPr lang="en-US" altLang="zh-CN" sz="1400" spc="150">
                <a:solidFill>
                  <a:sysClr val="window" lastClr="FFFFFF"/>
                </a:solidFill>
                <a:latin typeface="微软雅黑" panose="020B0503020204020204" charset="-122"/>
                <a:ea typeface="微软雅黑" panose="020B0503020204020204" charset="-122"/>
              </a:endParaRPr>
            </a:p>
          </p:txBody>
        </p:sp>
        <p:grpSp>
          <p:nvGrpSpPr>
            <p:cNvPr id="7" name="组合 6"/>
            <p:cNvGrpSpPr/>
            <p:nvPr/>
          </p:nvGrpSpPr>
          <p:grpSpPr>
            <a:xfrm>
              <a:off x="8932" y="888"/>
              <a:ext cx="2513" cy="1256"/>
              <a:chOff x="7771" y="1914"/>
              <a:chExt cx="2513" cy="1256"/>
            </a:xfrm>
          </p:grpSpPr>
          <p:sp>
            <p:nvSpPr>
              <p:cNvPr id="3" name="矩形 2"/>
              <p:cNvSpPr/>
              <p:nvPr>
                <p:custDataLst>
                  <p:tags r:id="rId23"/>
                </p:custDataLst>
              </p:nvPr>
            </p:nvSpPr>
            <p:spPr>
              <a:xfrm>
                <a:off x="7771" y="1914"/>
                <a:ext cx="2513" cy="1256"/>
              </a:xfrm>
              <a:prstGeom prst="rect">
                <a:avLst/>
              </a:prstGeom>
              <a:solidFill>
                <a:srgbClr val="1F74AD"/>
              </a:solidFill>
              <a:ln w="19050">
                <a:solidFill>
                  <a:srgbClr val="1F74AD">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dirty="0">
                  <a:solidFill>
                    <a:sysClr val="window" lastClr="FFFFFF"/>
                  </a:solidFill>
                </a:endParaRPr>
              </a:p>
            </p:txBody>
          </p:sp>
          <p:sp>
            <p:nvSpPr>
              <p:cNvPr id="5" name="文本框 4"/>
              <p:cNvSpPr txBox="1"/>
              <p:nvPr/>
            </p:nvSpPr>
            <p:spPr>
              <a:xfrm>
                <a:off x="8041" y="2113"/>
                <a:ext cx="2202" cy="699"/>
              </a:xfrm>
              <a:prstGeom prst="rect">
                <a:avLst/>
              </a:prstGeom>
              <a:noFill/>
            </p:spPr>
            <p:txBody>
              <a:bodyPr wrap="square" rtlCol="0">
                <a:spAutoFit/>
              </a:bodyPr>
              <a:p>
                <a:r>
                  <a:rPr lang="en-US" altLang="zh-CN" sz="2000">
                    <a:solidFill>
                      <a:schemeClr val="bg1"/>
                    </a:solidFill>
                  </a:rPr>
                  <a:t>Sniper</a:t>
                </a:r>
                <a:endParaRPr lang="en-US" altLang="zh-CN" sz="2000">
                  <a:solidFill>
                    <a:schemeClr val="bg1"/>
                  </a:solidFill>
                </a:endParaRPr>
              </a:p>
            </p:txBody>
          </p:sp>
        </p:grpSp>
        <p:grpSp>
          <p:nvGrpSpPr>
            <p:cNvPr id="8" name="组合 7"/>
            <p:cNvGrpSpPr/>
            <p:nvPr/>
          </p:nvGrpSpPr>
          <p:grpSpPr>
            <a:xfrm>
              <a:off x="8933" y="7418"/>
              <a:ext cx="2513" cy="1256"/>
              <a:chOff x="7771" y="1914"/>
              <a:chExt cx="2513" cy="1256"/>
            </a:xfrm>
          </p:grpSpPr>
          <p:sp>
            <p:nvSpPr>
              <p:cNvPr id="19" name="矩形 18"/>
              <p:cNvSpPr/>
              <p:nvPr>
                <p:custDataLst>
                  <p:tags r:id="rId24"/>
                </p:custDataLst>
              </p:nvPr>
            </p:nvSpPr>
            <p:spPr>
              <a:xfrm>
                <a:off x="7771" y="1914"/>
                <a:ext cx="2513" cy="1256"/>
              </a:xfrm>
              <a:prstGeom prst="rect">
                <a:avLst/>
              </a:prstGeom>
              <a:solidFill>
                <a:srgbClr val="1F74AD"/>
              </a:solidFill>
              <a:ln w="19050">
                <a:solidFill>
                  <a:srgbClr val="1F74AD">
                    <a:lumMod val="75000"/>
                  </a:srgbClr>
                </a:solidFill>
              </a:ln>
            </p:spPr>
            <p:style>
              <a:lnRef idx="2">
                <a:sysClr val="window" lastClr="FFFFFF">
                  <a:hueOff val="0"/>
                  <a:satOff val="0"/>
                  <a:lumOff val="0"/>
                  <a:alphaOff val="0"/>
                </a:sysClr>
              </a:lnRef>
              <a:fillRef idx="1">
                <a:srgbClr val="1F74AD">
                  <a:hueOff val="0"/>
                  <a:satOff val="0"/>
                  <a:lumOff val="0"/>
                  <a:alphaOff val="0"/>
                </a:srgbClr>
              </a:fillRef>
              <a:effectRef idx="0">
                <a:srgbClr val="1F74AD">
                  <a:hueOff val="0"/>
                  <a:satOff val="0"/>
                  <a:lumOff val="0"/>
                  <a:alphaOff val="0"/>
                </a:srgbClr>
              </a:effectRef>
              <a:fontRef idx="minor">
                <a:sysClr val="window" lastClr="FFFFFF"/>
              </a:fontRef>
            </p:style>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dirty="0">
                  <a:solidFill>
                    <a:sysClr val="window" lastClr="FFFFFF"/>
                  </a:solidFill>
                </a:endParaRPr>
              </a:p>
            </p:txBody>
          </p:sp>
          <p:sp>
            <p:nvSpPr>
              <p:cNvPr id="20" name="文本框 19"/>
              <p:cNvSpPr txBox="1"/>
              <p:nvPr/>
            </p:nvSpPr>
            <p:spPr>
              <a:xfrm>
                <a:off x="8041" y="2113"/>
                <a:ext cx="2202" cy="699"/>
              </a:xfrm>
              <a:prstGeom prst="rect">
                <a:avLst/>
              </a:prstGeom>
              <a:noFill/>
            </p:spPr>
            <p:txBody>
              <a:bodyPr wrap="square" rtlCol="0">
                <a:spAutoFit/>
              </a:bodyPr>
              <a:p>
                <a:r>
                  <a:rPr lang="en-US" altLang="zh-CN" sz="2000">
                    <a:solidFill>
                      <a:schemeClr val="bg1"/>
                    </a:solidFill>
                  </a:rPr>
                  <a:t>myProject</a:t>
                </a:r>
                <a:endParaRPr lang="en-US" altLang="zh-CN" sz="2000">
                  <a:solidFill>
                    <a:schemeClr val="bg1"/>
                  </a:solidFill>
                </a:endParaRPr>
              </a:p>
            </p:txBody>
          </p:sp>
        </p:grpSp>
        <p:sp>
          <p:nvSpPr>
            <p:cNvPr id="21" name="任意多边形: 形状 18"/>
            <p:cNvSpPr/>
            <p:nvPr>
              <p:custDataLst>
                <p:tags r:id="rId25"/>
              </p:custDataLst>
            </p:nvPr>
          </p:nvSpPr>
          <p:spPr>
            <a:xfrm rot="20090822">
              <a:off x="11092" y="1211"/>
              <a:ext cx="1787" cy="96"/>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6" tIns="-13683" rIns="609998"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22" name="任意多边形: 形状 24"/>
            <p:cNvSpPr/>
            <p:nvPr>
              <p:custDataLst>
                <p:tags r:id="rId26"/>
              </p:custDataLst>
            </p:nvPr>
          </p:nvSpPr>
          <p:spPr>
            <a:xfrm rot="1089178" flipV="1">
              <a:off x="11445" y="1567"/>
              <a:ext cx="1474" cy="372"/>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7" tIns="-13683" rIns="609997"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23" name="任意多边形: 形状 18"/>
            <p:cNvSpPr/>
            <p:nvPr>
              <p:custDataLst>
                <p:tags r:id="rId27"/>
              </p:custDataLst>
            </p:nvPr>
          </p:nvSpPr>
          <p:spPr>
            <a:xfrm rot="20090822">
              <a:off x="11054" y="7725"/>
              <a:ext cx="1787" cy="96"/>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6" tIns="-13683" rIns="609998"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24" name="任意多边形: 形状 24"/>
            <p:cNvSpPr/>
            <p:nvPr>
              <p:custDataLst>
                <p:tags r:id="rId28"/>
              </p:custDataLst>
            </p:nvPr>
          </p:nvSpPr>
          <p:spPr>
            <a:xfrm rot="1089178" flipV="1">
              <a:off x="11407" y="8081"/>
              <a:ext cx="1474" cy="372"/>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a:solidFill>
                <a:srgbClr val="1F74AD"/>
              </a:solidFill>
            </a:ln>
          </p:spPr>
          <p:style>
            <a:lnRef idx="2">
              <a:srgbClr val="1F74AD">
                <a:shade val="6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609997" tIns="-13683" rIns="609997" bIns="-1368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sp>
          <p:nvSpPr>
            <p:cNvPr id="26" name="任意多边形: 形状 20"/>
            <p:cNvSpPr/>
            <p:nvPr>
              <p:custDataLst>
                <p:tags r:id="rId29"/>
              </p:custDataLst>
            </p:nvPr>
          </p:nvSpPr>
          <p:spPr>
            <a:xfrm rot="17777598">
              <a:off x="14593" y="1048"/>
              <a:ext cx="2265" cy="2121"/>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a:solidFill>
                <a:srgbClr val="1F74AD"/>
              </a:solidFill>
            </a:ln>
          </p:spPr>
          <p:style>
            <a:lnRef idx="2">
              <a:srgbClr val="1F74AD">
                <a:shade val="80000"/>
                <a:hueOff val="0"/>
                <a:satOff val="0"/>
                <a:lumOff val="0"/>
                <a:alphaOff val="0"/>
              </a:srgbClr>
            </a:lnRef>
            <a:fillRef idx="0">
              <a:scrgbClr r="0" g="0" b="0"/>
            </a:fillRef>
            <a:effectRef idx="0">
              <a:srgbClr val="1F74AD">
                <a:hueOff val="0"/>
                <a:satOff val="0"/>
                <a:lumOff val="0"/>
                <a:alphaOff val="0"/>
              </a:srgbClr>
            </a:effectRef>
            <a:fontRef idx="minor">
              <a:srgbClr val="000000">
                <a:hueOff val="0"/>
                <a:satOff val="0"/>
                <a:lumOff val="0"/>
                <a:alphaOff val="0"/>
              </a:srgbClr>
            </a:fontRef>
          </p:style>
          <p:txBody>
            <a:bodyPr spcFirstLastPara="0" vert="horz" wrap="square" lIns="512921" tIns="-8574" rIns="512923" bIns="-8574" numCol="1" spcCol="1270" anchor="ctr" anchorCtr="0">
              <a:noAutofit/>
            </a:bodyPr>
            <a:p>
              <a:pPr marL="0" lvl="0" indent="0" algn="ctr" defTabSz="222250">
                <a:lnSpc>
                  <a:spcPct val="90000"/>
                </a:lnSpc>
                <a:spcBef>
                  <a:spcPct val="0"/>
                </a:spcBef>
                <a:spcAft>
                  <a:spcPct val="35000"/>
                </a:spcAft>
                <a:buNone/>
              </a:pPr>
              <a:endParaRPr lang="zh-CN" altLang="en-US" sz="500" kern="1200"/>
            </a:p>
          </p:txBody>
        </p:sp>
      </p:gr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f*1_1_1_1"/>
  <p:tag name="KSO_WM_TEMPLATE_CATEGORY" val="diagram"/>
  <p:tag name="KSO_WM_TEMPLATE_INDEX" val="20164522"/>
  <p:tag name="KSO_WM_UNIT_LAYERLEVEL" val="1_1_1_1"/>
  <p:tag name="KSO_WM_TAG_VERSION" val="1.0"/>
  <p:tag name="KSO_WM_BEAUTIFY_FLAG" val="#wm#"/>
  <p:tag name="KSO_WM_UNIT_PRESET_TEXT" val="添加文本"/>
  <p:tag name="KSO_WM_UNIT_NOCLEAR" val="0"/>
  <p:tag name="KSO_WM_UNIT_VALUE" val="12"/>
  <p:tag name="KSO_WM_DIAGRAM_GROUP_CODE" val="p1-1"/>
  <p:tag name="KSO_WM_UNIT_TYPE" val="p_h_h_f"/>
  <p:tag name="KSO_WM_UNIT_INDEX" val="1_1_1_1"/>
  <p:tag name="KSO_WM_UNIT_TEXT_FILL_FORE_SCHEMECOLOR_INDEX" val="14"/>
  <p:tag name="KSO_WM_UNIT_TEXT_FILL_TYPE" val="1"/>
</p:tagLst>
</file>

<file path=ppt/tags/tag10.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i*1_1_2_1"/>
  <p:tag name="KSO_WM_UNIT_LAYERLEVEL" val="1_1_1_1"/>
  <p:tag name="KSO_WM_UNIT_HIGHLIGHT" val="0"/>
  <p:tag name="KSO_WM_UNIT_COMPATIBLE" val="0"/>
  <p:tag name="KSO_WM_UNIT_DIAGRAM_ISNUMVISUAL" val="0"/>
  <p:tag name="KSO_WM_UNIT_DIAGRAM_ISREFERUNIT" val="0"/>
  <p:tag name="KSO_WM_DIAGRAM_GROUP_CODE" val="p1-1"/>
  <p:tag name="KSO_WM_UNIT_TYPE" val="p_h_h_i"/>
  <p:tag name="KSO_WM_UNIT_INDEX" val="1_1_2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11.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5"/>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5"/>
  <p:tag name="KSO_WM_UNIT_LINE_FORE_SCHEMECOLOR_INDEX" val="5"/>
  <p:tag name="KSO_WM_UNIT_LINE_FILL_TYPE" val="2"/>
  <p:tag name="KSO_WM_UNIT_TEXT_FILL_FORE_SCHEMECOLOR_INDEX" val="13"/>
  <p:tag name="KSO_WM_UNIT_TEXT_FILL_TYPE" val="1"/>
</p:tagLst>
</file>

<file path=ppt/tags/tag12.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2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2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f*1_1_1"/>
  <p:tag name="KSO_WM_TEMPLATE_CATEGORY" val="diagram"/>
  <p:tag name="KSO_WM_TEMPLATE_INDEX" val="20164522"/>
  <p:tag name="KSO_WM_UNIT_LAYERLEVEL" val="1_1_1"/>
  <p:tag name="KSO_WM_TAG_VERSION" val="1.0"/>
  <p:tag name="KSO_WM_BEAUTIFY_FLAG" val="#wm#"/>
  <p:tag name="KSO_WM_UNIT_PRESET_TEXT" val="添加文本"/>
  <p:tag name="KSO_WM_UNIT_NOCLEAR" val="0"/>
  <p:tag name="KSO_WM_UNIT_VALUE" val="12"/>
  <p:tag name="KSO_WM_DIAGRAM_GROUP_CODE" val="p1-1"/>
  <p:tag name="KSO_WM_UNIT_TYPE" val="p_h_f"/>
  <p:tag name="KSO_WM_UNIT_INDEX" val="1_1_1"/>
  <p:tag name="KSO_WM_UNIT_TEXT_FILL_FORE_SCHEMECOLOR_INDEX" val="14"/>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f*1_1_1_1"/>
  <p:tag name="KSO_WM_TEMPLATE_CATEGORY" val="diagram"/>
  <p:tag name="KSO_WM_TEMPLATE_INDEX" val="20164522"/>
  <p:tag name="KSO_WM_UNIT_LAYERLEVEL" val="1_1_1_1"/>
  <p:tag name="KSO_WM_TAG_VERSION" val="1.0"/>
  <p:tag name="KSO_WM_BEAUTIFY_FLAG" val="#wm#"/>
  <p:tag name="KSO_WM_UNIT_PRESET_TEXT" val="添加文本"/>
  <p:tag name="KSO_WM_UNIT_NOCLEAR" val="0"/>
  <p:tag name="KSO_WM_UNIT_VALUE" val="12"/>
  <p:tag name="KSO_WM_DIAGRAM_GROUP_CODE" val="p1-1"/>
  <p:tag name="KSO_WM_UNIT_TYPE" val="p_h_h_f"/>
  <p:tag name="KSO_WM_UNIT_INDEX" val="1_1_1_1"/>
  <p:tag name="KSO_WM_UNIT_TEXT_FILL_FORE_SCHEMECOLOR_INDEX" val="14"/>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1_1"/>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2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2_1"/>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2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2_1_1"/>
  <p:tag name="KSO_WM_UNIT_TEXT_FILL_FORE_SCHEMECOLOR_INDEX" val="14"/>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2_2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2_2_1"/>
  <p:tag name="KSO_WM_UNIT_TEXT_FILL_FORE_SCHEMECOLOR_INDEX" val="14"/>
  <p:tag name="KSO_WM_UNIT_TEXT_FILL_TYPE" val="1"/>
</p:tagLst>
</file>

<file path=ppt/tags/tag19.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2.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i*1_1_1"/>
  <p:tag name="KSO_WM_UNIT_LAYERLEVEL" val="1_1_1"/>
  <p:tag name="KSO_WM_UNIT_HIGHLIGHT" val="0"/>
  <p:tag name="KSO_WM_UNIT_COMPATIBLE" val="0"/>
  <p:tag name="KSO_WM_UNIT_DIAGRAM_ISNUMVISUAL" val="0"/>
  <p:tag name="KSO_WM_UNIT_DIAGRAM_ISREFERUNIT" val="0"/>
  <p:tag name="KSO_WM_DIAGRAM_GROUP_CODE" val="p1-1"/>
  <p:tag name="KSO_WM_UNIT_TYPE" val="p_h_i"/>
  <p:tag name="KSO_WM_UNIT_INDEX" val="1_1_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1_1"/>
  <p:tag name="KSO_WM_UNIT_TEXT_FILL_FORE_SCHEMECOLOR_INDEX" val="14"/>
  <p:tag name="KSO_WM_UNIT_TEXT_FILL_TYPE" val="1"/>
</p:tagLst>
</file>

<file path=ppt/tags/tag21.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i*1_1_2_1"/>
  <p:tag name="KSO_WM_UNIT_LAYERLEVEL" val="1_1_1_1"/>
  <p:tag name="KSO_WM_UNIT_HIGHLIGHT" val="0"/>
  <p:tag name="KSO_WM_UNIT_COMPATIBLE" val="0"/>
  <p:tag name="KSO_WM_UNIT_DIAGRAM_ISNUMVISUAL" val="0"/>
  <p:tag name="KSO_WM_UNIT_DIAGRAM_ISREFERUNIT" val="0"/>
  <p:tag name="KSO_WM_DIAGRAM_GROUP_CODE" val="p1-1"/>
  <p:tag name="KSO_WM_UNIT_TYPE" val="p_h_h_i"/>
  <p:tag name="KSO_WM_UNIT_INDEX" val="1_1_2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22.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5"/>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5"/>
  <p:tag name="KSO_WM_UNIT_LINE_FORE_SCHEMECOLOR_INDEX" val="5"/>
  <p:tag name="KSO_WM_UNIT_LINE_FILL_TYPE" val="2"/>
  <p:tag name="KSO_WM_UNIT_TEXT_FILL_FORE_SCHEMECOLOR_INDEX" val="13"/>
  <p:tag name="KSO_WM_UNIT_TEXT_FILL_TYPE" val="1"/>
</p:tagLst>
</file>

<file path=ppt/tags/tag23.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2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2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2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2_1_1"/>
  <p:tag name="KSO_WM_UNIT_TEXT_FILL_FORE_SCHEMECOLOR_INDEX" val="14"/>
  <p:tag name="KSO_WM_UNIT_TEXT_FILL_TYPE" val="1"/>
</p:tagLst>
</file>

<file path=ppt/tags/tag25.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4"/>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4"/>
  <p:tag name="KSO_WM_UNIT_LINE_FORE_SCHEMECOLOR_INDEX" val="5"/>
  <p:tag name="KSO_WM_UNIT_LINE_FILL_TYPE" val="2"/>
  <p:tag name="KSO_WM_UNIT_TEXT_FILL_FORE_SCHEMECOLOR_INDEX" val="13"/>
  <p:tag name="KSO_WM_UNIT_TEXT_FILL_TYPE" val="1"/>
</p:tagLst>
</file>

<file path=ppt/tags/tag26.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i*1_1_1_1"/>
  <p:tag name="KSO_WM_UNIT_LAYERLEVEL" val="1_1_1_1"/>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27.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5"/>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5"/>
  <p:tag name="KSO_WM_UNIT_LINE_FORE_SCHEMECOLOR_INDEX" val="5"/>
  <p:tag name="KSO_WM_UNIT_LINE_FILL_TYPE" val="2"/>
  <p:tag name="KSO_WM_UNIT_TEXT_FILL_FORE_SCHEMECOLOR_INDEX" val="13"/>
  <p:tag name="KSO_WM_UNIT_TEXT_FILL_TYPE" val="1"/>
</p:tagLst>
</file>

<file path=ppt/tags/tag28.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1_1"/>
  <p:tag name="KSO_WM_UNIT_TEXT_FILL_FORE_SCHEMECOLOR_INDEX" val="14"/>
  <p:tag name="KSO_WM_UNIT_TEXT_FILL_TYPE" val="1"/>
</p:tagLst>
</file>

<file path=ppt/tags/tag3.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1"/>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1"/>
  <p:tag name="KSO_WM_UNIT_LINE_FORE_SCHEMECOLOR_INDEX" val="5"/>
  <p:tag name="KSO_WM_UNIT_LINE_FILL_TYPE" val="2"/>
  <p:tag name="KSO_WM_UNIT_TEXT_FILL_FORE_SCHEMECOLOR_INDEX" val="13"/>
  <p:tag name="KSO_WM_UNIT_TEXT_FILL_TYPE" val="1"/>
</p:tagLst>
</file>

<file path=ppt/tags/tag30.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5"/>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5"/>
  <p:tag name="KSO_WM_UNIT_LINE_FORE_SCHEMECOLOR_INDEX" val="5"/>
  <p:tag name="KSO_WM_UNIT_LINE_FILL_TYPE" val="2"/>
  <p:tag name="KSO_WM_UNIT_TEXT_FILL_FORE_SCHEMECOLOR_INDEX" val="13"/>
  <p:tag name="KSO_WM_UNIT_TEXT_FILL_TYPE" val="1"/>
</p:tagLst>
</file>

<file path=ppt/tags/tag31.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i*1_1_1"/>
  <p:tag name="KSO_WM_UNIT_LAYERLEVEL" val="1_1_1"/>
  <p:tag name="KSO_WM_UNIT_HIGHLIGHT" val="0"/>
  <p:tag name="KSO_WM_UNIT_COMPATIBLE" val="0"/>
  <p:tag name="KSO_WM_UNIT_DIAGRAM_ISNUMVISUAL" val="0"/>
  <p:tag name="KSO_WM_UNIT_DIAGRAM_ISREFERUNIT" val="0"/>
  <p:tag name="KSO_WM_DIAGRAM_GROUP_CODE" val="p1-1"/>
  <p:tag name="KSO_WM_UNIT_TYPE" val="p_h_i"/>
  <p:tag name="KSO_WM_UNIT_INDEX" val="1_1_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32.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1"/>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1"/>
  <p:tag name="KSO_WM_UNIT_LINE_FORE_SCHEMECOLOR_INDEX" val="5"/>
  <p:tag name="KSO_WM_UNIT_LINE_FILL_TYPE" val="2"/>
  <p:tag name="KSO_WM_UNIT_TEXT_FILL_FORE_SCHEMECOLOR_INDEX" val="13"/>
  <p:tag name="KSO_WM_UNIT_TEXT_FILL_TYPE" val="1"/>
</p:tagLst>
</file>

<file path=ppt/tags/tag33.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i*1_1_1_1"/>
  <p:tag name="KSO_WM_UNIT_LAYERLEVEL" val="1_1_1_1"/>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34.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2"/>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2"/>
  <p:tag name="KSO_WM_UNIT_LINE_FORE_SCHEMECOLOR_INDEX" val="5"/>
  <p:tag name="KSO_WM_UNIT_LINE_FILL_TYPE" val="2"/>
  <p:tag name="KSO_WM_UNIT_TEXT_FILL_FORE_SCHEMECOLOR_INDEX" val="13"/>
  <p:tag name="KSO_WM_UNIT_TEXT_FILL_TYPE" val="1"/>
</p:tagLst>
</file>

<file path=ppt/tags/tag35.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36.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3"/>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3"/>
  <p:tag name="KSO_WM_UNIT_LINE_FORE_SCHEMECOLOR_INDEX" val="5"/>
  <p:tag name="KSO_WM_UNIT_LINE_FILL_TYPE" val="2"/>
  <p:tag name="KSO_WM_UNIT_TEXT_FILL_FORE_SCHEMECOLOR_INDEX" val="13"/>
  <p:tag name="KSO_WM_UNIT_TEXT_FILL_TYPE" val="1"/>
</p:tagLst>
</file>

<file path=ppt/tags/tag37.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2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2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38.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4"/>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4"/>
  <p:tag name="KSO_WM_UNIT_LINE_FORE_SCHEMECOLOR_INDEX" val="5"/>
  <p:tag name="KSO_WM_UNIT_LINE_FILL_TYPE" val="2"/>
  <p:tag name="KSO_WM_UNIT_TEXT_FILL_FORE_SCHEMECOLOR_INDEX" val="13"/>
  <p:tag name="KSO_WM_UNIT_TEXT_FILL_TYPE" val="1"/>
</p:tagLst>
</file>

<file path=ppt/tags/tag39.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i*1_1_2_1"/>
  <p:tag name="KSO_WM_UNIT_LAYERLEVEL" val="1_1_1_1"/>
  <p:tag name="KSO_WM_UNIT_HIGHLIGHT" val="0"/>
  <p:tag name="KSO_WM_UNIT_COMPATIBLE" val="0"/>
  <p:tag name="KSO_WM_UNIT_DIAGRAM_ISNUMVISUAL" val="0"/>
  <p:tag name="KSO_WM_UNIT_DIAGRAM_ISREFERUNIT" val="0"/>
  <p:tag name="KSO_WM_DIAGRAM_GROUP_CODE" val="p1-1"/>
  <p:tag name="KSO_WM_UNIT_TYPE" val="p_h_h_i"/>
  <p:tag name="KSO_WM_UNIT_INDEX" val="1_1_2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4.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i*1_1_1_1"/>
  <p:tag name="KSO_WM_UNIT_LAYERLEVEL" val="1_1_1_1"/>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40.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5"/>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5"/>
  <p:tag name="KSO_WM_UNIT_LINE_FORE_SCHEMECOLOR_INDEX" val="5"/>
  <p:tag name="KSO_WM_UNIT_LINE_FILL_TYPE" val="2"/>
  <p:tag name="KSO_WM_UNIT_TEXT_FILL_FORE_SCHEMECOLOR_INDEX" val="13"/>
  <p:tag name="KSO_WM_UNIT_TEXT_FILL_TYPE" val="1"/>
</p:tagLst>
</file>

<file path=ppt/tags/tag41.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2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2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6"/>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6"/>
  <p:tag name="KSO_WM_UNIT_LINE_FORE_SCHEMECOLOR_INDEX" val="5"/>
  <p:tag name="KSO_WM_UNIT_LINE_FILL_TYPE" val="2"/>
  <p:tag name="KSO_WM_UNIT_TEXT_FILL_FORE_SCHEMECOLOR_INDEX" val="13"/>
  <p:tag name="KSO_WM_UNIT_TEXT_FILL_TYPE" val="1"/>
</p:tagLst>
</file>

<file path=ppt/tags/tag43.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2_2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2_2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f*1_1_1"/>
  <p:tag name="KSO_WM_TEMPLATE_CATEGORY" val="diagram"/>
  <p:tag name="KSO_WM_TEMPLATE_INDEX" val="20164522"/>
  <p:tag name="KSO_WM_UNIT_LAYERLEVEL" val="1_1_1"/>
  <p:tag name="KSO_WM_TAG_VERSION" val="1.0"/>
  <p:tag name="KSO_WM_BEAUTIFY_FLAG" val="#wm#"/>
  <p:tag name="KSO_WM_UNIT_PRESET_TEXT" val="添加文本"/>
  <p:tag name="KSO_WM_UNIT_NOCLEAR" val="0"/>
  <p:tag name="KSO_WM_UNIT_VALUE" val="12"/>
  <p:tag name="KSO_WM_DIAGRAM_GROUP_CODE" val="p1-1"/>
  <p:tag name="KSO_WM_UNIT_TYPE" val="p_h_f"/>
  <p:tag name="KSO_WM_UNIT_INDEX" val="1_1_1"/>
  <p:tag name="KSO_WM_UNIT_TEXT_FILL_FORE_SCHEMECOLOR_INDEX" val="14"/>
  <p:tag name="KSO_WM_UNIT_TEXT_FILL_TYPE" val="1"/>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f*1_1_1_1"/>
  <p:tag name="KSO_WM_TEMPLATE_CATEGORY" val="diagram"/>
  <p:tag name="KSO_WM_TEMPLATE_INDEX" val="20164522"/>
  <p:tag name="KSO_WM_UNIT_LAYERLEVEL" val="1_1_1_1"/>
  <p:tag name="KSO_WM_TAG_VERSION" val="1.0"/>
  <p:tag name="KSO_WM_BEAUTIFY_FLAG" val="#wm#"/>
  <p:tag name="KSO_WM_UNIT_PRESET_TEXT" val="添加文本"/>
  <p:tag name="KSO_WM_UNIT_NOCLEAR" val="0"/>
  <p:tag name="KSO_WM_UNIT_VALUE" val="12"/>
  <p:tag name="KSO_WM_DIAGRAM_GROUP_CODE" val="p1-1"/>
  <p:tag name="KSO_WM_UNIT_TYPE" val="p_h_h_f"/>
  <p:tag name="KSO_WM_UNIT_INDEX" val="1_1_1_1"/>
  <p:tag name="KSO_WM_UNIT_TEXT_FILL_FORE_SCHEMECOLOR_INDEX" val="14"/>
  <p:tag name="KSO_WM_UNIT_TEXT_FILL_TYPE" val="1"/>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f*1_1_2_1"/>
  <p:tag name="KSO_WM_TEMPLATE_CATEGORY" val="diagram"/>
  <p:tag name="KSO_WM_TEMPLATE_INDEX" val="20164522"/>
  <p:tag name="KSO_WM_UNIT_LAYERLEVEL" val="1_1_1_1"/>
  <p:tag name="KSO_WM_TAG_VERSION" val="1.0"/>
  <p:tag name="KSO_WM_BEAUTIFY_FLAG" val="#wm#"/>
  <p:tag name="KSO_WM_UNIT_PRESET_TEXT" val="添加文本"/>
  <p:tag name="KSO_WM_UNIT_NOCLEAR" val="0"/>
  <p:tag name="KSO_WM_UNIT_VALUE" val="12"/>
  <p:tag name="KSO_WM_DIAGRAM_GROUP_CODE" val="p1-1"/>
  <p:tag name="KSO_WM_UNIT_TYPE" val="p_h_h_f"/>
  <p:tag name="KSO_WM_UNIT_INDEX" val="1_1_2_1"/>
  <p:tag name="KSO_WM_UNIT_TEXT_FILL_FORE_SCHEMECOLOR_INDEX" val="14"/>
  <p:tag name="KSO_WM_UNIT_TEXT_FILL_TYPE" val="1"/>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1_1"/>
  <p:tag name="KSO_WM_UNIT_TEXT_FILL_FORE_SCHEMECOLOR_INDEX" val="14"/>
  <p:tag name="KSO_WM_UNIT_TEXT_FILL_TYPE" val="1"/>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2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2_1"/>
  <p:tag name="KSO_WM_UNIT_TEXT_FILL_FORE_SCHEMECOLOR_INDEX" val="14"/>
  <p:tag name="KSO_WM_UNIT_TEXT_FILL_TYPE" val="1"/>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2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2_1_1"/>
  <p:tag name="KSO_WM_UNIT_TEXT_FILL_FORE_SCHEMECOLOR_INDEX" val="14"/>
  <p:tag name="KSO_WM_UNIT_TEXT_FILL_TYPE" val="1"/>
</p:tagLst>
</file>

<file path=ppt/tags/tag5.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2"/>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2"/>
  <p:tag name="KSO_WM_UNIT_LINE_FORE_SCHEMECOLOR_INDEX" val="5"/>
  <p:tag name="KSO_WM_UNIT_LINE_FILL_TYPE" val="2"/>
  <p:tag name="KSO_WM_UNIT_TEXT_FILL_FORE_SCHEMECOLOR_INDEX" val="13"/>
  <p:tag name="KSO_WM_UNIT_TEXT_FILL_TYPE"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2_2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2_2_1"/>
  <p:tag name="KSO_WM_UNIT_TEXT_FILL_FORE_SCHEMECOLOR_INDEX" val="14"/>
  <p:tag name="KSO_WM_UNIT_TEXT_FILL_TYPE" val="1"/>
</p:tagLst>
</file>

<file path=ppt/tags/tag51.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64522_5*p_h_h_h_f*1_1_1_1_1"/>
  <p:tag name="KSO_WM_TEMPLATE_CATEGORY" val="diagram"/>
  <p:tag name="KSO_WM_TEMPLATE_INDEX" val="20164522"/>
  <p:tag name="KSO_WM_UNIT_LAYERLEVEL" val="1_1_1_1_1"/>
  <p:tag name="KSO_WM_TAG_VERSION" val="1.0"/>
  <p:tag name="KSO_WM_BEAUTIFY_FLAG" val="#wm#"/>
  <p:tag name="KSO_WM_UNIT_PRESET_TEXT" val="添加文本"/>
  <p:tag name="KSO_WM_UNIT_NOCLEAR" val="0"/>
  <p:tag name="KSO_WM_UNIT_VALUE" val="12"/>
  <p:tag name="KSO_WM_DIAGRAM_GROUP_CODE" val="p1-1"/>
  <p:tag name="KSO_WM_UNIT_TYPE" val="p_h_h_h_f"/>
  <p:tag name="KSO_WM_UNIT_INDEX" val="1_1_1_1_1"/>
  <p:tag name="KSO_WM_UNIT_TEXT_FILL_FORE_SCHEMECOLOR_INDEX" val="14"/>
  <p:tag name="KSO_WM_UNIT_TEXT_FILL_TYPE" val="1"/>
</p:tagLst>
</file>

<file path=ppt/tags/tag53.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i*1_1_1"/>
  <p:tag name="KSO_WM_UNIT_LAYERLEVEL" val="1_1_1"/>
  <p:tag name="KSO_WM_UNIT_HIGHLIGHT" val="0"/>
  <p:tag name="KSO_WM_UNIT_COMPATIBLE" val="0"/>
  <p:tag name="KSO_WM_UNIT_DIAGRAM_ISNUMVISUAL" val="0"/>
  <p:tag name="KSO_WM_UNIT_DIAGRAM_ISREFERUNIT" val="0"/>
  <p:tag name="KSO_WM_DIAGRAM_GROUP_CODE" val="p1-1"/>
  <p:tag name="KSO_WM_UNIT_TYPE" val="p_h_i"/>
  <p:tag name="KSO_WM_UNIT_INDEX" val="1_1_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54.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i*1_1_1"/>
  <p:tag name="KSO_WM_UNIT_LAYERLEVEL" val="1_1_1"/>
  <p:tag name="KSO_WM_UNIT_HIGHLIGHT" val="0"/>
  <p:tag name="KSO_WM_UNIT_COMPATIBLE" val="0"/>
  <p:tag name="KSO_WM_UNIT_DIAGRAM_ISNUMVISUAL" val="0"/>
  <p:tag name="KSO_WM_UNIT_DIAGRAM_ISREFERUNIT" val="0"/>
  <p:tag name="KSO_WM_DIAGRAM_GROUP_CODE" val="p1-1"/>
  <p:tag name="KSO_WM_UNIT_TYPE" val="p_h_i"/>
  <p:tag name="KSO_WM_UNIT_INDEX" val="1_1_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55.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1"/>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1"/>
  <p:tag name="KSO_WM_UNIT_LINE_FORE_SCHEMECOLOR_INDEX" val="5"/>
  <p:tag name="KSO_WM_UNIT_LINE_FILL_TYPE" val="2"/>
  <p:tag name="KSO_WM_UNIT_TEXT_FILL_FORE_SCHEMECOLOR_INDEX" val="13"/>
  <p:tag name="KSO_WM_UNIT_TEXT_FILL_TYPE" val="1"/>
</p:tagLst>
</file>

<file path=ppt/tags/tag56.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4"/>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4"/>
  <p:tag name="KSO_WM_UNIT_LINE_FORE_SCHEMECOLOR_INDEX" val="5"/>
  <p:tag name="KSO_WM_UNIT_LINE_FILL_TYPE" val="2"/>
  <p:tag name="KSO_WM_UNIT_TEXT_FILL_FORE_SCHEMECOLOR_INDEX" val="13"/>
  <p:tag name="KSO_WM_UNIT_TEXT_FILL_TYPE" val="1"/>
</p:tagLst>
</file>

<file path=ppt/tags/tag57.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1"/>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1"/>
  <p:tag name="KSO_WM_UNIT_LINE_FORE_SCHEMECOLOR_INDEX" val="5"/>
  <p:tag name="KSO_WM_UNIT_LINE_FILL_TYPE" val="2"/>
  <p:tag name="KSO_WM_UNIT_TEXT_FILL_FORE_SCHEMECOLOR_INDEX" val="13"/>
  <p:tag name="KSO_WM_UNIT_TEXT_FILL_TYPE" val="1"/>
</p:tagLst>
</file>

<file path=ppt/tags/tag58.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4"/>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4"/>
  <p:tag name="KSO_WM_UNIT_LINE_FORE_SCHEMECOLOR_INDEX" val="5"/>
  <p:tag name="KSO_WM_UNIT_LINE_FILL_TYPE" val="2"/>
  <p:tag name="KSO_WM_UNIT_TEXT_FILL_FORE_SCHEMECOLOR_INDEX" val="13"/>
  <p:tag name="KSO_WM_UNIT_TEXT_FILL_TYPE" val="1"/>
</p:tagLst>
</file>

<file path=ppt/tags/tag59.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2"/>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2"/>
  <p:tag name="KSO_WM_UNIT_LINE_FORE_SCHEMECOLOR_INDEX" val="5"/>
  <p:tag name="KSO_WM_UNIT_LINE_FILL_TYPE" val="2"/>
  <p:tag name="KSO_WM_UNIT_TEXT_FILL_FORE_SCHEMECOLOR_INDEX" val="13"/>
  <p:tag name="KSO_WM_UNIT_TEXT_FILL_TYPE" val="1"/>
</p:tagLst>
</file>

<file path=ppt/tags/tag6.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1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7.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3"/>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3"/>
  <p:tag name="KSO_WM_UNIT_LINE_FORE_SCHEMECOLOR_INDEX" val="5"/>
  <p:tag name="KSO_WM_UNIT_LINE_FILL_TYPE" val="2"/>
  <p:tag name="KSO_WM_UNIT_TEXT_FILL_FORE_SCHEMECOLOR_INDEX" val="13"/>
  <p:tag name="KSO_WM_UNIT_TEXT_FILL_TYPE" val="1"/>
</p:tagLst>
</file>

<file path=ppt/tags/tag8.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h_h_h_i*1_1_1_2_1"/>
  <p:tag name="KSO_WM_UNIT_LAYERLEVEL" val="1_1_1_1_1"/>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2_1"/>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9.xml><?xml version="1.0" encoding="utf-8"?>
<p:tagLst xmlns:p="http://schemas.openxmlformats.org/presentationml/2006/main">
  <p:tag name="KSO_WM_TAG_VERSION" val="1.0"/>
  <p:tag name="KSO_WM_BEAUTIFY_FLAG" val="#wm#"/>
  <p:tag name="KSO_WM_TEMPLATE_CATEGORY" val="diagram"/>
  <p:tag name="KSO_WM_TEMPLATE_INDEX" val="20164522"/>
  <p:tag name="KSO_WM_UNIT_ID" val="diagram20164522_5*p_i*1_4"/>
  <p:tag name="KSO_WM_UNIT_LAYERLEVEL" val="1_1"/>
  <p:tag name="KSO_WM_UNIT_HIGHLIGHT" val="0"/>
  <p:tag name="KSO_WM_UNIT_COMPATIBLE" val="0"/>
  <p:tag name="KSO_WM_UNIT_DIAGRAM_ISNUMVISUAL" val="0"/>
  <p:tag name="KSO_WM_UNIT_DIAGRAM_ISREFERUNIT" val="0"/>
  <p:tag name="KSO_WM_DIAGRAM_GROUP_CODE" val="p1-1"/>
  <p:tag name="KSO_WM_UNIT_TYPE" val="p_i"/>
  <p:tag name="KSO_WM_UNIT_INDEX" val="1_4"/>
  <p:tag name="KSO_WM_UNIT_LINE_FORE_SCHEMECOLOR_INDEX" val="5"/>
  <p:tag name="KSO_WM_UNIT_LINE_FILL_TYPE" val="2"/>
  <p:tag name="KSO_WM_UNIT_TEXT_FILL_FORE_SCHEMECOLOR_INDEX" val="13"/>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11192</Words>
  <Application>WPS 演示</Application>
  <PresentationFormat>宽屏</PresentationFormat>
  <Paragraphs>568</Paragraphs>
  <Slides>36</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Arial</vt:lpstr>
      <vt:lpstr>方正书宋_GBK</vt:lpstr>
      <vt:lpstr>Wingdings</vt:lpstr>
      <vt:lpstr>Arial</vt:lpstr>
      <vt:lpstr>Times New Roman</vt:lpstr>
      <vt:lpstr>微软雅黑</vt:lpstr>
      <vt:lpstr>DengXian Light</vt:lpstr>
      <vt:lpstr>汉仪中等线KW</vt:lpstr>
      <vt:lpstr>DengXian</vt:lpstr>
      <vt:lpstr>宋体</vt:lpstr>
      <vt:lpstr>Arial Unicode MS</vt:lpstr>
      <vt:lpstr>汉仪书宋二KW</vt:lpstr>
      <vt:lpstr>Office 主题</vt:lpstr>
      <vt:lpstr>PowerPoint 演示文稿</vt:lpstr>
      <vt:lpstr>基于LordStar的 LHAASO软件和数据</vt:lpstr>
      <vt:lpstr>Motivation</vt:lpstr>
      <vt:lpstr>LhSoft based on LodeStar frame work</vt:lpstr>
      <vt:lpstr>Simply to say</vt:lpstr>
      <vt:lpstr> Packages:Code modulation:</vt:lpstr>
      <vt:lpstr>PowerPoint 演示文稿</vt:lpstr>
      <vt:lpstr>Requirements file</vt:lpstr>
      <vt:lpstr>PowerPoint 演示文稿</vt:lpstr>
      <vt:lpstr>PowerPoint 演示文稿</vt:lpstr>
      <vt:lpstr>PowerPoint 演示文稿</vt:lpstr>
      <vt:lpstr>Transforming your code to packages is SIMPLE</vt:lpstr>
      <vt:lpstr>PowerPoint 演示文稿</vt:lpstr>
      <vt:lpstr>Self analysis code building</vt:lpstr>
      <vt:lpstr>Structure of an analysis code  </vt:lpstr>
      <vt:lpstr>Python macros to do the job</vt:lpstr>
      <vt:lpstr>property</vt:lpstr>
      <vt:lpstr>Eample of event reconstruction using KM2A data </vt:lpstr>
      <vt:lpstr>PowerPoint 演示文稿</vt:lpstr>
      <vt:lpstr>PowerPoint 演示文稿</vt:lpstr>
      <vt:lpstr>LHAASO Data and cali data</vt:lpstr>
      <vt:lpstr>PowerPoint 演示文稿</vt:lpstr>
      <vt:lpstr>Physics analysis</vt:lpstr>
      <vt:lpstr> Example: LHAASO Style and Drawing package </vt:lpstr>
      <vt:lpstr>PowerPoint 演示文稿</vt:lpstr>
      <vt:lpstr>plotalg2 = Algtask.createAlg("HistDrawing/myplot1D-2") plotalg2.property("inputRootFile").set("MoonShadow-2020Jan.root") plotalg2.property("outputFile").set("moonSig1D-2.pdf") plotalg2.property("xTitle").set("X") plotalg2.property("yTitle").set("Y") plotalg2.property("histName1D").set(["Sig1D1"])</vt:lpstr>
      <vt:lpstr>plotalg2 = Algtask.createAlg("HistDrawing/myplot1D-1") plotalg2.property("inputRootFile").set("MoonShadow-2020Jan.root") plotalg2.property("outputFile").set("moonSig1D-1.pdf") plotalg2.property("xTitle").set("X") plotalg2.property("yTitle").set("Y") plotalg2.property("histName1D").set(["Sig1D0","Sig1D1"])</vt:lpstr>
      <vt:lpstr>plotalg2 = Algtask.createAlg("HistDrawing/myplot4") plotalg2.property("inputRootFile").set("MoonShadow-2020Jan.root") plotalg2.property("outputFile").set("moonSig-4.pdf") plotalg2.property("xTitle").set("X") plotalg2.property("yTitle").set("Y") plotalg2.property("histName2D").set(["SigSmooth4"])</vt:lpstr>
      <vt:lpstr>An example of complete analysis</vt:lpstr>
      <vt:lpstr>LHAASO software twiki for information sharing</vt:lpstr>
      <vt:lpstr>The structure of the twiki now</vt:lpstr>
      <vt:lpstr>PowerPoint 演示文稿</vt:lpstr>
      <vt:lpstr>SVN for LHAASO software version control</vt:lpstr>
      <vt:lpstr>Relations in SVN space</vt:lpstr>
      <vt:lpstr>Summary</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of LHAASO Data</dc:title>
  <dc:creator>chengguang zhu</dc:creator>
  <cp:lastModifiedBy>zhuchengguang</cp:lastModifiedBy>
  <cp:revision>151</cp:revision>
  <cp:lastPrinted>2020-06-01T00:44:38Z</cp:lastPrinted>
  <dcterms:created xsi:type="dcterms:W3CDTF">2020-06-01T00:44:38Z</dcterms:created>
  <dcterms:modified xsi:type="dcterms:W3CDTF">2020-06-01T00:44:38Z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2052-1.9.1.2994</vt:lpwstr>
  </property>
</Properties>
</file>