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869" r:id="rId2"/>
    <p:sldId id="873" r:id="rId3"/>
    <p:sldId id="870" r:id="rId4"/>
    <p:sldId id="871" r:id="rId5"/>
    <p:sldId id="872" r:id="rId6"/>
    <p:sldId id="875" r:id="rId7"/>
    <p:sldId id="876" r:id="rId8"/>
    <p:sldId id="874" r:id="rId9"/>
    <p:sldId id="653" r:id="rId10"/>
    <p:sldId id="684" r:id="rId11"/>
    <p:sldId id="861" r:id="rId12"/>
    <p:sldId id="580" r:id="rId13"/>
    <p:sldId id="845" r:id="rId14"/>
    <p:sldId id="376" r:id="rId15"/>
    <p:sldId id="681" r:id="rId16"/>
    <p:sldId id="540" r:id="rId17"/>
    <p:sldId id="879" r:id="rId18"/>
    <p:sldId id="833" r:id="rId19"/>
    <p:sldId id="838" r:id="rId20"/>
    <p:sldId id="881" r:id="rId21"/>
    <p:sldId id="880" r:id="rId22"/>
    <p:sldId id="855" r:id="rId23"/>
    <p:sldId id="877" r:id="rId24"/>
    <p:sldId id="868" r:id="rId25"/>
    <p:sldId id="878" r:id="rId26"/>
    <p:sldId id="866" r:id="rId27"/>
    <p:sldId id="86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7455" autoAdjust="0"/>
  </p:normalViewPr>
  <p:slideViewPr>
    <p:cSldViewPr snapToGrid="0" snapToObjects="1">
      <p:cViewPr varScale="1">
        <p:scale>
          <a:sx n="163" d="100"/>
          <a:sy n="163" d="100"/>
        </p:scale>
        <p:origin x="1674" y="1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C9D030-0BD6-3B40-A2F4-32904B99089D}" type="datetimeFigureOut">
              <a:rPr lang="en-US" smtClean="0"/>
              <a:t>6/3/2020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A1C427-2733-8D43-9C60-32DA7315F21D}" type="slidenum">
              <a:rPr lang="en-US" smtClean="0"/>
              <a:t>‹#›</a:t>
            </a:fld>
            <a:endParaRPr lang="en-US"/>
          </a:p>
        </p:txBody>
      </p:sp>
    </p:spTree>
    <p:extLst>
      <p:ext uri="{BB962C8B-B14F-4D97-AF65-F5344CB8AC3E}">
        <p14:creationId xmlns:p14="http://schemas.microsoft.com/office/powerpoint/2010/main" val="2143269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Eukaryotic genomes contain billions of DNA bases and are</a:t>
            </a:r>
            <a:r>
              <a:rPr lang="en-US" altLang="zh-CN" baseline="0" dirty="0" smtClean="0"/>
              <a:t> </a:t>
            </a:r>
            <a:r>
              <a:rPr lang="en-US" altLang="zh-CN" dirty="0" smtClean="0"/>
              <a:t>difficult to manipulate.</a:t>
            </a:r>
            <a:r>
              <a:rPr lang="en-US" altLang="zh-CN" baseline="0" dirty="0" smtClean="0"/>
              <a:t> </a:t>
            </a:r>
            <a:r>
              <a:rPr lang="en-US" altLang="zh-CN" dirty="0" smtClean="0"/>
              <a:t>The development of recombinant DNA technology in the 1970s</a:t>
            </a:r>
            <a:r>
              <a:rPr lang="en-US" altLang="zh-CN" baseline="0" dirty="0" smtClean="0"/>
              <a:t> </a:t>
            </a:r>
            <a:r>
              <a:rPr lang="en-US" altLang="zh-CN" dirty="0" smtClean="0"/>
              <a:t>marked the beginning of a new era for biology. Molecular biologists gained the ability to manipulate DNA</a:t>
            </a:r>
            <a:r>
              <a:rPr lang="en-US" altLang="zh-CN" baseline="0" dirty="0" smtClean="0"/>
              <a:t> </a:t>
            </a:r>
            <a:r>
              <a:rPr lang="en-US" altLang="zh-CN" dirty="0" smtClean="0"/>
              <a:t>molecules, making it possible to study genes and harness</a:t>
            </a:r>
            <a:r>
              <a:rPr lang="en-US" altLang="zh-CN" baseline="0" dirty="0" smtClean="0"/>
              <a:t> </a:t>
            </a:r>
            <a:r>
              <a:rPr lang="en-US" altLang="zh-CN" dirty="0" smtClean="0"/>
              <a:t>them to develop novel medicine and biotechnology. Abnormalities in an individual's genetic makeup cause genetic disease. The area was revolutionized by the discovery and characterization of CRISPR mediated</a:t>
            </a:r>
            <a:r>
              <a:rPr lang="en-US" altLang="zh-CN" baseline="0" dirty="0" smtClean="0"/>
              <a:t> genome editing. </a:t>
            </a:r>
            <a:r>
              <a:rPr lang="en-US" altLang="zh-CN" dirty="0" smtClean="0"/>
              <a:t>Correction of disease-causing mutations</a:t>
            </a:r>
            <a:r>
              <a:rPr lang="en-US" altLang="zh-CN" baseline="0" dirty="0" smtClean="0"/>
              <a:t> </a:t>
            </a:r>
            <a:r>
              <a:rPr lang="en-US" altLang="zh-CN" dirty="0" smtClean="0"/>
              <a:t>by genome editing</a:t>
            </a:r>
            <a:r>
              <a:rPr lang="en-US" altLang="zh-CN" baseline="0" dirty="0" smtClean="0"/>
              <a:t> </a:t>
            </a:r>
            <a:r>
              <a:rPr lang="en-US" altLang="zh-CN" dirty="0" smtClean="0"/>
              <a:t>could eventually eradicate many genetic diseases.</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3</a:t>
            </a:fld>
            <a:endParaRPr lang="en-US"/>
          </a:p>
        </p:txBody>
      </p:sp>
    </p:spTree>
    <p:extLst>
      <p:ext uri="{BB962C8B-B14F-4D97-AF65-F5344CB8AC3E}">
        <p14:creationId xmlns:p14="http://schemas.microsoft.com/office/powerpoint/2010/main" val="32323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given the fact that clinical induction of </a:t>
            </a:r>
            <a:r>
              <a:rPr lang="en-US" altLang="zh-CN" sz="1200" kern="1200" dirty="0" err="1">
                <a:solidFill>
                  <a:schemeClr val="tx1"/>
                </a:solidFill>
                <a:effectLst/>
                <a:latin typeface="+mn-lt"/>
                <a:ea typeface="+mn-ea"/>
                <a:cs typeface="+mn-cs"/>
              </a:rPr>
              <a:t>HbF</a:t>
            </a:r>
            <a:r>
              <a:rPr lang="en-US" altLang="zh-CN" sz="1200" kern="1200" dirty="0">
                <a:solidFill>
                  <a:schemeClr val="tx1"/>
                </a:solidFill>
                <a:effectLst/>
                <a:latin typeface="+mn-lt"/>
                <a:ea typeface="+mn-ea"/>
                <a:cs typeface="+mn-cs"/>
              </a:rPr>
              <a:t> holds tremendous promise to ameliorate the clinical symptoms of sickle cell disease (SCD) and β-thalassemia. </a:t>
            </a:r>
          </a:p>
          <a:p>
            <a:endParaRPr lang="en-US"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C78B0A0-AEFA-AB41-89AD-EB7BC1DD54AA}" type="slidenum">
              <a:rPr lang="en-US" sz="1200"/>
              <a:pPr eaLnBrk="1" fontAlgn="base" hangingPunct="1">
                <a:spcBef>
                  <a:spcPct val="0"/>
                </a:spcBef>
                <a:spcAft>
                  <a:spcPct val="0"/>
                </a:spcAft>
              </a:pPr>
              <a:t>13</a:t>
            </a:fld>
            <a:endParaRPr lang="en-US" sz="1200"/>
          </a:p>
        </p:txBody>
      </p:sp>
    </p:spTree>
    <p:extLst>
      <p:ext uri="{BB962C8B-B14F-4D97-AF65-F5344CB8AC3E}">
        <p14:creationId xmlns:p14="http://schemas.microsoft.com/office/powerpoint/2010/main" val="6465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There are already several identified regulatory</a:t>
            </a:r>
            <a:r>
              <a:rPr lang="en-US" altLang="zh-CN" sz="1200" kern="1200" baseline="0" dirty="0">
                <a:solidFill>
                  <a:schemeClr val="tx1"/>
                </a:solidFill>
                <a:effectLst/>
                <a:latin typeface="+mn-lt"/>
                <a:ea typeface="+mn-ea"/>
                <a:cs typeface="+mn-cs"/>
              </a:rPr>
              <a:t> elements on the genome. BCL11A locus is the one we are interested in</a:t>
            </a:r>
            <a:r>
              <a:rPr lang="en-US" altLang="zh-CN" sz="1200" kern="1200" baseline="0" dirty="0" smtClean="0">
                <a:solidFill>
                  <a:schemeClr val="tx1"/>
                </a:solidFill>
                <a:effectLst/>
                <a:latin typeface="+mn-lt"/>
                <a:ea typeface="+mn-ea"/>
                <a:cs typeface="+mn-cs"/>
              </a:rPr>
              <a:t>. But unfortunately, BCL11A genes is also essential for HSC engraftment and B cell development. So we need to find a way to get erythroid specific knock down of BCL11A genes. It is lucky that there is a erythroid specific enhancer for BCL11A gene. The enhancer depends on minimal critical sequences susceptible to NHEJ </a:t>
            </a:r>
            <a:r>
              <a:rPr lang="en-US" altLang="zh-CN" sz="1200" kern="1200" baseline="0" dirty="0" err="1" smtClean="0">
                <a:solidFill>
                  <a:schemeClr val="tx1"/>
                </a:solidFill>
                <a:effectLst/>
                <a:latin typeface="+mn-lt"/>
                <a:ea typeface="+mn-ea"/>
                <a:cs typeface="+mn-cs"/>
              </a:rPr>
              <a:t>indels</a:t>
            </a:r>
            <a:r>
              <a:rPr lang="en-US" altLang="zh-CN" sz="1200" kern="1200" baseline="0" dirty="0" smtClean="0">
                <a:solidFill>
                  <a:schemeClr val="tx1"/>
                </a:solidFill>
                <a:effectLst/>
                <a:latin typeface="+mn-lt"/>
                <a:ea typeface="+mn-ea"/>
                <a:cs typeface="+mn-cs"/>
              </a:rPr>
              <a:t> produced by CRISPR based genome editing.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8D97CBA-D59E-5F4D-8F14-3333EBF12242}" type="slidenum">
              <a:rPr lang="en-US" sz="1200"/>
              <a:pPr eaLnBrk="1" fontAlgn="base" hangingPunct="1">
                <a:spcBef>
                  <a:spcPct val="0"/>
                </a:spcBef>
                <a:spcAft>
                  <a:spcPct val="0"/>
                </a:spcAft>
              </a:pPr>
              <a:t>14</a:t>
            </a:fld>
            <a:endParaRPr lang="en-US" sz="1200"/>
          </a:p>
        </p:txBody>
      </p:sp>
    </p:spTree>
    <p:extLst>
      <p:ext uri="{BB962C8B-B14F-4D97-AF65-F5344CB8AC3E}">
        <p14:creationId xmlns:p14="http://schemas.microsoft.com/office/powerpoint/2010/main" val="23104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we had employed </a:t>
            </a:r>
            <a:r>
              <a:rPr lang="en-US" dirty="0" err="1"/>
              <a:t>lentiviral</a:t>
            </a:r>
            <a:r>
              <a:rPr lang="en-US" dirty="0"/>
              <a:t> pooled </a:t>
            </a:r>
            <a:r>
              <a:rPr lang="en-US" dirty="0" err="1"/>
              <a:t>sgRNA</a:t>
            </a:r>
            <a:r>
              <a:rPr lang="en-US" dirty="0"/>
              <a:t> screening to identify a set of </a:t>
            </a:r>
            <a:r>
              <a:rPr lang="en-US" dirty="0" err="1"/>
              <a:t>sgRNAs</a:t>
            </a:r>
            <a:r>
              <a:rPr lang="en-US" dirty="0"/>
              <a:t> targeting the core of the +58 </a:t>
            </a:r>
            <a:r>
              <a:rPr lang="en-US" dirty="0" err="1"/>
              <a:t>erythroid</a:t>
            </a:r>
            <a:r>
              <a:rPr lang="en-US" dirty="0"/>
              <a:t> enhancer of BCL11A.</a:t>
            </a:r>
          </a:p>
        </p:txBody>
      </p:sp>
      <p:sp>
        <p:nvSpPr>
          <p:cNvPr id="4" name="Slide Number Placeholder 3"/>
          <p:cNvSpPr>
            <a:spLocks noGrp="1"/>
          </p:cNvSpPr>
          <p:nvPr>
            <p:ph type="sldNum" sz="quarter" idx="10"/>
          </p:nvPr>
        </p:nvSpPr>
        <p:spPr/>
        <p:txBody>
          <a:bodyPr/>
          <a:lstStyle/>
          <a:p>
            <a:fld id="{ADA1C427-2733-8D43-9C60-32DA7315F21D}" type="slidenum">
              <a:rPr lang="en-US" smtClean="0"/>
              <a:t>15</a:t>
            </a:fld>
            <a:endParaRPr lang="en-US"/>
          </a:p>
        </p:txBody>
      </p:sp>
    </p:spTree>
    <p:extLst>
      <p:ext uri="{BB962C8B-B14F-4D97-AF65-F5344CB8AC3E}">
        <p14:creationId xmlns:p14="http://schemas.microsoft.com/office/powerpoint/2010/main" val="3234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These findings provided</a:t>
            </a:r>
            <a:r>
              <a:rPr lang="en-US" altLang="zh-CN" baseline="0" dirty="0"/>
              <a:t> us a genome editing based new strategy for sickle cell disease and beta-thalassemia.</a:t>
            </a:r>
            <a:endParaRPr lang="en-US" altLang="zh-CN" dirty="0"/>
          </a:p>
          <a:p>
            <a:endParaRPr lang="en-US" dirty="0"/>
          </a:p>
        </p:txBody>
      </p:sp>
      <p:sp>
        <p:nvSpPr>
          <p:cNvPr id="4" name="Slide Number Placeholder 3"/>
          <p:cNvSpPr>
            <a:spLocks noGrp="1"/>
          </p:cNvSpPr>
          <p:nvPr>
            <p:ph type="sldNum" sz="quarter" idx="10"/>
          </p:nvPr>
        </p:nvSpPr>
        <p:spPr/>
        <p:txBody>
          <a:bodyPr/>
          <a:lstStyle/>
          <a:p>
            <a:fld id="{ADA1C427-2733-8D43-9C60-32DA7315F21D}" type="slidenum">
              <a:rPr lang="en-US" smtClean="0"/>
              <a:t>16</a:t>
            </a:fld>
            <a:endParaRPr lang="en-US"/>
          </a:p>
        </p:txBody>
      </p:sp>
    </p:spTree>
    <p:extLst>
      <p:ext uri="{BB962C8B-B14F-4D97-AF65-F5344CB8AC3E}">
        <p14:creationId xmlns:p14="http://schemas.microsoft.com/office/powerpoint/2010/main" val="386239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a:t>
            </a:r>
            <a:r>
              <a:rPr lang="en-US" altLang="zh-CN" sz="1200" kern="1200" baseline="0" dirty="0" smtClean="0">
                <a:solidFill>
                  <a:schemeClr val="tx1"/>
                </a:solidFill>
                <a:effectLst/>
                <a:latin typeface="+mn-lt"/>
                <a:ea typeface="+mn-ea"/>
                <a:cs typeface="+mn-cs"/>
              </a:rPr>
              <a:t> optimized t</a:t>
            </a:r>
            <a:r>
              <a:rPr lang="en-US" altLang="zh-CN" sz="1200" kern="1200" dirty="0" smtClean="0">
                <a:solidFill>
                  <a:schemeClr val="tx1"/>
                </a:solidFill>
                <a:effectLst/>
                <a:latin typeface="+mn-lt"/>
                <a:ea typeface="+mn-ea"/>
                <a:cs typeface="+mn-cs"/>
              </a:rPr>
              <a:t>he Cas9 protein we used in the experiments described above included two SV40 nuclear localization sequences on the C-terminus. we </a:t>
            </a:r>
            <a:r>
              <a:rPr lang="en-US" altLang="zh-CN" sz="1200" kern="1200" dirty="0" err="1" smtClean="0">
                <a:solidFill>
                  <a:schemeClr val="tx1"/>
                </a:solidFill>
                <a:effectLst/>
                <a:latin typeface="+mn-lt"/>
                <a:ea typeface="+mn-ea"/>
                <a:cs typeface="+mn-cs"/>
              </a:rPr>
              <a:t>electroporated</a:t>
            </a:r>
            <a:r>
              <a:rPr lang="en-US" altLang="zh-CN" sz="1200" kern="1200" dirty="0" smtClean="0">
                <a:solidFill>
                  <a:schemeClr val="tx1"/>
                </a:solidFill>
                <a:effectLst/>
                <a:latin typeface="+mn-lt"/>
                <a:ea typeface="+mn-ea"/>
                <a:cs typeface="+mn-cs"/>
              </a:rPr>
              <a:t> human CD34</a:t>
            </a:r>
            <a:r>
              <a:rPr lang="en-US" altLang="zh-CN" sz="1200" kern="1200" baseline="300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HSPCs with </a:t>
            </a:r>
            <a:r>
              <a:rPr lang="en-US" altLang="zh-CN" sz="1200" i="1" kern="1200" dirty="0" smtClean="0">
                <a:solidFill>
                  <a:schemeClr val="tx1"/>
                </a:solidFill>
                <a:effectLst/>
                <a:latin typeface="+mn-lt"/>
                <a:ea typeface="+mn-ea"/>
                <a:cs typeface="+mn-cs"/>
              </a:rPr>
              <a:t>BCL11A </a:t>
            </a:r>
            <a:r>
              <a:rPr lang="en-US" altLang="zh-CN" sz="1200" kern="1200" dirty="0" smtClean="0">
                <a:solidFill>
                  <a:schemeClr val="tx1"/>
                </a:solidFill>
                <a:effectLst/>
                <a:latin typeface="+mn-lt"/>
                <a:ea typeface="+mn-ea"/>
                <a:cs typeface="+mn-cs"/>
              </a:rPr>
              <a:t>enhancer targeting</a:t>
            </a:r>
            <a:r>
              <a:rPr lang="en-US" altLang="zh-CN" sz="1200" i="1"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RNPs. We</a:t>
            </a:r>
            <a:r>
              <a:rPr lang="en-US" altLang="zh-CN" sz="1200" kern="1200" baseline="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electroporated</a:t>
            </a:r>
            <a:r>
              <a:rPr lang="en-US" altLang="zh-CN" sz="1200" kern="1200" dirty="0" smtClean="0">
                <a:solidFill>
                  <a:schemeClr val="tx1"/>
                </a:solidFill>
                <a:effectLst/>
                <a:latin typeface="+mn-lt"/>
                <a:ea typeface="+mn-ea"/>
                <a:cs typeface="+mn-cs"/>
              </a:rPr>
              <a:t> cells with 3xNLS-Cas9 and found very efficient editing of HSC.</a:t>
            </a:r>
            <a:r>
              <a:rPr lang="zh-CN" altLang="en-US" sz="1200" kern="1200" baseline="0" dirty="0" smtClean="0">
                <a:solidFill>
                  <a:schemeClr val="tx1"/>
                </a:solidFill>
                <a:effectLst/>
                <a:latin typeface="+mn-lt"/>
                <a:ea typeface="+mn-ea"/>
                <a:cs typeface="+mn-cs"/>
              </a:rPr>
              <a:t> </a:t>
            </a:r>
            <a:r>
              <a:rPr lang="en-US" altLang="zh-CN" dirty="0" smtClean="0"/>
              <a:t>RNP editing of BCL11A enhancer gives</a:t>
            </a:r>
            <a:r>
              <a:rPr lang="en-US" altLang="zh-CN" baseline="0" dirty="0" smtClean="0"/>
              <a:t> extremely high editing in CD34 cells. Deep sequencing confirms that the unedited BCL11A enhancer allele is just 2%, edited alleles are 98%.</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17</a:t>
            </a:fld>
            <a:endParaRPr lang="en-US"/>
          </a:p>
        </p:txBody>
      </p:sp>
    </p:spTree>
    <p:extLst>
      <p:ext uri="{BB962C8B-B14F-4D97-AF65-F5344CB8AC3E}">
        <p14:creationId xmlns:p14="http://schemas.microsoft.com/office/powerpoint/2010/main" val="2860248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wished to test if this </a:t>
            </a:r>
            <a:r>
              <a:rPr lang="en-US" altLang="zh-CN" sz="1200" i="1" kern="1200" dirty="0">
                <a:solidFill>
                  <a:schemeClr val="tx1"/>
                </a:solidFill>
                <a:effectLst/>
                <a:latin typeface="+mn-lt"/>
                <a:ea typeface="+mn-ea"/>
                <a:cs typeface="+mn-cs"/>
              </a:rPr>
              <a:t>BCL11A </a:t>
            </a:r>
            <a:r>
              <a:rPr lang="en-US" altLang="zh-CN" sz="1200" kern="1200" dirty="0">
                <a:solidFill>
                  <a:schemeClr val="tx1"/>
                </a:solidFill>
                <a:effectLst/>
                <a:latin typeface="+mn-lt"/>
                <a:ea typeface="+mn-ea"/>
                <a:cs typeface="+mn-cs"/>
              </a:rPr>
              <a:t>enhancer editing approach would result in clinically meaningful </a:t>
            </a:r>
            <a:r>
              <a:rPr lang="en-US" altLang="zh-CN" sz="1200" kern="1200" dirty="0" err="1">
                <a:solidFill>
                  <a:schemeClr val="tx1"/>
                </a:solidFill>
                <a:effectLst/>
                <a:latin typeface="+mn-lt"/>
                <a:ea typeface="+mn-ea"/>
                <a:cs typeface="+mn-cs"/>
              </a:rPr>
              <a:t>gama</a:t>
            </a:r>
            <a:r>
              <a:rPr lang="en-US" altLang="zh-CN" sz="1200" kern="1200" dirty="0">
                <a:solidFill>
                  <a:schemeClr val="tx1"/>
                </a:solidFill>
                <a:effectLst/>
                <a:latin typeface="+mn-lt"/>
                <a:ea typeface="+mn-ea"/>
                <a:cs typeface="+mn-cs"/>
              </a:rPr>
              <a:t>-globin induction. We isolated CD34</a:t>
            </a:r>
            <a:r>
              <a:rPr lang="en-US" altLang="zh-CN" sz="1200" kern="1200" baseline="300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HSPCs from patients with beta-thalassemia and subjected them to </a:t>
            </a:r>
            <a:r>
              <a:rPr lang="en-US" altLang="zh-CN" sz="1200" i="1" kern="1200" dirty="0">
                <a:solidFill>
                  <a:schemeClr val="tx1"/>
                </a:solidFill>
                <a:effectLst/>
                <a:latin typeface="+mn-lt"/>
                <a:ea typeface="+mn-ea"/>
                <a:cs typeface="+mn-cs"/>
              </a:rPr>
              <a:t>BCL11A </a:t>
            </a:r>
            <a:r>
              <a:rPr lang="en-US" altLang="zh-CN" sz="1200" kern="1200" dirty="0">
                <a:solidFill>
                  <a:schemeClr val="tx1"/>
                </a:solidFill>
                <a:effectLst/>
                <a:latin typeface="+mn-lt"/>
                <a:ea typeface="+mn-ea"/>
                <a:cs typeface="+mn-cs"/>
              </a:rPr>
              <a:t>enhancer editing. We included seven patient donors with varying genotypes, </a:t>
            </a:r>
            <a:r>
              <a:rPr lang="en-US" altLang="zh-CN" sz="1200" kern="1200" dirty="0" smtClean="0">
                <a:solidFill>
                  <a:schemeClr val="tx1"/>
                </a:solidFill>
                <a:effectLst/>
                <a:latin typeface="+mn-lt"/>
                <a:ea typeface="+mn-ea"/>
                <a:cs typeface="+mn-cs"/>
              </a:rPr>
              <a:t>In </a:t>
            </a:r>
            <a:r>
              <a:rPr lang="en-US" altLang="zh-CN" sz="1200" kern="1200" dirty="0">
                <a:solidFill>
                  <a:schemeClr val="tx1"/>
                </a:solidFill>
                <a:effectLst/>
                <a:latin typeface="+mn-lt"/>
                <a:ea typeface="+mn-ea"/>
                <a:cs typeface="+mn-cs"/>
              </a:rPr>
              <a:t>each beta-thalassemia donor’s </a:t>
            </a:r>
            <a:r>
              <a:rPr lang="en-US" altLang="zh-CN" sz="1200" i="1" kern="1200" dirty="0">
                <a:solidFill>
                  <a:schemeClr val="tx1"/>
                </a:solidFill>
                <a:effectLst/>
                <a:latin typeface="+mn-lt"/>
                <a:ea typeface="+mn-ea"/>
                <a:cs typeface="+mn-cs"/>
              </a:rPr>
              <a:t>BCL11A </a:t>
            </a:r>
            <a:r>
              <a:rPr lang="en-US" altLang="zh-CN" sz="1200" kern="1200" dirty="0">
                <a:solidFill>
                  <a:schemeClr val="tx1"/>
                </a:solidFill>
                <a:effectLst/>
                <a:latin typeface="+mn-lt"/>
                <a:ea typeface="+mn-ea"/>
                <a:cs typeface="+mn-cs"/>
              </a:rPr>
              <a:t>enhancer edited cells, we demonstrated potent induction of </a:t>
            </a:r>
            <a:r>
              <a:rPr lang="en-US" altLang="zh-CN" sz="1200" kern="1200" dirty="0" err="1">
                <a:solidFill>
                  <a:schemeClr val="tx1"/>
                </a:solidFill>
                <a:effectLst/>
                <a:latin typeface="+mn-lt"/>
                <a:ea typeface="+mn-ea"/>
                <a:cs typeface="+mn-cs"/>
              </a:rPr>
              <a:t>gama</a:t>
            </a:r>
            <a:r>
              <a:rPr lang="en-US" altLang="zh-CN" sz="1200" kern="1200" dirty="0">
                <a:solidFill>
                  <a:schemeClr val="tx1"/>
                </a:solidFill>
                <a:effectLst/>
                <a:latin typeface="+mn-lt"/>
                <a:ea typeface="+mn-ea"/>
                <a:cs typeface="+mn-cs"/>
              </a:rPr>
              <a:t>-globin, with a mean of 55.6% relative to alpha-globin</a:t>
            </a:r>
            <a:r>
              <a:rPr lang="en-US" altLang="zh-CN" sz="1200" kern="1200" dirty="0" smtClean="0">
                <a:solidFill>
                  <a:schemeClr val="tx1"/>
                </a:solidFill>
                <a:effectLst/>
                <a:latin typeface="+mn-lt"/>
                <a:ea typeface="+mn-ea"/>
                <a:cs typeface="+mn-cs"/>
              </a:rPr>
              <a:t>. We found improved enucleation of erythroid cells in each of the beta-thalassemia samples.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Following </a:t>
            </a:r>
            <a:r>
              <a:rPr lang="en-US" altLang="zh-CN" sz="1200" i="1" kern="1200" dirty="0" smtClean="0">
                <a:solidFill>
                  <a:schemeClr val="tx1"/>
                </a:solidFill>
                <a:effectLst/>
                <a:latin typeface="+mn-lt"/>
                <a:ea typeface="+mn-ea"/>
                <a:cs typeface="+mn-cs"/>
              </a:rPr>
              <a:t>BCL11A </a:t>
            </a:r>
            <a:r>
              <a:rPr lang="en-US" altLang="zh-CN" sz="1200" kern="1200" dirty="0" smtClean="0">
                <a:solidFill>
                  <a:schemeClr val="tx1"/>
                </a:solidFill>
                <a:effectLst/>
                <a:latin typeface="+mn-lt"/>
                <a:ea typeface="+mn-ea"/>
                <a:cs typeface="+mn-cs"/>
              </a:rPr>
              <a:t>enhancer editing, we observed increases in cell size and cell circularity by </a:t>
            </a:r>
            <a:r>
              <a:rPr lang="en-US" altLang="zh-CN" sz="1200" kern="1200" dirty="0" err="1" smtClean="0">
                <a:solidFill>
                  <a:schemeClr val="tx1"/>
                </a:solidFill>
                <a:effectLst/>
                <a:latin typeface="+mn-lt"/>
                <a:ea typeface="+mn-ea"/>
                <a:cs typeface="+mn-cs"/>
              </a:rPr>
              <a:t>imagestream</a:t>
            </a:r>
            <a:r>
              <a:rPr lang="en-US" altLang="zh-CN" sz="1200" kern="1200" baseline="0" dirty="0" smtClean="0">
                <a:solidFill>
                  <a:schemeClr val="tx1"/>
                </a:solidFill>
                <a:effectLst/>
                <a:latin typeface="+mn-lt"/>
                <a:ea typeface="+mn-ea"/>
                <a:cs typeface="+mn-cs"/>
              </a:rPr>
              <a:t> analysis</a:t>
            </a:r>
            <a:r>
              <a:rPr lang="en-US" altLang="zh-CN" sz="1200" kern="1200" dirty="0" smtClean="0">
                <a:solidFill>
                  <a:schemeClr val="tx1"/>
                </a:solidFill>
                <a:effectLst/>
                <a:latin typeface="+mn-lt"/>
                <a:ea typeface="+mn-ea"/>
                <a:cs typeface="+mn-cs"/>
              </a:rPr>
              <a:t>. Suggest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Cas9 editing of </a:t>
            </a:r>
            <a:r>
              <a:rPr lang="en-US" altLang="zh-CN" sz="1200" i="1" kern="1200" dirty="0" smtClean="0">
                <a:solidFill>
                  <a:schemeClr val="tx1"/>
                </a:solidFill>
                <a:effectLst/>
                <a:latin typeface="+mn-lt"/>
                <a:ea typeface="+mn-ea"/>
                <a:cs typeface="+mn-cs"/>
              </a:rPr>
              <a:t>BCL11A </a:t>
            </a:r>
            <a:r>
              <a:rPr lang="en-US" altLang="zh-CN" sz="1200" kern="1200" dirty="0" smtClean="0">
                <a:solidFill>
                  <a:schemeClr val="tx1"/>
                </a:solidFill>
                <a:effectLst/>
                <a:latin typeface="+mn-lt"/>
                <a:ea typeface="+mn-ea"/>
                <a:cs typeface="+mn-cs"/>
              </a:rPr>
              <a:t>enhancer in patient-derived CD34</a:t>
            </a:r>
            <a:r>
              <a:rPr lang="en-US" altLang="zh-CN" sz="1200" kern="1200" baseline="300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cell</a:t>
            </a:r>
            <a:r>
              <a:rPr lang="en-US" altLang="zh-CN" sz="1200" kern="1200" dirty="0" smtClean="0">
                <a:solidFill>
                  <a:schemeClr val="tx1"/>
                </a:solidFill>
                <a:effectLst/>
                <a:latin typeface="+mn-lt"/>
                <a:ea typeface="+mn-ea"/>
                <a:cs typeface="+mn-cs"/>
              </a:rPr>
              <a:t>s is sufficient to ameliorate globin chain imbalance and erythroid maturation.</a:t>
            </a:r>
            <a:r>
              <a:rPr lang="en-US" altLang="zh-CN" sz="1200" b="1" kern="1200" dirty="0" smtClean="0">
                <a:solidFill>
                  <a:schemeClr val="tx1"/>
                </a:solidFill>
                <a:effectLst/>
                <a:latin typeface="+mn-lt"/>
                <a:ea typeface="+mn-ea"/>
                <a:cs typeface="+mn-cs"/>
              </a:rPr>
              <a:t> </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18</a:t>
            </a:fld>
            <a:endParaRPr lang="en-US"/>
          </a:p>
        </p:txBody>
      </p:sp>
    </p:spTree>
    <p:extLst>
      <p:ext uri="{BB962C8B-B14F-4D97-AF65-F5344CB8AC3E}">
        <p14:creationId xmlns:p14="http://schemas.microsoft.com/office/powerpoint/2010/main" val="3096836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a:t>
            </a:r>
            <a:r>
              <a:rPr lang="en-US" altLang="zh-CN" sz="1200" kern="1200" dirty="0" smtClean="0">
                <a:solidFill>
                  <a:schemeClr val="tx1"/>
                </a:solidFill>
                <a:effectLst/>
                <a:latin typeface="+mn-lt"/>
                <a:ea typeface="+mn-ea"/>
                <a:cs typeface="+mn-cs"/>
              </a:rPr>
              <a:t>also tried</a:t>
            </a:r>
            <a:r>
              <a:rPr lang="en-US" altLang="zh-CN" sz="1200" kern="1200" baseline="0" dirty="0" smtClean="0">
                <a:solidFill>
                  <a:schemeClr val="tx1"/>
                </a:solidFill>
                <a:effectLst/>
                <a:latin typeface="+mn-lt"/>
                <a:ea typeface="+mn-ea"/>
                <a:cs typeface="+mn-cs"/>
              </a:rPr>
              <a:t> mouse bone marrow transplant to make sure the gene editing doesn’t affect the engraftment ability of HSC</a:t>
            </a:r>
            <a:r>
              <a:rPr lang="en-US" altLang="zh-CN" sz="1200" kern="1200" dirty="0" smtClean="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 performed RNP electroporation with 3xNLS-Cas9 and </a:t>
            </a:r>
            <a:r>
              <a:rPr lang="en-US" altLang="zh-CN" sz="1200" i="1" kern="1200" dirty="0">
                <a:solidFill>
                  <a:schemeClr val="tx1"/>
                </a:solidFill>
                <a:effectLst/>
                <a:latin typeface="+mn-lt"/>
                <a:ea typeface="+mn-ea"/>
                <a:cs typeface="+mn-cs"/>
              </a:rPr>
              <a:t>BCL11A </a:t>
            </a:r>
            <a:r>
              <a:rPr lang="en-US" altLang="zh-CN" sz="1200" kern="1200" dirty="0">
                <a:solidFill>
                  <a:schemeClr val="tx1"/>
                </a:solidFill>
                <a:effectLst/>
                <a:latin typeface="+mn-lt"/>
                <a:ea typeface="+mn-ea"/>
                <a:cs typeface="+mn-cs"/>
              </a:rPr>
              <a:t>enhancer MS-sgRNA-1617 and observed similar human marrow engraftment after 16 weeks with edited and unedited CD34</a:t>
            </a:r>
            <a:r>
              <a:rPr lang="en-US" altLang="zh-CN" sz="1200" kern="1200" baseline="300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HSPC. Long-term engrafting human cells maintained 96.5% </a:t>
            </a:r>
            <a:r>
              <a:rPr lang="en-US" altLang="zh-CN" sz="1200" kern="1200" dirty="0" err="1">
                <a:solidFill>
                  <a:schemeClr val="tx1"/>
                </a:solidFill>
                <a:effectLst/>
                <a:latin typeface="+mn-lt"/>
                <a:ea typeface="+mn-ea"/>
                <a:cs typeface="+mn-cs"/>
              </a:rPr>
              <a:t>indels</a:t>
            </a:r>
            <a:r>
              <a:rPr lang="en-US" altLang="zh-CN" sz="1200" kern="1200" dirty="0">
                <a:solidFill>
                  <a:schemeClr val="tx1"/>
                </a:solidFill>
                <a:effectLst/>
                <a:latin typeface="+mn-lt"/>
                <a:ea typeface="+mn-ea"/>
                <a:cs typeface="+mn-cs"/>
              </a:rPr>
              <a:t>, similar to the 98.1% </a:t>
            </a:r>
            <a:r>
              <a:rPr lang="en-US" altLang="zh-CN" sz="1200" kern="1200" dirty="0" err="1">
                <a:solidFill>
                  <a:schemeClr val="tx1"/>
                </a:solidFill>
                <a:effectLst/>
                <a:latin typeface="+mn-lt"/>
                <a:ea typeface="+mn-ea"/>
                <a:cs typeface="+mn-cs"/>
              </a:rPr>
              <a:t>indels</a:t>
            </a:r>
            <a:r>
              <a:rPr lang="en-US" altLang="zh-CN" sz="1200" kern="1200" dirty="0">
                <a:solidFill>
                  <a:schemeClr val="tx1"/>
                </a:solidFill>
                <a:effectLst/>
                <a:latin typeface="+mn-lt"/>
                <a:ea typeface="+mn-ea"/>
                <a:cs typeface="+mn-cs"/>
              </a:rPr>
              <a:t> observed in the input cells. In the bone marrow</a:t>
            </a:r>
            <a:r>
              <a:rPr lang="en-US" altLang="zh-CN" sz="1200" kern="1200" dirty="0" smtClean="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19</a:t>
            </a:fld>
            <a:endParaRPr lang="en-US"/>
          </a:p>
        </p:txBody>
      </p:sp>
    </p:spTree>
    <p:extLst>
      <p:ext uri="{BB962C8B-B14F-4D97-AF65-F5344CB8AC3E}">
        <p14:creationId xmlns:p14="http://schemas.microsoft.com/office/powerpoint/2010/main" val="869433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One of the major concerns with therapeutic genome editing is the potential for off-target </a:t>
            </a:r>
            <a:r>
              <a:rPr lang="en-US" altLang="zh-CN" sz="1200" kern="1200" dirty="0" err="1" smtClean="0">
                <a:solidFill>
                  <a:schemeClr val="tx1"/>
                </a:solidFill>
                <a:effectLst/>
                <a:latin typeface="+mn-lt"/>
                <a:ea typeface="+mn-ea"/>
                <a:cs typeface="+mn-cs"/>
              </a:rPr>
              <a:t>genotoxicity</a:t>
            </a:r>
            <a:r>
              <a:rPr lang="en-US" altLang="zh-CN" sz="1200" kern="1200" dirty="0" smtClean="0">
                <a:solidFill>
                  <a:schemeClr val="tx1"/>
                </a:solidFill>
                <a:effectLst/>
                <a:latin typeface="+mn-lt"/>
                <a:ea typeface="+mn-ea"/>
                <a:cs typeface="+mn-cs"/>
              </a:rPr>
              <a:t>. Therefore, to test the specificity of the RNP sgRNA-1617, we performed CIRCLE-</a:t>
            </a:r>
            <a:r>
              <a:rPr lang="en-US" altLang="zh-CN" sz="1200" kern="1200" dirty="0" err="1" smtClean="0">
                <a:solidFill>
                  <a:schemeClr val="tx1"/>
                </a:solidFill>
                <a:effectLst/>
                <a:latin typeface="+mn-lt"/>
                <a:ea typeface="+mn-ea"/>
                <a:cs typeface="+mn-cs"/>
              </a:rPr>
              <a:t>seq</a:t>
            </a:r>
            <a:r>
              <a:rPr lang="en-US" altLang="zh-CN" sz="1200" kern="1200" dirty="0" smtClean="0">
                <a:solidFill>
                  <a:schemeClr val="tx1"/>
                </a:solidFill>
                <a:effectLst/>
                <a:latin typeface="+mn-lt"/>
                <a:ea typeface="+mn-ea"/>
                <a:cs typeface="+mn-cs"/>
              </a:rPr>
              <a:t>, a method to define genome-wide target sequences susceptible to RNP cleavage in vitro. We performed amplicon deep sequencing of each of these 20 off-target sites and four additional </a:t>
            </a:r>
            <a:r>
              <a:rPr lang="en-US" altLang="zh-CN" sz="1200" i="1" kern="1200" dirty="0" smtClean="0">
                <a:solidFill>
                  <a:schemeClr val="tx1"/>
                </a:solidFill>
                <a:effectLst/>
                <a:latin typeface="+mn-lt"/>
                <a:ea typeface="+mn-ea"/>
                <a:cs typeface="+mn-cs"/>
              </a:rPr>
              <a:t>in </a:t>
            </a:r>
            <a:r>
              <a:rPr lang="en-US" altLang="zh-CN" sz="1200" i="1" kern="1200" dirty="0" err="1" smtClean="0">
                <a:solidFill>
                  <a:schemeClr val="tx1"/>
                </a:solidFill>
                <a:effectLst/>
                <a:latin typeface="+mn-lt"/>
                <a:ea typeface="+mn-ea"/>
                <a:cs typeface="+mn-cs"/>
              </a:rPr>
              <a:t>silico</a:t>
            </a:r>
            <a:r>
              <a:rPr lang="en-US" altLang="zh-CN" sz="1200" i="1"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predicted off-target sites from CD34</a:t>
            </a:r>
            <a:r>
              <a:rPr lang="en-US" altLang="zh-CN" sz="1200" kern="1200" baseline="300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HSPCs edited with both 2xNLS-Cas9 and 3xNLS-Cas9. We did not identify any off-target sites.</a:t>
            </a:r>
            <a:r>
              <a:rPr lang="en-US" altLang="zh-CN" sz="1200" kern="1200" baseline="0" dirty="0" smtClean="0">
                <a:solidFill>
                  <a:schemeClr val="tx1"/>
                </a:solidFill>
                <a:effectLst/>
                <a:latin typeface="+mn-lt"/>
                <a:ea typeface="+mn-ea"/>
                <a:cs typeface="+mn-cs"/>
              </a:rPr>
              <a:t> </a:t>
            </a:r>
            <a:endParaRPr lang="zh-CN" altLang="en-US" dirty="0" smtClean="0"/>
          </a:p>
        </p:txBody>
      </p:sp>
      <p:sp>
        <p:nvSpPr>
          <p:cNvPr id="4" name="Slide Number Placeholder 3"/>
          <p:cNvSpPr>
            <a:spLocks noGrp="1"/>
          </p:cNvSpPr>
          <p:nvPr>
            <p:ph type="sldNum" sz="quarter" idx="10"/>
          </p:nvPr>
        </p:nvSpPr>
        <p:spPr/>
        <p:txBody>
          <a:bodyPr/>
          <a:lstStyle/>
          <a:p>
            <a:fld id="{ADA1C427-2733-8D43-9C60-32DA7315F21D}" type="slidenum">
              <a:rPr lang="en-US" smtClean="0"/>
              <a:t>20</a:t>
            </a:fld>
            <a:endParaRPr lang="en-US"/>
          </a:p>
        </p:txBody>
      </p:sp>
    </p:spTree>
    <p:extLst>
      <p:ext uri="{BB962C8B-B14F-4D97-AF65-F5344CB8AC3E}">
        <p14:creationId xmlns:p14="http://schemas.microsoft.com/office/powerpoint/2010/main" val="90895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CD34</a:t>
            </a:r>
            <a:r>
              <a:rPr lang="en-US" altLang="zh-CN" sz="1200" kern="1200" baseline="300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HSPCs were collected from the bone marrow of engrafted mice subject to in vitro </a:t>
            </a:r>
            <a:r>
              <a:rPr lang="en-US" altLang="zh-CN" sz="1200" kern="1200" dirty="0" err="1" smtClean="0">
                <a:solidFill>
                  <a:schemeClr val="tx1"/>
                </a:solidFill>
                <a:effectLst/>
                <a:latin typeface="+mn-lt"/>
                <a:ea typeface="+mn-ea"/>
                <a:cs typeface="+mn-cs"/>
              </a:rPr>
              <a:t>erythroid</a:t>
            </a:r>
            <a:r>
              <a:rPr lang="en-US" altLang="zh-CN" sz="1200" kern="1200" dirty="0" smtClean="0">
                <a:solidFill>
                  <a:schemeClr val="tx1"/>
                </a:solidFill>
                <a:effectLst/>
                <a:latin typeface="+mn-lt"/>
                <a:ea typeface="+mn-ea"/>
                <a:cs typeface="+mn-cs"/>
              </a:rPr>
              <a:t> differentiation. While unedited SCD enucleated </a:t>
            </a:r>
            <a:r>
              <a:rPr lang="en-US" altLang="zh-CN" sz="1200" kern="1200" dirty="0" err="1" smtClean="0">
                <a:solidFill>
                  <a:schemeClr val="tx1"/>
                </a:solidFill>
                <a:effectLst/>
                <a:latin typeface="+mn-lt"/>
                <a:ea typeface="+mn-ea"/>
                <a:cs typeface="+mn-cs"/>
              </a:rPr>
              <a:t>erythroid</a:t>
            </a:r>
            <a:r>
              <a:rPr lang="en-US" altLang="zh-CN" sz="1200" kern="1200" dirty="0" smtClean="0">
                <a:solidFill>
                  <a:schemeClr val="tx1"/>
                </a:solidFill>
                <a:effectLst/>
                <a:latin typeface="+mn-lt"/>
                <a:ea typeface="+mn-ea"/>
                <a:cs typeface="+mn-cs"/>
              </a:rPr>
              <a:t> cells derived from engrafting HSCs demonstrated robust in vitro sickling following</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MBS treatment, edited SCD cells were resistant to sickling.</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21</a:t>
            </a:fld>
            <a:endParaRPr lang="en-US"/>
          </a:p>
        </p:txBody>
      </p:sp>
    </p:spTree>
    <p:extLst>
      <p:ext uri="{BB962C8B-B14F-4D97-AF65-F5344CB8AC3E}">
        <p14:creationId xmlns:p14="http://schemas.microsoft.com/office/powerpoint/2010/main" val="13928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edited SCD cells were resistant to sickling</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22</a:t>
            </a:fld>
            <a:endParaRPr lang="en-US"/>
          </a:p>
        </p:txBody>
      </p:sp>
    </p:spTree>
    <p:extLst>
      <p:ext uri="{BB962C8B-B14F-4D97-AF65-F5344CB8AC3E}">
        <p14:creationId xmlns:p14="http://schemas.microsoft.com/office/powerpoint/2010/main" val="273606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 a movie</a:t>
            </a:r>
            <a:r>
              <a:rPr lang="en-US" altLang="zh-CN" baseline="0" dirty="0" smtClean="0"/>
              <a:t> shown the CRISPR system the bacteria used to attack the virus.</a:t>
            </a:r>
            <a:endParaRPr lang="zh-CN" altLang="en-US" dirty="0"/>
          </a:p>
        </p:txBody>
      </p:sp>
      <p:sp>
        <p:nvSpPr>
          <p:cNvPr id="4" name="灯片编号占位符 3"/>
          <p:cNvSpPr>
            <a:spLocks noGrp="1"/>
          </p:cNvSpPr>
          <p:nvPr>
            <p:ph type="sldNum" sz="quarter" idx="5"/>
          </p:nvPr>
        </p:nvSpPr>
        <p:spPr/>
        <p:txBody>
          <a:bodyPr/>
          <a:lstStyle/>
          <a:p>
            <a:fld id="{ADA1C427-2733-8D43-9C60-32DA7315F21D}" type="slidenum">
              <a:rPr lang="en-US" smtClean="0"/>
              <a:t>4</a:t>
            </a:fld>
            <a:endParaRPr lang="en-US"/>
          </a:p>
        </p:txBody>
      </p:sp>
    </p:spTree>
    <p:extLst>
      <p:ext uri="{BB962C8B-B14F-4D97-AF65-F5344CB8AC3E}">
        <p14:creationId xmlns:p14="http://schemas.microsoft.com/office/powerpoint/2010/main" val="1748318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Here I</a:t>
            </a:r>
            <a:r>
              <a:rPr lang="en-US" altLang="zh-CN" baseline="0" dirty="0" smtClean="0"/>
              <a:t> will show you another genome editing tool for HSC. </a:t>
            </a:r>
            <a:r>
              <a:rPr lang="en-US" altLang="zh-CN" dirty="0" smtClean="0"/>
              <a:t>Because most of</a:t>
            </a:r>
            <a:r>
              <a:rPr lang="en-US" altLang="zh-CN" baseline="0" dirty="0" smtClean="0"/>
              <a:t> the genetic diseases are caused by point mutation.</a:t>
            </a:r>
            <a:r>
              <a:rPr lang="zh-CN" altLang="en-US" baseline="0" dirty="0" smtClean="0"/>
              <a:t> </a:t>
            </a:r>
            <a:r>
              <a:rPr lang="en-US" altLang="zh-CN" dirty="0" smtClean="0"/>
              <a:t>Base </a:t>
            </a:r>
            <a:r>
              <a:rPr lang="en-US" altLang="zh-CN" dirty="0"/>
              <a:t>editing by nucleotide deaminases linked to programmable</a:t>
            </a:r>
            <a:r>
              <a:rPr lang="en-US" altLang="zh-CN" baseline="0" dirty="0"/>
              <a:t> </a:t>
            </a:r>
            <a:r>
              <a:rPr lang="en-US" altLang="zh-CN" dirty="0"/>
              <a:t>DNA-binding proteins represents a promising approach</a:t>
            </a:r>
            <a:r>
              <a:rPr lang="en-US" altLang="zh-CN" baseline="0" dirty="0"/>
              <a:t> </a:t>
            </a:r>
            <a:r>
              <a:rPr lang="en-US" altLang="zh-CN" dirty="0"/>
              <a:t>to </a:t>
            </a:r>
            <a:r>
              <a:rPr lang="en-US" altLang="zh-CN" dirty="0" smtClean="0"/>
              <a:t>permanently corrected the point mutation and </a:t>
            </a:r>
            <a:r>
              <a:rPr lang="en-US" altLang="zh-CN" dirty="0"/>
              <a:t>remedy blood disorders</a:t>
            </a:r>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23</a:t>
            </a:fld>
            <a:endParaRPr lang="en-US"/>
          </a:p>
        </p:txBody>
      </p:sp>
    </p:spTree>
    <p:extLst>
      <p:ext uri="{BB962C8B-B14F-4D97-AF65-F5344CB8AC3E}">
        <p14:creationId xmlns:p14="http://schemas.microsoft.com/office/powerpoint/2010/main" val="104424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results </a:t>
            </a:r>
            <a:r>
              <a:rPr lang="en-US" altLang="zh-CN" dirty="0"/>
              <a:t>demonstrate the potential of RNP base editing</a:t>
            </a:r>
            <a:r>
              <a:rPr lang="en-US" altLang="zh-CN" baseline="0" dirty="0"/>
              <a:t> </a:t>
            </a:r>
            <a:r>
              <a:rPr lang="en-US" altLang="zh-CN" dirty="0"/>
              <a:t>of human HSPCs as a feasible alternative to nuclease editing</a:t>
            </a:r>
            <a:r>
              <a:rPr lang="en-US" altLang="zh-CN" baseline="0" dirty="0"/>
              <a:t> </a:t>
            </a:r>
            <a:r>
              <a:rPr lang="en-US" altLang="zh-CN" dirty="0"/>
              <a:t>for HSC-targeted therapeutic genome modification</a:t>
            </a:r>
            <a:r>
              <a:rPr lang="en-US" altLang="zh-CN" dirty="0" smtClean="0"/>
              <a:t>. We</a:t>
            </a:r>
            <a:r>
              <a:rPr lang="en-US" altLang="zh-CN" baseline="0" dirty="0" smtClean="0"/>
              <a:t> can correct two mutations located at two different loci to cure beta thalassemia or sickle cell disease. More importantly, this approach could be adapted to more blood diseased caused by point mutation.</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24</a:t>
            </a:fld>
            <a:endParaRPr lang="en-US"/>
          </a:p>
        </p:txBody>
      </p:sp>
    </p:spTree>
    <p:extLst>
      <p:ext uri="{BB962C8B-B14F-4D97-AF65-F5344CB8AC3E}">
        <p14:creationId xmlns:p14="http://schemas.microsoft.com/office/powerpoint/2010/main" val="292497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patent in Boston children’s hospital is licensed to CRISPR therapeutics.</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26</a:t>
            </a:fld>
            <a:endParaRPr lang="en-US"/>
          </a:p>
        </p:txBody>
      </p:sp>
    </p:spTree>
    <p:extLst>
      <p:ext uri="{BB962C8B-B14F-4D97-AF65-F5344CB8AC3E}">
        <p14:creationId xmlns:p14="http://schemas.microsoft.com/office/powerpoint/2010/main" val="86608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342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A388F67-4485-BD4F-AEED-EB44594869AB}" type="slidenum">
              <a:rPr lang="en-US" sz="1200"/>
              <a:pPr eaLnBrk="1" fontAlgn="base" hangingPunct="1">
                <a:spcBef>
                  <a:spcPct val="0"/>
                </a:spcBef>
                <a:spcAft>
                  <a:spcPct val="0"/>
                </a:spcAft>
              </a:pPr>
              <a:t>27</a:t>
            </a:fld>
            <a:endParaRPr lang="en-US" sz="1200"/>
          </a:p>
        </p:txBody>
      </p:sp>
    </p:spTree>
    <p:extLst>
      <p:ext uri="{BB962C8B-B14F-4D97-AF65-F5344CB8AC3E}">
        <p14:creationId xmlns:p14="http://schemas.microsoft.com/office/powerpoint/2010/main" val="129111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Then the scientist used and improved the CRISPR system for</a:t>
            </a:r>
            <a:r>
              <a:rPr lang="en-US" altLang="zh-CN" baseline="0" dirty="0" smtClean="0"/>
              <a:t> genome editing in mammalian cells. </a:t>
            </a:r>
            <a:r>
              <a:rPr lang="en-US" altLang="zh-CN" dirty="0" smtClean="0"/>
              <a:t>Here is another </a:t>
            </a:r>
            <a:r>
              <a:rPr lang="en-US" altLang="zh-CN" dirty="0"/>
              <a:t>video about the principle of CRISPR based genome editing.</a:t>
            </a:r>
            <a:endParaRPr lang="zh-CN" altLang="en-US" dirty="0"/>
          </a:p>
        </p:txBody>
      </p:sp>
      <p:sp>
        <p:nvSpPr>
          <p:cNvPr id="4" name="灯片编号占位符 3"/>
          <p:cNvSpPr>
            <a:spLocks noGrp="1"/>
          </p:cNvSpPr>
          <p:nvPr>
            <p:ph type="sldNum" sz="quarter" idx="5"/>
          </p:nvPr>
        </p:nvSpPr>
        <p:spPr/>
        <p:txBody>
          <a:bodyPr/>
          <a:lstStyle/>
          <a:p>
            <a:fld id="{ADA1C427-2733-8D43-9C60-32DA7315F21D}" type="slidenum">
              <a:rPr lang="en-US" smtClean="0"/>
              <a:t>5</a:t>
            </a:fld>
            <a:endParaRPr lang="en-US"/>
          </a:p>
        </p:txBody>
      </p:sp>
    </p:spTree>
    <p:extLst>
      <p:ext uri="{BB962C8B-B14F-4D97-AF65-F5344CB8AC3E}">
        <p14:creationId xmlns:p14="http://schemas.microsoft.com/office/powerpoint/2010/main" val="2041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Genetic and epigenetic control of cells with genome engineering technologies</a:t>
            </a:r>
            <a:r>
              <a:rPr lang="en-US" altLang="zh-CN" baseline="0" dirty="0" smtClean="0"/>
              <a:t> </a:t>
            </a:r>
            <a:r>
              <a:rPr lang="en-US" altLang="zh-CN" dirty="0" smtClean="0"/>
              <a:t>is enabling a broad range of applications from basic biology to biotechnology</a:t>
            </a:r>
            <a:r>
              <a:rPr lang="en-US" altLang="zh-CN" baseline="0" dirty="0" smtClean="0"/>
              <a:t> </a:t>
            </a:r>
            <a:r>
              <a:rPr lang="en-US" altLang="zh-CN" dirty="0" smtClean="0"/>
              <a:t>and medicine. Causal genetic mutations or epigenetic</a:t>
            </a:r>
            <a:r>
              <a:rPr lang="en-US" altLang="zh-CN" baseline="0" dirty="0" smtClean="0"/>
              <a:t> </a:t>
            </a:r>
            <a:r>
              <a:rPr lang="en-US" altLang="zh-CN" dirty="0" smtClean="0"/>
              <a:t>variants associated with altered biological function or disease phenotypes can</a:t>
            </a:r>
            <a:r>
              <a:rPr lang="en-US" altLang="zh-CN" baseline="0" dirty="0" smtClean="0"/>
              <a:t> </a:t>
            </a:r>
            <a:r>
              <a:rPr lang="en-US" altLang="zh-CN" dirty="0" smtClean="0"/>
              <a:t>now be rapidly and efficiently recapitulated in animal or cellular models (Animal</a:t>
            </a:r>
            <a:r>
              <a:rPr lang="en-US" altLang="zh-CN" baseline="0" dirty="0" smtClean="0"/>
              <a:t> </a:t>
            </a:r>
            <a:r>
              <a:rPr lang="en-US" altLang="zh-CN" dirty="0" smtClean="0"/>
              <a:t>models, Genetic variation). Manipulating biological circuits could also facilitate</a:t>
            </a:r>
            <a:r>
              <a:rPr lang="en-US" altLang="zh-CN" baseline="0" dirty="0" smtClean="0"/>
              <a:t> </a:t>
            </a:r>
            <a:r>
              <a:rPr lang="en-US" altLang="zh-CN" dirty="0" smtClean="0"/>
              <a:t>the generation of useful synthetic materials</a:t>
            </a:r>
            <a:r>
              <a:rPr lang="en-US" altLang="zh-CN" baseline="0" dirty="0" smtClean="0"/>
              <a:t> </a:t>
            </a:r>
            <a:r>
              <a:rPr lang="en-US" altLang="zh-CN" dirty="0" smtClean="0"/>
              <a:t>for oral drug delivery (Materials). Additionally, precise genetic</a:t>
            </a:r>
            <a:r>
              <a:rPr lang="en-US" altLang="zh-CN" baseline="0" dirty="0" smtClean="0"/>
              <a:t> </a:t>
            </a:r>
            <a:r>
              <a:rPr lang="en-US" altLang="zh-CN" dirty="0" smtClean="0"/>
              <a:t>engineering of important agricultural crops could confer resistance to environmental</a:t>
            </a:r>
            <a:r>
              <a:rPr lang="en-US" altLang="zh-CN" baseline="0" dirty="0" smtClean="0"/>
              <a:t> </a:t>
            </a:r>
            <a:r>
              <a:rPr lang="en-US" altLang="zh-CN" dirty="0" smtClean="0"/>
              <a:t>deprivation or pathogenic infection, improving food security while</a:t>
            </a:r>
            <a:r>
              <a:rPr lang="en-US" altLang="zh-CN" baseline="0" dirty="0" smtClean="0"/>
              <a:t> </a:t>
            </a:r>
            <a:r>
              <a:rPr lang="en-US" altLang="zh-CN" dirty="0" smtClean="0"/>
              <a:t>avoiding the introduction of foreign DNA (Food). Sustainable and cost-effective</a:t>
            </a:r>
          </a:p>
          <a:p>
            <a:r>
              <a:rPr lang="en-US" altLang="zh-CN" dirty="0" smtClean="0"/>
              <a:t>biofuels are attractive sources for renewable energy, which could be</a:t>
            </a:r>
            <a:r>
              <a:rPr lang="en-US" altLang="zh-CN" baseline="0" dirty="0" smtClean="0"/>
              <a:t> </a:t>
            </a:r>
            <a:r>
              <a:rPr lang="en-US" altLang="zh-CN" dirty="0" smtClean="0"/>
              <a:t>achieved by creating efficient metabolic pathways for ethanol production in</a:t>
            </a:r>
            <a:r>
              <a:rPr lang="en-US" altLang="zh-CN" baseline="0" dirty="0" smtClean="0"/>
              <a:t> </a:t>
            </a:r>
            <a:r>
              <a:rPr lang="en-US" altLang="zh-CN" dirty="0" smtClean="0"/>
              <a:t>algae or corn (Fuel). Direct in vivo correction of genetic or epigenetic defects in</a:t>
            </a:r>
            <a:r>
              <a:rPr lang="en-US" altLang="zh-CN" baseline="0" dirty="0" smtClean="0"/>
              <a:t> </a:t>
            </a:r>
            <a:r>
              <a:rPr lang="en-US" altLang="zh-CN" dirty="0" smtClean="0"/>
              <a:t>somatic tissue would be permanent genetic solutions that address the root</a:t>
            </a:r>
            <a:r>
              <a:rPr lang="en-US" altLang="zh-CN" baseline="0" dirty="0" smtClean="0"/>
              <a:t> </a:t>
            </a:r>
            <a:r>
              <a:rPr lang="en-US" altLang="zh-CN" dirty="0" smtClean="0"/>
              <a:t>cause of genetically encoded disorders (Gene surgery). Finally, engineering</a:t>
            </a:r>
            <a:r>
              <a:rPr lang="en-US" altLang="zh-CN" baseline="0" dirty="0" smtClean="0"/>
              <a:t> </a:t>
            </a:r>
            <a:r>
              <a:rPr lang="en-US" altLang="zh-CN" dirty="0" smtClean="0"/>
              <a:t>cells to optimize high yield generation of drug precursors in bacterial factories</a:t>
            </a:r>
            <a:r>
              <a:rPr lang="en-US" altLang="zh-CN" baseline="0" dirty="0" smtClean="0"/>
              <a:t> </a:t>
            </a:r>
            <a:r>
              <a:rPr lang="en-US" altLang="zh-CN" dirty="0" smtClean="0"/>
              <a:t>could significantly reduce the cost and accessibility of useful therapeutics</a:t>
            </a:r>
            <a:r>
              <a:rPr lang="en-US" altLang="zh-CN" baseline="0" dirty="0" smtClean="0"/>
              <a:t> </a:t>
            </a:r>
            <a:r>
              <a:rPr lang="en-US" altLang="zh-CN" dirty="0" smtClean="0"/>
              <a:t>(Drug development).</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6</a:t>
            </a:fld>
            <a:endParaRPr lang="en-US"/>
          </a:p>
        </p:txBody>
      </p:sp>
    </p:spTree>
    <p:extLst>
      <p:ext uri="{BB962C8B-B14F-4D97-AF65-F5344CB8AC3E}">
        <p14:creationId xmlns:p14="http://schemas.microsoft.com/office/powerpoint/2010/main" val="84605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Somatic genome-editing treatments may be accomplished in one of two</a:t>
            </a:r>
            <a:r>
              <a:rPr lang="en-US" altLang="zh-CN" baseline="0" dirty="0" smtClean="0"/>
              <a:t> </a:t>
            </a:r>
            <a:r>
              <a:rPr lang="en-US" altLang="zh-CN" dirty="0" smtClean="0"/>
              <a:t>ways: by removing and editing target cells in the laboratory before returning</a:t>
            </a:r>
            <a:r>
              <a:rPr lang="en-US" altLang="zh-CN" baseline="0" dirty="0" smtClean="0"/>
              <a:t> </a:t>
            </a:r>
            <a:r>
              <a:rPr lang="en-US" altLang="zh-CN" dirty="0" smtClean="0"/>
              <a:t>them to the patient (ex vivo, a) or by directly delivering CRISPR–</a:t>
            </a:r>
            <a:r>
              <a:rPr lang="en-US" altLang="zh-CN" dirty="0" err="1" smtClean="0"/>
              <a:t>Cas</a:t>
            </a:r>
            <a:r>
              <a:rPr lang="en-US" altLang="zh-CN" dirty="0" smtClean="0"/>
              <a:t> editing</a:t>
            </a:r>
            <a:r>
              <a:rPr lang="en-US" altLang="zh-CN" baseline="0" dirty="0" smtClean="0"/>
              <a:t> </a:t>
            </a:r>
            <a:r>
              <a:rPr lang="en-US" altLang="zh-CN" dirty="0" smtClean="0"/>
              <a:t>tools to the affected tissue (in vivo, b). a, Blood disorders such as sickle cell</a:t>
            </a:r>
            <a:r>
              <a:rPr lang="en-US" altLang="zh-CN" baseline="0" dirty="0" smtClean="0"/>
              <a:t> </a:t>
            </a:r>
            <a:r>
              <a:rPr lang="en-US" altLang="zh-CN" dirty="0" smtClean="0"/>
              <a:t>disease may be treated by editing </a:t>
            </a:r>
            <a:r>
              <a:rPr lang="en-US" altLang="zh-CN" dirty="0" err="1" smtClean="0"/>
              <a:t>haematopoietic</a:t>
            </a:r>
            <a:r>
              <a:rPr lang="en-US" altLang="zh-CN" dirty="0" smtClean="0"/>
              <a:t> stem or progenitor cells</a:t>
            </a:r>
            <a:r>
              <a:rPr lang="en-US" altLang="zh-CN" baseline="0" dirty="0" smtClean="0"/>
              <a:t> </a:t>
            </a:r>
            <a:r>
              <a:rPr lang="en-US" altLang="zh-CN" dirty="0" smtClean="0"/>
              <a:t>(HSPCs) ex vivo, creating normal red blood cells (RBCs). b, Disorders that</a:t>
            </a:r>
            <a:r>
              <a:rPr lang="en-US" altLang="zh-CN" baseline="0" dirty="0" smtClean="0"/>
              <a:t> </a:t>
            </a:r>
            <a:r>
              <a:rPr lang="en-US" altLang="zh-CN" dirty="0" smtClean="0"/>
              <a:t>affect non-removable tissues, such as DMD Muscular dystrophy , require editing of affected cell</a:t>
            </a:r>
            <a:r>
              <a:rPr lang="en-US" altLang="zh-CN" baseline="0" dirty="0" smtClean="0"/>
              <a:t> </a:t>
            </a:r>
            <a:r>
              <a:rPr lang="en-US" altLang="zh-CN" dirty="0" smtClean="0"/>
              <a:t>types (in this case myogenic cells) in vivo.</a:t>
            </a:r>
            <a:endParaRPr lang="zh-CN" altLang="en-US" dirty="0"/>
          </a:p>
        </p:txBody>
      </p:sp>
      <p:sp>
        <p:nvSpPr>
          <p:cNvPr id="4" name="灯片编号占位符 3"/>
          <p:cNvSpPr>
            <a:spLocks noGrp="1"/>
          </p:cNvSpPr>
          <p:nvPr>
            <p:ph type="sldNum" sz="quarter" idx="10"/>
          </p:nvPr>
        </p:nvSpPr>
        <p:spPr/>
        <p:txBody>
          <a:bodyPr/>
          <a:lstStyle/>
          <a:p>
            <a:fld id="{ADA1C427-2733-8D43-9C60-32DA7315F21D}" type="slidenum">
              <a:rPr lang="en-US" smtClean="0"/>
              <a:t>8</a:t>
            </a:fld>
            <a:endParaRPr lang="en-US"/>
          </a:p>
        </p:txBody>
      </p:sp>
    </p:spTree>
    <p:extLst>
      <p:ext uri="{BB962C8B-B14F-4D97-AF65-F5344CB8AC3E}">
        <p14:creationId xmlns:p14="http://schemas.microsoft.com/office/powerpoint/2010/main" val="276396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mutations in beta globin usually</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produce abnormal </a:t>
            </a:r>
            <a:r>
              <a:rPr lang="en-US" altLang="zh-CN" sz="1200" b="0" i="0" kern="1200" dirty="0" err="1">
                <a:solidFill>
                  <a:schemeClr val="tx1"/>
                </a:solidFill>
                <a:effectLst/>
                <a:latin typeface="+mn-lt"/>
                <a:ea typeface="+mn-ea"/>
                <a:cs typeface="+mn-cs"/>
              </a:rPr>
              <a:t>hemoglobins</a:t>
            </a:r>
            <a:r>
              <a:rPr lang="en-US" altLang="zh-CN" sz="1200" b="0" i="0" kern="1200" dirty="0">
                <a:solidFill>
                  <a:schemeClr val="tx1"/>
                </a:solidFill>
                <a:effectLst/>
                <a:latin typeface="+mn-lt"/>
                <a:ea typeface="+mn-ea"/>
                <a:cs typeface="+mn-cs"/>
              </a:rPr>
              <a:t> and anemia</a:t>
            </a:r>
            <a:endParaRPr lang="en-US" altLang="zh-CN"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D1A8047-7FC8-6344-BCB2-293064D683E9}" type="slidenum">
              <a:rPr lang="en-US" smtClean="0"/>
              <a:pPr>
                <a:defRPr/>
              </a:pPr>
              <a:t>9</a:t>
            </a:fld>
            <a:endParaRPr lang="en-US"/>
          </a:p>
        </p:txBody>
      </p:sp>
    </p:spTree>
    <p:extLst>
      <p:ext uri="{BB962C8B-B14F-4D97-AF65-F5344CB8AC3E}">
        <p14:creationId xmlns:p14="http://schemas.microsoft.com/office/powerpoint/2010/main" val="1848835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latin typeface="Calibri" charset="0"/>
              </a:rPr>
              <a:t>Just</a:t>
            </a:r>
            <a:r>
              <a:rPr lang="en-US" altLang="zh-CN" baseline="0" dirty="0" smtClean="0">
                <a:latin typeface="Calibri" charset="0"/>
              </a:rPr>
              <a:t> in the US, </a:t>
            </a:r>
            <a:r>
              <a:rPr lang="en-US" altLang="zh-CN" dirty="0" smtClean="0">
                <a:latin typeface="Calibri" charset="0"/>
              </a:rPr>
              <a:t>sickle cell disease affects more than 100,000 Americans.</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D1A8047-7FC8-6344-BCB2-293064D683E9}" type="slidenum">
              <a:rPr lang="en-US" smtClean="0"/>
              <a:pPr>
                <a:defRPr/>
              </a:pPr>
              <a:t>10</a:t>
            </a:fld>
            <a:endParaRPr lang="en-US"/>
          </a:p>
        </p:txBody>
      </p:sp>
    </p:spTree>
    <p:extLst>
      <p:ext uri="{BB962C8B-B14F-4D97-AF65-F5344CB8AC3E}">
        <p14:creationId xmlns:p14="http://schemas.microsoft.com/office/powerpoint/2010/main" val="207602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china, there are large population of  thalassemia patients in southern area. The patients lack efficient treatment because of lack of blood resource and expensive clinical treatment.</a:t>
            </a:r>
            <a:endParaRPr lang="zh-CN" altLang="en-US" dirty="0"/>
          </a:p>
        </p:txBody>
      </p:sp>
      <p:sp>
        <p:nvSpPr>
          <p:cNvPr id="4" name="灯片编号占位符 3"/>
          <p:cNvSpPr>
            <a:spLocks noGrp="1"/>
          </p:cNvSpPr>
          <p:nvPr>
            <p:ph type="sldNum" sz="quarter" idx="10"/>
          </p:nvPr>
        </p:nvSpPr>
        <p:spPr/>
        <p:txBody>
          <a:bodyPr/>
          <a:lstStyle/>
          <a:p>
            <a:fld id="{DF9FF200-823C-423F-8887-EEC33EF1BE56}" type="slidenum">
              <a:rPr lang="zh-CN" altLang="en-US" smtClean="0"/>
              <a:t>11</a:t>
            </a:fld>
            <a:endParaRPr lang="zh-CN" altLang="en-US"/>
          </a:p>
        </p:txBody>
      </p:sp>
    </p:spTree>
    <p:extLst>
      <p:ext uri="{BB962C8B-B14F-4D97-AF65-F5344CB8AC3E}">
        <p14:creationId xmlns:p14="http://schemas.microsoft.com/office/powerpoint/2010/main" val="396760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fetal-to-adult hemoglobin switch and silencing of fetal hemoglobin (</a:t>
            </a:r>
            <a:r>
              <a:rPr lang="en-US" altLang="zh-CN" sz="1200" kern="1200" dirty="0" err="1">
                <a:solidFill>
                  <a:schemeClr val="tx1"/>
                </a:solidFill>
                <a:effectLst/>
                <a:latin typeface="+mn-lt"/>
                <a:ea typeface="+mn-ea"/>
                <a:cs typeface="+mn-cs"/>
              </a:rPr>
              <a:t>HbF</a:t>
            </a:r>
            <a:r>
              <a:rPr lang="en-US" altLang="zh-CN" sz="1200" kern="1200" dirty="0">
                <a:solidFill>
                  <a:schemeClr val="tx1"/>
                </a:solidFill>
                <a:effectLst/>
                <a:latin typeface="+mn-lt"/>
                <a:ea typeface="+mn-ea"/>
                <a:cs typeface="+mn-cs"/>
              </a:rPr>
              <a:t>) have been areas of long-standing interest among hematologists,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C78B0A0-AEFA-AB41-89AD-EB7BC1DD54AA}" type="slidenum">
              <a:rPr lang="en-US" sz="1200"/>
              <a:pPr eaLnBrk="1" fontAlgn="base" hangingPunct="1">
                <a:spcBef>
                  <a:spcPct val="0"/>
                </a:spcBef>
                <a:spcAft>
                  <a:spcPct val="0"/>
                </a:spcAft>
              </a:pPr>
              <a:t>12</a:t>
            </a:fld>
            <a:endParaRPr lang="en-US" sz="1200"/>
          </a:p>
        </p:txBody>
      </p:sp>
    </p:spTree>
    <p:extLst>
      <p:ext uri="{BB962C8B-B14F-4D97-AF65-F5344CB8AC3E}">
        <p14:creationId xmlns:p14="http://schemas.microsoft.com/office/powerpoint/2010/main" val="44417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E3F953-FCE4-9947-BD55-4D07DF9A7356}"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359860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F953-FCE4-9947-BD55-4D07DF9A7356}"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18532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F953-FCE4-9947-BD55-4D07DF9A7356}"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419339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Line 10"/>
          <p:cNvSpPr>
            <a:spLocks noChangeShapeType="1"/>
          </p:cNvSpPr>
          <p:nvPr userDrawn="1"/>
        </p:nvSpPr>
        <p:spPr bwMode="auto">
          <a:xfrm>
            <a:off x="304800" y="5715000"/>
            <a:ext cx="8610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Text Box 15"/>
          <p:cNvSpPr txBox="1">
            <a:spLocks noChangeArrowheads="1"/>
          </p:cNvSpPr>
          <p:nvPr userDrawn="1"/>
        </p:nvSpPr>
        <p:spPr bwMode="auto">
          <a:xfrm>
            <a:off x="4267200" y="0"/>
            <a:ext cx="487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auto">
              <a:spcBef>
                <a:spcPct val="50000"/>
              </a:spcBef>
              <a:spcAft>
                <a:spcPts val="0"/>
              </a:spcAft>
              <a:defRPr/>
            </a:pPr>
            <a:endParaRPr lang="en-US">
              <a:latin typeface="Times" charset="0"/>
            </a:endParaRPr>
          </a:p>
        </p:txBody>
      </p:sp>
      <p:pic>
        <p:nvPicPr>
          <p:cNvPr id="4" name="Picture 29" descr="C:\Users\nb813\Pictures\DFBCLogo.423.gi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4800" y="5791200"/>
            <a:ext cx="2971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1" descr="C:\Users\nb813\Pictures\HMS_Affiliate_Logo_Black_14-01.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43600" y="5943600"/>
            <a:ext cx="28956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7909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p>
            <a:r>
              <a:t>标题文本</a:t>
            </a:r>
          </a:p>
        </p:txBody>
      </p:sp>
      <p:sp>
        <p:nvSpPr>
          <p:cNvPr id="155" name="Shape 155"/>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5634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39116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F953-FCE4-9947-BD55-4D07DF9A7356}"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326026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3F953-FCE4-9947-BD55-4D07DF9A7356}" type="datetimeFigureOut">
              <a:rPr lang="en-US" smtClean="0"/>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13319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E3F953-FCE4-9947-BD55-4D07DF9A7356}"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38978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E3F953-FCE4-9947-BD55-4D07DF9A7356}" type="datetimeFigureOut">
              <a:rPr lang="en-US" smtClean="0"/>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261844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E3F953-FCE4-9947-BD55-4D07DF9A7356}" type="datetimeFigureOut">
              <a:rPr lang="en-US" smtClean="0"/>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57770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F953-FCE4-9947-BD55-4D07DF9A7356}" type="datetimeFigureOut">
              <a:rPr lang="en-US" smtClean="0"/>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62478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F953-FCE4-9947-BD55-4D07DF9A7356}"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88071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3F953-FCE4-9947-BD55-4D07DF9A7356}" type="datetimeFigureOut">
              <a:rPr lang="en-US" smtClean="0"/>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829AC7-1346-E846-9D35-5614FB89D173}" type="slidenum">
              <a:rPr lang="en-US" smtClean="0"/>
              <a:t>‹#›</a:t>
            </a:fld>
            <a:endParaRPr lang="en-US"/>
          </a:p>
        </p:txBody>
      </p:sp>
    </p:spTree>
    <p:extLst>
      <p:ext uri="{BB962C8B-B14F-4D97-AF65-F5344CB8AC3E}">
        <p14:creationId xmlns:p14="http://schemas.microsoft.com/office/powerpoint/2010/main" val="190125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F953-FCE4-9947-BD55-4D07DF9A7356}" type="datetimeFigureOut">
              <a:rPr lang="en-US" smtClean="0"/>
              <a:t>6/3/2020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29AC7-1346-E846-9D35-5614FB89D173}" type="slidenum">
              <a:rPr lang="en-US" smtClean="0"/>
              <a:t>‹#›</a:t>
            </a:fld>
            <a:endParaRPr lang="en-US"/>
          </a:p>
        </p:txBody>
      </p:sp>
    </p:spTree>
    <p:extLst>
      <p:ext uri="{BB962C8B-B14F-4D97-AF65-F5344CB8AC3E}">
        <p14:creationId xmlns:p14="http://schemas.microsoft.com/office/powerpoint/2010/main" val="35620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mp4"/><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F73466-4915-437E-B6F3-ABE24AEF1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
            <a:ext cx="9144000" cy="6858000"/>
          </a:xfrm>
          <a:prstGeom prst="rect">
            <a:avLst/>
          </a:prstGeom>
        </p:spPr>
      </p:pic>
      <p:sp>
        <p:nvSpPr>
          <p:cNvPr id="4" name="标题 1"/>
          <p:cNvSpPr txBox="1">
            <a:spLocks/>
          </p:cNvSpPr>
          <p:nvPr/>
        </p:nvSpPr>
        <p:spPr>
          <a:xfrm>
            <a:off x="1018987" y="981746"/>
            <a:ext cx="7837026" cy="57972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4000" b="1" dirty="0">
                <a:solidFill>
                  <a:schemeClr val="tx1">
                    <a:lumMod val="65000"/>
                    <a:lumOff val="35000"/>
                  </a:schemeClr>
                </a:solidFill>
                <a:latin typeface="微软雅黑" panose="020B0503020204020204" pitchFamily="34" charset="-122"/>
                <a:ea typeface="微软雅黑" panose="020B0503020204020204" pitchFamily="34" charset="-122"/>
              </a:rPr>
              <a:t>Therapeutic genome editing</a:t>
            </a:r>
            <a:endParaRPr lang="zh-CN" altLang="en-US" sz="4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5781274"/>
            <a:ext cx="9163636" cy="1084346"/>
          </a:xfrm>
          <a:prstGeom prst="rect">
            <a:avLst/>
          </a:prstGeom>
        </p:spPr>
      </p:pic>
      <p:pic>
        <p:nvPicPr>
          <p:cNvPr id="9" name="图片 8"/>
          <p:cNvPicPr>
            <a:picLocks noChangeAspect="1"/>
          </p:cNvPicPr>
          <p:nvPr/>
        </p:nvPicPr>
        <p:blipFill>
          <a:blip r:embed="rId5"/>
          <a:stretch>
            <a:fillRect/>
          </a:stretch>
        </p:blipFill>
        <p:spPr>
          <a:xfrm>
            <a:off x="0" y="20544"/>
            <a:ext cx="1352174" cy="1349593"/>
          </a:xfrm>
          <a:prstGeom prst="rect">
            <a:avLst/>
          </a:prstGeom>
          <a:ln>
            <a:noFill/>
          </a:ln>
          <a:effectLst>
            <a:softEdge rad="112500"/>
          </a:effectLst>
        </p:spPr>
      </p:pic>
      <p:pic>
        <p:nvPicPr>
          <p:cNvPr id="10" name="图片 9"/>
          <p:cNvPicPr>
            <a:picLocks noChangeAspect="1"/>
          </p:cNvPicPr>
          <p:nvPr/>
        </p:nvPicPr>
        <p:blipFill>
          <a:blip r:embed="rId6"/>
          <a:stretch>
            <a:fillRect/>
          </a:stretch>
        </p:blipFill>
        <p:spPr>
          <a:xfrm>
            <a:off x="2341998" y="1978994"/>
            <a:ext cx="4307584" cy="2715207"/>
          </a:xfrm>
          <a:prstGeom prst="rect">
            <a:avLst/>
          </a:prstGeom>
          <a:ln>
            <a:noFill/>
          </a:ln>
          <a:effectLst>
            <a:softEdge rad="112500"/>
          </a:effectLst>
        </p:spPr>
      </p:pic>
      <p:sp>
        <p:nvSpPr>
          <p:cNvPr id="6" name="矩形 5"/>
          <p:cNvSpPr/>
          <p:nvPr/>
        </p:nvSpPr>
        <p:spPr>
          <a:xfrm>
            <a:off x="2624669" y="4716879"/>
            <a:ext cx="3939861" cy="1015663"/>
          </a:xfrm>
          <a:prstGeom prst="rect">
            <a:avLst/>
          </a:prstGeom>
        </p:spPr>
        <p:txBody>
          <a:bodyPr wrap="none">
            <a:spAutoFit/>
          </a:bodyPr>
          <a:lstStyle/>
          <a:p>
            <a:pPr algn="ctr" eaLnBrk="1" hangingPunct="1">
              <a:lnSpc>
                <a:spcPct val="150000"/>
              </a:lnSpc>
            </a:pPr>
            <a:r>
              <a:rPr lang="en-US" altLang="zh-CN" sz="2000" b="1" dirty="0">
                <a:solidFill>
                  <a:schemeClr val="tx1">
                    <a:lumMod val="65000"/>
                    <a:lumOff val="35000"/>
                  </a:schemeClr>
                </a:solidFill>
                <a:effectLst>
                  <a:innerShdw blurRad="63500" dist="50800" dir="13500000">
                    <a:prstClr val="black">
                      <a:alpha val="50000"/>
                    </a:prstClr>
                  </a:innerShdw>
                  <a:reflection endPos="0" dir="5400000" sy="-100000" algn="bl" rotWithShape="0"/>
                </a:effectLst>
                <a:latin typeface="微软雅黑" panose="020B0503020204020204" pitchFamily="34" charset="-122"/>
                <a:ea typeface="微软雅黑" panose="020B0503020204020204" pitchFamily="34" charset="-122"/>
              </a:rPr>
              <a:t>Yuxuan Wu</a:t>
            </a:r>
          </a:p>
          <a:p>
            <a:pPr algn="ctr" eaLnBrk="1" hangingPunct="1">
              <a:lnSpc>
                <a:spcPct val="150000"/>
              </a:lnSpc>
            </a:pPr>
            <a:r>
              <a:rPr lang="en-US" altLang="zh-CN" sz="2000" b="1" dirty="0">
                <a:solidFill>
                  <a:schemeClr val="tx1">
                    <a:lumMod val="65000"/>
                    <a:lumOff val="35000"/>
                  </a:schemeClr>
                </a:solidFill>
                <a:effectLst>
                  <a:innerShdw blurRad="63500" dist="50800" dir="13500000">
                    <a:prstClr val="black">
                      <a:alpha val="50000"/>
                    </a:prstClr>
                  </a:innerShdw>
                  <a:reflection endPos="0" dir="5400000" sy="-100000" algn="bl" rotWithShape="0"/>
                </a:effectLst>
                <a:latin typeface="微软雅黑" panose="020B0503020204020204" pitchFamily="34" charset="-122"/>
                <a:ea typeface="微软雅黑" panose="020B0503020204020204" pitchFamily="34" charset="-122"/>
              </a:rPr>
              <a:t>East China Normal University</a:t>
            </a:r>
          </a:p>
        </p:txBody>
      </p:sp>
    </p:spTree>
    <p:extLst>
      <p:ext uri="{BB962C8B-B14F-4D97-AF65-F5344CB8AC3E}">
        <p14:creationId xmlns:p14="http://schemas.microsoft.com/office/powerpoint/2010/main" val="370859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0"/>
            <a:ext cx="9144000" cy="1143000"/>
          </a:xfrm>
        </p:spPr>
        <p:txBody>
          <a:bodyPr/>
          <a:lstStyle/>
          <a:p>
            <a:r>
              <a:rPr lang="en-US" sz="2400" dirty="0">
                <a:latin typeface="Symbol" charset="2"/>
                <a:cs typeface="Symbol" charset="2"/>
              </a:rPr>
              <a:t>b</a:t>
            </a:r>
            <a:r>
              <a:rPr lang="en-US" sz="2400" dirty="0">
                <a:latin typeface="Arial"/>
                <a:cs typeface="Arial"/>
              </a:rPr>
              <a:t>-h</a:t>
            </a:r>
            <a:r>
              <a:rPr lang="en-US" sz="2400" dirty="0">
                <a:latin typeface="Arial" charset="0"/>
                <a:cs typeface="Arial" charset="0"/>
              </a:rPr>
              <a:t>emoglobin disorders, the most common monogenic diseases, remain a global public health challenge</a:t>
            </a:r>
          </a:p>
        </p:txBody>
      </p:sp>
      <p:cxnSp>
        <p:nvCxnSpPr>
          <p:cNvPr id="6" name="Straight Connector 5"/>
          <p:cNvCxnSpPr/>
          <p:nvPr/>
        </p:nvCxnSpPr>
        <p:spPr>
          <a:xfrm>
            <a:off x="228600" y="11430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03" name="Rectangle 11"/>
          <p:cNvSpPr>
            <a:spLocks noChangeArrowheads="1"/>
          </p:cNvSpPr>
          <p:nvPr/>
        </p:nvSpPr>
        <p:spPr bwMode="auto">
          <a:xfrm>
            <a:off x="0" y="6600825"/>
            <a:ext cx="278491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da-DK" sz="1200" dirty="0">
                <a:latin typeface="Arial" charset="0"/>
                <a:cs typeface="Arial" charset="0"/>
              </a:rPr>
              <a:t>Piel FB </a:t>
            </a:r>
            <a:r>
              <a:rPr lang="da-DK" sz="1200" i="1" dirty="0">
                <a:latin typeface="Arial" charset="0"/>
                <a:cs typeface="Arial" charset="0"/>
              </a:rPr>
              <a:t>et al</a:t>
            </a:r>
            <a:r>
              <a:rPr lang="da-DK" sz="1200" dirty="0">
                <a:latin typeface="Arial" charset="0"/>
                <a:cs typeface="Arial" charset="0"/>
              </a:rPr>
              <a:t>. NEJM (2017) 376:1561.</a:t>
            </a:r>
            <a:endParaRPr lang="en-US" sz="1200" dirty="0">
              <a:latin typeface="Arial" charset="0"/>
              <a:cs typeface="Arial" charset="0"/>
            </a:endParaRPr>
          </a:p>
        </p:txBody>
      </p:sp>
      <p:sp>
        <p:nvSpPr>
          <p:cNvPr id="3" name="Rectangle 2"/>
          <p:cNvSpPr/>
          <p:nvPr/>
        </p:nvSpPr>
        <p:spPr>
          <a:xfrm>
            <a:off x="228600" y="2079625"/>
            <a:ext cx="231775"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18919"/>
            <a:ext cx="8686800" cy="4112953"/>
          </a:xfrm>
          <a:prstGeom prst="rect">
            <a:avLst/>
          </a:prstGeom>
        </p:spPr>
      </p:pic>
    </p:spTree>
    <p:extLst>
      <p:ext uri="{BB962C8B-B14F-4D97-AF65-F5344CB8AC3E}">
        <p14:creationId xmlns:p14="http://schemas.microsoft.com/office/powerpoint/2010/main" val="28136849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222539" y="2164676"/>
            <a:ext cx="3842958" cy="3180056"/>
          </a:xfrm>
          <a:prstGeom prst="rect">
            <a:avLst/>
          </a:prstGeom>
        </p:spPr>
      </p:pic>
      <p:pic>
        <p:nvPicPr>
          <p:cNvPr id="14" name="图片 13"/>
          <p:cNvPicPr>
            <a:picLocks noChangeAspect="1"/>
          </p:cNvPicPr>
          <p:nvPr/>
        </p:nvPicPr>
        <p:blipFill>
          <a:blip r:embed="rId4"/>
          <a:stretch>
            <a:fillRect/>
          </a:stretch>
        </p:blipFill>
        <p:spPr>
          <a:xfrm>
            <a:off x="4145856" y="2164676"/>
            <a:ext cx="4724420" cy="3231572"/>
          </a:xfrm>
          <a:prstGeom prst="rect">
            <a:avLst/>
          </a:prstGeom>
        </p:spPr>
      </p:pic>
      <p:sp>
        <p:nvSpPr>
          <p:cNvPr id="21" name="Title 1"/>
          <p:cNvSpPr txBox="1">
            <a:spLocks/>
          </p:cNvSpPr>
          <p:nvPr/>
        </p:nvSpPr>
        <p:spPr>
          <a:xfrm>
            <a:off x="2118575" y="264309"/>
            <a:ext cx="4984124" cy="6863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Symbol" charset="2"/>
                <a:cs typeface="Symbol" charset="2"/>
              </a:rPr>
              <a:t>b</a:t>
            </a:r>
            <a:r>
              <a:rPr lang="en-US" sz="3600" dirty="0">
                <a:latin typeface="Arial"/>
                <a:cs typeface="Arial"/>
              </a:rPr>
              <a:t>-</a:t>
            </a:r>
            <a:r>
              <a:rPr lang="en-US" altLang="zh-CN" sz="3600" dirty="0">
                <a:latin typeface="Arial"/>
                <a:cs typeface="Arial"/>
              </a:rPr>
              <a:t>thalassemia in China</a:t>
            </a:r>
            <a:endParaRPr lang="en-US" sz="3600" dirty="0">
              <a:latin typeface="Arial" charset="0"/>
              <a:cs typeface="Arial" charset="0"/>
            </a:endParaRPr>
          </a:p>
        </p:txBody>
      </p:sp>
      <p:cxnSp>
        <p:nvCxnSpPr>
          <p:cNvPr id="22" name="Straight Connector 5"/>
          <p:cNvCxnSpPr/>
          <p:nvPr/>
        </p:nvCxnSpPr>
        <p:spPr>
          <a:xfrm>
            <a:off x="228600" y="11430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89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6350"/>
            <a:ext cx="9144000" cy="1143000"/>
          </a:xfrm>
        </p:spPr>
        <p:txBody>
          <a:bodyPr>
            <a:normAutofit/>
          </a:bodyPr>
          <a:lstStyle/>
          <a:p>
            <a:r>
              <a:rPr lang="en-US" sz="2400" dirty="0">
                <a:latin typeface="Arial" charset="0"/>
                <a:cs typeface="Arial" charset="0"/>
              </a:rPr>
              <a:t>Fetal hemoglobin (HbF) induction</a:t>
            </a:r>
            <a:br>
              <a:rPr lang="en-US" sz="2400" dirty="0">
                <a:latin typeface="Arial" charset="0"/>
                <a:cs typeface="Arial" charset="0"/>
              </a:rPr>
            </a:br>
            <a:endParaRPr lang="en-US" sz="2400" dirty="0">
              <a:latin typeface="Arial" charset="0"/>
              <a:cs typeface="Arial" charset="0"/>
            </a:endParaRPr>
          </a:p>
        </p:txBody>
      </p:sp>
      <p:cxnSp>
        <p:nvCxnSpPr>
          <p:cNvPr id="22" name="Straight Connector 21"/>
          <p:cNvCxnSpPr/>
          <p:nvPr/>
        </p:nvCxnSpPr>
        <p:spPr>
          <a:xfrm>
            <a:off x="228600" y="8001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a:spLocks noChangeArrowheads="1"/>
          </p:cNvSpPr>
          <p:nvPr/>
        </p:nvSpPr>
        <p:spPr bwMode="auto">
          <a:xfrm>
            <a:off x="0" y="6562725"/>
            <a:ext cx="30850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200" dirty="0" err="1">
                <a:latin typeface="Arial" charset="0"/>
                <a:cs typeface="Arial" charset="0"/>
              </a:rPr>
              <a:t>Lettre</a:t>
            </a:r>
            <a:r>
              <a:rPr lang="en-US" sz="1200" dirty="0">
                <a:latin typeface="Arial" charset="0"/>
                <a:cs typeface="Arial" charset="0"/>
              </a:rPr>
              <a:t> and Bauer. Lancet (2016) 387:2554.</a:t>
            </a:r>
          </a:p>
        </p:txBody>
      </p:sp>
      <p:pic>
        <p:nvPicPr>
          <p:cNvPr id="3" name="图片 2"/>
          <p:cNvPicPr>
            <a:picLocks noChangeAspect="1"/>
          </p:cNvPicPr>
          <p:nvPr/>
        </p:nvPicPr>
        <p:blipFill>
          <a:blip r:embed="rId3"/>
          <a:stretch>
            <a:fillRect/>
          </a:stretch>
        </p:blipFill>
        <p:spPr>
          <a:xfrm>
            <a:off x="182880" y="2101533"/>
            <a:ext cx="8778240" cy="2761173"/>
          </a:xfrm>
          <a:prstGeom prst="rect">
            <a:avLst/>
          </a:prstGeom>
          <a:ln>
            <a:noFill/>
          </a:ln>
          <a:effectLst/>
        </p:spPr>
      </p:pic>
    </p:spTree>
    <p:extLst>
      <p:ext uri="{BB962C8B-B14F-4D97-AF65-F5344CB8AC3E}">
        <p14:creationId xmlns:p14="http://schemas.microsoft.com/office/powerpoint/2010/main" val="41574500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6350"/>
            <a:ext cx="9144000" cy="1143000"/>
          </a:xfrm>
        </p:spPr>
        <p:txBody>
          <a:bodyPr>
            <a:normAutofit/>
          </a:bodyPr>
          <a:lstStyle/>
          <a:p>
            <a:r>
              <a:rPr lang="en-US" sz="2400" dirty="0">
                <a:latin typeface="Arial" charset="0"/>
                <a:cs typeface="Arial" charset="0"/>
              </a:rPr>
              <a:t>Fetal hemoglobin (HbF) induction</a:t>
            </a:r>
            <a:br>
              <a:rPr lang="en-US" sz="2400" dirty="0">
                <a:latin typeface="Arial" charset="0"/>
                <a:cs typeface="Arial" charset="0"/>
              </a:rPr>
            </a:br>
            <a:endParaRPr lang="en-US" sz="2400" dirty="0">
              <a:latin typeface="Arial" charset="0"/>
              <a:cs typeface="Arial" charset="0"/>
            </a:endParaRPr>
          </a:p>
        </p:txBody>
      </p:sp>
      <p:cxnSp>
        <p:nvCxnSpPr>
          <p:cNvPr id="22" name="Straight Connector 21"/>
          <p:cNvCxnSpPr/>
          <p:nvPr/>
        </p:nvCxnSpPr>
        <p:spPr>
          <a:xfrm>
            <a:off x="228600" y="8001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a:spLocks noChangeArrowheads="1"/>
          </p:cNvSpPr>
          <p:nvPr/>
        </p:nvSpPr>
        <p:spPr bwMode="auto">
          <a:xfrm>
            <a:off x="0" y="6562725"/>
            <a:ext cx="30850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200" dirty="0" err="1">
                <a:latin typeface="Arial" charset="0"/>
                <a:cs typeface="Arial" charset="0"/>
              </a:rPr>
              <a:t>Lettre</a:t>
            </a:r>
            <a:r>
              <a:rPr lang="en-US" sz="1200" dirty="0">
                <a:latin typeface="Arial" charset="0"/>
                <a:cs typeface="Arial" charset="0"/>
              </a:rPr>
              <a:t> and Bauer. Lancet (2016) 387:2554.</a:t>
            </a:r>
          </a:p>
        </p:txBody>
      </p:sp>
      <p:pic>
        <p:nvPicPr>
          <p:cNvPr id="3" name="图片 2"/>
          <p:cNvPicPr>
            <a:picLocks noChangeAspect="1"/>
          </p:cNvPicPr>
          <p:nvPr/>
        </p:nvPicPr>
        <p:blipFill>
          <a:blip r:embed="rId3"/>
          <a:stretch>
            <a:fillRect/>
          </a:stretch>
        </p:blipFill>
        <p:spPr>
          <a:xfrm>
            <a:off x="182233" y="2101533"/>
            <a:ext cx="8778240" cy="2761173"/>
          </a:xfrm>
          <a:prstGeom prst="rect">
            <a:avLst/>
          </a:prstGeom>
          <a:ln>
            <a:noFill/>
          </a:ln>
          <a:effectLst/>
        </p:spPr>
      </p:pic>
      <p:cxnSp>
        <p:nvCxnSpPr>
          <p:cNvPr id="6" name="Straight Arrow Connector 5"/>
          <p:cNvCxnSpPr/>
          <p:nvPr/>
        </p:nvCxnSpPr>
        <p:spPr>
          <a:xfrm flipH="1">
            <a:off x="3755663" y="3824828"/>
            <a:ext cx="1231900"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13240" y="3492894"/>
            <a:ext cx="1343900" cy="276999"/>
          </a:xfrm>
          <a:prstGeom prst="rect">
            <a:avLst/>
          </a:prstGeom>
          <a:noFill/>
        </p:spPr>
        <p:txBody>
          <a:bodyPr wrap="square" rtlCol="0">
            <a:spAutoFit/>
          </a:bodyPr>
          <a:lstStyle/>
          <a:p>
            <a:r>
              <a:rPr lang="en-US" sz="1200" dirty="0">
                <a:latin typeface="Arial Unicode MS" panose="020B0604020202020204" pitchFamily="34" charset="-122"/>
                <a:ea typeface="Arial Unicode MS" panose="020B0604020202020204" pitchFamily="34" charset="-122"/>
                <a:cs typeface="Arial Unicode MS" panose="020B0604020202020204" pitchFamily="34" charset="-122"/>
              </a:rPr>
              <a:t>Therapeutic goal</a:t>
            </a:r>
          </a:p>
        </p:txBody>
      </p:sp>
      <p:sp>
        <p:nvSpPr>
          <p:cNvPr id="8" name="矩形 7"/>
          <p:cNvSpPr/>
          <p:nvPr/>
        </p:nvSpPr>
        <p:spPr>
          <a:xfrm>
            <a:off x="386860" y="5412880"/>
            <a:ext cx="8257233" cy="646331"/>
          </a:xfrm>
          <a:prstGeom prst="rect">
            <a:avLst/>
          </a:prstGeom>
        </p:spPr>
        <p:txBody>
          <a:bodyPr wrap="square">
            <a:spAutoFit/>
          </a:bodyPr>
          <a:lstStyle/>
          <a:p>
            <a:r>
              <a:rPr lang="en-US" altLang="zh-CN" dirty="0"/>
              <a:t>Clinical induction of </a:t>
            </a:r>
            <a:r>
              <a:rPr lang="en-US" altLang="zh-CN" dirty="0" err="1"/>
              <a:t>HbF</a:t>
            </a:r>
            <a:r>
              <a:rPr lang="en-US" altLang="zh-CN" dirty="0"/>
              <a:t> production holds tremendous promise to ameliorate the clinical symptoms of sickle cell disease (SCD) and β-thalassemia. </a:t>
            </a:r>
            <a:endParaRPr lang="zh-CN" altLang="en-US" dirty="0"/>
          </a:p>
        </p:txBody>
      </p:sp>
    </p:spTree>
    <p:extLst>
      <p:ext uri="{BB962C8B-B14F-4D97-AF65-F5344CB8AC3E}">
        <p14:creationId xmlns:p14="http://schemas.microsoft.com/office/powerpoint/2010/main" val="41441160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53"/>
          <p:cNvSpPr txBox="1">
            <a:spLocks noChangeArrowheads="1"/>
          </p:cNvSpPr>
          <p:nvPr/>
        </p:nvSpPr>
        <p:spPr bwMode="auto">
          <a:xfrm>
            <a:off x="0" y="6219825"/>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cs typeface="Arial" charset="0"/>
              </a:rPr>
              <a:t>Manhattan plot from CSSCD. Representative of: Menzel </a:t>
            </a:r>
            <a:r>
              <a:rPr lang="en-US" sz="1200" i="1">
                <a:latin typeface="Arial" charset="0"/>
                <a:cs typeface="Arial" charset="0"/>
              </a:rPr>
              <a:t>et al</a:t>
            </a:r>
            <a:r>
              <a:rPr lang="en-US" sz="1200">
                <a:latin typeface="Arial" charset="0"/>
                <a:cs typeface="Arial" charset="0"/>
              </a:rPr>
              <a:t>. Nat Genet (2007) 39:1197; Uda </a:t>
            </a:r>
            <a:r>
              <a:rPr lang="en-US" sz="1200" i="1">
                <a:latin typeface="Arial" charset="0"/>
                <a:cs typeface="Arial" charset="0"/>
              </a:rPr>
              <a:t>et al</a:t>
            </a:r>
            <a:r>
              <a:rPr lang="en-US" sz="1200">
                <a:latin typeface="Arial" charset="0"/>
                <a:cs typeface="Arial" charset="0"/>
              </a:rPr>
              <a:t>. PNAS (2008) 105:1620; Lettre </a:t>
            </a:r>
            <a:r>
              <a:rPr lang="en-US" sz="1200" i="1">
                <a:latin typeface="Arial" charset="0"/>
                <a:cs typeface="Arial" charset="0"/>
              </a:rPr>
              <a:t>et al</a:t>
            </a:r>
            <a:r>
              <a:rPr lang="en-US" sz="1200">
                <a:latin typeface="Arial" charset="0"/>
                <a:cs typeface="Arial" charset="0"/>
              </a:rPr>
              <a:t>. PNAS (2008) 105:11869; Nuinoon </a:t>
            </a:r>
            <a:r>
              <a:rPr lang="en-US" sz="1200" i="1">
                <a:latin typeface="Arial" charset="0"/>
                <a:cs typeface="Arial" charset="0"/>
              </a:rPr>
              <a:t>et al</a:t>
            </a:r>
            <a:r>
              <a:rPr lang="en-US" sz="1200">
                <a:latin typeface="Arial" charset="0"/>
                <a:cs typeface="Arial" charset="0"/>
              </a:rPr>
              <a:t>. Hum Genet (2010) 127:303; Solovieff </a:t>
            </a:r>
            <a:r>
              <a:rPr lang="en-US" sz="1200" i="1">
                <a:latin typeface="Arial" charset="0"/>
                <a:cs typeface="Arial" charset="0"/>
              </a:rPr>
              <a:t>et al</a:t>
            </a:r>
            <a:r>
              <a:rPr lang="en-US" sz="1200">
                <a:latin typeface="Arial" charset="0"/>
                <a:cs typeface="Arial" charset="0"/>
              </a:rPr>
              <a:t>. Blood (2010) 115:1815; Bhatnagar </a:t>
            </a:r>
            <a:r>
              <a:rPr lang="en-US" sz="1200" i="1">
                <a:latin typeface="Arial" charset="0"/>
                <a:cs typeface="Arial" charset="0"/>
              </a:rPr>
              <a:t>et al</a:t>
            </a:r>
            <a:r>
              <a:rPr lang="en-US" sz="1200">
                <a:latin typeface="Arial" charset="0"/>
                <a:cs typeface="Arial" charset="0"/>
              </a:rPr>
              <a:t>. J Hum Genet (2011) 56:316.</a:t>
            </a:r>
          </a:p>
        </p:txBody>
      </p:sp>
      <p:sp>
        <p:nvSpPr>
          <p:cNvPr id="31746" name="Title 1"/>
          <p:cNvSpPr txBox="1">
            <a:spLocks/>
          </p:cNvSpPr>
          <p:nvPr/>
        </p:nvSpPr>
        <p:spPr bwMode="auto">
          <a:xfrm>
            <a:off x="228600" y="0"/>
            <a:ext cx="8686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dirty="0">
                <a:latin typeface="Arial" charset="0"/>
                <a:cs typeface="Arial" charset="0"/>
              </a:rPr>
              <a:t>GWAS demonstrate genetic</a:t>
            </a:r>
            <a:r>
              <a:rPr lang="en-US" i="1" dirty="0">
                <a:latin typeface="Arial" charset="0"/>
                <a:cs typeface="Arial" charset="0"/>
              </a:rPr>
              <a:t> </a:t>
            </a:r>
            <a:r>
              <a:rPr lang="en-US" dirty="0">
                <a:latin typeface="Arial" charset="0"/>
                <a:cs typeface="Arial" charset="0"/>
              </a:rPr>
              <a:t>variation at </a:t>
            </a:r>
            <a:r>
              <a:rPr lang="en-US" i="1" dirty="0">
                <a:latin typeface="Arial" charset="0"/>
                <a:cs typeface="Arial" charset="0"/>
              </a:rPr>
              <a:t>BCL11A</a:t>
            </a:r>
            <a:r>
              <a:rPr lang="en-US" dirty="0">
                <a:latin typeface="Arial" charset="0"/>
                <a:cs typeface="Arial" charset="0"/>
              </a:rPr>
              <a:t> modifies</a:t>
            </a:r>
          </a:p>
          <a:p>
            <a:pPr algn="ctr"/>
            <a:r>
              <a:rPr lang="en-US" dirty="0">
                <a:latin typeface="Arial" charset="0"/>
                <a:cs typeface="Arial" charset="0"/>
              </a:rPr>
              <a:t>HbF level and </a:t>
            </a:r>
            <a:r>
              <a:rPr lang="en-US" dirty="0">
                <a:latin typeface="Symbol" charset="2"/>
                <a:cs typeface="Symbol" charset="2"/>
              </a:rPr>
              <a:t>b</a:t>
            </a:r>
            <a:r>
              <a:rPr lang="en-US" dirty="0">
                <a:latin typeface="Arial"/>
                <a:cs typeface="Arial"/>
              </a:rPr>
              <a:t>-hemoglobin disorder clinical </a:t>
            </a:r>
            <a:r>
              <a:rPr lang="en-US" dirty="0">
                <a:latin typeface="Arial" charset="0"/>
                <a:cs typeface="Arial" charset="0"/>
              </a:rPr>
              <a:t>severity</a:t>
            </a:r>
          </a:p>
        </p:txBody>
      </p:sp>
      <p:cxnSp>
        <p:nvCxnSpPr>
          <p:cNvPr id="13" name="Straight Connector 12"/>
          <p:cNvCxnSpPr/>
          <p:nvPr/>
        </p:nvCxnSpPr>
        <p:spPr>
          <a:xfrm>
            <a:off x="228600" y="11430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1748" name="Picture 1" descr="CSSCDmanhattan3.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1438" y="1719263"/>
            <a:ext cx="6461125" cy="414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791568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400" dirty="0">
                <a:latin typeface="Arial"/>
                <a:cs typeface="Arial"/>
              </a:rPr>
              <a:t>Identifying critical sequences within </a:t>
            </a:r>
            <a:r>
              <a:rPr lang="en-US" sz="2400" i="1" dirty="0">
                <a:latin typeface="Arial"/>
                <a:cs typeface="Arial"/>
              </a:rPr>
              <a:t>BCL11A</a:t>
            </a:r>
            <a:r>
              <a:rPr lang="en-US" sz="2400" dirty="0">
                <a:latin typeface="Arial"/>
                <a:cs typeface="Arial"/>
              </a:rPr>
              <a:t> erythroid enhancer</a:t>
            </a:r>
            <a:br>
              <a:rPr lang="en-US" sz="2400" dirty="0">
                <a:latin typeface="Arial"/>
                <a:cs typeface="Arial"/>
              </a:rPr>
            </a:br>
            <a:endParaRPr lang="en-US" sz="2400" dirty="0">
              <a:latin typeface="Arial"/>
              <a:cs typeface="Arial"/>
            </a:endParaRPr>
          </a:p>
        </p:txBody>
      </p:sp>
      <p:cxnSp>
        <p:nvCxnSpPr>
          <p:cNvPr id="9" name="Straight Connector 8"/>
          <p:cNvCxnSpPr/>
          <p:nvPr/>
        </p:nvCxnSpPr>
        <p:spPr>
          <a:xfrm>
            <a:off x="228600" y="8001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Hzoom58-01.tif"/>
          <p:cNvPicPr>
            <a:picLocks noChangeAspect="1"/>
          </p:cNvPicPr>
          <p:nvPr/>
        </p:nvPicPr>
        <p:blipFill rotWithShape="1">
          <a:blip r:embed="rId3" cstate="email">
            <a:extLst>
              <a:ext uri="{28A0092B-C50C-407E-A947-70E740481C1C}">
                <a14:useLocalDpi xmlns:a14="http://schemas.microsoft.com/office/drawing/2010/main"/>
              </a:ext>
            </a:extLst>
          </a:blip>
          <a:srcRect l="55842" t="67122" r="29524" b="213"/>
          <a:stretch/>
        </p:blipFill>
        <p:spPr>
          <a:xfrm>
            <a:off x="5154754" y="4353220"/>
            <a:ext cx="922020" cy="777240"/>
          </a:xfrm>
          <a:prstGeom prst="rect">
            <a:avLst/>
          </a:prstGeom>
          <a:ln>
            <a:noFill/>
          </a:ln>
          <a:effectLst/>
        </p:spPr>
      </p:pic>
      <p:sp>
        <p:nvSpPr>
          <p:cNvPr id="6" name="TextBox 5"/>
          <p:cNvSpPr txBox="1"/>
          <p:nvPr/>
        </p:nvSpPr>
        <p:spPr>
          <a:xfrm>
            <a:off x="0" y="6546587"/>
            <a:ext cx="7483539" cy="276999"/>
          </a:xfrm>
          <a:prstGeom prst="rect">
            <a:avLst/>
          </a:prstGeom>
          <a:noFill/>
        </p:spPr>
        <p:txBody>
          <a:bodyPr wrap="none" rtlCol="0">
            <a:spAutoFit/>
          </a:bodyPr>
          <a:lstStyle/>
          <a:p>
            <a:r>
              <a:rPr lang="en-US" sz="1200" dirty="0">
                <a:latin typeface="Arial"/>
                <a:cs typeface="Arial"/>
              </a:rPr>
              <a:t>Canver </a:t>
            </a:r>
            <a:r>
              <a:rPr lang="en-US" sz="1200" i="1" dirty="0">
                <a:latin typeface="Arial"/>
                <a:cs typeface="Arial"/>
              </a:rPr>
              <a:t>et al</a:t>
            </a:r>
            <a:r>
              <a:rPr lang="en-US" sz="1200" dirty="0">
                <a:latin typeface="Arial"/>
                <a:cs typeface="Arial"/>
              </a:rPr>
              <a:t>. Nature (2015) 527:192. Half E-box/GATA composite motif from Han </a:t>
            </a:r>
            <a:r>
              <a:rPr lang="en-US" sz="1200" i="1" dirty="0">
                <a:latin typeface="Arial"/>
                <a:cs typeface="Arial"/>
              </a:rPr>
              <a:t>et al</a:t>
            </a:r>
            <a:r>
              <a:rPr lang="en-US" sz="1200" dirty="0">
                <a:latin typeface="Arial"/>
                <a:cs typeface="Arial"/>
              </a:rPr>
              <a:t>. MCB (2016) 36:157. </a:t>
            </a:r>
          </a:p>
        </p:txBody>
      </p:sp>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970" y="2068112"/>
            <a:ext cx="8378817" cy="2229373"/>
          </a:xfrm>
          <a:prstGeom prst="rect">
            <a:avLst/>
          </a:prstGeom>
          <a:ln>
            <a:noFill/>
          </a:ln>
          <a:effectLst/>
        </p:spPr>
      </p:pic>
    </p:spTree>
    <p:extLst>
      <p:ext uri="{BB962C8B-B14F-4D97-AF65-F5344CB8AC3E}">
        <p14:creationId xmlns:p14="http://schemas.microsoft.com/office/powerpoint/2010/main" val="3814512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400" dirty="0">
                <a:latin typeface="Arial"/>
                <a:cs typeface="Arial"/>
              </a:rPr>
              <a:t>Therapeutic vision</a:t>
            </a:r>
            <a:br>
              <a:rPr lang="en-US" sz="2400" dirty="0">
                <a:latin typeface="Arial"/>
                <a:cs typeface="Arial"/>
              </a:rPr>
            </a:br>
            <a:endParaRPr lang="en-US" sz="2400" dirty="0">
              <a:latin typeface="Arial"/>
              <a:cs typeface="Arial"/>
            </a:endParaRPr>
          </a:p>
        </p:txBody>
      </p:sp>
      <p:cxnSp>
        <p:nvCxnSpPr>
          <p:cNvPr id="9" name="Straight Connector 8"/>
          <p:cNvCxnSpPr/>
          <p:nvPr/>
        </p:nvCxnSpPr>
        <p:spPr>
          <a:xfrm>
            <a:off x="228600" y="8001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94588" y="1871980"/>
            <a:ext cx="262612" cy="26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1600" y="1071880"/>
            <a:ext cx="355600" cy="317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6162541" y="6581001"/>
            <a:ext cx="30850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200" dirty="0" err="1">
                <a:latin typeface="Arial" charset="0"/>
                <a:cs typeface="Arial" charset="0"/>
              </a:rPr>
              <a:t>Lettre</a:t>
            </a:r>
            <a:r>
              <a:rPr lang="en-US" sz="1200" dirty="0">
                <a:latin typeface="Arial" charset="0"/>
                <a:cs typeface="Arial" charset="0"/>
              </a:rPr>
              <a:t> and Bauer. Lancet (2016) 387:2554.</a:t>
            </a:r>
          </a:p>
        </p:txBody>
      </p:sp>
      <p:sp>
        <p:nvSpPr>
          <p:cNvPr id="16" name="Rectangle 15"/>
          <p:cNvSpPr/>
          <p:nvPr/>
        </p:nvSpPr>
        <p:spPr>
          <a:xfrm>
            <a:off x="581445" y="1347965"/>
            <a:ext cx="2402047" cy="303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a:stretch>
            <a:fillRect/>
          </a:stretch>
        </p:blipFill>
        <p:spPr>
          <a:xfrm>
            <a:off x="279400" y="1051471"/>
            <a:ext cx="4126989" cy="5308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4"/>
          <a:stretch>
            <a:fillRect/>
          </a:stretch>
        </p:blipFill>
        <p:spPr>
          <a:xfrm>
            <a:off x="4206766" y="2040806"/>
            <a:ext cx="4648519" cy="3279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6173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98222" y="2408896"/>
            <a:ext cx="3019777" cy="1827910"/>
            <a:chOff x="1368777" y="2408896"/>
            <a:chExt cx="3019777" cy="1827910"/>
          </a:xfrm>
        </p:grpSpPr>
        <p:pic>
          <p:nvPicPr>
            <p:cNvPr id="5" name="Picture 4" descr="figure-image-structure-sgr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777" y="2408896"/>
              <a:ext cx="3019777" cy="1827910"/>
            </a:xfrm>
            <a:prstGeom prst="rect">
              <a:avLst/>
            </a:prstGeom>
          </p:spPr>
        </p:pic>
        <p:sp>
          <p:nvSpPr>
            <p:cNvPr id="7" name="Rectangle 6"/>
            <p:cNvSpPr/>
            <p:nvPr/>
          </p:nvSpPr>
          <p:spPr>
            <a:xfrm>
              <a:off x="3033889" y="3485444"/>
              <a:ext cx="1354665" cy="751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标题 1"/>
          <p:cNvSpPr>
            <a:spLocks noGrp="1"/>
          </p:cNvSpPr>
          <p:nvPr>
            <p:ph type="title"/>
          </p:nvPr>
        </p:nvSpPr>
        <p:spPr>
          <a:xfrm>
            <a:off x="281050" y="13019"/>
            <a:ext cx="8354390" cy="1143000"/>
          </a:xfrm>
        </p:spPr>
        <p:txBody>
          <a:bodyPr>
            <a:noAutofit/>
          </a:bodyPr>
          <a:lstStyle/>
          <a:p>
            <a:r>
              <a:rPr lang="en-US" altLang="zh-CN" sz="2400" dirty="0">
                <a:latin typeface="Arial" panose="020B0604020202020204" pitchFamily="34" charset="0"/>
                <a:cs typeface="Arial" panose="020B0604020202020204" pitchFamily="34" charset="0"/>
              </a:rPr>
              <a:t>Highly efficient </a:t>
            </a:r>
            <a:r>
              <a:rPr lang="en-US" altLang="zh-CN" sz="2400" i="1" dirty="0">
                <a:latin typeface="Arial" panose="020B0604020202020204" pitchFamily="34" charset="0"/>
                <a:cs typeface="Arial" panose="020B0604020202020204" pitchFamily="34" charset="0"/>
              </a:rPr>
              <a:t>BCL11A</a:t>
            </a:r>
            <a:r>
              <a:rPr lang="en-US" altLang="zh-CN" sz="2400" dirty="0">
                <a:latin typeface="Arial" panose="020B0604020202020204" pitchFamily="34" charset="0"/>
                <a:cs typeface="Arial" panose="020B0604020202020204" pitchFamily="34" charset="0"/>
              </a:rPr>
              <a:t> enhancer editing in </a:t>
            </a:r>
            <a:r>
              <a:rPr lang="en-US" altLang="zh-CN" sz="2400" dirty="0" smtClean="0">
                <a:latin typeface="Arial" panose="020B0604020202020204" pitchFamily="34" charset="0"/>
                <a:cs typeface="Arial" panose="020B0604020202020204" pitchFamily="34" charset="0"/>
              </a:rPr>
              <a:t>human HSPCs</a:t>
            </a:r>
            <a:endParaRPr lang="zh-CN" altLang="en-US" sz="24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4"/>
          <a:stretch>
            <a:fillRect/>
          </a:stretch>
        </p:blipFill>
        <p:spPr>
          <a:xfrm>
            <a:off x="860779" y="1976949"/>
            <a:ext cx="3889600" cy="554946"/>
          </a:xfrm>
          <a:prstGeom prst="rect">
            <a:avLst/>
          </a:prstGeom>
        </p:spPr>
      </p:pic>
      <p:pic>
        <p:nvPicPr>
          <p:cNvPr id="12" name="图片 11"/>
          <p:cNvPicPr>
            <a:picLocks noChangeAspect="1"/>
          </p:cNvPicPr>
          <p:nvPr/>
        </p:nvPicPr>
        <p:blipFill rotWithShape="1">
          <a:blip r:embed="rId5"/>
          <a:srcRect b="28610"/>
          <a:stretch/>
        </p:blipFill>
        <p:spPr>
          <a:xfrm>
            <a:off x="735188" y="4447802"/>
            <a:ext cx="6729634" cy="2085642"/>
          </a:xfrm>
          <a:prstGeom prst="rect">
            <a:avLst/>
          </a:prstGeom>
        </p:spPr>
      </p:pic>
      <p:pic>
        <p:nvPicPr>
          <p:cNvPr id="14" name="图片 13"/>
          <p:cNvPicPr>
            <a:picLocks noChangeAspect="1"/>
          </p:cNvPicPr>
          <p:nvPr/>
        </p:nvPicPr>
        <p:blipFill>
          <a:blip r:embed="rId6"/>
          <a:stretch>
            <a:fillRect/>
          </a:stretch>
        </p:blipFill>
        <p:spPr>
          <a:xfrm>
            <a:off x="5081649" y="1976948"/>
            <a:ext cx="2592593" cy="2470853"/>
          </a:xfrm>
          <a:prstGeom prst="rect">
            <a:avLst/>
          </a:prstGeom>
        </p:spPr>
      </p:pic>
      <p:pic>
        <p:nvPicPr>
          <p:cNvPr id="6" name="图片 5"/>
          <p:cNvPicPr>
            <a:picLocks noChangeAspect="1"/>
          </p:cNvPicPr>
          <p:nvPr/>
        </p:nvPicPr>
        <p:blipFill rotWithShape="1">
          <a:blip r:embed="rId7"/>
          <a:srcRect l="24616" b="80139"/>
          <a:stretch/>
        </p:blipFill>
        <p:spPr>
          <a:xfrm>
            <a:off x="6069348" y="3351571"/>
            <a:ext cx="1867732" cy="490810"/>
          </a:xfrm>
          <a:prstGeom prst="rect">
            <a:avLst/>
          </a:prstGeom>
        </p:spPr>
      </p:pic>
      <p:sp>
        <p:nvSpPr>
          <p:cNvPr id="3" name="TextBox 2"/>
          <p:cNvSpPr txBox="1"/>
          <p:nvPr/>
        </p:nvSpPr>
        <p:spPr>
          <a:xfrm>
            <a:off x="7285434" y="5648411"/>
            <a:ext cx="1202748" cy="276999"/>
          </a:xfrm>
          <a:prstGeom prst="rect">
            <a:avLst/>
          </a:prstGeom>
          <a:noFill/>
        </p:spPr>
        <p:txBody>
          <a:bodyPr wrap="none" rtlCol="0">
            <a:spAutoFit/>
          </a:bodyPr>
          <a:lstStyle/>
          <a:p>
            <a:r>
              <a:rPr lang="en-US" sz="1200" dirty="0" smtClean="0">
                <a:latin typeface="Arial"/>
                <a:cs typeface="Arial"/>
              </a:rPr>
              <a:t>Unedited allele</a:t>
            </a:r>
            <a:endParaRPr lang="en-US" sz="1200" dirty="0">
              <a:latin typeface="Arial"/>
              <a:cs typeface="Arial"/>
            </a:endParaRPr>
          </a:p>
        </p:txBody>
      </p:sp>
      <p:sp>
        <p:nvSpPr>
          <p:cNvPr id="13" name="Rectangle 11"/>
          <p:cNvSpPr/>
          <p:nvPr/>
        </p:nvSpPr>
        <p:spPr>
          <a:xfrm>
            <a:off x="860779" y="1017796"/>
            <a:ext cx="7208575" cy="584775"/>
          </a:xfrm>
          <a:prstGeom prst="rect">
            <a:avLst/>
          </a:prstGeom>
        </p:spPr>
        <p:txBody>
          <a:bodyPr wrap="square">
            <a:spAutoFit/>
          </a:bodyPr>
          <a:lstStyle/>
          <a:p>
            <a:pPr>
              <a:defRPr/>
            </a:pPr>
            <a:r>
              <a:rPr lang="en-US" sz="1600" i="1" dirty="0" smtClean="0">
                <a:latin typeface="Arial"/>
                <a:cs typeface="Arial"/>
              </a:rPr>
              <a:t>• Optimized editing protocol with electroporation of 3xNLS Cas9 protein </a:t>
            </a:r>
          </a:p>
          <a:p>
            <a:pPr>
              <a:defRPr/>
            </a:pPr>
            <a:r>
              <a:rPr lang="en-US" altLang="zh-CN" sz="1600" i="1" dirty="0" smtClean="0">
                <a:latin typeface="Arial"/>
                <a:cs typeface="Arial"/>
              </a:rPr>
              <a:t>• </a:t>
            </a:r>
            <a:r>
              <a:rPr lang="en-US" sz="1600" i="1" dirty="0" smtClean="0">
                <a:latin typeface="Arial"/>
                <a:cs typeface="Arial"/>
              </a:rPr>
              <a:t>Deep </a:t>
            </a:r>
            <a:r>
              <a:rPr lang="en-US" sz="1600" i="1" dirty="0">
                <a:latin typeface="Arial"/>
                <a:cs typeface="Arial"/>
              </a:rPr>
              <a:t>sequencing confirms that the </a:t>
            </a:r>
            <a:r>
              <a:rPr lang="en-US" sz="1600" i="1" dirty="0" smtClean="0">
                <a:latin typeface="Arial"/>
                <a:cs typeface="Arial"/>
              </a:rPr>
              <a:t>edited </a:t>
            </a:r>
            <a:r>
              <a:rPr lang="en-US" sz="1600" i="1" dirty="0">
                <a:latin typeface="Arial"/>
                <a:cs typeface="Arial"/>
              </a:rPr>
              <a:t>alleles are 98</a:t>
            </a:r>
            <a:r>
              <a:rPr lang="en-US" sz="1600" i="1" dirty="0" smtClean="0">
                <a:latin typeface="Arial"/>
                <a:cs typeface="Arial"/>
              </a:rPr>
              <a:t>%</a:t>
            </a:r>
            <a:endParaRPr lang="en-US" sz="1600" i="1" dirty="0">
              <a:latin typeface="Arial"/>
              <a:cs typeface="Arial"/>
            </a:endParaRPr>
          </a:p>
        </p:txBody>
      </p:sp>
      <p:sp>
        <p:nvSpPr>
          <p:cNvPr id="16" name="Rectangle 11">
            <a:extLst>
              <a:ext uri="{FF2B5EF4-FFF2-40B4-BE49-F238E27FC236}">
                <a16:creationId xmlns:a16="http://schemas.microsoft.com/office/drawing/2014/main" id="{0D4EB38D-A84E-4A2C-828B-DD5D29C2DBD3}"/>
              </a:ext>
            </a:extLst>
          </p:cNvPr>
          <p:cNvSpPr>
            <a:spLocks noChangeArrowheads="1"/>
          </p:cNvSpPr>
          <p:nvPr/>
        </p:nvSpPr>
        <p:spPr bwMode="auto">
          <a:xfrm>
            <a:off x="6696997" y="6581001"/>
            <a:ext cx="24801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altLang="zh-CN" sz="1200" i="1" dirty="0">
                <a:latin typeface="Arial" charset="0"/>
                <a:cs typeface="Arial" charset="0"/>
              </a:rPr>
              <a:t>Wu</a:t>
            </a:r>
            <a:r>
              <a:rPr lang="da-DK" sz="1200" i="1" dirty="0">
                <a:latin typeface="Arial" charset="0"/>
                <a:cs typeface="Arial" charset="0"/>
              </a:rPr>
              <a:t> et al</a:t>
            </a:r>
            <a:r>
              <a:rPr lang="da-DK" sz="1200" dirty="0">
                <a:latin typeface="Arial" charset="0"/>
                <a:cs typeface="Arial" charset="0"/>
              </a:rPr>
              <a:t>. </a:t>
            </a:r>
            <a:r>
              <a:rPr lang="en-US" altLang="zh-CN" sz="1200" dirty="0">
                <a:latin typeface="Arial" charset="0"/>
                <a:cs typeface="Arial" charset="0"/>
              </a:rPr>
              <a:t>Nature Medicine </a:t>
            </a:r>
            <a:r>
              <a:rPr lang="da-DK" sz="1200" dirty="0">
                <a:latin typeface="Arial" charset="0"/>
                <a:cs typeface="Arial" charset="0"/>
              </a:rPr>
              <a:t>(2019) </a:t>
            </a:r>
            <a:endParaRPr lang="en-US" sz="1200" dirty="0">
              <a:latin typeface="Arial" charset="0"/>
              <a:cs typeface="Arial" charset="0"/>
            </a:endParaRPr>
          </a:p>
        </p:txBody>
      </p:sp>
    </p:spTree>
    <p:extLst>
      <p:ext uri="{BB962C8B-B14F-4D97-AF65-F5344CB8AC3E}">
        <p14:creationId xmlns:p14="http://schemas.microsoft.com/office/powerpoint/2010/main" val="2051524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r="571"/>
          <a:stretch/>
        </p:blipFill>
        <p:spPr>
          <a:xfrm>
            <a:off x="971275" y="1441753"/>
            <a:ext cx="2723934" cy="2334807"/>
          </a:xfrm>
          <a:prstGeom prst="rect">
            <a:avLst/>
          </a:prstGeom>
        </p:spPr>
      </p:pic>
      <p:sp>
        <p:nvSpPr>
          <p:cNvPr id="5" name="Title 1"/>
          <p:cNvSpPr>
            <a:spLocks noGrp="1"/>
          </p:cNvSpPr>
          <p:nvPr>
            <p:ph type="title"/>
          </p:nvPr>
        </p:nvSpPr>
        <p:spPr>
          <a:xfrm>
            <a:off x="0" y="0"/>
            <a:ext cx="9144000" cy="1143000"/>
          </a:xfrm>
        </p:spPr>
        <p:txBody>
          <a:bodyPr>
            <a:normAutofit/>
          </a:bodyPr>
          <a:lstStyle/>
          <a:p>
            <a:r>
              <a:rPr lang="en-US" sz="2400" dirty="0">
                <a:latin typeface="Arial"/>
                <a:cs typeface="Arial"/>
              </a:rPr>
              <a:t>Therapeutic </a:t>
            </a:r>
            <a:r>
              <a:rPr lang="en-US" sz="2400" i="1" dirty="0">
                <a:latin typeface="Arial"/>
                <a:cs typeface="Arial"/>
              </a:rPr>
              <a:t>BCL11A </a:t>
            </a:r>
            <a:r>
              <a:rPr lang="en-US" sz="2400" dirty="0">
                <a:latin typeface="Arial"/>
                <a:cs typeface="Arial"/>
              </a:rPr>
              <a:t>enhancer editing of patient cells </a:t>
            </a:r>
            <a:br>
              <a:rPr lang="en-US" sz="2400" dirty="0">
                <a:latin typeface="Arial"/>
                <a:cs typeface="Arial"/>
              </a:rPr>
            </a:br>
            <a:endParaRPr lang="en-US" sz="2400" i="1" dirty="0">
              <a:latin typeface="Arial"/>
              <a:cs typeface="Arial"/>
            </a:endParaRPr>
          </a:p>
        </p:txBody>
      </p:sp>
      <p:sp>
        <p:nvSpPr>
          <p:cNvPr id="6" name="Rectangle 11"/>
          <p:cNvSpPr/>
          <p:nvPr/>
        </p:nvSpPr>
        <p:spPr>
          <a:xfrm>
            <a:off x="-196769" y="745151"/>
            <a:ext cx="9459410" cy="338554"/>
          </a:xfrm>
          <a:prstGeom prst="rect">
            <a:avLst/>
          </a:prstGeom>
        </p:spPr>
        <p:txBody>
          <a:bodyPr wrap="square">
            <a:spAutoFit/>
          </a:bodyPr>
          <a:lstStyle/>
          <a:p>
            <a:pPr algn="ctr">
              <a:defRPr/>
            </a:pPr>
            <a:r>
              <a:rPr lang="el-GR" altLang="zh-CN" sz="1600" u="sng" dirty="0">
                <a:latin typeface="Calibri" panose="020F0502020204030204" pitchFamily="34" charset="0"/>
                <a:cs typeface="Calibri" panose="020F0502020204030204" pitchFamily="34" charset="0"/>
              </a:rPr>
              <a:t>β</a:t>
            </a:r>
            <a:r>
              <a:rPr lang="en-US" altLang="zh-CN" sz="1600" u="sng" dirty="0">
                <a:latin typeface="Calibri" panose="020F0502020204030204" pitchFamily="34" charset="0"/>
                <a:cs typeface="Calibri" panose="020F0502020204030204" pitchFamily="34" charset="0"/>
              </a:rPr>
              <a:t>-</a:t>
            </a:r>
            <a:r>
              <a:rPr lang="en-US" sz="1600" u="sng" dirty="0">
                <a:latin typeface="Arial"/>
                <a:cs typeface="Arial"/>
              </a:rPr>
              <a:t>thalassemia donor CD34+ hematopoietic stem and progenitor cells, RNP electroporation</a:t>
            </a:r>
          </a:p>
        </p:txBody>
      </p:sp>
      <p:pic>
        <p:nvPicPr>
          <p:cNvPr id="7" name="图片 6"/>
          <p:cNvPicPr>
            <a:picLocks noChangeAspect="1"/>
          </p:cNvPicPr>
          <p:nvPr/>
        </p:nvPicPr>
        <p:blipFill>
          <a:blip r:embed="rId4"/>
          <a:stretch>
            <a:fillRect/>
          </a:stretch>
        </p:blipFill>
        <p:spPr>
          <a:xfrm>
            <a:off x="4273505" y="1441753"/>
            <a:ext cx="4011862" cy="2299335"/>
          </a:xfrm>
          <a:prstGeom prst="rect">
            <a:avLst/>
          </a:prstGeom>
        </p:spPr>
      </p:pic>
      <p:pic>
        <p:nvPicPr>
          <p:cNvPr id="8" name="图片 7"/>
          <p:cNvPicPr>
            <a:picLocks noChangeAspect="1"/>
          </p:cNvPicPr>
          <p:nvPr/>
        </p:nvPicPr>
        <p:blipFill>
          <a:blip r:embed="rId5"/>
          <a:stretch>
            <a:fillRect/>
          </a:stretch>
        </p:blipFill>
        <p:spPr>
          <a:xfrm>
            <a:off x="5631788" y="3776560"/>
            <a:ext cx="2548630" cy="2994259"/>
          </a:xfrm>
          <a:prstGeom prst="rect">
            <a:avLst/>
          </a:prstGeom>
        </p:spPr>
      </p:pic>
      <p:grpSp>
        <p:nvGrpSpPr>
          <p:cNvPr id="11" name="组合 10"/>
          <p:cNvGrpSpPr/>
          <p:nvPr/>
        </p:nvGrpSpPr>
        <p:grpSpPr>
          <a:xfrm>
            <a:off x="583883" y="4254782"/>
            <a:ext cx="4556760" cy="1836345"/>
            <a:chOff x="228600" y="4326897"/>
            <a:chExt cx="4991535" cy="2011557"/>
          </a:xfrm>
        </p:grpSpPr>
        <p:pic>
          <p:nvPicPr>
            <p:cNvPr id="12" name="图片 11"/>
            <p:cNvPicPr>
              <a:picLocks noChangeAspect="1"/>
            </p:cNvPicPr>
            <p:nvPr/>
          </p:nvPicPr>
          <p:blipFill rotWithShape="1">
            <a:blip r:embed="rId6"/>
            <a:srcRect b="50184"/>
            <a:stretch/>
          </p:blipFill>
          <p:spPr>
            <a:xfrm>
              <a:off x="228600" y="4326897"/>
              <a:ext cx="2495768" cy="1980384"/>
            </a:xfrm>
            <a:prstGeom prst="rect">
              <a:avLst/>
            </a:prstGeom>
          </p:spPr>
        </p:pic>
        <p:pic>
          <p:nvPicPr>
            <p:cNvPr id="13" name="图片 12"/>
            <p:cNvPicPr>
              <a:picLocks noChangeAspect="1"/>
            </p:cNvPicPr>
            <p:nvPr/>
          </p:nvPicPr>
          <p:blipFill rotWithShape="1">
            <a:blip r:embed="rId6"/>
            <a:srcRect t="49815"/>
            <a:stretch/>
          </p:blipFill>
          <p:spPr>
            <a:xfrm>
              <a:off x="2724367" y="4343401"/>
              <a:ext cx="2495768" cy="1995053"/>
            </a:xfrm>
            <a:prstGeom prst="rect">
              <a:avLst/>
            </a:prstGeom>
          </p:spPr>
        </p:pic>
      </p:grpSp>
    </p:spTree>
    <p:extLst>
      <p:ext uri="{BB962C8B-B14F-4D97-AF65-F5344CB8AC3E}">
        <p14:creationId xmlns:p14="http://schemas.microsoft.com/office/powerpoint/2010/main" val="186020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226061"/>
            <a:ext cx="8689637" cy="685799"/>
          </a:xfrm>
        </p:spPr>
        <p:txBody>
          <a:bodyPr>
            <a:noAutofit/>
          </a:bodyPr>
          <a:lstStyle/>
          <a:p>
            <a:r>
              <a:rPr lang="en-US" sz="2400" dirty="0">
                <a:latin typeface="Arial"/>
                <a:cs typeface="Arial"/>
              </a:rPr>
              <a:t>Long-term multi-lineage engraftment of Cas9 edited HSPCs in </a:t>
            </a:r>
            <a:r>
              <a:rPr lang="en-US" sz="2400" dirty="0" err="1">
                <a:latin typeface="Arial"/>
                <a:cs typeface="Arial"/>
              </a:rPr>
              <a:t>immunodeficient</a:t>
            </a:r>
            <a:r>
              <a:rPr lang="en-US" sz="2400" dirty="0">
                <a:latin typeface="Arial"/>
                <a:cs typeface="Arial"/>
              </a:rPr>
              <a:t> mice</a:t>
            </a:r>
            <a:endParaRPr lang="en-US" sz="2400" i="1" dirty="0">
              <a:latin typeface="Arial"/>
              <a:cs typeface="Arial"/>
            </a:endParaRPr>
          </a:p>
        </p:txBody>
      </p:sp>
      <p:pic>
        <p:nvPicPr>
          <p:cNvPr id="5" name="图片 4"/>
          <p:cNvPicPr>
            <a:picLocks noChangeAspect="1"/>
          </p:cNvPicPr>
          <p:nvPr/>
        </p:nvPicPr>
        <p:blipFill>
          <a:blip r:embed="rId3"/>
          <a:stretch>
            <a:fillRect/>
          </a:stretch>
        </p:blipFill>
        <p:spPr>
          <a:xfrm>
            <a:off x="4490618" y="2821166"/>
            <a:ext cx="2001953" cy="2359977"/>
          </a:xfrm>
          <a:prstGeom prst="rect">
            <a:avLst/>
          </a:prstGeom>
        </p:spPr>
      </p:pic>
      <p:pic>
        <p:nvPicPr>
          <p:cNvPr id="2" name="图片 1"/>
          <p:cNvPicPr>
            <a:picLocks noChangeAspect="1"/>
          </p:cNvPicPr>
          <p:nvPr/>
        </p:nvPicPr>
        <p:blipFill>
          <a:blip r:embed="rId4"/>
          <a:stretch>
            <a:fillRect/>
          </a:stretch>
        </p:blipFill>
        <p:spPr>
          <a:xfrm>
            <a:off x="491699" y="2754989"/>
            <a:ext cx="3516057" cy="2426154"/>
          </a:xfrm>
          <a:prstGeom prst="rect">
            <a:avLst/>
          </a:prstGeom>
        </p:spPr>
      </p:pic>
      <p:pic>
        <p:nvPicPr>
          <p:cNvPr id="3" name="图片 2"/>
          <p:cNvPicPr>
            <a:picLocks noChangeAspect="1"/>
          </p:cNvPicPr>
          <p:nvPr/>
        </p:nvPicPr>
        <p:blipFill>
          <a:blip r:embed="rId5"/>
          <a:stretch>
            <a:fillRect/>
          </a:stretch>
        </p:blipFill>
        <p:spPr>
          <a:xfrm>
            <a:off x="6568792" y="2828468"/>
            <a:ext cx="1989222" cy="2352675"/>
          </a:xfrm>
          <a:prstGeom prst="rect">
            <a:avLst/>
          </a:prstGeom>
        </p:spPr>
      </p:pic>
      <p:sp>
        <p:nvSpPr>
          <p:cNvPr id="12" name="矩形 11"/>
          <p:cNvSpPr/>
          <p:nvPr/>
        </p:nvSpPr>
        <p:spPr>
          <a:xfrm>
            <a:off x="491699" y="2587802"/>
            <a:ext cx="173633" cy="416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3" name="矩形 12"/>
          <p:cNvSpPr/>
          <p:nvPr/>
        </p:nvSpPr>
        <p:spPr>
          <a:xfrm>
            <a:off x="2399421" y="2654420"/>
            <a:ext cx="173633" cy="416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4" name="矩形 13"/>
          <p:cNvSpPr/>
          <p:nvPr/>
        </p:nvSpPr>
        <p:spPr>
          <a:xfrm>
            <a:off x="6563370" y="2795991"/>
            <a:ext cx="173633" cy="416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 name="矩形 16"/>
          <p:cNvSpPr/>
          <p:nvPr/>
        </p:nvSpPr>
        <p:spPr>
          <a:xfrm>
            <a:off x="633255" y="2688371"/>
            <a:ext cx="173633" cy="416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90695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457200" y="388938"/>
            <a:ext cx="8229600" cy="1143001"/>
          </a:xfrm>
          <a:prstGeom prst="rect">
            <a:avLst/>
          </a:prstGeom>
        </p:spPr>
        <p:txBody>
          <a:bodyPr/>
          <a:lstStyle>
            <a:lvl1pPr defTabSz="704087">
              <a:defRPr sz="3387" b="1"/>
            </a:lvl1pPr>
          </a:lstStyle>
          <a:p>
            <a:r>
              <a:rPr lang="en-US" dirty="0"/>
              <a:t>Therapeutic genome editing</a:t>
            </a:r>
          </a:p>
        </p:txBody>
      </p:sp>
      <p:sp>
        <p:nvSpPr>
          <p:cNvPr id="169" name="Shape 169"/>
          <p:cNvSpPr>
            <a:spLocks noGrp="1"/>
          </p:cNvSpPr>
          <p:nvPr>
            <p:ph type="body" idx="1"/>
          </p:nvPr>
        </p:nvSpPr>
        <p:spPr>
          <a:xfrm>
            <a:off x="660400" y="2120900"/>
            <a:ext cx="8229600" cy="4525963"/>
          </a:xfrm>
          <a:prstGeom prst="rect">
            <a:avLst/>
          </a:prstGeom>
        </p:spPr>
        <p:txBody>
          <a:bodyPr/>
          <a:lstStyle/>
          <a:p>
            <a:pPr>
              <a:defRPr b="1"/>
            </a:pPr>
            <a:r>
              <a:rPr lang="en-US" dirty="0"/>
              <a:t>Principle and applications of CRISPR genome editing</a:t>
            </a:r>
          </a:p>
          <a:p>
            <a:pPr marL="0" indent="0">
              <a:buNone/>
            </a:pPr>
            <a:endParaRPr dirty="0"/>
          </a:p>
          <a:p>
            <a:r>
              <a:rPr lang="en-US" dirty="0"/>
              <a:t>Therapeutic genome for </a:t>
            </a:r>
            <a:r>
              <a:rPr lang="el-GR" dirty="0"/>
              <a:t>β</a:t>
            </a:r>
            <a:r>
              <a:rPr lang="en-US" dirty="0"/>
              <a:t>-hemoglobin disorders</a:t>
            </a:r>
          </a:p>
          <a:p>
            <a:endParaRPr lang="en-US" dirty="0"/>
          </a:p>
          <a:p>
            <a:r>
              <a:rPr lang="en-US" dirty="0"/>
              <a:t>F</a:t>
            </a:r>
            <a:r>
              <a:rPr dirty="0"/>
              <a:t>uture?</a:t>
            </a:r>
          </a:p>
        </p:txBody>
      </p:sp>
    </p:spTree>
    <p:extLst>
      <p:ext uri="{BB962C8B-B14F-4D97-AF65-F5344CB8AC3E}">
        <p14:creationId xmlns:p14="http://schemas.microsoft.com/office/powerpoint/2010/main" val="7165747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1667" y="320288"/>
            <a:ext cx="8763000" cy="461665"/>
          </a:xfrm>
          <a:prstGeom prst="rect">
            <a:avLst/>
          </a:prstGeom>
        </p:spPr>
        <p:txBody>
          <a:bodyPr wrap="square">
            <a:spAutoFit/>
          </a:bodyPr>
          <a:lstStyle/>
          <a:p>
            <a:pPr algn="ctr"/>
            <a:r>
              <a:rPr lang="en-US" altLang="zh-CN" sz="2400" dirty="0">
                <a:latin typeface="Arial" panose="020B0604020202020204" pitchFamily="34" charset="0"/>
                <a:ea typeface="MS Mincho"/>
                <a:cs typeface="Arial" panose="020B0604020202020204" pitchFamily="34" charset="0"/>
              </a:rPr>
              <a:t>Lack of detectable </a:t>
            </a:r>
            <a:r>
              <a:rPr lang="en-US" altLang="zh-CN" sz="2400" dirty="0" smtClean="0">
                <a:latin typeface="Arial" panose="020B0604020202020204" pitchFamily="34" charset="0"/>
                <a:ea typeface="MS Mincho"/>
                <a:cs typeface="Arial" panose="020B0604020202020204" pitchFamily="34" charset="0"/>
              </a:rPr>
              <a:t>genotoxicity </a:t>
            </a:r>
            <a:r>
              <a:rPr lang="en-US" altLang="zh-CN" sz="2400" kern="0" dirty="0" smtClean="0">
                <a:latin typeface="Arial" panose="020B0604020202020204" pitchFamily="34" charset="0"/>
                <a:ea typeface="MS Mincho"/>
                <a:cs typeface="Arial" panose="020B0604020202020204" pitchFamily="34" charset="0"/>
              </a:rPr>
              <a:t>of </a:t>
            </a:r>
            <a:r>
              <a:rPr lang="en-US" altLang="zh-CN" sz="2400" i="1" kern="0" dirty="0" smtClean="0">
                <a:latin typeface="Arial" panose="020B0604020202020204" pitchFamily="34" charset="0"/>
                <a:ea typeface="MS Mincho"/>
                <a:cs typeface="Arial" panose="020B0604020202020204" pitchFamily="34" charset="0"/>
              </a:rPr>
              <a:t>BCL11A</a:t>
            </a:r>
            <a:r>
              <a:rPr lang="en-US" altLang="zh-CN" sz="2400" kern="0" dirty="0" smtClean="0">
                <a:latin typeface="Arial" panose="020B0604020202020204" pitchFamily="34" charset="0"/>
                <a:ea typeface="MS Mincho"/>
                <a:cs typeface="Arial" panose="020B0604020202020204" pitchFamily="34" charset="0"/>
              </a:rPr>
              <a:t> enhancer editing</a:t>
            </a:r>
          </a:p>
        </p:txBody>
      </p:sp>
      <p:sp>
        <p:nvSpPr>
          <p:cNvPr id="6" name="Rectangle 5"/>
          <p:cNvSpPr/>
          <p:nvPr/>
        </p:nvSpPr>
        <p:spPr>
          <a:xfrm>
            <a:off x="387751" y="1622818"/>
            <a:ext cx="4095262" cy="3139321"/>
          </a:xfrm>
          <a:prstGeom prst="rect">
            <a:avLst/>
          </a:prstGeom>
        </p:spPr>
        <p:txBody>
          <a:bodyPr wrap="square">
            <a:spAutoFit/>
          </a:bodyPr>
          <a:lstStyle/>
          <a:p>
            <a:r>
              <a:rPr lang="en-US" i="1" dirty="0" smtClean="0">
                <a:latin typeface="Arial"/>
                <a:cs typeface="Arial"/>
              </a:rPr>
              <a:t>• Top 24 possible off-target (OT) sites evaluated as defined by genome-wide in vitro cleavage (CIRCLE-seq) or computational prediction (in </a:t>
            </a:r>
            <a:r>
              <a:rPr lang="en-US" i="1" dirty="0" err="1" smtClean="0">
                <a:latin typeface="Arial"/>
                <a:cs typeface="Arial"/>
              </a:rPr>
              <a:t>silico</a:t>
            </a:r>
            <a:r>
              <a:rPr lang="en-US" i="1" dirty="0" smtClean="0">
                <a:latin typeface="Arial"/>
                <a:cs typeface="Arial"/>
              </a:rPr>
              <a:t>)</a:t>
            </a:r>
          </a:p>
          <a:p>
            <a:endParaRPr lang="en-US" i="1" dirty="0" smtClean="0">
              <a:latin typeface="Arial"/>
              <a:cs typeface="Arial"/>
            </a:endParaRPr>
          </a:p>
          <a:p>
            <a:r>
              <a:rPr lang="en-US" i="1" dirty="0" smtClean="0">
                <a:latin typeface="Arial"/>
                <a:cs typeface="Arial"/>
              </a:rPr>
              <a:t>• No off-target mutations detected in CD34+ </a:t>
            </a:r>
            <a:r>
              <a:rPr lang="en-US" i="1" dirty="0">
                <a:latin typeface="Arial"/>
                <a:cs typeface="Arial"/>
              </a:rPr>
              <a:t>HSPCs despite highly efficient on-target BCL11A enhancer </a:t>
            </a:r>
            <a:r>
              <a:rPr lang="en-US" i="1" dirty="0" smtClean="0">
                <a:latin typeface="Arial"/>
                <a:cs typeface="Arial"/>
              </a:rPr>
              <a:t>editing (</a:t>
            </a:r>
            <a:r>
              <a:rPr lang="en-US" i="1" dirty="0">
                <a:latin typeface="Arial"/>
                <a:cs typeface="Arial"/>
              </a:rPr>
              <a:t>limit of detection for </a:t>
            </a:r>
            <a:r>
              <a:rPr lang="en-US" i="1" dirty="0" smtClean="0">
                <a:latin typeface="Arial"/>
                <a:cs typeface="Arial"/>
              </a:rPr>
              <a:t>indels by deep sequencing </a:t>
            </a:r>
            <a:r>
              <a:rPr lang="en-US" i="1" dirty="0">
                <a:latin typeface="Arial"/>
                <a:cs typeface="Arial"/>
              </a:rPr>
              <a:t>is ~0.1</a:t>
            </a:r>
            <a:r>
              <a:rPr lang="en-US" i="1" dirty="0" smtClean="0">
                <a:latin typeface="Arial"/>
                <a:cs typeface="Arial"/>
              </a:rPr>
              <a:t>%)</a:t>
            </a:r>
          </a:p>
          <a:p>
            <a:endParaRPr lang="en-US" dirty="0">
              <a:latin typeface="Arial"/>
              <a:cs typeface="Arial"/>
            </a:endParaRPr>
          </a:p>
        </p:txBody>
      </p:sp>
      <p:sp>
        <p:nvSpPr>
          <p:cNvPr id="7" name="TextBox 12"/>
          <p:cNvSpPr txBox="1"/>
          <p:nvPr/>
        </p:nvSpPr>
        <p:spPr>
          <a:xfrm>
            <a:off x="0" y="6404049"/>
            <a:ext cx="8915400" cy="461665"/>
          </a:xfrm>
          <a:prstGeom prst="rect">
            <a:avLst/>
          </a:prstGeom>
          <a:noFill/>
        </p:spPr>
        <p:txBody>
          <a:bodyPr wrap="square" rtlCol="0">
            <a:spAutoFit/>
          </a:bodyPr>
          <a:lstStyle/>
          <a:p>
            <a:endParaRPr lang="en-US" sz="1200" dirty="0" smtClean="0">
              <a:latin typeface="Arial"/>
              <a:cs typeface="Arial"/>
            </a:endParaRPr>
          </a:p>
          <a:p>
            <a:r>
              <a:rPr lang="en-US" sz="1200" dirty="0" smtClean="0">
                <a:latin typeface="Arial"/>
                <a:cs typeface="Arial"/>
              </a:rPr>
              <a:t>with </a:t>
            </a:r>
            <a:r>
              <a:rPr lang="en-US" sz="1200" dirty="0" err="1" smtClean="0">
                <a:latin typeface="Arial"/>
                <a:cs typeface="Arial"/>
              </a:rPr>
              <a:t>Shengdar</a:t>
            </a:r>
            <a:r>
              <a:rPr lang="en-US" sz="1200" dirty="0" smtClean="0">
                <a:latin typeface="Arial"/>
                <a:cs typeface="Arial"/>
              </a:rPr>
              <a:t> Tsai</a:t>
            </a:r>
            <a:endParaRPr lang="en-US" sz="1200" dirty="0">
              <a:latin typeface="Arial"/>
              <a:cs typeface="Arial"/>
            </a:endParaRPr>
          </a:p>
        </p:txBody>
      </p:sp>
      <p:pic>
        <p:nvPicPr>
          <p:cNvPr id="2" name="Picture 1" descr="fig 5 only log scal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514" y="1111397"/>
            <a:ext cx="3739939" cy="5373753"/>
          </a:xfrm>
          <a:prstGeom prst="rect">
            <a:avLst/>
          </a:prstGeom>
        </p:spPr>
      </p:pic>
    </p:spTree>
    <p:extLst>
      <p:ext uri="{BB962C8B-B14F-4D97-AF65-F5344CB8AC3E}">
        <p14:creationId xmlns:p14="http://schemas.microsoft.com/office/powerpoint/2010/main" val="3821562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t="10201"/>
          <a:stretch/>
        </p:blipFill>
        <p:spPr>
          <a:xfrm>
            <a:off x="229108" y="1866645"/>
            <a:ext cx="5581491" cy="3147517"/>
          </a:xfrm>
          <a:prstGeom prst="rect">
            <a:avLst/>
          </a:prstGeom>
        </p:spPr>
      </p:pic>
      <p:pic>
        <p:nvPicPr>
          <p:cNvPr id="5" name="图片 7"/>
          <p:cNvPicPr>
            <a:picLocks noChangeAspect="1"/>
          </p:cNvPicPr>
          <p:nvPr/>
        </p:nvPicPr>
        <p:blipFill>
          <a:blip r:embed="rId4"/>
          <a:stretch>
            <a:fillRect/>
          </a:stretch>
        </p:blipFill>
        <p:spPr>
          <a:xfrm>
            <a:off x="5937235" y="2294452"/>
            <a:ext cx="3188925" cy="2696902"/>
          </a:xfrm>
          <a:prstGeom prst="rect">
            <a:avLst/>
          </a:prstGeom>
        </p:spPr>
      </p:pic>
      <p:sp>
        <p:nvSpPr>
          <p:cNvPr id="7" name="Rectangle 11"/>
          <p:cNvSpPr/>
          <p:nvPr/>
        </p:nvSpPr>
        <p:spPr>
          <a:xfrm>
            <a:off x="-196769" y="773373"/>
            <a:ext cx="9459410" cy="830997"/>
          </a:xfrm>
          <a:prstGeom prst="rect">
            <a:avLst/>
          </a:prstGeom>
        </p:spPr>
        <p:txBody>
          <a:bodyPr wrap="square">
            <a:spAutoFit/>
          </a:bodyPr>
          <a:lstStyle/>
          <a:p>
            <a:pPr algn="ctr">
              <a:defRPr/>
            </a:pPr>
            <a:endParaRPr lang="en-US" sz="1600" u="sng" dirty="0" smtClean="0">
              <a:latin typeface="Arial"/>
              <a:cs typeface="Arial"/>
            </a:endParaRPr>
          </a:p>
          <a:p>
            <a:pPr algn="ctr">
              <a:defRPr/>
            </a:pPr>
            <a:r>
              <a:rPr lang="en-US" sz="1600" i="1" dirty="0" smtClean="0">
                <a:latin typeface="Arial"/>
                <a:cs typeface="Arial"/>
              </a:rPr>
              <a:t>• Reversal of sickling propensity in edited SCD primary cells</a:t>
            </a:r>
          </a:p>
          <a:p>
            <a:pPr algn="ctr">
              <a:defRPr/>
            </a:pPr>
            <a:endParaRPr lang="en-US" sz="1600" u="sng" dirty="0">
              <a:latin typeface="Arial"/>
              <a:cs typeface="Arial"/>
            </a:endParaRPr>
          </a:p>
        </p:txBody>
      </p:sp>
      <p:sp>
        <p:nvSpPr>
          <p:cNvPr id="10" name="Title 1"/>
          <p:cNvSpPr>
            <a:spLocks noGrp="1"/>
          </p:cNvSpPr>
          <p:nvPr>
            <p:ph type="title"/>
          </p:nvPr>
        </p:nvSpPr>
        <p:spPr>
          <a:xfrm>
            <a:off x="0" y="0"/>
            <a:ext cx="9144000" cy="1143000"/>
          </a:xfrm>
        </p:spPr>
        <p:txBody>
          <a:bodyPr>
            <a:normAutofit/>
          </a:bodyPr>
          <a:lstStyle/>
          <a:p>
            <a:r>
              <a:rPr lang="en-US" sz="2400" dirty="0" smtClean="0">
                <a:latin typeface="Arial"/>
                <a:cs typeface="Arial"/>
              </a:rPr>
              <a:t>Therapeutic </a:t>
            </a:r>
            <a:r>
              <a:rPr lang="en-US" sz="2400" i="1" dirty="0" smtClean="0">
                <a:latin typeface="Arial"/>
                <a:cs typeface="Arial"/>
              </a:rPr>
              <a:t>BCL11A </a:t>
            </a:r>
            <a:r>
              <a:rPr lang="en-US" sz="2400" dirty="0" smtClean="0">
                <a:latin typeface="Arial"/>
                <a:cs typeface="Arial"/>
              </a:rPr>
              <a:t>enhancer editing of SCD patient cells </a:t>
            </a:r>
            <a:endParaRPr lang="en-US" sz="2400" i="1" dirty="0">
              <a:latin typeface="Arial"/>
              <a:cs typeface="Arial"/>
            </a:endParaRPr>
          </a:p>
        </p:txBody>
      </p:sp>
      <p:sp>
        <p:nvSpPr>
          <p:cNvPr id="2" name="文本框 1"/>
          <p:cNvSpPr txBox="1"/>
          <p:nvPr/>
        </p:nvSpPr>
        <p:spPr>
          <a:xfrm>
            <a:off x="350874" y="5657671"/>
            <a:ext cx="8293396" cy="1200329"/>
          </a:xfrm>
          <a:prstGeom prst="rect">
            <a:avLst/>
          </a:prstGeom>
          <a:noFill/>
        </p:spPr>
        <p:txBody>
          <a:bodyPr wrap="square" rtlCol="0">
            <a:spAutoFit/>
          </a:bodyPr>
          <a:lstStyle/>
          <a:p>
            <a:r>
              <a:rPr lang="en-US" altLang="zh-CN" dirty="0" smtClean="0"/>
              <a:t>Unedited </a:t>
            </a:r>
            <a:r>
              <a:rPr lang="en-US" altLang="zh-CN" dirty="0"/>
              <a:t>SCD enucleated </a:t>
            </a:r>
            <a:r>
              <a:rPr lang="en-US" altLang="zh-CN" dirty="0" err="1"/>
              <a:t>erythroid</a:t>
            </a:r>
            <a:r>
              <a:rPr lang="en-US" altLang="zh-CN" dirty="0"/>
              <a:t> cells derived from engrafting HSCs demonstrated robust in vitro sickling following sodium </a:t>
            </a:r>
            <a:r>
              <a:rPr lang="en-US" altLang="zh-CN" dirty="0" err="1"/>
              <a:t>metabisulfite</a:t>
            </a:r>
            <a:r>
              <a:rPr lang="en-US" altLang="zh-CN" dirty="0"/>
              <a:t> (MBS) treatment, edited SCD cells were resistant to sickling.</a:t>
            </a:r>
            <a:endParaRPr lang="zh-CN" altLang="en-US" dirty="0"/>
          </a:p>
          <a:p>
            <a:endParaRPr lang="zh-CN" altLang="en-US" dirty="0"/>
          </a:p>
        </p:txBody>
      </p:sp>
    </p:spTree>
    <p:extLst>
      <p:ext uri="{BB962C8B-B14F-4D97-AF65-F5344CB8AC3E}">
        <p14:creationId xmlns:p14="http://schemas.microsoft.com/office/powerpoint/2010/main" val="36374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302374"/>
            <a:ext cx="9054269" cy="603335"/>
          </a:xfrm>
        </p:spPr>
        <p:txBody>
          <a:bodyPr>
            <a:noAutofit/>
          </a:bodyPr>
          <a:lstStyle/>
          <a:p>
            <a:r>
              <a:rPr lang="en-US" altLang="zh-CN" sz="2400" dirty="0">
                <a:latin typeface="Arial" panose="020B0604020202020204" pitchFamily="34" charset="0"/>
                <a:cs typeface="Arial" panose="020B0604020202020204" pitchFamily="34" charset="0"/>
              </a:rPr>
              <a:t>Editing </a:t>
            </a:r>
            <a:r>
              <a:rPr lang="en-US" altLang="zh-CN" sz="2400" i="1" dirty="0">
                <a:latin typeface="Arial" panose="020B0604020202020204" pitchFamily="34" charset="0"/>
                <a:cs typeface="Arial" panose="020B0604020202020204" pitchFamily="34" charset="0"/>
              </a:rPr>
              <a:t>BCL11A </a:t>
            </a:r>
            <a:r>
              <a:rPr lang="en-US" altLang="zh-CN" sz="2400" dirty="0">
                <a:latin typeface="Arial" panose="020B0604020202020204" pitchFamily="34" charset="0"/>
                <a:cs typeface="Arial" panose="020B0604020202020204" pitchFamily="34" charset="0"/>
              </a:rPr>
              <a:t>enhancer in SCD patient HSCs prevents sickling</a:t>
            </a:r>
            <a:endParaRPr lang="zh-CN" altLang="en-US" sz="2400" dirty="0">
              <a:latin typeface="Arial" panose="020B0604020202020204" pitchFamily="34" charset="0"/>
              <a:cs typeface="Arial" panose="020B0604020202020204" pitchFamily="34" charset="0"/>
            </a:endParaRPr>
          </a:p>
        </p:txBody>
      </p:sp>
      <p:pic>
        <p:nvPicPr>
          <p:cNvPr id="6" name="Supplementary 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4643" y="2116803"/>
            <a:ext cx="4166347" cy="3112464"/>
          </a:xfrm>
          <a:prstGeom prst="rect">
            <a:avLst/>
          </a:prstGeom>
        </p:spPr>
      </p:pic>
      <p:pic>
        <p:nvPicPr>
          <p:cNvPr id="7" name="Supplementary Video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6724" y="2116802"/>
            <a:ext cx="4166349" cy="3112465"/>
          </a:xfrm>
          <a:prstGeom prst="rect">
            <a:avLst/>
          </a:prstGeom>
        </p:spPr>
      </p:pic>
      <p:sp>
        <p:nvSpPr>
          <p:cNvPr id="9" name="矩形 8"/>
          <p:cNvSpPr/>
          <p:nvPr/>
        </p:nvSpPr>
        <p:spPr>
          <a:xfrm>
            <a:off x="1672751" y="1747470"/>
            <a:ext cx="1441420" cy="369332"/>
          </a:xfrm>
          <a:prstGeom prst="rect">
            <a:avLst/>
          </a:prstGeom>
        </p:spPr>
        <p:txBody>
          <a:bodyPr wrap="none">
            <a:spAutoFit/>
          </a:bodyPr>
          <a:lstStyle/>
          <a:p>
            <a:r>
              <a:rPr lang="en-US" altLang="zh-CN" dirty="0">
                <a:latin typeface="Times New Roman" panose="02020603050405020304" pitchFamily="18" charset="0"/>
              </a:rPr>
              <a:t>β</a:t>
            </a:r>
            <a:r>
              <a:rPr lang="en-US" altLang="zh-CN" baseline="30000" dirty="0">
                <a:latin typeface="Times New Roman" panose="02020603050405020304" pitchFamily="18" charset="0"/>
              </a:rPr>
              <a:t>S</a:t>
            </a:r>
            <a:r>
              <a:rPr lang="en-US" altLang="zh-CN" dirty="0">
                <a:latin typeface="Times New Roman" panose="02020603050405020304" pitchFamily="18" charset="0"/>
              </a:rPr>
              <a:t>β</a:t>
            </a:r>
            <a:r>
              <a:rPr lang="en-US" altLang="zh-CN" baseline="30000" dirty="0">
                <a:latin typeface="Times New Roman" panose="02020603050405020304" pitchFamily="18" charset="0"/>
              </a:rPr>
              <a:t>S</a:t>
            </a:r>
            <a:r>
              <a:rPr lang="en-US" altLang="zh-CN" dirty="0">
                <a:latin typeface="Times New Roman" panose="02020603050405020304" pitchFamily="18" charset="0"/>
                <a:ea typeface="MS Mincho"/>
              </a:rPr>
              <a:t> unedited</a:t>
            </a:r>
            <a:endParaRPr lang="zh-CN" altLang="en-US" dirty="0"/>
          </a:p>
        </p:txBody>
      </p:sp>
      <p:sp>
        <p:nvSpPr>
          <p:cNvPr id="10" name="矩形 9"/>
          <p:cNvSpPr/>
          <p:nvPr/>
        </p:nvSpPr>
        <p:spPr>
          <a:xfrm>
            <a:off x="5992037" y="1747471"/>
            <a:ext cx="1210588" cy="369332"/>
          </a:xfrm>
          <a:prstGeom prst="rect">
            <a:avLst/>
          </a:prstGeom>
        </p:spPr>
        <p:txBody>
          <a:bodyPr wrap="none">
            <a:spAutoFit/>
          </a:bodyPr>
          <a:lstStyle/>
          <a:p>
            <a:r>
              <a:rPr lang="en-US" altLang="zh-CN" dirty="0">
                <a:latin typeface="Times New Roman" panose="02020603050405020304" pitchFamily="18" charset="0"/>
              </a:rPr>
              <a:t>β</a:t>
            </a:r>
            <a:r>
              <a:rPr lang="en-US" altLang="zh-CN" baseline="30000" dirty="0">
                <a:latin typeface="Times New Roman" panose="02020603050405020304" pitchFamily="18" charset="0"/>
              </a:rPr>
              <a:t>S</a:t>
            </a:r>
            <a:r>
              <a:rPr lang="en-US" altLang="zh-CN" dirty="0">
                <a:latin typeface="Times New Roman" panose="02020603050405020304" pitchFamily="18" charset="0"/>
              </a:rPr>
              <a:t>β</a:t>
            </a:r>
            <a:r>
              <a:rPr lang="en-US" altLang="zh-CN" baseline="30000" dirty="0">
                <a:latin typeface="Times New Roman" panose="02020603050405020304" pitchFamily="18" charset="0"/>
              </a:rPr>
              <a:t>S</a:t>
            </a:r>
            <a:r>
              <a:rPr lang="en-US" altLang="zh-CN" dirty="0">
                <a:latin typeface="Times New Roman" panose="02020603050405020304" pitchFamily="18" charset="0"/>
                <a:ea typeface="MS Mincho"/>
              </a:rPr>
              <a:t> edited</a:t>
            </a:r>
            <a:endParaRPr lang="zh-CN" altLang="en-US" dirty="0"/>
          </a:p>
        </p:txBody>
      </p:sp>
    </p:spTree>
    <p:extLst>
      <p:ext uri="{BB962C8B-B14F-4D97-AF65-F5344CB8AC3E}">
        <p14:creationId xmlns:p14="http://schemas.microsoft.com/office/powerpoint/2010/main" val="38781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0" fill="hold"/>
                                        <p:tgtEl>
                                          <p:spTgt spid="6"/>
                                        </p:tgtEl>
                                      </p:cBhvr>
                                    </p:cmd>
                                  </p:childTnLst>
                                </p:cTn>
                              </p:par>
                            </p:childTnLst>
                          </p:cTn>
                        </p:par>
                        <p:par>
                          <p:cTn id="7" fill="hold">
                            <p:stCondLst>
                              <p:cond delay="17900"/>
                            </p:stCondLst>
                            <p:childTnLst>
                              <p:par>
                                <p:cTn id="8" presetID="1" presetClass="mediacall" presetSubtype="0" fill="hold" nodeType="afterEffect">
                                  <p:stCondLst>
                                    <p:cond delay="0"/>
                                  </p:stCondLst>
                                  <p:childTnLst>
                                    <p:cmd type="call" cmd="playFrom(0.0)">
                                      <p:cBhvr>
                                        <p:cTn id="9" dur="17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009278" y="2167538"/>
            <a:ext cx="3226858" cy="2381199"/>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a:stretch>
            <a:fillRect/>
          </a:stretch>
        </p:blipFill>
        <p:spPr>
          <a:xfrm>
            <a:off x="5159718" y="2071706"/>
            <a:ext cx="2882558" cy="2503061"/>
          </a:xfrm>
          <a:prstGeom prst="rect">
            <a:avLst/>
          </a:prstGeom>
          <a:ln>
            <a:noFill/>
          </a:ln>
          <a:effectLst>
            <a:outerShdw blurRad="292100" dist="139700" dir="2700000" algn="tl" rotWithShape="0">
              <a:srgbClr val="333333">
                <a:alpha val="65000"/>
              </a:srgbClr>
            </a:outerShdw>
          </a:effectLst>
        </p:spPr>
      </p:pic>
      <p:sp>
        <p:nvSpPr>
          <p:cNvPr id="8" name="Rectangle 11"/>
          <p:cNvSpPr>
            <a:spLocks noChangeArrowheads="1"/>
          </p:cNvSpPr>
          <p:nvPr/>
        </p:nvSpPr>
        <p:spPr bwMode="auto">
          <a:xfrm>
            <a:off x="1418576" y="4587645"/>
            <a:ext cx="27093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00" i="1" dirty="0">
                <a:latin typeface="Arial" panose="020B0604020202020204" pitchFamily="34" charset="0"/>
                <a:cs typeface="Arial" panose="020B0604020202020204" pitchFamily="34" charset="0"/>
              </a:rPr>
              <a:t>Rees</a:t>
            </a:r>
            <a:r>
              <a:rPr lang="da-DK" altLang="zh-CN" sz="1000" i="1" dirty="0">
                <a:latin typeface="Arial" panose="020B0604020202020204" pitchFamily="34" charset="0"/>
                <a:cs typeface="Arial" panose="020B0604020202020204" pitchFamily="34" charset="0"/>
              </a:rPr>
              <a:t> et al</a:t>
            </a:r>
            <a:r>
              <a:rPr lang="da-DK" altLang="zh-CN"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Nature Reviews Genetics </a:t>
            </a:r>
            <a:r>
              <a:rPr lang="da-DK" altLang="zh-CN" sz="1000" dirty="0">
                <a:latin typeface="Arial" panose="020B0604020202020204" pitchFamily="34" charset="0"/>
                <a:cs typeface="Arial" panose="020B0604020202020204" pitchFamily="34" charset="0"/>
              </a:rPr>
              <a:t>(201</a:t>
            </a:r>
            <a:r>
              <a:rPr lang="en-US" altLang="zh-CN" sz="1000" dirty="0">
                <a:latin typeface="Arial" panose="020B0604020202020204" pitchFamily="34" charset="0"/>
                <a:cs typeface="Arial" panose="020B0604020202020204" pitchFamily="34" charset="0"/>
              </a:rPr>
              <a:t>8</a:t>
            </a:r>
            <a:r>
              <a:rPr lang="da-DK" altLang="zh-CN" sz="1000" dirty="0">
                <a:latin typeface="Arial" panose="020B0604020202020204" pitchFamily="34" charset="0"/>
                <a:cs typeface="Arial" panose="020B0604020202020204" pitchFamily="34" charset="0"/>
              </a:rPr>
              <a:t>) </a:t>
            </a:r>
            <a:endParaRPr lang="en-US" altLang="zh-CN" sz="1000" dirty="0">
              <a:latin typeface="Arial" panose="020B0604020202020204" pitchFamily="34" charset="0"/>
              <a:cs typeface="Arial" panose="020B0604020202020204" pitchFamily="34" charset="0"/>
            </a:endParaRPr>
          </a:p>
        </p:txBody>
      </p:sp>
      <p:sp>
        <p:nvSpPr>
          <p:cNvPr id="9" name="Rectangle 5"/>
          <p:cNvSpPr>
            <a:spLocks noChangeArrowheads="1"/>
          </p:cNvSpPr>
          <p:nvPr/>
        </p:nvSpPr>
        <p:spPr bwMode="auto">
          <a:xfrm>
            <a:off x="241727" y="5312867"/>
            <a:ext cx="85614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2000" dirty="0">
                <a:solidFill>
                  <a:srgbClr val="0070C0"/>
                </a:solidFill>
                <a:latin typeface="微软雅黑" panose="020B0503020204020204" pitchFamily="34" charset="-122"/>
                <a:ea typeface="微软雅黑" panose="020B0503020204020204" pitchFamily="34" charset="-122"/>
              </a:rPr>
              <a:t>The feasibility of base editing in HSCs to enable durable therapeutic modification of blood</a:t>
            </a:r>
          </a:p>
        </p:txBody>
      </p:sp>
      <p:sp>
        <p:nvSpPr>
          <p:cNvPr id="11" name="TextBox 4">
            <a:extLst>
              <a:ext uri="{FF2B5EF4-FFF2-40B4-BE49-F238E27FC236}">
                <a16:creationId xmlns:a16="http://schemas.microsoft.com/office/drawing/2014/main" id="{E7CB5B6A-FB01-4BCB-A65B-BBB70735FE37}"/>
              </a:ext>
            </a:extLst>
          </p:cNvPr>
          <p:cNvSpPr txBox="1">
            <a:spLocks noChangeArrowheads="1"/>
          </p:cNvSpPr>
          <p:nvPr/>
        </p:nvSpPr>
        <p:spPr bwMode="auto">
          <a:xfrm>
            <a:off x="-990600" y="239682"/>
            <a:ext cx="110261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2800" b="1" dirty="0">
                <a:latin typeface="微软雅黑" panose="020B0503020204020204" pitchFamily="34" charset="-122"/>
                <a:ea typeface="微软雅黑" panose="020B0503020204020204" pitchFamily="34" charset="-122"/>
              </a:rPr>
              <a:t>Therapeutic base editing of hematopoietic</a:t>
            </a:r>
          </a:p>
          <a:p>
            <a:pPr algn="ctr">
              <a:spcBef>
                <a:spcPct val="0"/>
              </a:spcBef>
              <a:buNone/>
            </a:pPr>
            <a:r>
              <a:rPr lang="en-US" altLang="zh-CN" sz="2800" b="1" dirty="0">
                <a:latin typeface="微软雅黑" panose="020B0503020204020204" pitchFamily="34" charset="-122"/>
                <a:ea typeface="微软雅黑" panose="020B0503020204020204" pitchFamily="34" charset="-122"/>
              </a:rPr>
              <a:t>stem cells</a:t>
            </a:r>
            <a:endParaRPr lang="zh-CN" altLang="en-US" sz="2800" b="1" dirty="0">
              <a:latin typeface="微软雅黑" panose="020B0503020204020204" pitchFamily="34" charset="-122"/>
              <a:ea typeface="微软雅黑" panose="020B0503020204020204" pitchFamily="34" charset="-122"/>
            </a:endParaRPr>
          </a:p>
        </p:txBody>
      </p:sp>
      <p:sp>
        <p:nvSpPr>
          <p:cNvPr id="12" name="Rectangle 5"/>
          <p:cNvSpPr>
            <a:spLocks noChangeArrowheads="1"/>
          </p:cNvSpPr>
          <p:nvPr/>
        </p:nvSpPr>
        <p:spPr bwMode="auto">
          <a:xfrm>
            <a:off x="928006" y="1698913"/>
            <a:ext cx="36905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0070C0"/>
                </a:solidFill>
                <a:latin typeface="微软雅黑" panose="020B0503020204020204" pitchFamily="34" charset="-122"/>
                <a:ea typeface="微软雅黑" panose="020B0503020204020204" pitchFamily="34" charset="-122"/>
              </a:rPr>
              <a:t>58%: point mutations</a:t>
            </a:r>
          </a:p>
        </p:txBody>
      </p:sp>
      <p:sp>
        <p:nvSpPr>
          <p:cNvPr id="13" name="Rectangle 5"/>
          <p:cNvSpPr>
            <a:spLocks noChangeArrowheads="1"/>
          </p:cNvSpPr>
          <p:nvPr/>
        </p:nvSpPr>
        <p:spPr bwMode="auto">
          <a:xfrm>
            <a:off x="5752524" y="1672789"/>
            <a:ext cx="1797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0070C0"/>
                </a:solidFill>
                <a:latin typeface="微软雅黑" panose="020B0503020204020204" pitchFamily="34" charset="-122"/>
                <a:ea typeface="微软雅黑" panose="020B0503020204020204" pitchFamily="34" charset="-122"/>
              </a:rPr>
              <a:t>Base editor</a:t>
            </a:r>
          </a:p>
        </p:txBody>
      </p:sp>
    </p:spTree>
    <p:extLst>
      <p:ext uri="{BB962C8B-B14F-4D97-AF65-F5344CB8AC3E}">
        <p14:creationId xmlns:p14="http://schemas.microsoft.com/office/powerpoint/2010/main" val="1348519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H="1">
            <a:off x="6205638" y="2678855"/>
            <a:ext cx="319594" cy="4436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749922" y="2678855"/>
            <a:ext cx="366955" cy="4406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4265995" y="4042813"/>
            <a:ext cx="3924114" cy="1972308"/>
          </a:xfrm>
          <a:prstGeom prst="rect">
            <a:avLst/>
          </a:prstGeom>
          <a:ln>
            <a:noFill/>
          </a:ln>
          <a:effectLst>
            <a:outerShdw blurRad="292100" dist="139700" dir="2700000" algn="tl" rotWithShape="0">
              <a:srgbClr val="333333">
                <a:alpha val="65000"/>
              </a:srgbClr>
            </a:outerShdw>
          </a:effectLst>
        </p:spPr>
      </p:pic>
      <p:sp>
        <p:nvSpPr>
          <p:cNvPr id="7" name="Rectangle 5"/>
          <p:cNvSpPr>
            <a:spLocks noChangeArrowheads="1"/>
          </p:cNvSpPr>
          <p:nvPr/>
        </p:nvSpPr>
        <p:spPr bwMode="auto">
          <a:xfrm>
            <a:off x="2074555" y="3610321"/>
            <a:ext cx="5397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0070C0"/>
                </a:solidFill>
                <a:latin typeface="微软雅黑" panose="020B0503020204020204" pitchFamily="34" charset="-122"/>
                <a:ea typeface="微软雅黑" panose="020B0503020204020204" pitchFamily="34" charset="-122"/>
              </a:rPr>
              <a:t>Cure </a:t>
            </a:r>
            <a:r>
              <a:rPr lang="el-GR" altLang="zh-CN" sz="2000" b="1" dirty="0">
                <a:solidFill>
                  <a:srgbClr val="0070C0"/>
                </a:solidFill>
                <a:latin typeface="微软雅黑" panose="020B0503020204020204" pitchFamily="34" charset="-122"/>
                <a:ea typeface="微软雅黑" panose="020B0503020204020204" pitchFamily="34" charset="-122"/>
              </a:rPr>
              <a:t>β</a:t>
            </a:r>
            <a:r>
              <a:rPr lang="en-US" altLang="zh-CN" sz="2000" b="1" dirty="0">
                <a:solidFill>
                  <a:srgbClr val="0070C0"/>
                </a:solidFill>
                <a:latin typeface="微软雅黑" panose="020B0503020204020204" pitchFamily="34" charset="-122"/>
                <a:ea typeface="微软雅黑" panose="020B0503020204020204" pitchFamily="34" charset="-122"/>
              </a:rPr>
              <a:t>-thalassemia or sickle cell disease</a:t>
            </a:r>
          </a:p>
        </p:txBody>
      </p:sp>
      <p:sp>
        <p:nvSpPr>
          <p:cNvPr id="8" name="Rectangle 5"/>
          <p:cNvSpPr>
            <a:spLocks noChangeArrowheads="1"/>
          </p:cNvSpPr>
          <p:nvPr/>
        </p:nvSpPr>
        <p:spPr bwMode="auto">
          <a:xfrm>
            <a:off x="1018324" y="1143177"/>
            <a:ext cx="73538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0070C0"/>
                </a:solidFill>
                <a:latin typeface="微软雅黑" panose="020B0503020204020204" pitchFamily="34" charset="-122"/>
                <a:ea typeface="微软雅黑" panose="020B0503020204020204" pitchFamily="34" charset="-122"/>
              </a:rPr>
              <a:t>Application of A3A(N57Q)-BE3</a:t>
            </a:r>
            <a:r>
              <a:rPr lang="zh-CN" altLang="en-US" sz="2000" b="1" dirty="0">
                <a:solidFill>
                  <a:srgbClr val="0070C0"/>
                </a:solidFill>
                <a:latin typeface="微软雅黑" panose="020B0503020204020204" pitchFamily="34" charset="-122"/>
                <a:ea typeface="微软雅黑" panose="020B0503020204020204" pitchFamily="34" charset="-122"/>
              </a:rPr>
              <a:t> </a:t>
            </a:r>
            <a:r>
              <a:rPr lang="en-US" altLang="zh-CN" sz="2000" b="1" dirty="0">
                <a:solidFill>
                  <a:srgbClr val="0070C0"/>
                </a:solidFill>
                <a:latin typeface="微软雅黑" panose="020B0503020204020204" pitchFamily="34" charset="-122"/>
                <a:ea typeface="微软雅黑" panose="020B0503020204020204" pitchFamily="34" charset="-122"/>
              </a:rPr>
              <a:t>base editor in HSC</a:t>
            </a:r>
          </a:p>
        </p:txBody>
      </p:sp>
      <p:pic>
        <p:nvPicPr>
          <p:cNvPr id="13" name="图片 12"/>
          <p:cNvPicPr>
            <a:picLocks noChangeAspect="1"/>
          </p:cNvPicPr>
          <p:nvPr/>
        </p:nvPicPr>
        <p:blipFill>
          <a:blip r:embed="rId4"/>
          <a:stretch>
            <a:fillRect/>
          </a:stretch>
        </p:blipFill>
        <p:spPr>
          <a:xfrm>
            <a:off x="1486210" y="1543377"/>
            <a:ext cx="2122498" cy="420313"/>
          </a:xfrm>
          <a:prstGeom prst="rect">
            <a:avLst/>
          </a:prstGeom>
        </p:spPr>
      </p:pic>
      <p:pic>
        <p:nvPicPr>
          <p:cNvPr id="14" name="图片 13"/>
          <p:cNvPicPr>
            <a:picLocks noChangeAspect="1"/>
          </p:cNvPicPr>
          <p:nvPr/>
        </p:nvPicPr>
        <p:blipFill>
          <a:blip r:embed="rId5"/>
          <a:stretch>
            <a:fillRect/>
          </a:stretch>
        </p:blipFill>
        <p:spPr>
          <a:xfrm>
            <a:off x="3924318" y="1681142"/>
            <a:ext cx="3455497" cy="1216398"/>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6"/>
          <a:stretch>
            <a:fillRect/>
          </a:stretch>
        </p:blipFill>
        <p:spPr>
          <a:xfrm>
            <a:off x="1664809" y="1963690"/>
            <a:ext cx="1765300" cy="1371890"/>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7"/>
          <a:stretch>
            <a:fillRect/>
          </a:stretch>
        </p:blipFill>
        <p:spPr>
          <a:xfrm>
            <a:off x="989294" y="4073909"/>
            <a:ext cx="1423842" cy="2329240"/>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8"/>
          <a:stretch>
            <a:fillRect/>
          </a:stretch>
        </p:blipFill>
        <p:spPr>
          <a:xfrm>
            <a:off x="2479463" y="4073909"/>
            <a:ext cx="1405244" cy="2329240"/>
          </a:xfrm>
          <a:prstGeom prst="rect">
            <a:avLst/>
          </a:prstGeom>
          <a:ln>
            <a:noFill/>
          </a:ln>
          <a:effectLst>
            <a:outerShdw blurRad="292100" dist="139700" dir="2700000" algn="tl" rotWithShape="0">
              <a:srgbClr val="333333">
                <a:alpha val="65000"/>
              </a:srgbClr>
            </a:outerShdw>
          </a:effectLst>
        </p:spPr>
      </p:pic>
      <p:sp>
        <p:nvSpPr>
          <p:cNvPr id="18" name="圆角矩形 17"/>
          <p:cNvSpPr/>
          <p:nvPr/>
        </p:nvSpPr>
        <p:spPr>
          <a:xfrm>
            <a:off x="6321055" y="3119515"/>
            <a:ext cx="1151288" cy="216000"/>
          </a:xfrm>
          <a:prstGeom prst="roundRect">
            <a:avLst/>
          </a:prstGeom>
          <a:gradFill flip="none" rotWithShape="1">
            <a:gsLst>
              <a:gs pos="0">
                <a:schemeClr val="tx2">
                  <a:lumMod val="60000"/>
                  <a:lumOff val="40000"/>
                </a:schemeClr>
              </a:gs>
              <a:gs pos="46000">
                <a:schemeClr val="accent1">
                  <a:lumMod val="60000"/>
                  <a:lumOff val="40000"/>
                </a:schemeClr>
              </a:gs>
              <a:gs pos="100000">
                <a:schemeClr val="tx2">
                  <a:lumMod val="60000"/>
                  <a:lumOff val="40000"/>
                </a:schemeClr>
              </a:gs>
            </a:gsLst>
            <a:lin ang="5400000" scaled="1"/>
            <a:tileRect/>
          </a:gradFill>
          <a:ln w="19050">
            <a:noFill/>
          </a:ln>
        </p:spPr>
        <p:txBody>
          <a:bodyPr wrap="square" rtlCol="0" anchor="ctr">
            <a:spAutoFit/>
          </a:bodyPr>
          <a:lstStyle/>
          <a:p>
            <a:pPr marL="285750" indent="-285750" algn="ctr">
              <a:buFont typeface="Wingdings" pitchFamily="2" charset="2"/>
              <a:buChar char="Ø"/>
            </a:pPr>
            <a:endParaRPr lang="zh-CN" altLang="en-US" sz="1600" dirty="0">
              <a:solidFill>
                <a:srgbClr val="002060"/>
              </a:solidFill>
              <a:latin typeface="Times New Roman" pitchFamily="18" charset="0"/>
              <a:ea typeface="微软雅黑" pitchFamily="34" charset="-122"/>
              <a:cs typeface="Times New Roman" pitchFamily="18" charset="0"/>
            </a:endParaRPr>
          </a:p>
        </p:txBody>
      </p:sp>
      <p:sp>
        <p:nvSpPr>
          <p:cNvPr id="19" name="Rectangle 5"/>
          <p:cNvSpPr>
            <a:spLocks noChangeArrowheads="1"/>
          </p:cNvSpPr>
          <p:nvPr/>
        </p:nvSpPr>
        <p:spPr bwMode="auto">
          <a:xfrm>
            <a:off x="6417572" y="3100248"/>
            <a:ext cx="958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00" b="1" dirty="0">
                <a:latin typeface="微软雅黑" panose="020B0503020204020204" pitchFamily="34" charset="-122"/>
                <a:ea typeface="微软雅黑" panose="020B0503020204020204" pitchFamily="34" charset="-122"/>
              </a:rPr>
              <a:t>HBB</a:t>
            </a:r>
          </a:p>
        </p:txBody>
      </p:sp>
      <p:sp>
        <p:nvSpPr>
          <p:cNvPr id="20" name="圆角矩形 19"/>
          <p:cNvSpPr/>
          <p:nvPr/>
        </p:nvSpPr>
        <p:spPr>
          <a:xfrm>
            <a:off x="5545743" y="3119515"/>
            <a:ext cx="775311" cy="216000"/>
          </a:xfrm>
          <a:prstGeom prst="roundRect">
            <a:avLst/>
          </a:prstGeom>
          <a:gradFill flip="none" rotWithShape="1">
            <a:gsLst>
              <a:gs pos="0">
                <a:schemeClr val="accent4">
                  <a:lumMod val="60000"/>
                  <a:lumOff val="40000"/>
                </a:schemeClr>
              </a:gs>
              <a:gs pos="44000">
                <a:schemeClr val="accent4">
                  <a:lumMod val="60000"/>
                  <a:lumOff val="40000"/>
                </a:schemeClr>
              </a:gs>
              <a:gs pos="100000">
                <a:schemeClr val="accent4">
                  <a:lumMod val="75000"/>
                </a:schemeClr>
              </a:gs>
            </a:gsLst>
            <a:lin ang="5400000" scaled="1"/>
            <a:tileRect/>
          </a:gradFill>
          <a:ln w="19050">
            <a:noFill/>
          </a:ln>
        </p:spPr>
        <p:txBody>
          <a:bodyPr wrap="square" rtlCol="0" anchor="ctr">
            <a:spAutoFit/>
          </a:bodyPr>
          <a:lstStyle/>
          <a:p>
            <a:pPr marL="285750" indent="-285750" algn="ctr">
              <a:buFont typeface="Wingdings" pitchFamily="2" charset="2"/>
              <a:buChar char="Ø"/>
            </a:pPr>
            <a:endParaRPr lang="zh-CN" altLang="en-US" sz="1600" dirty="0">
              <a:solidFill>
                <a:srgbClr val="002060"/>
              </a:solidFill>
              <a:latin typeface="Times New Roman" pitchFamily="18" charset="0"/>
              <a:ea typeface="微软雅黑" pitchFamily="34" charset="-122"/>
              <a:cs typeface="Times New Roman" pitchFamily="18" charset="0"/>
            </a:endParaRPr>
          </a:p>
        </p:txBody>
      </p:sp>
      <p:sp>
        <p:nvSpPr>
          <p:cNvPr id="21" name="Rectangle 5"/>
          <p:cNvSpPr>
            <a:spLocks noChangeArrowheads="1"/>
          </p:cNvSpPr>
          <p:nvPr/>
        </p:nvSpPr>
        <p:spPr bwMode="auto">
          <a:xfrm>
            <a:off x="5454271" y="3085565"/>
            <a:ext cx="958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00" b="1" dirty="0">
                <a:latin typeface="微软雅黑" panose="020B0503020204020204" pitchFamily="34" charset="-122"/>
                <a:ea typeface="微软雅黑" panose="020B0503020204020204" pitchFamily="34" charset="-122"/>
              </a:rPr>
              <a:t>Promoter</a:t>
            </a:r>
          </a:p>
        </p:txBody>
      </p:sp>
      <p:sp>
        <p:nvSpPr>
          <p:cNvPr id="22" name="Rectangle 11">
            <a:extLst>
              <a:ext uri="{FF2B5EF4-FFF2-40B4-BE49-F238E27FC236}">
                <a16:creationId xmlns:a16="http://schemas.microsoft.com/office/drawing/2014/main" id="{8F9A65BA-A77F-4546-9D82-6D5ED39EF4AF}"/>
              </a:ext>
            </a:extLst>
          </p:cNvPr>
          <p:cNvSpPr>
            <a:spLocks noChangeArrowheads="1"/>
          </p:cNvSpPr>
          <p:nvPr/>
        </p:nvSpPr>
        <p:spPr bwMode="auto">
          <a:xfrm>
            <a:off x="6016505" y="6542187"/>
            <a:ext cx="317106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altLang="zh-CN" sz="1200" i="1" dirty="0">
                <a:latin typeface="Arial" charset="0"/>
                <a:cs typeface="Arial" charset="0"/>
              </a:rPr>
              <a:t>Zeng</a:t>
            </a:r>
            <a:r>
              <a:rPr lang="da-DK" sz="1200" i="1" dirty="0">
                <a:latin typeface="Arial" charset="0"/>
                <a:cs typeface="Arial" charset="0"/>
              </a:rPr>
              <a:t> </a:t>
            </a:r>
            <a:r>
              <a:rPr lang="en-US" altLang="zh-CN" sz="1200" i="1" dirty="0">
                <a:latin typeface="Arial" charset="0"/>
                <a:cs typeface="Arial" charset="0"/>
              </a:rPr>
              <a:t>and Wu </a:t>
            </a:r>
            <a:r>
              <a:rPr lang="da-DK" sz="1200" i="1" dirty="0">
                <a:latin typeface="Arial" charset="0"/>
                <a:cs typeface="Arial" charset="0"/>
              </a:rPr>
              <a:t>et al</a:t>
            </a:r>
            <a:r>
              <a:rPr lang="da-DK" sz="1200" dirty="0">
                <a:latin typeface="Arial" charset="0"/>
                <a:cs typeface="Arial" charset="0"/>
              </a:rPr>
              <a:t>. </a:t>
            </a:r>
            <a:r>
              <a:rPr lang="en-US" altLang="zh-CN" sz="1200" dirty="0">
                <a:latin typeface="Arial" charset="0"/>
                <a:cs typeface="Arial" charset="0"/>
              </a:rPr>
              <a:t>Nature Medicine </a:t>
            </a:r>
            <a:r>
              <a:rPr lang="da-DK" sz="1200" dirty="0">
                <a:latin typeface="Arial" charset="0"/>
                <a:cs typeface="Arial" charset="0"/>
              </a:rPr>
              <a:t>(20</a:t>
            </a:r>
            <a:r>
              <a:rPr lang="en-US" altLang="zh-CN" sz="1200" dirty="0">
                <a:latin typeface="Arial" charset="0"/>
                <a:cs typeface="Arial" charset="0"/>
              </a:rPr>
              <a:t>20</a:t>
            </a:r>
            <a:r>
              <a:rPr lang="da-DK" sz="1200" dirty="0">
                <a:latin typeface="Arial" charset="0"/>
                <a:cs typeface="Arial" charset="0"/>
              </a:rPr>
              <a:t>) </a:t>
            </a:r>
            <a:endParaRPr lang="en-US" sz="1200" dirty="0">
              <a:latin typeface="Arial" charset="0"/>
              <a:cs typeface="Arial" charset="0"/>
            </a:endParaRPr>
          </a:p>
        </p:txBody>
      </p:sp>
      <p:sp>
        <p:nvSpPr>
          <p:cNvPr id="9" name="矩形 8"/>
          <p:cNvSpPr/>
          <p:nvPr/>
        </p:nvSpPr>
        <p:spPr>
          <a:xfrm>
            <a:off x="715241" y="272118"/>
            <a:ext cx="7654916" cy="646331"/>
          </a:xfrm>
          <a:prstGeom prst="rect">
            <a:avLst/>
          </a:prstGeom>
        </p:spPr>
        <p:txBody>
          <a:bodyPr wrap="none">
            <a:spAutoFit/>
          </a:bodyPr>
          <a:lstStyle/>
          <a:p>
            <a:r>
              <a:rPr lang="en-US" altLang="zh-CN" sz="3600" b="1" dirty="0"/>
              <a:t>Therapeutic and multiplex base editing</a:t>
            </a:r>
            <a:endParaRPr lang="zh-CN" altLang="en-US" sz="3600" b="1" dirty="0"/>
          </a:p>
        </p:txBody>
      </p:sp>
    </p:spTree>
    <p:extLst>
      <p:ext uri="{BB962C8B-B14F-4D97-AF65-F5344CB8AC3E}">
        <p14:creationId xmlns:p14="http://schemas.microsoft.com/office/powerpoint/2010/main" val="3474877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457200" y="388938"/>
            <a:ext cx="8229600" cy="1143001"/>
          </a:xfrm>
          <a:prstGeom prst="rect">
            <a:avLst/>
          </a:prstGeom>
        </p:spPr>
        <p:txBody>
          <a:bodyPr/>
          <a:lstStyle>
            <a:lvl1pPr defTabSz="704087">
              <a:defRPr sz="3387" b="1"/>
            </a:lvl1pPr>
          </a:lstStyle>
          <a:p>
            <a:r>
              <a:rPr lang="en-US" dirty="0"/>
              <a:t>Therapeutic genome editing</a:t>
            </a:r>
          </a:p>
        </p:txBody>
      </p:sp>
      <p:sp>
        <p:nvSpPr>
          <p:cNvPr id="169" name="Shape 169"/>
          <p:cNvSpPr>
            <a:spLocks noGrp="1"/>
          </p:cNvSpPr>
          <p:nvPr>
            <p:ph type="body" idx="1"/>
          </p:nvPr>
        </p:nvSpPr>
        <p:spPr>
          <a:xfrm>
            <a:off x="660400" y="1831651"/>
            <a:ext cx="8229600" cy="4525963"/>
          </a:xfrm>
          <a:prstGeom prst="rect">
            <a:avLst/>
          </a:prstGeom>
        </p:spPr>
        <p:txBody>
          <a:bodyPr/>
          <a:lstStyle/>
          <a:p>
            <a:pPr marL="0" indent="0">
              <a:buNone/>
            </a:pPr>
            <a:endParaRPr dirty="0"/>
          </a:p>
          <a:p>
            <a:r>
              <a:rPr lang="en-US" dirty="0"/>
              <a:t>Principle and applications of CRISPR genome editing</a:t>
            </a:r>
          </a:p>
          <a:p>
            <a:endParaRPr lang="en-US" dirty="0"/>
          </a:p>
          <a:p>
            <a:r>
              <a:rPr lang="en-US" dirty="0"/>
              <a:t>Therapeutic genome for </a:t>
            </a:r>
            <a:r>
              <a:rPr lang="el-GR" dirty="0"/>
              <a:t>β</a:t>
            </a:r>
            <a:r>
              <a:rPr lang="en-US" dirty="0"/>
              <a:t>-hemoglobin disorders</a:t>
            </a:r>
          </a:p>
          <a:p>
            <a:endParaRPr lang="en-US" dirty="0"/>
          </a:p>
          <a:p>
            <a:r>
              <a:rPr lang="en-US" b="1" dirty="0"/>
              <a:t>F</a:t>
            </a:r>
            <a:r>
              <a:rPr b="1" dirty="0"/>
              <a:t>uture?</a:t>
            </a:r>
          </a:p>
        </p:txBody>
      </p:sp>
    </p:spTree>
    <p:extLst>
      <p:ext uri="{BB962C8B-B14F-4D97-AF65-F5344CB8AC3E}">
        <p14:creationId xmlns:p14="http://schemas.microsoft.com/office/powerpoint/2010/main" val="41569262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303791" y="1137191"/>
            <a:ext cx="8668857" cy="646331"/>
          </a:xfrm>
          <a:prstGeom prst="rect">
            <a:avLst/>
          </a:prstGeom>
          <a:noFill/>
          <a:ln w="9525">
            <a:noFill/>
            <a:miter lim="800000"/>
            <a:headEnd/>
            <a:tailEnd/>
          </a:ln>
        </p:spPr>
        <p:txBody>
          <a:bodyPr wrap="square">
            <a:spAutoFit/>
          </a:bodyPr>
          <a:lstStyle/>
          <a:p>
            <a:pPr>
              <a:defRPr/>
            </a:pPr>
            <a:r>
              <a:rPr lang="en-US" altLang="zh-CN" dirty="0">
                <a:solidFill>
                  <a:srgbClr val="0070C0"/>
                </a:solidFill>
                <a:latin typeface="微软雅黑" pitchFamily="34" charset="-122"/>
                <a:ea typeface="微软雅黑" pitchFamily="34" charset="-122"/>
              </a:rPr>
              <a:t>In 2018, Vertex and CRISPR Therapeutics initiated a Phase 1/2 study evaluating CTX001 in subjects with transfusion-dependent beta thalassemia.</a:t>
            </a:r>
            <a:endParaRPr lang="zh-CN" altLang="en-US" b="1" dirty="0">
              <a:solidFill>
                <a:schemeClr val="accent2"/>
              </a:solidFill>
              <a:latin typeface="微软雅黑" pitchFamily="34" charset="-122"/>
              <a:ea typeface="微软雅黑" pitchFamily="34" charset="-122"/>
            </a:endParaRPr>
          </a:p>
        </p:txBody>
      </p:sp>
      <p:sp>
        <p:nvSpPr>
          <p:cNvPr id="8" name="矩形 6"/>
          <p:cNvSpPr>
            <a:spLocks noChangeArrowheads="1"/>
          </p:cNvSpPr>
          <p:nvPr/>
        </p:nvSpPr>
        <p:spPr bwMode="auto">
          <a:xfrm>
            <a:off x="595809" y="5620690"/>
            <a:ext cx="8084820" cy="707886"/>
          </a:xfrm>
          <a:prstGeom prst="rect">
            <a:avLst/>
          </a:prstGeom>
          <a:noFill/>
          <a:ln w="9525">
            <a:noFill/>
            <a:miter lim="800000"/>
            <a:headEnd/>
            <a:tailEnd/>
          </a:ln>
        </p:spPr>
        <p:txBody>
          <a:bodyPr wrap="square">
            <a:spAutoFit/>
          </a:bodyPr>
          <a:lstStyle/>
          <a:p>
            <a:pPr>
              <a:defRPr/>
            </a:pPr>
            <a:r>
              <a:rPr lang="en-US" altLang="zh-CN" sz="2000" dirty="0">
                <a:solidFill>
                  <a:srgbClr val="0070C0"/>
                </a:solidFill>
                <a:latin typeface="微软雅黑" pitchFamily="34" charset="-122"/>
                <a:ea typeface="微软雅黑" pitchFamily="34" charset="-122"/>
              </a:rPr>
              <a:t>The first attempt to use the gene-editing technique CRISPR to treat a genetic disorder in the U.S.</a:t>
            </a:r>
            <a:endParaRPr lang="zh-CN" altLang="en-US" sz="2000" b="1" dirty="0">
              <a:solidFill>
                <a:srgbClr val="0070C0"/>
              </a:solidFill>
              <a:latin typeface="微软雅黑" pitchFamily="34" charset="-122"/>
              <a:ea typeface="微软雅黑" pitchFamily="34" charset="-122"/>
            </a:endParaRPr>
          </a:p>
        </p:txBody>
      </p:sp>
      <p:grpSp>
        <p:nvGrpSpPr>
          <p:cNvPr id="14" name="组合 13"/>
          <p:cNvGrpSpPr/>
          <p:nvPr/>
        </p:nvGrpSpPr>
        <p:grpSpPr>
          <a:xfrm>
            <a:off x="2109730" y="1970284"/>
            <a:ext cx="4992986" cy="3265458"/>
            <a:chOff x="2173722" y="2038864"/>
            <a:chExt cx="4992986" cy="3265458"/>
          </a:xfrm>
        </p:grpSpPr>
        <p:pic>
          <p:nvPicPr>
            <p:cNvPr id="9" name="Picture 2" descr="https://media.npr.org/assets/img/2019/10/08/sickle-cell-crispr-2-3_custom-c3717b2750ce52d80e6ea6289a4e8adade1121a5-s800-c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722" y="2038864"/>
              <a:ext cx="4928994" cy="32654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5183280" y="2038864"/>
              <a:ext cx="1983428" cy="338554"/>
            </a:xfrm>
            <a:prstGeom prst="rect">
              <a:avLst/>
            </a:prstGeom>
          </p:spPr>
          <p:txBody>
            <a:bodyPr wrap="none">
              <a:spAutoFit/>
            </a:bodyPr>
            <a:lstStyle/>
            <a:p>
              <a:r>
                <a:rPr lang="en-US" altLang="zh-CN" sz="1600" dirty="0">
                  <a:solidFill>
                    <a:schemeClr val="bg1"/>
                  </a:solidFill>
                </a:rPr>
                <a:t>https://www.npr.org/</a:t>
              </a:r>
              <a:endParaRPr lang="zh-CN" altLang="en-US" sz="1600" dirty="0">
                <a:solidFill>
                  <a:schemeClr val="bg1"/>
                </a:solidFill>
              </a:endParaRPr>
            </a:p>
          </p:txBody>
        </p:sp>
      </p:grpSp>
      <p:sp>
        <p:nvSpPr>
          <p:cNvPr id="12" name="TextBox 4"/>
          <p:cNvSpPr txBox="1">
            <a:spLocks noChangeArrowheads="1"/>
          </p:cNvSpPr>
          <p:nvPr/>
        </p:nvSpPr>
        <p:spPr bwMode="auto">
          <a:xfrm>
            <a:off x="-468123" y="397479"/>
            <a:ext cx="9971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3600" b="1" dirty="0">
                <a:latin typeface="微软雅黑" panose="020B0503020204020204" pitchFamily="34" charset="-122"/>
                <a:ea typeface="微软雅黑" panose="020B0503020204020204" pitchFamily="34" charset="-122"/>
              </a:rPr>
              <a:t>Clinical Trial</a:t>
            </a:r>
            <a:endParaRPr lang="zh-CN" altLang="en-US" sz="3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449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238125" y="1026659"/>
            <a:ext cx="5174062" cy="31304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None/>
              <a:defRPr/>
            </a:pPr>
            <a:r>
              <a:rPr lang="en-US" altLang="zh-CN" sz="1400" b="1" dirty="0">
                <a:latin typeface="Arial"/>
                <a:ea typeface="ＭＳ Ｐゴシック" charset="0"/>
                <a:cs typeface="Arial"/>
              </a:rPr>
              <a:t>Daniel Bauer</a:t>
            </a:r>
          </a:p>
          <a:p>
            <a:pPr eaLnBrk="1" hangingPunct="1">
              <a:buNone/>
              <a:defRPr/>
            </a:pPr>
            <a:r>
              <a:rPr lang="en-US" altLang="zh-CN" sz="1400" dirty="0">
                <a:latin typeface="Arial"/>
                <a:ea typeface="ＭＳ Ｐゴシック" charset="0"/>
                <a:cs typeface="Arial"/>
              </a:rPr>
              <a:t>Jing Zeng</a:t>
            </a:r>
          </a:p>
          <a:p>
            <a:pPr eaLnBrk="1" hangingPunct="1">
              <a:buNone/>
              <a:defRPr/>
            </a:pPr>
            <a:r>
              <a:rPr lang="en-US" altLang="zh-CN" sz="1400" dirty="0" err="1">
                <a:latin typeface="Arial"/>
                <a:ea typeface="ＭＳ Ｐゴシック" charset="0"/>
                <a:cs typeface="Arial"/>
              </a:rPr>
              <a:t>Qiuming</a:t>
            </a:r>
            <a:r>
              <a:rPr lang="en-US" altLang="zh-CN" sz="1400" dirty="0">
                <a:latin typeface="Arial"/>
                <a:ea typeface="ＭＳ Ｐゴシック" charset="0"/>
                <a:cs typeface="Arial"/>
              </a:rPr>
              <a:t> Yao</a:t>
            </a:r>
          </a:p>
          <a:p>
            <a:pPr eaLnBrk="1" hangingPunct="1">
              <a:buNone/>
              <a:defRPr/>
            </a:pPr>
            <a:r>
              <a:rPr lang="en-US" altLang="zh-CN" sz="1400" dirty="0">
                <a:latin typeface="Arial"/>
                <a:ea typeface="ＭＳ Ｐゴシック" charset="0"/>
                <a:cs typeface="Arial"/>
              </a:rPr>
              <a:t>Mitchel Cole</a:t>
            </a:r>
            <a:endParaRPr lang="en-US" sz="1400" dirty="0">
              <a:latin typeface="Arial"/>
              <a:ea typeface="ＭＳ Ｐゴシック" charset="0"/>
              <a:cs typeface="Arial"/>
            </a:endParaRPr>
          </a:p>
          <a:p>
            <a:pPr eaLnBrk="1" hangingPunct="1">
              <a:buNone/>
              <a:defRPr/>
            </a:pPr>
            <a:r>
              <a:rPr lang="en-US" altLang="zh-CN" sz="1400" dirty="0" err="1">
                <a:latin typeface="Arial"/>
                <a:ea typeface="ＭＳ Ｐゴシック" charset="0"/>
                <a:cs typeface="Arial"/>
              </a:rPr>
              <a:t>Divya</a:t>
            </a:r>
            <a:r>
              <a:rPr lang="en-US" altLang="zh-CN" sz="1400" dirty="0">
                <a:latin typeface="Arial"/>
                <a:ea typeface="ＭＳ Ｐゴシック" charset="0"/>
                <a:cs typeface="Arial"/>
              </a:rPr>
              <a:t> </a:t>
            </a:r>
            <a:r>
              <a:rPr lang="en-US" altLang="zh-CN" sz="1400" dirty="0" err="1">
                <a:latin typeface="Arial"/>
                <a:ea typeface="ＭＳ Ｐゴシック" charset="0"/>
                <a:cs typeface="Arial"/>
              </a:rPr>
              <a:t>Vinjamur</a:t>
            </a:r>
            <a:endParaRPr lang="en-US" sz="1400" dirty="0">
              <a:latin typeface="Arial"/>
              <a:ea typeface="ＭＳ Ｐゴシック" charset="0"/>
              <a:cs typeface="Arial"/>
            </a:endParaRPr>
          </a:p>
          <a:p>
            <a:pPr eaLnBrk="1" hangingPunct="1">
              <a:buNone/>
              <a:defRPr/>
            </a:pPr>
            <a:r>
              <a:rPr lang="en-US" sz="1400" dirty="0">
                <a:latin typeface="Arial"/>
                <a:ea typeface="ＭＳ Ｐゴシック" charset="0"/>
                <a:cs typeface="Arial"/>
              </a:rPr>
              <a:t>Mir Hossain</a:t>
            </a:r>
          </a:p>
          <a:p>
            <a:pPr eaLnBrk="1" hangingPunct="1">
              <a:buNone/>
              <a:defRPr/>
            </a:pPr>
            <a:r>
              <a:rPr lang="en-US" sz="1400" dirty="0" err="1">
                <a:latin typeface="Arial"/>
                <a:ea typeface="ＭＳ Ｐゴシック" charset="0"/>
                <a:cs typeface="Arial"/>
              </a:rPr>
              <a:t>Shuquan</a:t>
            </a:r>
            <a:r>
              <a:rPr lang="en-US" sz="1400" dirty="0">
                <a:latin typeface="Arial"/>
                <a:ea typeface="ＭＳ Ｐゴシック" charset="0"/>
                <a:cs typeface="Arial"/>
              </a:rPr>
              <a:t> Rao</a:t>
            </a:r>
          </a:p>
          <a:p>
            <a:pPr eaLnBrk="1" hangingPunct="1">
              <a:buNone/>
              <a:defRPr/>
            </a:pPr>
            <a:r>
              <a:rPr lang="en-US" sz="1400" dirty="0" err="1">
                <a:latin typeface="Arial"/>
                <a:ea typeface="ＭＳ Ｐゴシック" charset="0"/>
                <a:cs typeface="Arial"/>
              </a:rPr>
              <a:t>Chunyan</a:t>
            </a:r>
            <a:r>
              <a:rPr lang="en-US" sz="1400" dirty="0">
                <a:latin typeface="Arial"/>
                <a:ea typeface="ＭＳ Ｐゴシック" charset="0"/>
                <a:cs typeface="Arial"/>
              </a:rPr>
              <a:t> </a:t>
            </a:r>
            <a:r>
              <a:rPr lang="en-US" sz="1400" dirty="0" err="1">
                <a:latin typeface="Arial"/>
                <a:ea typeface="ＭＳ Ｐゴシック" charset="0"/>
                <a:cs typeface="Arial"/>
              </a:rPr>
              <a:t>Ren</a:t>
            </a:r>
            <a:endParaRPr lang="en-US" sz="1400" dirty="0">
              <a:latin typeface="Arial"/>
              <a:ea typeface="ＭＳ Ｐゴシック" charset="0"/>
              <a:cs typeface="Arial"/>
            </a:endParaRPr>
          </a:p>
          <a:p>
            <a:pPr eaLnBrk="1" hangingPunct="1">
              <a:buNone/>
              <a:defRPr/>
            </a:pPr>
            <a:r>
              <a:rPr lang="en-US" sz="1400" dirty="0">
                <a:latin typeface="Arial"/>
                <a:ea typeface="ＭＳ Ｐゴシック" charset="0"/>
                <a:cs typeface="Arial"/>
              </a:rPr>
              <a:t>Steven Coyne</a:t>
            </a:r>
          </a:p>
          <a:p>
            <a:pPr eaLnBrk="1" hangingPunct="1">
              <a:buNone/>
              <a:defRPr/>
            </a:pPr>
            <a:r>
              <a:rPr lang="en-US" sz="1400" dirty="0">
                <a:latin typeface="Arial"/>
                <a:ea typeface="ＭＳ Ｐゴシック" charset="0"/>
                <a:cs typeface="Arial"/>
              </a:rPr>
              <a:t>Shuqian </a:t>
            </a:r>
            <a:r>
              <a:rPr lang="en-US" sz="1400" dirty="0" err="1">
                <a:latin typeface="Arial"/>
                <a:ea typeface="ＭＳ Ｐゴシック" charset="0"/>
                <a:cs typeface="Arial"/>
              </a:rPr>
              <a:t>Xu</a:t>
            </a:r>
            <a:endParaRPr lang="en-US" sz="1400" dirty="0">
              <a:latin typeface="Arial"/>
              <a:ea typeface="ＭＳ Ｐゴシック" charset="0"/>
              <a:cs typeface="Arial"/>
            </a:endParaRPr>
          </a:p>
          <a:p>
            <a:pPr eaLnBrk="1" hangingPunct="1">
              <a:buNone/>
              <a:defRPr/>
            </a:pPr>
            <a:r>
              <a:rPr lang="en-US" sz="1400" dirty="0" err="1">
                <a:latin typeface="Arial"/>
                <a:ea typeface="ＭＳ Ｐゴシック" charset="0"/>
                <a:cs typeface="Arial"/>
              </a:rPr>
              <a:t>Falak</a:t>
            </a:r>
            <a:r>
              <a:rPr lang="en-US" sz="1400" dirty="0">
                <a:latin typeface="Arial"/>
                <a:ea typeface="ＭＳ Ｐゴシック" charset="0"/>
                <a:cs typeface="Arial"/>
              </a:rPr>
              <a:t> </a:t>
            </a:r>
            <a:r>
              <a:rPr lang="en-US" sz="1400" dirty="0" err="1">
                <a:latin typeface="Arial"/>
                <a:ea typeface="ＭＳ Ｐゴシック" charset="0"/>
                <a:cs typeface="Arial"/>
              </a:rPr>
              <a:t>Sher</a:t>
            </a:r>
            <a:endParaRPr lang="en-US" sz="1400" dirty="0">
              <a:latin typeface="Arial"/>
              <a:ea typeface="ＭＳ Ｐゴシック" charset="0"/>
              <a:cs typeface="Arial"/>
            </a:endParaRPr>
          </a:p>
          <a:p>
            <a:pPr eaLnBrk="1" hangingPunct="1">
              <a:buNone/>
              <a:defRPr/>
            </a:pPr>
            <a:r>
              <a:rPr lang="en-US" sz="1400" dirty="0">
                <a:latin typeface="Arial"/>
                <a:ea typeface="ＭＳ Ｐゴシック" charset="0"/>
                <a:cs typeface="Arial"/>
              </a:rPr>
              <a:t>Megan Hoban</a:t>
            </a: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a:p>
            <a:pPr marL="0" indent="0" eaLnBrk="1" hangingPunct="1">
              <a:buNone/>
              <a:defRPr/>
            </a:pPr>
            <a:endParaRPr lang="en-US" sz="1600" dirty="0">
              <a:latin typeface="Arial"/>
              <a:ea typeface="ＭＳ Ｐゴシック" charset="0"/>
              <a:cs typeface="Arial"/>
            </a:endParaRPr>
          </a:p>
        </p:txBody>
      </p:sp>
      <p:sp>
        <p:nvSpPr>
          <p:cNvPr id="102405" name="Rectangle 3"/>
          <p:cNvSpPr txBox="1">
            <a:spLocks noChangeArrowheads="1"/>
          </p:cNvSpPr>
          <p:nvPr/>
        </p:nvSpPr>
        <p:spPr bwMode="auto">
          <a:xfrm>
            <a:off x="1987372" y="837075"/>
            <a:ext cx="4457680" cy="31304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Font typeface="Arial" charset="0"/>
              <a:buNone/>
              <a:defRPr/>
            </a:pPr>
            <a:endParaRPr lang="en-US" sz="1400" u="sng" dirty="0">
              <a:latin typeface="Arial"/>
              <a:cs typeface="Arial"/>
            </a:endParaRPr>
          </a:p>
          <a:p>
            <a:pPr algn="ctr" eaLnBrk="1" hangingPunct="1">
              <a:buFont typeface="Arial" charset="0"/>
              <a:buNone/>
              <a:defRPr/>
            </a:pPr>
            <a:r>
              <a:rPr lang="en-US" sz="1400" u="sng" dirty="0">
                <a:latin typeface="Arial"/>
                <a:cs typeface="Arial"/>
              </a:rPr>
              <a:t>Boston Children’s Hospital</a:t>
            </a:r>
          </a:p>
          <a:p>
            <a:pPr algn="ctr" eaLnBrk="1" hangingPunct="1">
              <a:buFont typeface="Arial" charset="0"/>
              <a:buNone/>
              <a:defRPr/>
            </a:pPr>
            <a:r>
              <a:rPr lang="en-US" sz="1400" dirty="0">
                <a:latin typeface="Arial"/>
                <a:cs typeface="Arial"/>
              </a:rPr>
              <a:t>Stuart Orkin</a:t>
            </a:r>
          </a:p>
          <a:p>
            <a:pPr algn="ctr" eaLnBrk="1" hangingPunct="1">
              <a:defRPr/>
            </a:pPr>
            <a:r>
              <a:rPr lang="en-US" sz="1400" dirty="0">
                <a:latin typeface="Arial"/>
                <a:cs typeface="Arial"/>
              </a:rPr>
              <a:t>Matthew </a:t>
            </a:r>
            <a:r>
              <a:rPr lang="en-US" sz="1400" dirty="0" err="1">
                <a:latin typeface="Arial"/>
                <a:cs typeface="Arial"/>
              </a:rPr>
              <a:t>Canver</a:t>
            </a:r>
            <a:endParaRPr lang="en-US" sz="1400" dirty="0">
              <a:latin typeface="Arial"/>
              <a:cs typeface="Arial"/>
            </a:endParaRPr>
          </a:p>
          <a:p>
            <a:pPr algn="ctr" eaLnBrk="1" hangingPunct="1">
              <a:buFont typeface="Arial" charset="0"/>
              <a:buNone/>
              <a:defRPr/>
            </a:pPr>
            <a:r>
              <a:rPr lang="en-US" sz="1400" dirty="0">
                <a:latin typeface="Arial"/>
                <a:cs typeface="Arial"/>
              </a:rPr>
              <a:t>John P. </a:t>
            </a:r>
            <a:r>
              <a:rPr lang="en-US" sz="1400" dirty="0" err="1">
                <a:latin typeface="Arial"/>
                <a:cs typeface="Arial"/>
              </a:rPr>
              <a:t>Manis</a:t>
            </a:r>
            <a:endParaRPr lang="en-US" sz="1400" dirty="0">
              <a:latin typeface="Arial"/>
              <a:cs typeface="Arial"/>
            </a:endParaRPr>
          </a:p>
          <a:p>
            <a:pPr algn="ctr" eaLnBrk="1" hangingPunct="1">
              <a:buFont typeface="Arial" charset="0"/>
              <a:buNone/>
              <a:defRPr/>
            </a:pPr>
            <a:r>
              <a:rPr lang="en-US" sz="1400" dirty="0">
                <a:latin typeface="Arial"/>
                <a:cs typeface="Arial"/>
              </a:rPr>
              <a:t>David A. Williams</a:t>
            </a:r>
          </a:p>
          <a:p>
            <a:pPr algn="ctr" eaLnBrk="1" hangingPunct="1">
              <a:buFont typeface="Arial" charset="0"/>
              <a:buNone/>
              <a:defRPr/>
            </a:pPr>
            <a:r>
              <a:rPr lang="en-US" sz="1400" dirty="0">
                <a:latin typeface="Arial"/>
                <a:cs typeface="Arial"/>
              </a:rPr>
              <a:t>Christian Brendel</a:t>
            </a:r>
          </a:p>
          <a:p>
            <a:pPr algn="ctr" eaLnBrk="1" hangingPunct="1">
              <a:buFont typeface="Arial" charset="0"/>
              <a:buNone/>
              <a:defRPr/>
            </a:pPr>
            <a:endParaRPr lang="en-US" sz="1400" dirty="0">
              <a:latin typeface="Arial"/>
              <a:cs typeface="Arial"/>
            </a:endParaRPr>
          </a:p>
          <a:p>
            <a:pPr algn="ctr" eaLnBrk="1" hangingPunct="1">
              <a:buFont typeface="Arial" charset="0"/>
              <a:buNone/>
              <a:defRPr/>
            </a:pPr>
            <a:r>
              <a:rPr lang="en-US" sz="1400" u="sng" dirty="0">
                <a:latin typeface="Arial"/>
                <a:cs typeface="Arial"/>
              </a:rPr>
              <a:t>Massachusetts General Hospital</a:t>
            </a:r>
          </a:p>
          <a:p>
            <a:pPr marL="0" indent="0" algn="ctr" eaLnBrk="1" hangingPunct="1">
              <a:buNone/>
              <a:defRPr/>
            </a:pPr>
            <a:r>
              <a:rPr lang="en-US" sz="1400" dirty="0">
                <a:latin typeface="Arial"/>
                <a:cs typeface="Arial"/>
              </a:rPr>
              <a:t>Luca Pinello</a:t>
            </a:r>
          </a:p>
          <a:p>
            <a:pPr marL="0" indent="0" algn="ctr" eaLnBrk="1" hangingPunct="1">
              <a:buNone/>
              <a:defRPr/>
            </a:pPr>
            <a:r>
              <a:rPr lang="en-US" sz="1400" dirty="0">
                <a:latin typeface="Arial"/>
                <a:cs typeface="Arial"/>
              </a:rPr>
              <a:t>Kendell Clement</a:t>
            </a:r>
          </a:p>
          <a:p>
            <a:pPr marL="0" indent="0" algn="ctr" eaLnBrk="1" hangingPunct="1">
              <a:buNone/>
              <a:defRPr/>
            </a:pPr>
            <a:endParaRPr lang="en-US" sz="1400" dirty="0">
              <a:latin typeface="Arial"/>
              <a:cs typeface="Arial"/>
            </a:endParaRPr>
          </a:p>
          <a:p>
            <a:pPr marL="0" indent="0" algn="ctr" eaLnBrk="1" hangingPunct="1">
              <a:buNone/>
              <a:defRPr/>
            </a:pPr>
            <a:r>
              <a:rPr lang="en-US" altLang="zh-CN" sz="1400" u="sng" dirty="0">
                <a:latin typeface="Arial"/>
                <a:cs typeface="Arial"/>
              </a:rPr>
              <a:t>ECNU</a:t>
            </a:r>
          </a:p>
          <a:p>
            <a:pPr marL="0" indent="0" algn="ctr" eaLnBrk="1" hangingPunct="1">
              <a:buNone/>
              <a:defRPr/>
            </a:pPr>
            <a:r>
              <a:rPr lang="en-US" sz="1400" dirty="0" err="1">
                <a:latin typeface="Arial"/>
                <a:cs typeface="Arial"/>
              </a:rPr>
              <a:t>Mingyao</a:t>
            </a:r>
            <a:r>
              <a:rPr lang="en-US" sz="1400" dirty="0">
                <a:latin typeface="Arial"/>
                <a:cs typeface="Arial"/>
              </a:rPr>
              <a:t> Liu</a:t>
            </a:r>
          </a:p>
          <a:p>
            <a:pPr marL="0" indent="0" algn="ctr" eaLnBrk="1" hangingPunct="1">
              <a:buNone/>
              <a:defRPr/>
            </a:pPr>
            <a:r>
              <a:rPr lang="en-US" sz="1400" dirty="0">
                <a:latin typeface="Arial"/>
                <a:cs typeface="Arial"/>
              </a:rPr>
              <a:t>Dali Li</a:t>
            </a:r>
          </a:p>
          <a:p>
            <a:pPr algn="ctr" eaLnBrk="1" hangingPunct="1">
              <a:buFont typeface="Arial" charset="0"/>
              <a:buNone/>
              <a:defRPr/>
            </a:pPr>
            <a:endParaRPr lang="en-US" sz="1400" dirty="0">
              <a:latin typeface="Arial"/>
              <a:cs typeface="Arial"/>
            </a:endParaRPr>
          </a:p>
          <a:p>
            <a:pPr algn="ctr" eaLnBrk="1" hangingPunct="1">
              <a:buFont typeface="Arial" charset="0"/>
              <a:buNone/>
              <a:defRPr/>
            </a:pPr>
            <a:endParaRPr lang="en-US" sz="1400" dirty="0">
              <a:latin typeface="Arial"/>
              <a:cs typeface="Arial"/>
            </a:endParaRPr>
          </a:p>
          <a:p>
            <a:pPr marL="0" indent="0" algn="ctr" eaLnBrk="1" hangingPunct="1">
              <a:defRPr/>
            </a:pPr>
            <a:endParaRPr lang="en-US" sz="1600" dirty="0">
              <a:latin typeface="Arial"/>
              <a:cs typeface="Arial"/>
            </a:endParaRPr>
          </a:p>
          <a:p>
            <a:pPr marL="0" indent="0" algn="ctr" eaLnBrk="1" hangingPunct="1">
              <a:defRPr/>
            </a:pPr>
            <a:endParaRPr lang="en-US" sz="1600" dirty="0">
              <a:latin typeface="Arial"/>
              <a:cs typeface="Arial"/>
            </a:endParaRPr>
          </a:p>
          <a:p>
            <a:pPr marL="0" indent="0" algn="ctr" eaLnBrk="1" hangingPunct="1">
              <a:defRPr/>
            </a:pPr>
            <a:endParaRPr lang="en-US" sz="1600" dirty="0">
              <a:latin typeface="Arial"/>
              <a:cs typeface="Arial"/>
            </a:endParaRPr>
          </a:p>
          <a:p>
            <a:pPr algn="ctr" eaLnBrk="1" hangingPunct="1">
              <a:spcBef>
                <a:spcPct val="20000"/>
              </a:spcBef>
              <a:buFont typeface="Arial" charset="0"/>
              <a:buNone/>
            </a:pPr>
            <a:endParaRPr lang="en-US" sz="1600" dirty="0">
              <a:latin typeface="Arial" charset="0"/>
              <a:cs typeface="Arial" charset="0"/>
            </a:endParaRPr>
          </a:p>
          <a:p>
            <a:pPr algn="ctr" eaLnBrk="1" hangingPunct="1">
              <a:spcBef>
                <a:spcPct val="20000"/>
              </a:spcBef>
              <a:buFont typeface="Arial" charset="0"/>
              <a:buNone/>
            </a:pPr>
            <a:endParaRPr lang="en-US" sz="1600" dirty="0">
              <a:latin typeface="Arial" charset="0"/>
              <a:cs typeface="Arial" charset="0"/>
            </a:endParaRPr>
          </a:p>
        </p:txBody>
      </p:sp>
      <p:sp>
        <p:nvSpPr>
          <p:cNvPr id="9" name="Rectangle 3"/>
          <p:cNvSpPr txBox="1">
            <a:spLocks noChangeArrowheads="1"/>
          </p:cNvSpPr>
          <p:nvPr/>
        </p:nvSpPr>
        <p:spPr bwMode="auto">
          <a:xfrm>
            <a:off x="5630333" y="1026659"/>
            <a:ext cx="3271179" cy="328287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eaLnBrk="1" hangingPunct="1">
              <a:spcBef>
                <a:spcPts val="0"/>
              </a:spcBef>
              <a:buNone/>
              <a:defRPr/>
            </a:pPr>
            <a:r>
              <a:rPr lang="en-US" altLang="zh-CN" sz="1400" u="sng" dirty="0">
                <a:latin typeface="Arial"/>
                <a:cs typeface="Arial"/>
              </a:rPr>
              <a:t>University of Massachusetts</a:t>
            </a:r>
          </a:p>
          <a:p>
            <a:pPr algn="r" eaLnBrk="1" hangingPunct="1">
              <a:spcBef>
                <a:spcPts val="0"/>
              </a:spcBef>
              <a:buNone/>
              <a:defRPr/>
            </a:pPr>
            <a:r>
              <a:rPr lang="en-US" altLang="zh-CN" sz="1400" dirty="0">
                <a:latin typeface="Arial"/>
                <a:cs typeface="Arial"/>
              </a:rPr>
              <a:t>Scot Wolfe</a:t>
            </a:r>
          </a:p>
          <a:p>
            <a:pPr algn="r" eaLnBrk="1" hangingPunct="1">
              <a:spcBef>
                <a:spcPts val="0"/>
              </a:spcBef>
              <a:buNone/>
              <a:defRPr/>
            </a:pPr>
            <a:r>
              <a:rPr lang="en-US" altLang="zh-CN" sz="1400" dirty="0">
                <a:latin typeface="Arial"/>
                <a:cs typeface="Arial"/>
              </a:rPr>
              <a:t> Benjamin Roscoe</a:t>
            </a:r>
          </a:p>
          <a:p>
            <a:pPr algn="r" eaLnBrk="1" hangingPunct="1">
              <a:spcBef>
                <a:spcPts val="0"/>
              </a:spcBef>
              <a:buNone/>
              <a:defRPr/>
            </a:pPr>
            <a:r>
              <a:rPr lang="en-US" altLang="zh-CN" sz="1400" dirty="0" err="1">
                <a:latin typeface="Arial"/>
                <a:cs typeface="Arial"/>
              </a:rPr>
              <a:t>Pengpeng</a:t>
            </a:r>
            <a:r>
              <a:rPr lang="en-US" altLang="zh-CN" sz="1400" dirty="0">
                <a:latin typeface="Arial"/>
                <a:cs typeface="Arial"/>
              </a:rPr>
              <a:t> Liu</a:t>
            </a:r>
          </a:p>
          <a:p>
            <a:pPr algn="r" eaLnBrk="1" hangingPunct="1">
              <a:spcBef>
                <a:spcPts val="0"/>
              </a:spcBef>
              <a:buNone/>
              <a:defRPr/>
            </a:pPr>
            <a:r>
              <a:rPr lang="en-US" altLang="zh-CN" sz="1400" dirty="0">
                <a:latin typeface="Arial"/>
                <a:cs typeface="Arial"/>
              </a:rPr>
              <a:t>Kevin </a:t>
            </a:r>
            <a:r>
              <a:rPr lang="en-US" altLang="zh-CN" sz="1400" dirty="0" err="1">
                <a:latin typeface="Arial"/>
                <a:cs typeface="Arial"/>
              </a:rPr>
              <a:t>Luk</a:t>
            </a:r>
            <a:endParaRPr lang="en-US" altLang="zh-CN" sz="1400" dirty="0">
              <a:latin typeface="Arial"/>
              <a:cs typeface="Arial"/>
            </a:endParaRPr>
          </a:p>
          <a:p>
            <a:pPr algn="r" eaLnBrk="1" hangingPunct="1">
              <a:spcBef>
                <a:spcPts val="0"/>
              </a:spcBef>
              <a:buNone/>
              <a:defRPr/>
            </a:pPr>
            <a:endParaRPr lang="en-US" altLang="zh-CN" sz="1400" dirty="0">
              <a:latin typeface="Arial"/>
              <a:cs typeface="Arial"/>
            </a:endParaRPr>
          </a:p>
          <a:p>
            <a:pPr marL="0" indent="0" algn="r" eaLnBrk="1" hangingPunct="1">
              <a:spcBef>
                <a:spcPts val="0"/>
              </a:spcBef>
              <a:buNone/>
              <a:defRPr/>
            </a:pPr>
            <a:r>
              <a:rPr lang="en-US" sz="1400" u="sng" dirty="0">
                <a:latin typeface="Arial"/>
                <a:ea typeface="ＭＳ Ｐゴシック" charset="0"/>
                <a:cs typeface="Arial"/>
              </a:rPr>
              <a:t>Brigham and Women’s Hospital</a:t>
            </a:r>
          </a:p>
          <a:p>
            <a:pPr marL="0" indent="0" algn="r" eaLnBrk="1" hangingPunct="1">
              <a:spcBef>
                <a:spcPts val="0"/>
              </a:spcBef>
              <a:buNone/>
              <a:defRPr/>
            </a:pPr>
            <a:r>
              <a:rPr lang="en-US" sz="1400" dirty="0">
                <a:latin typeface="Arial"/>
                <a:ea typeface="ＭＳ Ｐゴシック" charset="0"/>
                <a:cs typeface="Arial"/>
              </a:rPr>
              <a:t>David </a:t>
            </a:r>
            <a:r>
              <a:rPr lang="en-US" sz="1400" dirty="0" err="1">
                <a:latin typeface="Arial"/>
                <a:ea typeface="ＭＳ Ｐゴシック" charset="0"/>
                <a:cs typeface="Arial"/>
              </a:rPr>
              <a:t>Dorfman</a:t>
            </a:r>
            <a:endParaRPr lang="en-US" sz="1400" dirty="0">
              <a:latin typeface="Arial"/>
              <a:ea typeface="ＭＳ Ｐゴシック" charset="0"/>
              <a:cs typeface="Arial"/>
            </a:endParaRPr>
          </a:p>
          <a:p>
            <a:pPr marL="0" indent="0" algn="r" eaLnBrk="1" hangingPunct="1">
              <a:spcBef>
                <a:spcPts val="0"/>
              </a:spcBef>
              <a:buNone/>
              <a:defRPr/>
            </a:pPr>
            <a:endParaRPr lang="en-US" sz="1400" dirty="0">
              <a:latin typeface="Arial"/>
              <a:ea typeface="ＭＳ Ｐゴシック" charset="0"/>
              <a:cs typeface="Arial"/>
            </a:endParaRPr>
          </a:p>
          <a:p>
            <a:pPr marL="0" indent="0" algn="r" eaLnBrk="1" hangingPunct="1">
              <a:spcBef>
                <a:spcPts val="0"/>
              </a:spcBef>
              <a:buNone/>
              <a:defRPr/>
            </a:pPr>
            <a:r>
              <a:rPr lang="en-US" altLang="zh-CN" sz="1400" u="sng" dirty="0">
                <a:latin typeface="Arial"/>
                <a:ea typeface="ＭＳ Ｐゴシック" charset="0"/>
                <a:cs typeface="Arial"/>
              </a:rPr>
              <a:t>St. Jude Children's Research Hospital</a:t>
            </a:r>
          </a:p>
          <a:p>
            <a:pPr marL="0" indent="0" algn="r" eaLnBrk="1" hangingPunct="1">
              <a:spcBef>
                <a:spcPts val="0"/>
              </a:spcBef>
              <a:buNone/>
              <a:defRPr/>
            </a:pPr>
            <a:r>
              <a:rPr lang="en-US" altLang="zh-CN" sz="1400" dirty="0" err="1">
                <a:latin typeface="Arial"/>
                <a:ea typeface="ＭＳ Ｐゴシック" charset="0"/>
                <a:cs typeface="Arial"/>
              </a:rPr>
              <a:t>Shengdar</a:t>
            </a:r>
            <a:r>
              <a:rPr lang="en-US" altLang="zh-CN" sz="1400" dirty="0">
                <a:latin typeface="Arial"/>
                <a:ea typeface="ＭＳ Ｐゴシック" charset="0"/>
                <a:cs typeface="Arial"/>
              </a:rPr>
              <a:t> Tsai</a:t>
            </a:r>
          </a:p>
          <a:p>
            <a:pPr marL="0" indent="0" algn="r" eaLnBrk="1" hangingPunct="1">
              <a:spcBef>
                <a:spcPts val="0"/>
              </a:spcBef>
              <a:buNone/>
              <a:defRPr/>
            </a:pPr>
            <a:r>
              <a:rPr lang="en-US" sz="1400" dirty="0" err="1">
                <a:latin typeface="Arial"/>
                <a:ea typeface="ＭＳ Ｐゴシック" charset="0"/>
                <a:cs typeface="Arial"/>
              </a:rPr>
              <a:t>Cicera</a:t>
            </a:r>
            <a:r>
              <a:rPr lang="en-US" sz="1400" dirty="0">
                <a:latin typeface="Arial"/>
                <a:ea typeface="ＭＳ Ｐゴシック" charset="0"/>
                <a:cs typeface="Arial"/>
              </a:rPr>
              <a:t> </a:t>
            </a:r>
            <a:r>
              <a:rPr lang="en-US" sz="1400" dirty="0" err="1">
                <a:latin typeface="Arial"/>
                <a:ea typeface="ＭＳ Ｐゴシック" charset="0"/>
                <a:cs typeface="Arial"/>
              </a:rPr>
              <a:t>Lazzarrotto</a:t>
            </a:r>
            <a:endParaRPr lang="en-US" sz="1400" dirty="0">
              <a:latin typeface="Arial"/>
              <a:ea typeface="ＭＳ Ｐゴシック" charset="0"/>
              <a:cs typeface="Arial"/>
            </a:endParaRPr>
          </a:p>
        </p:txBody>
      </p:sp>
      <p:sp>
        <p:nvSpPr>
          <p:cNvPr id="102401" name="Rectangle 2"/>
          <p:cNvSpPr txBox="1">
            <a:spLocks noChangeArrowheads="1"/>
          </p:cNvSpPr>
          <p:nvPr/>
        </p:nvSpPr>
        <p:spPr bwMode="auto">
          <a:xfrm>
            <a:off x="228600" y="-14922"/>
            <a:ext cx="8686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dirty="0">
                <a:latin typeface="Arial" charset="0"/>
                <a:cs typeface="Arial" charset="0"/>
              </a:rPr>
              <a:t>Acknowledgments</a:t>
            </a:r>
          </a:p>
          <a:p>
            <a:pPr algn="ctr" eaLnBrk="1" hangingPunct="1"/>
            <a:endParaRPr lang="en-US" dirty="0">
              <a:latin typeface="Arial" charset="0"/>
              <a:cs typeface="Arial" charset="0"/>
            </a:endParaRPr>
          </a:p>
        </p:txBody>
      </p:sp>
      <p:cxnSp>
        <p:nvCxnSpPr>
          <p:cNvPr id="5" name="Straight Connector 4"/>
          <p:cNvCxnSpPr/>
          <p:nvPr/>
        </p:nvCxnSpPr>
        <p:spPr>
          <a:xfrm>
            <a:off x="228600" y="8001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图片 16"/>
          <p:cNvPicPr>
            <a:picLocks noChangeAspect="1"/>
          </p:cNvPicPr>
          <p:nvPr/>
        </p:nvPicPr>
        <p:blipFill>
          <a:blip r:embed="rId3"/>
          <a:stretch>
            <a:fillRect/>
          </a:stretch>
        </p:blipFill>
        <p:spPr>
          <a:xfrm>
            <a:off x="7137133" y="5287201"/>
            <a:ext cx="915447" cy="913700"/>
          </a:xfrm>
          <a:prstGeom prst="rect">
            <a:avLst/>
          </a:prstGeom>
          <a:ln>
            <a:noFill/>
          </a:ln>
          <a:effectLst/>
        </p:spPr>
      </p:pic>
      <p:pic>
        <p:nvPicPr>
          <p:cNvPr id="3" name="图片 2"/>
          <p:cNvPicPr>
            <a:picLocks noChangeAspect="1"/>
          </p:cNvPicPr>
          <p:nvPr/>
        </p:nvPicPr>
        <p:blipFill rotWithShape="1">
          <a:blip r:embed="rId4"/>
          <a:srcRect r="66795"/>
          <a:stretch/>
        </p:blipFill>
        <p:spPr>
          <a:xfrm>
            <a:off x="491064" y="5364543"/>
            <a:ext cx="2894526" cy="836359"/>
          </a:xfrm>
          <a:prstGeom prst="rect">
            <a:avLst/>
          </a:prstGeom>
          <a:ln>
            <a:noFill/>
          </a:ln>
          <a:effectLst/>
        </p:spPr>
      </p:pic>
      <p:pic>
        <p:nvPicPr>
          <p:cNvPr id="23" name="图片 22"/>
          <p:cNvPicPr>
            <a:picLocks noChangeAspect="1"/>
          </p:cNvPicPr>
          <p:nvPr/>
        </p:nvPicPr>
        <p:blipFill rotWithShape="1">
          <a:blip r:embed="rId4"/>
          <a:srcRect l="65584"/>
          <a:stretch/>
        </p:blipFill>
        <p:spPr>
          <a:xfrm>
            <a:off x="3724071" y="5364542"/>
            <a:ext cx="3000113" cy="836359"/>
          </a:xfrm>
          <a:prstGeom prst="rect">
            <a:avLst/>
          </a:prstGeom>
          <a:ln>
            <a:noFill/>
          </a:ln>
          <a:effectLst/>
        </p:spPr>
      </p:pic>
    </p:spTree>
    <p:extLst>
      <p:ext uri="{BB962C8B-B14F-4D97-AF65-F5344CB8AC3E}">
        <p14:creationId xmlns:p14="http://schemas.microsoft.com/office/powerpoint/2010/main" val="15924747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609600" y="-106362"/>
            <a:ext cx="8229600" cy="1143001"/>
          </a:xfrm>
          <a:prstGeom prst="rect">
            <a:avLst/>
          </a:prstGeom>
        </p:spPr>
        <p:txBody>
          <a:bodyPr/>
          <a:lstStyle>
            <a:lvl1pPr>
              <a:lnSpc>
                <a:spcPct val="90000"/>
              </a:lnSpc>
              <a:defRPr b="1">
                <a:latin typeface="Times New Roman"/>
                <a:ea typeface="Times New Roman"/>
                <a:cs typeface="Times New Roman"/>
                <a:sym typeface="Times New Roman"/>
              </a:defRPr>
            </a:lvl1pPr>
          </a:lstStyle>
          <a:p>
            <a:r>
              <a:rPr dirty="0"/>
              <a:t>The CRISPR revolution</a:t>
            </a:r>
          </a:p>
        </p:txBody>
      </p:sp>
      <p:sp>
        <p:nvSpPr>
          <p:cNvPr id="175" name="Shape 175"/>
          <p:cNvSpPr>
            <a:spLocks noGrp="1"/>
          </p:cNvSpPr>
          <p:nvPr>
            <p:ph type="body" idx="1"/>
          </p:nvPr>
        </p:nvSpPr>
        <p:spPr>
          <a:xfrm>
            <a:off x="215503" y="505618"/>
            <a:ext cx="8712994" cy="4525964"/>
          </a:xfrm>
          <a:prstGeom prst="rect">
            <a:avLst/>
          </a:prstGeom>
        </p:spPr>
        <p:txBody>
          <a:bodyPr/>
          <a:lstStyle/>
          <a:p>
            <a:pPr marL="0" indent="0">
              <a:lnSpc>
                <a:spcPct val="90000"/>
              </a:lnSpc>
              <a:spcBef>
                <a:spcPts val="0"/>
              </a:spcBef>
              <a:buSzTx/>
              <a:buFontTx/>
              <a:buNone/>
              <a:defRPr sz="2400" b="1">
                <a:latin typeface="Times New Roman"/>
                <a:ea typeface="Times New Roman"/>
                <a:cs typeface="Times New Roman"/>
                <a:sym typeface="Times New Roman"/>
              </a:defRPr>
            </a:pPr>
            <a:endParaRPr lang="zh-CN" altLang="en-US" dirty="0"/>
          </a:p>
          <a:p>
            <a:pPr marL="0" indent="0">
              <a:lnSpc>
                <a:spcPct val="90000"/>
              </a:lnSpc>
              <a:spcBef>
                <a:spcPts val="0"/>
              </a:spcBef>
              <a:buSzTx/>
              <a:buFontTx/>
              <a:buNone/>
              <a:defRPr sz="2600" b="1">
                <a:latin typeface="Times New Roman"/>
                <a:ea typeface="Times New Roman"/>
                <a:cs typeface="Times New Roman"/>
                <a:sym typeface="Times New Roman"/>
              </a:defRPr>
            </a:pPr>
            <a:r>
              <a:rPr dirty="0"/>
              <a:t>1. </a:t>
            </a:r>
            <a:r>
              <a:rPr lang="en-US" dirty="0"/>
              <a:t>Eukaryotic genomes contain billions of DNA bases </a:t>
            </a:r>
            <a:endParaRPr dirty="0"/>
          </a:p>
          <a:p>
            <a:pPr marL="0" indent="0">
              <a:lnSpc>
                <a:spcPct val="90000"/>
              </a:lnSpc>
              <a:spcBef>
                <a:spcPts val="0"/>
              </a:spcBef>
              <a:buSzTx/>
              <a:buFontTx/>
              <a:buNone/>
              <a:defRPr sz="2300" b="1">
                <a:latin typeface="Times New Roman"/>
                <a:ea typeface="Times New Roman"/>
                <a:cs typeface="Times New Roman"/>
                <a:sym typeface="Times New Roman"/>
              </a:defRPr>
            </a:pPr>
            <a:endParaRPr dirty="0"/>
          </a:p>
          <a:p>
            <a:pPr marL="0" indent="0">
              <a:lnSpc>
                <a:spcPct val="90000"/>
              </a:lnSpc>
              <a:spcBef>
                <a:spcPts val="0"/>
              </a:spcBef>
              <a:buSzTx/>
              <a:buFontTx/>
              <a:buNone/>
              <a:defRPr sz="2600" b="1">
                <a:latin typeface="Times New Roman"/>
                <a:ea typeface="Times New Roman"/>
                <a:cs typeface="Times New Roman"/>
                <a:sym typeface="Times New Roman"/>
              </a:defRPr>
            </a:pPr>
            <a:r>
              <a:rPr dirty="0"/>
              <a:t>2. </a:t>
            </a:r>
            <a:r>
              <a:rPr lang="en-US" dirty="0"/>
              <a:t>Abnormalities in an individual's genetic makeup cause genetic disease.</a:t>
            </a:r>
            <a:endParaRPr dirty="0"/>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741" y="3102942"/>
            <a:ext cx="4092883" cy="272858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219975" y="6488668"/>
            <a:ext cx="1840312" cy="369332"/>
          </a:xfrm>
          <a:prstGeom prst="rect">
            <a:avLst/>
          </a:prstGeom>
        </p:spPr>
        <p:txBody>
          <a:bodyPr wrap="none">
            <a:spAutoFit/>
          </a:bodyPr>
          <a:lstStyle/>
          <a:p>
            <a:r>
              <a:rPr lang="en-US" altLang="zh-CN" dirty="0"/>
              <a:t>https://edgy.app/</a:t>
            </a:r>
            <a:endParaRPr lang="zh-CN" altLang="en-US" dirty="0"/>
          </a:p>
        </p:txBody>
      </p:sp>
      <p:pic>
        <p:nvPicPr>
          <p:cNvPr id="1028" name="Picture 4" descr="https://www.myvmc.com/uploads/VMC/TreatmentImages/2437_dna_450_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8" y="2841178"/>
            <a:ext cx="42291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0257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Cas9 36s bacteria.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250950"/>
            <a:ext cx="9144000" cy="5143500"/>
          </a:xfrm>
          <a:prstGeom prst="rect">
            <a:avLst/>
          </a:prstGeom>
          <a:ln w="12700">
            <a:miter lim="400000"/>
          </a:ln>
        </p:spPr>
      </p:pic>
      <p:sp>
        <p:nvSpPr>
          <p:cNvPr id="182" name="Shape 182"/>
          <p:cNvSpPr/>
          <p:nvPr/>
        </p:nvSpPr>
        <p:spPr>
          <a:xfrm>
            <a:off x="517997" y="201930"/>
            <a:ext cx="8108006" cy="916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100" b="1"/>
            </a:pPr>
            <a:r>
              <a:rPr dirty="0"/>
              <a:t>CRISPR/</a:t>
            </a:r>
            <a:r>
              <a:rPr dirty="0" err="1"/>
              <a:t>Cas</a:t>
            </a:r>
            <a:r>
              <a:rPr dirty="0"/>
              <a:t>—Clustered regularly-interspaced short palindromic repeats </a:t>
            </a:r>
          </a:p>
          <a:p>
            <a:pPr algn="ctr">
              <a:defRPr sz="3200" b="1"/>
            </a:pPr>
            <a:r>
              <a:rPr dirty="0"/>
              <a:t>The weapon of bacteria fight against virus</a:t>
            </a:r>
          </a:p>
        </p:txBody>
      </p:sp>
    </p:spTree>
    <p:extLst>
      <p:ext uri="{BB962C8B-B14F-4D97-AF65-F5344CB8AC3E}">
        <p14:creationId xmlns:p14="http://schemas.microsoft.com/office/powerpoint/2010/main" val="21244953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5"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Cas9 1m03s.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002454"/>
            <a:ext cx="9144000" cy="5143502"/>
          </a:xfrm>
          <a:prstGeom prst="rect">
            <a:avLst/>
          </a:prstGeom>
          <a:ln w="12700">
            <a:miter lim="400000"/>
          </a:ln>
        </p:spPr>
      </p:pic>
      <p:sp>
        <p:nvSpPr>
          <p:cNvPr id="200" name="Shape 200"/>
          <p:cNvSpPr/>
          <p:nvPr/>
        </p:nvSpPr>
        <p:spPr>
          <a:xfrm>
            <a:off x="-10862" y="9921875"/>
            <a:ext cx="3679324" cy="571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3100" b="1">
                <a:latin typeface="+mj-lt"/>
                <a:ea typeface="+mj-ea"/>
                <a:cs typeface="+mj-cs"/>
                <a:sym typeface="Helvetica"/>
              </a:defRPr>
            </a:lvl1pPr>
          </a:lstStyle>
          <a:p>
            <a:r>
              <a:t>MIT Broad Institute</a:t>
            </a:r>
          </a:p>
        </p:txBody>
      </p:sp>
      <p:sp>
        <p:nvSpPr>
          <p:cNvPr id="201" name="Shape 201"/>
          <p:cNvSpPr/>
          <p:nvPr/>
        </p:nvSpPr>
        <p:spPr>
          <a:xfrm>
            <a:off x="7526545" y="5822950"/>
            <a:ext cx="1609310" cy="304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825500">
              <a:defRPr sz="1300" b="1">
                <a:solidFill>
                  <a:srgbClr val="FFFFFF"/>
                </a:solidFill>
                <a:latin typeface="+mj-lt"/>
                <a:ea typeface="+mj-ea"/>
                <a:cs typeface="+mj-cs"/>
                <a:sym typeface="Helvetica"/>
              </a:defRPr>
            </a:lvl1pPr>
          </a:lstStyle>
          <a:p>
            <a:r>
              <a:t>MIT Broad Institute</a:t>
            </a:r>
          </a:p>
        </p:txBody>
      </p:sp>
      <p:sp>
        <p:nvSpPr>
          <p:cNvPr id="202" name="Shape 202"/>
          <p:cNvSpPr/>
          <p:nvPr/>
        </p:nvSpPr>
        <p:spPr>
          <a:xfrm>
            <a:off x="1006401" y="351369"/>
            <a:ext cx="7427080" cy="586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200" b="1"/>
            </a:lvl1pPr>
          </a:lstStyle>
          <a:p>
            <a:r>
              <a:t>CRISPR/Cas9 - the new genome editing tool</a:t>
            </a:r>
          </a:p>
        </p:txBody>
      </p:sp>
      <p:sp>
        <p:nvSpPr>
          <p:cNvPr id="203" name="Shape 203"/>
          <p:cNvSpPr/>
          <p:nvPr/>
        </p:nvSpPr>
        <p:spPr>
          <a:xfrm>
            <a:off x="28532" y="6210300"/>
            <a:ext cx="9086936" cy="4978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600" b="1"/>
            </a:lvl1pPr>
          </a:lstStyle>
          <a:p>
            <a:r>
              <a:t>Engineering CRISPR/Cas system to cut genome wherever we want</a:t>
            </a:r>
          </a:p>
        </p:txBody>
      </p:sp>
    </p:spTree>
    <p:extLst>
      <p:ext uri="{BB962C8B-B14F-4D97-AF65-F5344CB8AC3E}">
        <p14:creationId xmlns:p14="http://schemas.microsoft.com/office/powerpoint/2010/main" val="383913718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5"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867436" y="1170918"/>
            <a:ext cx="5379184" cy="5119393"/>
          </a:xfrm>
          <a:prstGeom prst="rect">
            <a:avLst/>
          </a:prstGeom>
        </p:spPr>
      </p:pic>
      <p:sp>
        <p:nvSpPr>
          <p:cNvPr id="3" name="矩形 2"/>
          <p:cNvSpPr/>
          <p:nvPr/>
        </p:nvSpPr>
        <p:spPr>
          <a:xfrm>
            <a:off x="441510" y="193506"/>
            <a:ext cx="7609071" cy="646331"/>
          </a:xfrm>
          <a:prstGeom prst="rect">
            <a:avLst/>
          </a:prstGeom>
        </p:spPr>
        <p:txBody>
          <a:bodyPr wrap="none">
            <a:spAutoFit/>
          </a:bodyPr>
          <a:lstStyle/>
          <a:p>
            <a:r>
              <a:rPr lang="en-US" altLang="zh-CN" sz="3600" b="1" dirty="0"/>
              <a:t>Applications of CRISPR genome editing</a:t>
            </a:r>
            <a:endParaRPr lang="zh-CN" altLang="en-US" sz="3600" b="1" dirty="0"/>
          </a:p>
        </p:txBody>
      </p:sp>
    </p:spTree>
    <p:extLst>
      <p:ext uri="{BB962C8B-B14F-4D97-AF65-F5344CB8AC3E}">
        <p14:creationId xmlns:p14="http://schemas.microsoft.com/office/powerpoint/2010/main" val="1096744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457200" y="388938"/>
            <a:ext cx="8229600" cy="1143001"/>
          </a:xfrm>
          <a:prstGeom prst="rect">
            <a:avLst/>
          </a:prstGeom>
        </p:spPr>
        <p:txBody>
          <a:bodyPr/>
          <a:lstStyle>
            <a:lvl1pPr defTabSz="704087">
              <a:defRPr sz="3387" b="1"/>
            </a:lvl1pPr>
          </a:lstStyle>
          <a:p>
            <a:r>
              <a:rPr lang="en-US" dirty="0"/>
              <a:t>Therapeutic genome editing</a:t>
            </a:r>
          </a:p>
        </p:txBody>
      </p:sp>
      <p:sp>
        <p:nvSpPr>
          <p:cNvPr id="169" name="Shape 169"/>
          <p:cNvSpPr>
            <a:spLocks noGrp="1"/>
          </p:cNvSpPr>
          <p:nvPr>
            <p:ph type="body" idx="1"/>
          </p:nvPr>
        </p:nvSpPr>
        <p:spPr>
          <a:xfrm>
            <a:off x="660400" y="2120900"/>
            <a:ext cx="8229600" cy="4525963"/>
          </a:xfrm>
          <a:prstGeom prst="rect">
            <a:avLst/>
          </a:prstGeom>
        </p:spPr>
        <p:txBody>
          <a:bodyPr>
            <a:normAutofit/>
          </a:bodyPr>
          <a:lstStyle/>
          <a:p>
            <a:r>
              <a:rPr lang="en-US" dirty="0"/>
              <a:t>Principle and applications of CRISPR genome editing</a:t>
            </a:r>
          </a:p>
          <a:p>
            <a:endParaRPr lang="en-US" dirty="0"/>
          </a:p>
          <a:p>
            <a:r>
              <a:rPr lang="en-US" b="1" dirty="0"/>
              <a:t>Therapeutic genome editing for β-hemoglobin disorders</a:t>
            </a:r>
          </a:p>
          <a:p>
            <a:endParaRPr lang="en-US" b="1" dirty="0"/>
          </a:p>
          <a:p>
            <a:r>
              <a:rPr lang="en-US" altLang="zh-CN" dirty="0"/>
              <a:t>Future?</a:t>
            </a:r>
          </a:p>
          <a:p>
            <a:endParaRPr lang="en-US" dirty="0"/>
          </a:p>
          <a:p>
            <a:endParaRPr lang="en-US" dirty="0"/>
          </a:p>
          <a:p>
            <a:endParaRPr dirty="0"/>
          </a:p>
        </p:txBody>
      </p:sp>
    </p:spTree>
    <p:extLst>
      <p:ext uri="{BB962C8B-B14F-4D97-AF65-F5344CB8AC3E}">
        <p14:creationId xmlns:p14="http://schemas.microsoft.com/office/powerpoint/2010/main" val="36988405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a:latin typeface="Arial" charset="0"/>
              <a:cs typeface="Arial" charset="0"/>
            </a:endParaRPr>
          </a:p>
        </p:txBody>
      </p:sp>
      <p:cxnSp>
        <p:nvCxnSpPr>
          <p:cNvPr id="5" name="Straight Connector 5"/>
          <p:cNvCxnSpPr/>
          <p:nvPr/>
        </p:nvCxnSpPr>
        <p:spPr>
          <a:xfrm>
            <a:off x="228600" y="11430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0" y="182801"/>
            <a:ext cx="91440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00" dirty="0">
                <a:latin typeface="Arial" charset="0"/>
                <a:cs typeface="Arial" charset="0"/>
              </a:rPr>
              <a:t>Ex vivo or i</a:t>
            </a:r>
            <a:r>
              <a:rPr lang="en-US" sz="4000" dirty="0">
                <a:latin typeface="Arial" charset="0"/>
                <a:cs typeface="Arial" charset="0"/>
              </a:rPr>
              <a:t>n vivo gene editing</a:t>
            </a:r>
          </a:p>
        </p:txBody>
      </p:sp>
      <p:pic>
        <p:nvPicPr>
          <p:cNvPr id="7" name="图片 6"/>
          <p:cNvPicPr>
            <a:picLocks noChangeAspect="1"/>
          </p:cNvPicPr>
          <p:nvPr/>
        </p:nvPicPr>
        <p:blipFill>
          <a:blip r:embed="rId3"/>
          <a:stretch>
            <a:fillRect/>
          </a:stretch>
        </p:blipFill>
        <p:spPr>
          <a:xfrm>
            <a:off x="809501" y="1703141"/>
            <a:ext cx="3861853" cy="4903720"/>
          </a:xfrm>
          <a:prstGeom prst="rect">
            <a:avLst/>
          </a:prstGeom>
        </p:spPr>
      </p:pic>
      <p:pic>
        <p:nvPicPr>
          <p:cNvPr id="8" name="图片 7"/>
          <p:cNvPicPr>
            <a:picLocks noChangeAspect="1"/>
          </p:cNvPicPr>
          <p:nvPr/>
        </p:nvPicPr>
        <p:blipFill>
          <a:blip r:embed="rId4"/>
          <a:stretch>
            <a:fillRect/>
          </a:stretch>
        </p:blipFill>
        <p:spPr>
          <a:xfrm>
            <a:off x="5130365" y="2334564"/>
            <a:ext cx="3276882" cy="3898811"/>
          </a:xfrm>
          <a:prstGeom prst="rect">
            <a:avLst/>
          </a:prstGeom>
        </p:spPr>
      </p:pic>
      <p:sp>
        <p:nvSpPr>
          <p:cNvPr id="9" name="文本框 8"/>
          <p:cNvSpPr txBox="1"/>
          <p:nvPr/>
        </p:nvSpPr>
        <p:spPr>
          <a:xfrm>
            <a:off x="1716043" y="1245129"/>
            <a:ext cx="1648496" cy="523220"/>
          </a:xfrm>
          <a:prstGeom prst="rect">
            <a:avLst/>
          </a:prstGeom>
          <a:noFill/>
        </p:spPr>
        <p:txBody>
          <a:bodyPr wrap="square" rtlCol="0">
            <a:spAutoFit/>
          </a:bodyPr>
          <a:lstStyle/>
          <a:p>
            <a:r>
              <a:rPr lang="en-US" altLang="zh-CN" sz="2800" b="1" dirty="0">
                <a:latin typeface="Arial" charset="0"/>
                <a:cs typeface="Arial" charset="0"/>
              </a:rPr>
              <a:t>Ex vivo</a:t>
            </a:r>
            <a:endParaRPr lang="zh-CN" altLang="en-US" sz="2800" b="1" dirty="0"/>
          </a:p>
        </p:txBody>
      </p:sp>
      <p:sp>
        <p:nvSpPr>
          <p:cNvPr id="10" name="文本框 9"/>
          <p:cNvSpPr txBox="1"/>
          <p:nvPr/>
        </p:nvSpPr>
        <p:spPr>
          <a:xfrm>
            <a:off x="6111640" y="1325801"/>
            <a:ext cx="1648496" cy="523220"/>
          </a:xfrm>
          <a:prstGeom prst="rect">
            <a:avLst/>
          </a:prstGeom>
          <a:noFill/>
        </p:spPr>
        <p:txBody>
          <a:bodyPr wrap="square" rtlCol="0">
            <a:spAutoFit/>
          </a:bodyPr>
          <a:lstStyle/>
          <a:p>
            <a:r>
              <a:rPr lang="en-US" altLang="zh-CN" sz="2800" b="1" dirty="0">
                <a:latin typeface="Arial" charset="0"/>
                <a:cs typeface="Arial" charset="0"/>
              </a:rPr>
              <a:t>In vivo</a:t>
            </a:r>
            <a:endParaRPr lang="zh-CN" altLang="en-US" sz="2800" b="1" dirty="0"/>
          </a:p>
        </p:txBody>
      </p:sp>
    </p:spTree>
    <p:extLst>
      <p:ext uri="{BB962C8B-B14F-4D97-AF65-F5344CB8AC3E}">
        <p14:creationId xmlns:p14="http://schemas.microsoft.com/office/powerpoint/2010/main" val="40039459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0"/>
            <a:ext cx="9144000" cy="1143000"/>
          </a:xfrm>
        </p:spPr>
        <p:txBody>
          <a:bodyPr/>
          <a:lstStyle/>
          <a:p>
            <a:r>
              <a:rPr lang="en-US" sz="2400" dirty="0">
                <a:latin typeface="Symbol" charset="2"/>
                <a:cs typeface="Symbol" charset="2"/>
              </a:rPr>
              <a:t>b</a:t>
            </a:r>
            <a:r>
              <a:rPr lang="en-US" sz="2400" dirty="0">
                <a:latin typeface="Arial"/>
                <a:cs typeface="Arial"/>
              </a:rPr>
              <a:t>-h</a:t>
            </a:r>
            <a:r>
              <a:rPr lang="en-US" sz="2400" dirty="0">
                <a:latin typeface="Arial" charset="0"/>
                <a:cs typeface="Arial" charset="0"/>
              </a:rPr>
              <a:t>emoglobin disorders, the most common monogenic diseases, remain a global public health challenge</a:t>
            </a:r>
          </a:p>
        </p:txBody>
      </p:sp>
      <p:cxnSp>
        <p:nvCxnSpPr>
          <p:cNvPr id="6" name="Straight Connector 5"/>
          <p:cNvCxnSpPr/>
          <p:nvPr/>
        </p:nvCxnSpPr>
        <p:spPr>
          <a:xfrm>
            <a:off x="228600" y="1143000"/>
            <a:ext cx="8686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4" descr="betaGlobinClusterDevpReg2.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203325" y="5328668"/>
            <a:ext cx="6737350" cy="1155933"/>
          </a:xfrm>
          <a:prstGeom prst="rect">
            <a:avLst/>
          </a:prstGeom>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228600" y="1780591"/>
            <a:ext cx="8686800" cy="3296818"/>
            <a:chOff x="228600" y="2557467"/>
            <a:chExt cx="8686800" cy="3296818"/>
          </a:xfrm>
        </p:grpSpPr>
        <p:pic>
          <p:nvPicPr>
            <p:cNvPr id="7" name="Picture 1"/>
            <p:cNvPicPr>
              <a:picLocks noChangeAspect="1"/>
            </p:cNvPicPr>
            <p:nvPr/>
          </p:nvPicPr>
          <p:blipFill rotWithShape="1">
            <a:blip r:embed="rId4" cstate="email">
              <a:extLst>
                <a:ext uri="{28A0092B-C50C-407E-A947-70E740481C1C}">
                  <a14:useLocalDpi xmlns:a14="http://schemas.microsoft.com/office/drawing/2010/main"/>
                </a:ext>
              </a:extLst>
            </a:blip>
            <a:srcRect l="22138" r="5235"/>
            <a:stretch/>
          </p:blipFill>
          <p:spPr bwMode="auto">
            <a:xfrm rot="16200000">
              <a:off x="3108258" y="3052821"/>
              <a:ext cx="2927484" cy="2675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Normal_Adult_Blood_Smea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2926799"/>
              <a:ext cx="2675441" cy="2927486"/>
            </a:xfrm>
            <a:prstGeom prst="rect">
              <a:avLst/>
            </a:prstGeom>
          </p:spPr>
        </p:pic>
        <p:sp>
          <p:nvSpPr>
            <p:cNvPr id="9" name="TextBox 8"/>
            <p:cNvSpPr txBox="1"/>
            <p:nvPr/>
          </p:nvSpPr>
          <p:spPr>
            <a:xfrm>
              <a:off x="1079036" y="2557467"/>
              <a:ext cx="928560" cy="369332"/>
            </a:xfrm>
            <a:prstGeom prst="rect">
              <a:avLst/>
            </a:prstGeom>
            <a:noFill/>
          </p:spPr>
          <p:txBody>
            <a:bodyPr wrap="none" rtlCol="0">
              <a:spAutoFit/>
            </a:bodyPr>
            <a:lstStyle/>
            <a:p>
              <a:r>
                <a:rPr lang="en-US" dirty="0">
                  <a:latin typeface="Arial"/>
                  <a:cs typeface="Arial"/>
                </a:rPr>
                <a:t>Normal</a:t>
              </a:r>
            </a:p>
          </p:txBody>
        </p:sp>
        <p:sp>
          <p:nvSpPr>
            <p:cNvPr id="10" name="TextBox 9"/>
            <p:cNvSpPr txBox="1"/>
            <p:nvPr/>
          </p:nvSpPr>
          <p:spPr>
            <a:xfrm>
              <a:off x="3748397" y="2557467"/>
              <a:ext cx="1647206" cy="369332"/>
            </a:xfrm>
            <a:prstGeom prst="rect">
              <a:avLst/>
            </a:prstGeom>
            <a:noFill/>
          </p:spPr>
          <p:txBody>
            <a:bodyPr wrap="none" rtlCol="0">
              <a:spAutoFit/>
            </a:bodyPr>
            <a:lstStyle/>
            <a:p>
              <a:r>
                <a:rPr lang="en-US" dirty="0">
                  <a:latin typeface="Symbol" charset="2"/>
                  <a:cs typeface="Symbol" charset="2"/>
                </a:rPr>
                <a:t>b</a:t>
              </a:r>
              <a:r>
                <a:rPr lang="en-US" dirty="0">
                  <a:latin typeface="Arial"/>
                  <a:cs typeface="Arial"/>
                </a:rPr>
                <a:t>-thalassemia</a:t>
              </a:r>
            </a:p>
          </p:txBody>
        </p:sp>
        <p:sp>
          <p:nvSpPr>
            <p:cNvPr id="11" name="TextBox 10"/>
            <p:cNvSpPr txBox="1"/>
            <p:nvPr/>
          </p:nvSpPr>
          <p:spPr>
            <a:xfrm>
              <a:off x="6557511" y="2557467"/>
              <a:ext cx="2070661" cy="369332"/>
            </a:xfrm>
            <a:prstGeom prst="rect">
              <a:avLst/>
            </a:prstGeom>
            <a:noFill/>
          </p:spPr>
          <p:txBody>
            <a:bodyPr wrap="none" rtlCol="0">
              <a:spAutoFit/>
            </a:bodyPr>
            <a:lstStyle/>
            <a:p>
              <a:r>
                <a:rPr lang="en-US" dirty="0">
                  <a:latin typeface="Arial"/>
                  <a:cs typeface="Arial"/>
                </a:rPr>
                <a:t>Sickle cell disease</a:t>
              </a:r>
            </a:p>
          </p:txBody>
        </p:sp>
        <p:pic>
          <p:nvPicPr>
            <p:cNvPr id="2" name="Picture 1" descr="sickle_smear.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39958" y="2926802"/>
              <a:ext cx="2675442" cy="2927483"/>
            </a:xfrm>
            <a:prstGeom prst="rect">
              <a:avLst/>
            </a:prstGeom>
          </p:spPr>
        </p:pic>
      </p:grpSp>
    </p:spTree>
    <p:extLst>
      <p:ext uri="{BB962C8B-B14F-4D97-AF65-F5344CB8AC3E}">
        <p14:creationId xmlns:p14="http://schemas.microsoft.com/office/powerpoint/2010/main" val="1542855596"/>
      </p:ext>
    </p:extLst>
  </p:cSld>
  <p:clrMapOvr>
    <a:masterClrMapping/>
  </p:clrMapOvr>
  <p:transition/>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52304</TotalTime>
  <Words>2019</Words>
  <Application>Microsoft Office PowerPoint</Application>
  <PresentationFormat>全屏显示(4:3)</PresentationFormat>
  <Paragraphs>197</Paragraphs>
  <Slides>27</Slides>
  <Notes>23</Notes>
  <HiddenSlides>0</HiddenSlides>
  <MMClips>4</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 Unicode MS</vt:lpstr>
      <vt:lpstr>MS Mincho</vt:lpstr>
      <vt:lpstr>ＭＳ Ｐゴシック</vt:lpstr>
      <vt:lpstr>宋体</vt:lpstr>
      <vt:lpstr>微软雅黑</vt:lpstr>
      <vt:lpstr>Arial</vt:lpstr>
      <vt:lpstr>Calibri</vt:lpstr>
      <vt:lpstr>Helvetica</vt:lpstr>
      <vt:lpstr>Symbol</vt:lpstr>
      <vt:lpstr>Times</vt:lpstr>
      <vt:lpstr>Times New Roman</vt:lpstr>
      <vt:lpstr>Wingdings</vt:lpstr>
      <vt:lpstr>Default Theme</vt:lpstr>
      <vt:lpstr>PowerPoint 演示文稿</vt:lpstr>
      <vt:lpstr>Therapeutic genome editing</vt:lpstr>
      <vt:lpstr>The CRISPR revolution</vt:lpstr>
      <vt:lpstr>PowerPoint 演示文稿</vt:lpstr>
      <vt:lpstr>PowerPoint 演示文稿</vt:lpstr>
      <vt:lpstr>PowerPoint 演示文稿</vt:lpstr>
      <vt:lpstr>Therapeutic genome editing</vt:lpstr>
      <vt:lpstr>PowerPoint 演示文稿</vt:lpstr>
      <vt:lpstr>b-hemoglobin disorders, the most common monogenic diseases, remain a global public health challenge</vt:lpstr>
      <vt:lpstr>b-hemoglobin disorders, the most common monogenic diseases, remain a global public health challenge</vt:lpstr>
      <vt:lpstr>PowerPoint 演示文稿</vt:lpstr>
      <vt:lpstr>Fetal hemoglobin (HbF) induction </vt:lpstr>
      <vt:lpstr>Fetal hemoglobin (HbF) induction </vt:lpstr>
      <vt:lpstr>PowerPoint 演示文稿</vt:lpstr>
      <vt:lpstr>Identifying critical sequences within BCL11A erythroid enhancer </vt:lpstr>
      <vt:lpstr>Therapeutic vision </vt:lpstr>
      <vt:lpstr>Highly efficient BCL11A enhancer editing in human HSPCs</vt:lpstr>
      <vt:lpstr>Therapeutic BCL11A enhancer editing of patient cells  </vt:lpstr>
      <vt:lpstr>Long-term multi-lineage engraftment of Cas9 edited HSPCs in immunodeficient mice</vt:lpstr>
      <vt:lpstr>PowerPoint 演示文稿</vt:lpstr>
      <vt:lpstr>Therapeutic BCL11A enhancer editing of SCD patient cells </vt:lpstr>
      <vt:lpstr>Editing BCL11A enhancer in SCD patient HSCs prevents sickling</vt:lpstr>
      <vt:lpstr>PowerPoint 演示文稿</vt:lpstr>
      <vt:lpstr>PowerPoint 演示文稿</vt:lpstr>
      <vt:lpstr>Therapeutic genome editing</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BCL11A enhancer  pooled CRISPR screening</dc:title>
  <dc:creator>Daniel Bauer</dc:creator>
  <cp:lastModifiedBy>Windows 用户</cp:lastModifiedBy>
  <cp:revision>753</cp:revision>
  <cp:lastPrinted>2017-11-07T22:35:59Z</cp:lastPrinted>
  <dcterms:created xsi:type="dcterms:W3CDTF">2015-02-09T23:29:09Z</dcterms:created>
  <dcterms:modified xsi:type="dcterms:W3CDTF">2020-06-03T06:11:54Z</dcterms:modified>
</cp:coreProperties>
</file>