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8"/>
  </p:notesMasterIdLst>
  <p:handoutMasterIdLst>
    <p:handoutMasterId r:id="rId29"/>
  </p:handoutMasterIdLst>
  <p:sldIdLst>
    <p:sldId id="348" r:id="rId2"/>
    <p:sldId id="589" r:id="rId3"/>
    <p:sldId id="558" r:id="rId4"/>
    <p:sldId id="590" r:id="rId5"/>
    <p:sldId id="559" r:id="rId6"/>
    <p:sldId id="459" r:id="rId7"/>
    <p:sldId id="591" r:id="rId8"/>
    <p:sldId id="463" r:id="rId9"/>
    <p:sldId id="592" r:id="rId10"/>
    <p:sldId id="410" r:id="rId11"/>
    <p:sldId id="564" r:id="rId12"/>
    <p:sldId id="453" r:id="rId13"/>
    <p:sldId id="455" r:id="rId14"/>
    <p:sldId id="456" r:id="rId15"/>
    <p:sldId id="465" r:id="rId16"/>
    <p:sldId id="462" r:id="rId17"/>
    <p:sldId id="458" r:id="rId18"/>
    <p:sldId id="556" r:id="rId19"/>
    <p:sldId id="294" r:id="rId20"/>
    <p:sldId id="295" r:id="rId21"/>
    <p:sldId id="296" r:id="rId22"/>
    <p:sldId id="557" r:id="rId23"/>
    <p:sldId id="588" r:id="rId24"/>
    <p:sldId id="574" r:id="rId25"/>
    <p:sldId id="585" r:id="rId26"/>
    <p:sldId id="461" r:id="rId27"/>
  </p:sldIdLst>
  <p:sldSz cx="13004800" cy="9753600"/>
  <p:notesSz cx="6858000" cy="91440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Helvetica" charset="0"/>
        <a:ea typeface="MS PGothic" charset="-128"/>
        <a:cs typeface="+mn-cs"/>
        <a:sym typeface="Helvetica" charset="0"/>
      </a:defRPr>
    </a:lvl1pPr>
    <a:lvl2pPr marL="455613" indent="-227013" algn="l" defTabSz="455613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Helvetica" charset="0"/>
        <a:ea typeface="MS PGothic" charset="-128"/>
        <a:cs typeface="+mn-cs"/>
        <a:sym typeface="Helvetica" charset="0"/>
      </a:defRPr>
    </a:lvl2pPr>
    <a:lvl3pPr marL="912813" indent="-455613" algn="l" defTabSz="455613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Helvetica" charset="0"/>
        <a:ea typeface="MS PGothic" charset="-128"/>
        <a:cs typeface="+mn-cs"/>
        <a:sym typeface="Helvetica" charset="0"/>
      </a:defRPr>
    </a:lvl3pPr>
    <a:lvl4pPr marL="1370013" indent="-684213" algn="l" defTabSz="455613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Helvetica" charset="0"/>
        <a:ea typeface="MS PGothic" charset="-128"/>
        <a:cs typeface="+mn-cs"/>
        <a:sym typeface="Helvetica" charset="0"/>
      </a:defRPr>
    </a:lvl4pPr>
    <a:lvl5pPr marL="1827213" indent="-912813" algn="l" defTabSz="455613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Helvetica" charset="0"/>
        <a:ea typeface="MS PGothic" charset="-128"/>
        <a:cs typeface="+mn-cs"/>
        <a:sym typeface="Helvetica" charset="0"/>
      </a:defRPr>
    </a:lvl5pPr>
    <a:lvl6pPr marL="2286000" algn="l" defTabSz="914400" rtl="0" eaLnBrk="1" latinLnBrk="0" hangingPunct="1">
      <a:defRPr sz="1100" kern="1200">
        <a:solidFill>
          <a:schemeClr val="tx1"/>
        </a:solidFill>
        <a:latin typeface="Helvetica" charset="0"/>
        <a:ea typeface="MS PGothic" charset="-128"/>
        <a:cs typeface="+mn-cs"/>
        <a:sym typeface="Helvetica" charset="0"/>
      </a:defRPr>
    </a:lvl6pPr>
    <a:lvl7pPr marL="2743200" algn="l" defTabSz="914400" rtl="0" eaLnBrk="1" latinLnBrk="0" hangingPunct="1">
      <a:defRPr sz="1100" kern="1200">
        <a:solidFill>
          <a:schemeClr val="tx1"/>
        </a:solidFill>
        <a:latin typeface="Helvetica" charset="0"/>
        <a:ea typeface="MS PGothic" charset="-128"/>
        <a:cs typeface="+mn-cs"/>
        <a:sym typeface="Helvetica" charset="0"/>
      </a:defRPr>
    </a:lvl7pPr>
    <a:lvl8pPr marL="3200400" algn="l" defTabSz="914400" rtl="0" eaLnBrk="1" latinLnBrk="0" hangingPunct="1">
      <a:defRPr sz="1100" kern="1200">
        <a:solidFill>
          <a:schemeClr val="tx1"/>
        </a:solidFill>
        <a:latin typeface="Helvetica" charset="0"/>
        <a:ea typeface="MS PGothic" charset="-128"/>
        <a:cs typeface="+mn-cs"/>
        <a:sym typeface="Helvetica" charset="0"/>
      </a:defRPr>
    </a:lvl8pPr>
    <a:lvl9pPr marL="3657600" algn="l" defTabSz="914400" rtl="0" eaLnBrk="1" latinLnBrk="0" hangingPunct="1">
      <a:defRPr sz="1100" kern="1200">
        <a:solidFill>
          <a:schemeClr val="tx1"/>
        </a:solidFill>
        <a:latin typeface="Helvetica" charset="0"/>
        <a:ea typeface="MS PGothic" charset="-128"/>
        <a:cs typeface="+mn-cs"/>
        <a:sym typeface="Helvetic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144" userDrawn="1">
          <p15:clr>
            <a:srgbClr val="A4A3A4"/>
          </p15:clr>
        </p15:guide>
        <p15:guide id="2" pos="81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E7E3DD"/>
    <a:srgbClr val="477FC1"/>
    <a:srgbClr val="FF0000"/>
    <a:srgbClr val="FF00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19"/>
    <p:restoredTop sz="94763"/>
  </p:normalViewPr>
  <p:slideViewPr>
    <p:cSldViewPr snapToGrid="0" snapToObjects="1">
      <p:cViewPr varScale="1">
        <p:scale>
          <a:sx n="100" d="100"/>
          <a:sy n="100" d="100"/>
        </p:scale>
        <p:origin x="1072" y="160"/>
      </p:cViewPr>
      <p:guideLst>
        <p:guide orient="horz" pos="6144"/>
        <p:guide pos="81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0A770-F86A-0348-BF6C-440BB09ABB7A}" type="datetimeFigureOut">
              <a:rPr kumimoji="1" lang="zh-CN" altLang="en-US" smtClean="0"/>
              <a:t>2020/6/2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1D6DF-E067-F240-9B99-4F00184E772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94516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hape 68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Shape 69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en-US">
              <a:sym typeface="Lucida Grande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582613" rtl="0" eaLnBrk="0" fontAlgn="base" hangingPunct="0">
      <a:spcBef>
        <a:spcPct val="30000"/>
      </a:spcBef>
      <a:spcAft>
        <a:spcPct val="0"/>
      </a:spcAft>
      <a:defRPr sz="2100">
        <a:solidFill>
          <a:schemeClr val="tx1"/>
        </a:solidFill>
        <a:latin typeface="Lucida Grande"/>
        <a:ea typeface="MS PGothic" charset="0"/>
        <a:cs typeface="MS PGothic" charset="0"/>
        <a:sym typeface="Lucida Grande" charset="0"/>
      </a:defRPr>
    </a:lvl1pPr>
    <a:lvl2pPr marL="742950" indent="-285750" algn="l" defTabSz="582613" rtl="0" eaLnBrk="0" fontAlgn="base" hangingPunct="0">
      <a:spcBef>
        <a:spcPct val="30000"/>
      </a:spcBef>
      <a:spcAft>
        <a:spcPct val="0"/>
      </a:spcAft>
      <a:defRPr sz="2100">
        <a:solidFill>
          <a:schemeClr val="tx1"/>
        </a:solidFill>
        <a:latin typeface="Lucida Grande"/>
        <a:ea typeface="MS PGothic" charset="0"/>
        <a:cs typeface="MS PGothic" charset="0"/>
        <a:sym typeface="Lucida Grande" charset="0"/>
      </a:defRPr>
    </a:lvl2pPr>
    <a:lvl3pPr marL="1143000" indent="-228600" algn="l" defTabSz="582613" rtl="0" eaLnBrk="0" fontAlgn="base" hangingPunct="0">
      <a:spcBef>
        <a:spcPct val="30000"/>
      </a:spcBef>
      <a:spcAft>
        <a:spcPct val="0"/>
      </a:spcAft>
      <a:defRPr sz="2100">
        <a:solidFill>
          <a:schemeClr val="tx1"/>
        </a:solidFill>
        <a:latin typeface="Lucida Grande"/>
        <a:ea typeface="MS PGothic" charset="0"/>
        <a:cs typeface="MS PGothic" charset="0"/>
        <a:sym typeface="Lucida Grande" charset="0"/>
      </a:defRPr>
    </a:lvl3pPr>
    <a:lvl4pPr marL="1600200" indent="-228600" algn="l" defTabSz="582613" rtl="0" eaLnBrk="0" fontAlgn="base" hangingPunct="0">
      <a:spcBef>
        <a:spcPct val="30000"/>
      </a:spcBef>
      <a:spcAft>
        <a:spcPct val="0"/>
      </a:spcAft>
      <a:defRPr sz="2100">
        <a:solidFill>
          <a:schemeClr val="tx1"/>
        </a:solidFill>
        <a:latin typeface="Lucida Grande"/>
        <a:ea typeface="MS PGothic" charset="0"/>
        <a:cs typeface="MS PGothic" charset="0"/>
        <a:sym typeface="Lucida Grande" charset="0"/>
      </a:defRPr>
    </a:lvl4pPr>
    <a:lvl5pPr marL="2057400" indent="-228600" algn="l" defTabSz="582613" rtl="0" eaLnBrk="0" fontAlgn="base" hangingPunct="0">
      <a:spcBef>
        <a:spcPct val="30000"/>
      </a:spcBef>
      <a:spcAft>
        <a:spcPct val="0"/>
      </a:spcAft>
      <a:defRPr sz="2100">
        <a:solidFill>
          <a:schemeClr val="tx1"/>
        </a:solidFill>
        <a:latin typeface="Lucida Grande"/>
        <a:ea typeface="MS PGothic" charset="0"/>
        <a:cs typeface="MS PGothic" charset="0"/>
        <a:sym typeface="Lucida Grande" charset="0"/>
      </a:defRPr>
    </a:lvl5pPr>
    <a:lvl6pPr indent="1142941" defTabSz="584170">
      <a:defRPr sz="2100">
        <a:latin typeface="Lucida Grande"/>
        <a:ea typeface="Lucida Grande"/>
        <a:cs typeface="Lucida Grande"/>
        <a:sym typeface="Lucida Grande"/>
      </a:defRPr>
    </a:lvl6pPr>
    <a:lvl7pPr indent="1371530" defTabSz="584170">
      <a:defRPr sz="2100">
        <a:latin typeface="Lucida Grande"/>
        <a:ea typeface="Lucida Grande"/>
        <a:cs typeface="Lucida Grande"/>
        <a:sym typeface="Lucida Grande"/>
      </a:defRPr>
    </a:lvl7pPr>
    <a:lvl8pPr indent="1600119" defTabSz="584170">
      <a:defRPr sz="2100">
        <a:latin typeface="Lucida Grande"/>
        <a:ea typeface="Lucida Grande"/>
        <a:cs typeface="Lucida Grande"/>
        <a:sym typeface="Lucida Grande"/>
      </a:defRPr>
    </a:lvl8pPr>
    <a:lvl9pPr indent="1828706" defTabSz="584170">
      <a:defRPr sz="21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0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F47159-8C6D-1849-86E7-5919FA9FC83D}" type="datetimeFigureOut">
              <a:rPr lang="en-US" altLang="zh-CN"/>
              <a:pPr/>
              <a:t>6/2/20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90A5E-E6DC-D842-94FB-31FCCFDB30F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FA7D31-6FA8-A942-BF99-74FFA3A6138D}" type="datetimeFigureOut">
              <a:rPr lang="en-US" altLang="zh-CN"/>
              <a:pPr/>
              <a:t>6/2/20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681C1-FD89-5445-A655-3C3E6DD67A1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00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00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EEFB42-D400-3646-815E-9F6AE9396569}" type="datetimeFigureOut">
              <a:rPr lang="en-US" altLang="zh-CN"/>
              <a:pPr/>
              <a:t>6/2/20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DCA960-DA62-DE4B-8841-DD2CCD067D0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1270001" y="1270001"/>
            <a:ext cx="10464801" cy="7213601"/>
          </a:xfrm>
          <a:prstGeom prst="rect">
            <a:avLst/>
          </a:prstGeom>
        </p:spPr>
        <p:txBody>
          <a:bodyPr/>
          <a:lstStyle>
            <a:lvl1pPr marL="888955" indent="-571471">
              <a:spcBef>
                <a:spcPts val="4800"/>
              </a:spcBef>
              <a:buSzPct val="171000"/>
              <a:buChar char="•"/>
              <a:defRPr sz="4300"/>
            </a:lvl1pPr>
            <a:lvl2pPr marL="1333432" indent="-571471">
              <a:spcBef>
                <a:spcPts val="4800"/>
              </a:spcBef>
              <a:buSzPct val="171000"/>
              <a:buChar char="•"/>
              <a:defRPr sz="4300"/>
            </a:lvl2pPr>
            <a:lvl3pPr marL="1777909" indent="-571471">
              <a:spcBef>
                <a:spcPts val="4800"/>
              </a:spcBef>
              <a:buSzPct val="171000"/>
              <a:buChar char="•"/>
              <a:defRPr sz="4300"/>
            </a:lvl3pPr>
            <a:lvl4pPr marL="2222387" indent="-571471">
              <a:spcBef>
                <a:spcPts val="4800"/>
              </a:spcBef>
              <a:buSzPct val="171000"/>
              <a:buChar char="•"/>
              <a:defRPr sz="4300"/>
            </a:lvl4pPr>
            <a:lvl5pPr marL="2666864" indent="-571471">
              <a:spcBef>
                <a:spcPts val="4800"/>
              </a:spcBef>
              <a:buSzPct val="171000"/>
              <a:buChar char="•"/>
              <a:defRPr sz="43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9F613D-BE4E-104C-839D-D03AFD02647D}" type="datetimeFigureOut">
              <a:rPr lang="en-US" altLang="zh-CN"/>
              <a:pPr/>
              <a:t>6/2/20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D19B7-F63B-6743-B17C-1221FC61CC7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5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6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6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2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4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9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1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3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CEA3FC-D228-814A-B468-760C02D1656D}" type="datetimeFigureOut">
              <a:rPr lang="en-US" altLang="zh-CN"/>
              <a:pPr/>
              <a:t>6/2/20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85D913-45A6-5F4A-9D10-2D9B298CF81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4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4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54AC2E-40B2-4644-98CA-5D2A729A1E05}" type="datetimeFigureOut">
              <a:rPr lang="en-US" altLang="zh-CN"/>
              <a:pPr/>
              <a:t>6/2/20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8A3D5-B15B-3A47-89DA-7998058D8FB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64" indent="0">
              <a:buNone/>
              <a:defRPr sz="2800" b="1"/>
            </a:lvl2pPr>
            <a:lvl3pPr marL="1300326" indent="0">
              <a:buNone/>
              <a:defRPr sz="2600" b="1"/>
            </a:lvl3pPr>
            <a:lvl4pPr marL="1950490" indent="0">
              <a:buNone/>
              <a:defRPr sz="2300" b="1"/>
            </a:lvl4pPr>
            <a:lvl5pPr marL="2600653" indent="0">
              <a:buNone/>
              <a:defRPr sz="2300" b="1"/>
            </a:lvl5pPr>
            <a:lvl6pPr marL="3250816" indent="0">
              <a:buNone/>
              <a:defRPr sz="2300" b="1"/>
            </a:lvl6pPr>
            <a:lvl7pPr marL="3900981" indent="0">
              <a:buNone/>
              <a:defRPr sz="2300" b="1"/>
            </a:lvl7pPr>
            <a:lvl8pPr marL="4551142" indent="0">
              <a:buNone/>
              <a:defRPr sz="2300" b="1"/>
            </a:lvl8pPr>
            <a:lvl9pPr marL="520130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64" indent="0">
              <a:buNone/>
              <a:defRPr sz="2800" b="1"/>
            </a:lvl2pPr>
            <a:lvl3pPr marL="1300326" indent="0">
              <a:buNone/>
              <a:defRPr sz="2600" b="1"/>
            </a:lvl3pPr>
            <a:lvl4pPr marL="1950490" indent="0">
              <a:buNone/>
              <a:defRPr sz="2300" b="1"/>
            </a:lvl4pPr>
            <a:lvl5pPr marL="2600653" indent="0">
              <a:buNone/>
              <a:defRPr sz="2300" b="1"/>
            </a:lvl5pPr>
            <a:lvl6pPr marL="3250816" indent="0">
              <a:buNone/>
              <a:defRPr sz="2300" b="1"/>
            </a:lvl6pPr>
            <a:lvl7pPr marL="3900981" indent="0">
              <a:buNone/>
              <a:defRPr sz="2300" b="1"/>
            </a:lvl7pPr>
            <a:lvl8pPr marL="4551142" indent="0">
              <a:buNone/>
              <a:defRPr sz="2300" b="1"/>
            </a:lvl8pPr>
            <a:lvl9pPr marL="520130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6296DB-E653-4C4D-8DF0-9B62A9C838E2}" type="datetimeFigureOut">
              <a:rPr lang="en-US" altLang="zh-CN"/>
              <a:pPr/>
              <a:t>6/2/20</a:t>
            </a:fld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CDAFD3-E9CF-D145-8A84-6E34612205F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2F4301-2D48-2443-94CC-5DBB1BF36E73}" type="datetimeFigureOut">
              <a:rPr lang="en-US" altLang="zh-CN"/>
              <a:pPr/>
              <a:t>6/2/20</a:t>
            </a:fld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D423F-F198-F645-A004-40DDE1333F0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328070-B068-D843-B88E-60B5EE1F4AA2}" type="datetimeFigureOut">
              <a:rPr lang="en-US" altLang="zh-CN"/>
              <a:pPr/>
              <a:t>6/2/20</a:t>
            </a:fld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A8724-F2DC-AE40-BE76-16EFAFB769E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2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64" indent="0">
              <a:buNone/>
              <a:defRPr sz="1700"/>
            </a:lvl2pPr>
            <a:lvl3pPr marL="1300326" indent="0">
              <a:buNone/>
              <a:defRPr sz="1400"/>
            </a:lvl3pPr>
            <a:lvl4pPr marL="1950490" indent="0">
              <a:buNone/>
              <a:defRPr sz="1300"/>
            </a:lvl4pPr>
            <a:lvl5pPr marL="2600653" indent="0">
              <a:buNone/>
              <a:defRPr sz="1300"/>
            </a:lvl5pPr>
            <a:lvl6pPr marL="3250816" indent="0">
              <a:buNone/>
              <a:defRPr sz="1300"/>
            </a:lvl6pPr>
            <a:lvl7pPr marL="3900981" indent="0">
              <a:buNone/>
              <a:defRPr sz="1300"/>
            </a:lvl7pPr>
            <a:lvl8pPr marL="4551142" indent="0">
              <a:buNone/>
              <a:defRPr sz="1300"/>
            </a:lvl8pPr>
            <a:lvl9pPr marL="520130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12E55-E9E4-0A47-88D0-8258EF666E0A}" type="datetimeFigureOut">
              <a:rPr lang="en-US" altLang="zh-CN"/>
              <a:pPr/>
              <a:t>6/2/20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46AD6-56A9-124D-9747-22F6FA324FE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50164" indent="0">
              <a:buNone/>
              <a:defRPr sz="4000"/>
            </a:lvl2pPr>
            <a:lvl3pPr marL="1300326" indent="0">
              <a:buNone/>
              <a:defRPr sz="3400"/>
            </a:lvl3pPr>
            <a:lvl4pPr marL="1950490" indent="0">
              <a:buNone/>
              <a:defRPr sz="2800"/>
            </a:lvl4pPr>
            <a:lvl5pPr marL="2600653" indent="0">
              <a:buNone/>
              <a:defRPr sz="2800"/>
            </a:lvl5pPr>
            <a:lvl6pPr marL="3250816" indent="0">
              <a:buNone/>
              <a:defRPr sz="2800"/>
            </a:lvl6pPr>
            <a:lvl7pPr marL="3900981" indent="0">
              <a:buNone/>
              <a:defRPr sz="2800"/>
            </a:lvl7pPr>
            <a:lvl8pPr marL="4551142" indent="0">
              <a:buNone/>
              <a:defRPr sz="2800"/>
            </a:lvl8pPr>
            <a:lvl9pPr marL="5201307" indent="0">
              <a:buNone/>
              <a:defRPr sz="2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64" indent="0">
              <a:buNone/>
              <a:defRPr sz="1700"/>
            </a:lvl2pPr>
            <a:lvl3pPr marL="1300326" indent="0">
              <a:buNone/>
              <a:defRPr sz="1400"/>
            </a:lvl3pPr>
            <a:lvl4pPr marL="1950490" indent="0">
              <a:buNone/>
              <a:defRPr sz="1300"/>
            </a:lvl4pPr>
            <a:lvl5pPr marL="2600653" indent="0">
              <a:buNone/>
              <a:defRPr sz="1300"/>
            </a:lvl5pPr>
            <a:lvl6pPr marL="3250816" indent="0">
              <a:buNone/>
              <a:defRPr sz="1300"/>
            </a:lvl6pPr>
            <a:lvl7pPr marL="3900981" indent="0">
              <a:buNone/>
              <a:defRPr sz="1300"/>
            </a:lvl7pPr>
            <a:lvl8pPr marL="4551142" indent="0">
              <a:buNone/>
              <a:defRPr sz="1300"/>
            </a:lvl8pPr>
            <a:lvl9pPr marL="520130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1AB52B-63AD-384B-BB15-63C5EEE79154}" type="datetimeFigureOut">
              <a:rPr lang="en-US" altLang="zh-CN"/>
              <a:pPr/>
              <a:t>6/2/20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0FC2B-BAD9-6E42-BCEE-6726C787A8F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30032" tIns="65017" rIns="130032" bIns="650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30032" tIns="65017" rIns="130032" bIns="650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wrap="square" lIns="130032" tIns="65017" rIns="130032" bIns="65017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898989"/>
                </a:solidFill>
                <a:ea typeface="宋体" charset="-122"/>
              </a:defRPr>
            </a:lvl1pPr>
          </a:lstStyle>
          <a:p>
            <a:fld id="{0A4C6414-1C3D-C247-B08F-97157BC99622}" type="datetimeFigureOut">
              <a:rPr lang="en-US" altLang="zh-CN"/>
              <a:pPr/>
              <a:t>6/2/20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wrap="square" lIns="130032" tIns="65017" rIns="130032" bIns="65017" numCol="1" anchor="ctr" anchorCtr="0" compatLnSpc="1">
            <a:prstTxWarp prst="textNoShape">
              <a:avLst/>
            </a:prstTxWarp>
          </a:bodyPr>
          <a:lstStyle>
            <a:lvl1pPr algn="ctr">
              <a:defRPr sz="1700">
                <a:solidFill>
                  <a:srgbClr val="898989"/>
                </a:solidFill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wrap="square" lIns="130032" tIns="65017" rIns="130032" bIns="65017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898989"/>
                </a:solidFill>
                <a:ea typeface="宋体" charset="-122"/>
              </a:defRPr>
            </a:lvl1pPr>
          </a:lstStyle>
          <a:p>
            <a:fld id="{50403EB3-E516-494B-9267-C2DCADF86274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  <p:sldLayoutId id="2147484884" r:id="rId12"/>
  </p:sldLayoutIdLst>
  <p:txStyles>
    <p:titleStyle>
      <a:lvl1pPr algn="ctr" defTabSz="647700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647700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647700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647700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647700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176" algn="ctr" defTabSz="649254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宋体" charset="0"/>
          <a:cs typeface="宋体" charset="0"/>
        </a:defRPr>
      </a:lvl6pPr>
      <a:lvl7pPr marL="914354" algn="ctr" defTabSz="649254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宋体" charset="0"/>
          <a:cs typeface="宋体" charset="0"/>
        </a:defRPr>
      </a:lvl7pPr>
      <a:lvl8pPr marL="1371530" algn="ctr" defTabSz="649254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宋体" charset="0"/>
          <a:cs typeface="宋体" charset="0"/>
        </a:defRPr>
      </a:lvl8pPr>
      <a:lvl9pPr marL="1828706" algn="ctr" defTabSz="649254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宋体" charset="0"/>
          <a:cs typeface="宋体" charset="0"/>
        </a:defRPr>
      </a:lvl9pPr>
    </p:titleStyle>
    <p:bodyStyle>
      <a:lvl1pPr marL="485775" indent="-485775" algn="l" defTabSz="6477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6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1054100" indent="-403225" algn="l" defTabSz="6477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622425" indent="-322263" algn="l" defTabSz="6477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2273300" indent="-322263" algn="l" defTabSz="6477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924175" indent="-322263" algn="l" defTabSz="6477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3575899" indent="-325081" algn="l" defTabSz="650164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062" indent="-325081" algn="l" defTabSz="650164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226" indent="-325081" algn="l" defTabSz="650164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388" indent="-325081" algn="l" defTabSz="650164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64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26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90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653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816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981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142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307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22.emf"/><Relationship Id="rId9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6" Type="http://schemas.openxmlformats.org/officeDocument/2006/relationships/image" Target="../media/image45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3003213" cy="8044070"/>
          </a:xfrm>
          <a:prstGeom prst="rect">
            <a:avLst/>
          </a:prstGeom>
          <a:solidFill>
            <a:srgbClr val="8E0505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4025" eaLnBrk="0" hangingPunct="0">
              <a:defRPr/>
            </a:pPr>
            <a:endParaRPr lang="en-US" sz="1400">
              <a:solidFill>
                <a:prstClr val="white"/>
              </a:solidFill>
              <a:latin typeface="Calibri"/>
              <a:ea typeface="+mn-ea"/>
              <a:cs typeface="Calibri"/>
              <a:sym typeface="Helvetica" panose="020B0604020202020204" pitchFamily="34" charset="0"/>
            </a:endParaRPr>
          </a:p>
        </p:txBody>
      </p:sp>
      <p:pic>
        <p:nvPicPr>
          <p:cNvPr id="3993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435697"/>
            <a:ext cx="3584575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hape 72"/>
          <p:cNvSpPr>
            <a:spLocks noChangeArrowheads="1"/>
          </p:cNvSpPr>
          <p:nvPr/>
        </p:nvSpPr>
        <p:spPr bwMode="auto">
          <a:xfrm>
            <a:off x="2507456" y="3489577"/>
            <a:ext cx="7988300" cy="8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91388" tIns="45690" rIns="91388" bIns="45690">
            <a:spAutoFit/>
          </a:bodyPr>
          <a:lstStyle>
            <a:lvl1pPr defTabSz="454025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defTabSz="454025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defTabSz="454025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defTabSz="454025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defTabSz="454025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sz="48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Gill Sans" charset="0"/>
              </a:rPr>
              <a:t>Jia Chen</a:t>
            </a:r>
            <a:endParaRPr lang="zh-TW" altLang="en-US" sz="48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Gill Sans" charset="0"/>
            </a:endParaRPr>
          </a:p>
        </p:txBody>
      </p:sp>
      <p:sp>
        <p:nvSpPr>
          <p:cNvPr id="39940" name="Shape 73"/>
          <p:cNvSpPr>
            <a:spLocks noChangeArrowheads="1"/>
          </p:cNvSpPr>
          <p:nvPr/>
        </p:nvSpPr>
        <p:spPr bwMode="auto">
          <a:xfrm>
            <a:off x="1822447" y="5563382"/>
            <a:ext cx="9339263" cy="132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91388" tIns="45690" rIns="91388" bIns="45690">
            <a:spAutoFit/>
          </a:bodyPr>
          <a:lstStyle>
            <a:lvl1pPr defTabSz="454025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defTabSz="454025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defTabSz="454025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defTabSz="454025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defTabSz="454025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Gill Sans" charset="0"/>
              </a:rPr>
              <a:t>School of Life Science and Technology, ShanghaiTech University</a:t>
            </a:r>
          </a:p>
        </p:txBody>
      </p:sp>
      <p:sp>
        <p:nvSpPr>
          <p:cNvPr id="39941" name="Shape 73"/>
          <p:cNvSpPr>
            <a:spLocks noChangeArrowheads="1"/>
          </p:cNvSpPr>
          <p:nvPr/>
        </p:nvSpPr>
        <p:spPr bwMode="auto">
          <a:xfrm>
            <a:off x="84137" y="767070"/>
            <a:ext cx="12834937" cy="8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91388" tIns="45690" rIns="91388" bIns="45690">
            <a:spAutoFit/>
          </a:bodyPr>
          <a:lstStyle>
            <a:lvl1pPr defTabSz="454025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defTabSz="454025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defTabSz="454025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defTabSz="454025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defTabSz="454025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sz="4800" b="1" dirty="0">
                <a:solidFill>
                  <a:schemeClr val="bg1"/>
                </a:solidFill>
                <a:latin typeface="Calibri" charset="0"/>
                <a:sym typeface="Gill Sans" charset="0"/>
              </a:rPr>
              <a:t>Base editor: a new generation of gene editing tool</a:t>
            </a:r>
          </a:p>
        </p:txBody>
      </p:sp>
    </p:spTree>
    <p:extLst>
      <p:ext uri="{BB962C8B-B14F-4D97-AF65-F5344CB8AC3E}">
        <p14:creationId xmlns:p14="http://schemas.microsoft.com/office/powerpoint/2010/main" val="183632603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hape 111"/>
          <p:cNvSpPr>
            <a:spLocks noChangeArrowheads="1"/>
          </p:cNvSpPr>
          <p:nvPr/>
        </p:nvSpPr>
        <p:spPr bwMode="auto">
          <a:xfrm>
            <a:off x="214313" y="7027"/>
            <a:ext cx="12582525" cy="77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97" tIns="50797" rIns="50797" bIns="50797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44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Side-products of base editor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409" y="1131546"/>
            <a:ext cx="5583573" cy="49631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69568" y="6094722"/>
            <a:ext cx="372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Komor</a:t>
            </a:r>
            <a:r>
              <a:rPr lang="en-US" altLang="zh-CN" sz="18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et al., </a:t>
            </a:r>
            <a:r>
              <a:rPr lang="zh-CN" altLang="en-US" sz="1800" b="1" i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Nature</a:t>
            </a:r>
            <a:r>
              <a:rPr lang="en-US" altLang="zh-CN" sz="18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</a:t>
            </a:r>
            <a:r>
              <a:rPr lang="zh-CN" altLang="en-US" sz="18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2016</a:t>
            </a:r>
            <a:r>
              <a:rPr lang="en-US" altLang="zh-CN" sz="18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</a:t>
            </a:r>
            <a:r>
              <a:rPr lang="zh-CN" altLang="en-US" sz="18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19:</a:t>
            </a:r>
            <a:r>
              <a:rPr lang="en-US" altLang="zh-CN" sz="18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18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420-4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57862" y="9202280"/>
            <a:ext cx="74506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Yang et al., </a:t>
            </a:r>
            <a:r>
              <a:rPr lang="it-IT" altLang="zh-CN" sz="2400" b="1" i="1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J</a:t>
            </a:r>
            <a:r>
              <a:rPr lang="it-IT" altLang="zh-CN" sz="2400" b="1" i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zh-CN" sz="2400" b="1" i="1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Genet</a:t>
            </a:r>
            <a:r>
              <a:rPr lang="it-IT" altLang="zh-CN" sz="2400" b="1" i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zh-CN" sz="2400" b="1" i="1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Genomics</a:t>
            </a:r>
            <a:r>
              <a:rPr lang="it-IT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 2017, 44: 423-437 </a:t>
            </a:r>
            <a:endParaRPr lang="en-US" altLang="zh-CN" sz="2400" b="1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1FD906-846B-6E44-9925-C36729BB8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70420"/>
            <a:ext cx="12255500" cy="282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3132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hape 111"/>
          <p:cNvSpPr>
            <a:spLocks noChangeArrowheads="1"/>
          </p:cNvSpPr>
          <p:nvPr/>
        </p:nvSpPr>
        <p:spPr bwMode="auto">
          <a:xfrm>
            <a:off x="214313" y="7028"/>
            <a:ext cx="12582525" cy="77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97" tIns="50797" rIns="50797" bIns="50797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44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Mechanism of nCas9-BE3-induced indel formation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F103D0-A785-974F-B999-DD0B997F0188}"/>
              </a:ext>
            </a:extLst>
          </p:cNvPr>
          <p:cNvSpPr/>
          <p:nvPr/>
        </p:nvSpPr>
        <p:spPr>
          <a:xfrm>
            <a:off x="6114005" y="9208543"/>
            <a:ext cx="6847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Lei et al., </a:t>
            </a:r>
            <a:r>
              <a:rPr lang="en-US" altLang="zh-CN" sz="2400" b="1" i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Nat </a:t>
            </a:r>
            <a:r>
              <a:rPr lang="en-US" altLang="zh-CN" sz="2400" b="1" i="1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Stru</a:t>
            </a:r>
            <a:r>
              <a:rPr lang="en-US" altLang="zh-CN" sz="2400" b="1" i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b="1" i="1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Mol</a:t>
            </a:r>
            <a:r>
              <a:rPr lang="en-US" altLang="zh-CN" sz="2400" b="1" i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b="1" i="1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Biol</a:t>
            </a:r>
            <a:r>
              <a:rPr lang="is-I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201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8, 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5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45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52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5FA248-D1CF-D640-AFFD-81F116C94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034"/>
            <a:ext cx="13004800" cy="757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2156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787400"/>
            <a:ext cx="5960533" cy="568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312" y="4567485"/>
            <a:ext cx="2600960" cy="34318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5369559" y="4730680"/>
            <a:ext cx="2969930" cy="0"/>
          </a:xfrm>
          <a:prstGeom prst="straightConnector1">
            <a:avLst/>
          </a:prstGeom>
          <a:ln w="19050" cmpd="sng">
            <a:solidFill>
              <a:srgbClr val="0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6353538" y="4977130"/>
            <a:ext cx="6543256" cy="4096455"/>
            <a:chOff x="4399764" y="3861048"/>
            <a:chExt cx="4600727" cy="28803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0152" y="4411836"/>
              <a:ext cx="1828800" cy="241300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6876256" y="3861048"/>
              <a:ext cx="0" cy="432048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372100" y="3933056"/>
              <a:ext cx="1432148" cy="188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138" b="1" dirty="0">
                  <a:solidFill>
                    <a:srgbClr val="FF0000"/>
                  </a:solidFill>
                  <a:latin typeface="Helvetica"/>
                  <a:cs typeface="Helvetica"/>
                </a:rPr>
                <a:t>Uracil DNA glycosylases</a:t>
              </a:r>
              <a:endParaRPr kumimoji="1" lang="zh-CN" altLang="en-US" sz="1138" b="1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0032" y="5445224"/>
              <a:ext cx="1816100" cy="3048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399764" y="5028789"/>
              <a:ext cx="1584176" cy="188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38" b="1" dirty="0">
                  <a:solidFill>
                    <a:srgbClr val="FF0000"/>
                  </a:solidFill>
                  <a:latin typeface="Helvetica"/>
                  <a:cs typeface="Helvetica"/>
                </a:rPr>
                <a:t>Spontaneous breakage</a:t>
              </a:r>
              <a:endParaRPr kumimoji="1" lang="zh-CN" altLang="en-US" sz="1138" b="1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5796136" y="4725144"/>
              <a:ext cx="1080120" cy="576064"/>
              <a:chOff x="5652120" y="4221088"/>
              <a:chExt cx="1080120" cy="576064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>
                <a:off x="6732240" y="4221088"/>
                <a:ext cx="0" cy="288032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H="1">
                <a:off x="5652120" y="4509120"/>
                <a:ext cx="1080120" cy="0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5652120" y="4509120"/>
                <a:ext cx="0" cy="288032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0272" y="5373216"/>
              <a:ext cx="1828800" cy="3175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20272" y="6258768"/>
              <a:ext cx="1828800" cy="482600"/>
            </a:xfrm>
            <a:prstGeom prst="rect">
              <a:avLst/>
            </a:prstGeom>
          </p:spPr>
        </p:pic>
        <p:grpSp>
          <p:nvGrpSpPr>
            <p:cNvPr id="43" name="Group 42"/>
            <p:cNvGrpSpPr/>
            <p:nvPr/>
          </p:nvGrpSpPr>
          <p:grpSpPr>
            <a:xfrm>
              <a:off x="6876256" y="5013176"/>
              <a:ext cx="1080120" cy="288032"/>
              <a:chOff x="6732240" y="4509120"/>
              <a:chExt cx="1080120" cy="288032"/>
            </a:xfrm>
          </p:grpSpPr>
          <p:cxnSp>
            <p:nvCxnSpPr>
              <p:cNvPr id="34" name="Straight Arrow Connector 33"/>
              <p:cNvCxnSpPr/>
              <p:nvPr/>
            </p:nvCxnSpPr>
            <p:spPr>
              <a:xfrm flipH="1">
                <a:off x="6732240" y="4509120"/>
                <a:ext cx="1080120" cy="0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7812360" y="4509120"/>
                <a:ext cx="0" cy="288032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Arrow Connector 45"/>
            <p:cNvCxnSpPr/>
            <p:nvPr/>
          </p:nvCxnSpPr>
          <p:spPr>
            <a:xfrm>
              <a:off x="7956376" y="5877272"/>
              <a:ext cx="0" cy="288032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7992379" y="5011296"/>
              <a:ext cx="1008112" cy="311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138" b="1" dirty="0">
                  <a:solidFill>
                    <a:srgbClr val="FF0000"/>
                  </a:solidFill>
                  <a:latin typeface="Helvetica"/>
                  <a:cs typeface="Helvetica"/>
                </a:rPr>
                <a:t>TLS DNA polymerase</a:t>
              </a:r>
              <a:endParaRPr kumimoji="1" lang="zh-CN" altLang="en-US" sz="1138" b="1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028384" y="5826750"/>
              <a:ext cx="720080" cy="311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138" b="1" dirty="0">
                  <a:solidFill>
                    <a:srgbClr val="FF0000"/>
                  </a:solidFill>
                  <a:latin typeface="Helvetica"/>
                  <a:cs typeface="Helvetica"/>
                </a:rPr>
                <a:t>DNA replication</a:t>
              </a:r>
              <a:endParaRPr kumimoji="1" lang="zh-CN" altLang="en-US" sz="1138" b="1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60032" y="6309320"/>
              <a:ext cx="1816100" cy="317500"/>
            </a:xfrm>
            <a:prstGeom prst="rect">
              <a:avLst/>
            </a:prstGeom>
          </p:spPr>
        </p:pic>
        <p:cxnSp>
          <p:nvCxnSpPr>
            <p:cNvPr id="44" name="Straight Arrow Connector 43"/>
            <p:cNvCxnSpPr/>
            <p:nvPr/>
          </p:nvCxnSpPr>
          <p:spPr>
            <a:xfrm>
              <a:off x="5796136" y="5877272"/>
              <a:ext cx="0" cy="288032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5220072" y="5877272"/>
              <a:ext cx="504056" cy="188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zh-CN" sz="1138" b="1" dirty="0">
                  <a:solidFill>
                    <a:srgbClr val="FF0000"/>
                  </a:solidFill>
                  <a:latin typeface="Helvetica"/>
                  <a:cs typeface="Helvetica"/>
                </a:rPr>
                <a:t>NHEJ</a:t>
              </a:r>
              <a:endParaRPr kumimoji="1" lang="zh-CN" altLang="en-US" sz="1138" b="1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369559" y="4415106"/>
            <a:ext cx="2867519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138" b="1" dirty="0">
                <a:solidFill>
                  <a:srgbClr val="FF0000"/>
                </a:solidFill>
                <a:latin typeface="Helvetica"/>
                <a:cs typeface="Helvetica"/>
              </a:rPr>
              <a:t>nCas9 dissociation &amp; TS resection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0387717" y="5079541"/>
            <a:ext cx="2083999" cy="614116"/>
            <a:chOff x="7236296" y="3933056"/>
            <a:chExt cx="1465312" cy="4318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44408" y="3933056"/>
              <a:ext cx="457200" cy="43180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236296" y="3933056"/>
              <a:ext cx="936104" cy="324036"/>
              <a:chOff x="1907704" y="5301208"/>
              <a:chExt cx="936104" cy="396044"/>
            </a:xfrm>
          </p:grpSpPr>
          <p:cxnSp>
            <p:nvCxnSpPr>
              <p:cNvPr id="57" name="Straight Arrow Connector 56"/>
              <p:cNvCxnSpPr/>
              <p:nvPr/>
            </p:nvCxnSpPr>
            <p:spPr>
              <a:xfrm>
                <a:off x="1907704" y="5517232"/>
                <a:ext cx="936104" cy="0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 flipV="1">
                <a:off x="1907704" y="5301208"/>
                <a:ext cx="0" cy="396044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oup 37"/>
          <p:cNvGrpSpPr/>
          <p:nvPr/>
        </p:nvGrpSpPr>
        <p:grpSpPr>
          <a:xfrm>
            <a:off x="8134667" y="1097951"/>
            <a:ext cx="2992543" cy="3204210"/>
            <a:chOff x="5652120" y="1133500"/>
            <a:chExt cx="2104132" cy="2252960"/>
          </a:xfrm>
        </p:grpSpPr>
        <p:cxnSp>
          <p:nvCxnSpPr>
            <p:cNvPr id="40" name="Straight Arrow Connector 39"/>
            <p:cNvCxnSpPr/>
            <p:nvPr/>
          </p:nvCxnSpPr>
          <p:spPr>
            <a:xfrm flipV="1">
              <a:off x="6876256" y="2954412"/>
              <a:ext cx="0" cy="432048"/>
            </a:xfrm>
            <a:prstGeom prst="straightConnector1">
              <a:avLst/>
            </a:prstGeom>
            <a:ln w="19050" cmpd="sng">
              <a:solidFill>
                <a:srgbClr val="0000FF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012160" y="3098428"/>
              <a:ext cx="792088" cy="188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zh-CN" sz="1138" b="1" dirty="0">
                  <a:solidFill>
                    <a:srgbClr val="0000FF"/>
                  </a:solidFill>
                  <a:latin typeface="Helvetica"/>
                  <a:cs typeface="Helvetica"/>
                </a:rPr>
                <a:t>Gap filling</a:t>
              </a:r>
              <a:endParaRPr kumimoji="1" lang="zh-CN" altLang="en-US" sz="1138" b="1" dirty="0">
                <a:solidFill>
                  <a:srgbClr val="0000FF"/>
                </a:solidFill>
                <a:latin typeface="Helvetica"/>
                <a:cs typeface="Helvetica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40152" y="2492896"/>
              <a:ext cx="1816100" cy="317500"/>
            </a:xfrm>
            <a:prstGeom prst="rect">
              <a:avLst/>
            </a:prstGeom>
          </p:spPr>
        </p:pic>
        <p:cxnSp>
          <p:nvCxnSpPr>
            <p:cNvPr id="45" name="Straight Arrow Connector 44"/>
            <p:cNvCxnSpPr/>
            <p:nvPr/>
          </p:nvCxnSpPr>
          <p:spPr>
            <a:xfrm flipV="1">
              <a:off x="6876256" y="1844824"/>
              <a:ext cx="0" cy="432048"/>
            </a:xfrm>
            <a:prstGeom prst="straightConnector1">
              <a:avLst/>
            </a:prstGeom>
            <a:ln w="19050" cmpd="sng">
              <a:solidFill>
                <a:srgbClr val="0000FF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5652120" y="1988840"/>
              <a:ext cx="1152128" cy="188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zh-CN" sz="1138" b="1" dirty="0">
                  <a:solidFill>
                    <a:srgbClr val="0000FF"/>
                  </a:solidFill>
                  <a:latin typeface="Helvetica"/>
                  <a:cs typeface="Helvetica"/>
                </a:rPr>
                <a:t>DNA replication</a:t>
              </a:r>
              <a:endParaRPr kumimoji="1" lang="zh-CN" altLang="en-US" sz="1138" b="1" dirty="0">
                <a:solidFill>
                  <a:srgbClr val="0000FF"/>
                </a:solidFill>
                <a:latin typeface="Helvetica"/>
                <a:cs typeface="Helvetica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40152" y="1133500"/>
              <a:ext cx="1816100" cy="495300"/>
            </a:xfrm>
            <a:prstGeom prst="rect">
              <a:avLst/>
            </a:prstGeom>
          </p:spPr>
        </p:pic>
      </p:grpSp>
      <p:sp>
        <p:nvSpPr>
          <p:cNvPr id="36" name="Rectangle 35"/>
          <p:cNvSpPr/>
          <p:nvPr/>
        </p:nvSpPr>
        <p:spPr>
          <a:xfrm>
            <a:off x="6634267" y="4937410"/>
            <a:ext cx="6162571" cy="4198866"/>
          </a:xfrm>
          <a:prstGeom prst="rect">
            <a:avLst/>
          </a:prstGeom>
          <a:solidFill>
            <a:schemeClr val="tx1">
              <a:lumMod val="75000"/>
              <a:lumOff val="25000"/>
              <a:alpha val="25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564" dirty="0"/>
          </a:p>
        </p:txBody>
      </p:sp>
      <p:sp>
        <p:nvSpPr>
          <p:cNvPr id="51" name="Shape 111"/>
          <p:cNvSpPr>
            <a:spLocks noChangeArrowheads="1"/>
          </p:cNvSpPr>
          <p:nvPr/>
        </p:nvSpPr>
        <p:spPr bwMode="auto">
          <a:xfrm>
            <a:off x="214313" y="6350"/>
            <a:ext cx="125825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97" tIns="50797" rIns="50797" bIns="50797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44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Mechanism of nCas9-BE-induced indel formation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354957" y="9246804"/>
            <a:ext cx="5610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Wang et al., </a:t>
            </a:r>
            <a:r>
              <a:rPr lang="en-US" altLang="zh-CN" sz="2400" b="1" i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Cell Res</a:t>
            </a:r>
            <a:r>
              <a:rPr lang="is-I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2017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27:1289-1292</a:t>
            </a:r>
            <a:endParaRPr lang="en-US" altLang="zh-CN" sz="2400" b="1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24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hape 111"/>
          <p:cNvSpPr>
            <a:spLocks noChangeArrowheads="1"/>
          </p:cNvSpPr>
          <p:nvPr/>
        </p:nvSpPr>
        <p:spPr bwMode="auto">
          <a:xfrm>
            <a:off x="267579" y="113113"/>
            <a:ext cx="12582525" cy="145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97" tIns="50797" rIns="50797" bIns="50797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44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Enhanced base editing mediated by enhanced base editor (</a:t>
            </a:r>
            <a:r>
              <a:rPr lang="en-US" altLang="zh-CN" sz="4400" b="1" dirty="0" err="1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eBE</a:t>
            </a:r>
            <a:r>
              <a:rPr lang="en-US" altLang="zh-CN" sz="44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334963" y="1787186"/>
            <a:ext cx="478465" cy="478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769E09-BACC-D04C-B876-CF3F170D3843}"/>
              </a:ext>
            </a:extLst>
          </p:cNvPr>
          <p:cNvSpPr/>
          <p:nvPr/>
        </p:nvSpPr>
        <p:spPr>
          <a:xfrm>
            <a:off x="7354957" y="9246804"/>
            <a:ext cx="5610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Wang et al., </a:t>
            </a:r>
            <a:r>
              <a:rPr lang="en-US" altLang="zh-CN" sz="2400" b="1" i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Cell Res</a:t>
            </a:r>
            <a:r>
              <a:rPr lang="is-I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2017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27:1289-1292</a:t>
            </a:r>
            <a:endParaRPr lang="en-US" altLang="zh-CN" sz="2400" b="1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D6DA8D-F611-7F49-816E-407F92D1E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04" y="2026418"/>
            <a:ext cx="12608560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6099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11">
            <a:extLst>
              <a:ext uri="{FF2B5EF4-FFF2-40B4-BE49-F238E27FC236}">
                <a16:creationId xmlns:a16="http://schemas.microsoft.com/office/drawing/2014/main" id="{4E7AAAE7-BA1B-3E47-BF83-4A2374CC9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579" y="250193"/>
            <a:ext cx="12582525" cy="77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97" tIns="50797" rIns="50797" bIns="50797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44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Base editing with a </a:t>
            </a:r>
            <a:r>
              <a:rPr lang="en-US" altLang="zh-Hans" sz="44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C</a:t>
            </a:r>
            <a:r>
              <a:rPr lang="en-US" altLang="zh-CN" sz="44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pf1-cytidine deaminase fusion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471212-0F0E-6242-8672-0704E45F05CA}"/>
              </a:ext>
            </a:extLst>
          </p:cNvPr>
          <p:cNvSpPr/>
          <p:nvPr/>
        </p:nvSpPr>
        <p:spPr>
          <a:xfrm>
            <a:off x="8898751" y="7092945"/>
            <a:ext cx="39442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charset="0"/>
                <a:ea typeface="Calibri" charset="0"/>
                <a:cs typeface="Calibri" charset="0"/>
              </a:rPr>
              <a:t>Zaidi et al., </a:t>
            </a:r>
            <a:r>
              <a:rPr lang="en-US" altLang="zh-CN" sz="1600" i="1" dirty="0">
                <a:latin typeface="Calibri" charset="0"/>
                <a:ea typeface="Calibri" charset="0"/>
                <a:cs typeface="Calibri" charset="0"/>
              </a:rPr>
              <a:t>Trans Plant </a:t>
            </a:r>
            <a:r>
              <a:rPr lang="en-US" altLang="zh-CN" sz="1600" i="1" dirty="0" err="1">
                <a:latin typeface="Calibri" charset="0"/>
                <a:ea typeface="Calibri" charset="0"/>
                <a:cs typeface="Calibri" charset="0"/>
              </a:rPr>
              <a:t>Sci</a:t>
            </a:r>
            <a:r>
              <a:rPr lang="en-US" altLang="zh-CN" sz="1600" dirty="0">
                <a:latin typeface="Calibri" charset="0"/>
                <a:ea typeface="Calibri" charset="0"/>
                <a:cs typeface="Calibri" charset="0"/>
              </a:rPr>
              <a:t>,</a:t>
            </a:r>
            <a:r>
              <a:rPr lang="zh-CN" altLang="en-US" sz="1600" dirty="0">
                <a:latin typeface="Calibri" charset="0"/>
                <a:ea typeface="Calibri" charset="0"/>
                <a:cs typeface="Calibri" charset="0"/>
              </a:rPr>
              <a:t> 201</a:t>
            </a:r>
            <a:r>
              <a:rPr lang="en-US" altLang="zh-CN" sz="1600" dirty="0">
                <a:latin typeface="Calibri" charset="0"/>
                <a:ea typeface="Calibri" charset="0"/>
                <a:cs typeface="Calibri" charset="0"/>
              </a:rPr>
              <a:t>7,</a:t>
            </a:r>
            <a:r>
              <a:rPr lang="zh-CN" altLang="en-US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1600" dirty="0">
                <a:latin typeface="Calibri" charset="0"/>
                <a:ea typeface="Calibri" charset="0"/>
                <a:cs typeface="Calibri" charset="0"/>
              </a:rPr>
              <a:t>22</a:t>
            </a:r>
            <a:r>
              <a:rPr lang="zh-CN" altLang="en-US" sz="1600" dirty="0">
                <a:latin typeface="Calibri" charset="0"/>
                <a:ea typeface="Calibri" charset="0"/>
                <a:cs typeface="Calibri" charset="0"/>
              </a:rPr>
              <a:t>:</a:t>
            </a:r>
            <a:r>
              <a:rPr lang="en-US" altLang="zh-CN" sz="1600" dirty="0">
                <a:latin typeface="Calibri" charset="0"/>
                <a:ea typeface="Calibri" charset="0"/>
                <a:cs typeface="Calibri" charset="0"/>
              </a:rPr>
              <a:t> 550</a:t>
            </a:r>
            <a:r>
              <a:rPr lang="zh-CN" altLang="en-US" sz="1600" dirty="0"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n-US" altLang="zh-CN" sz="1600" dirty="0">
                <a:latin typeface="Calibri" charset="0"/>
                <a:ea typeface="Calibri" charset="0"/>
                <a:cs typeface="Calibri" charset="0"/>
              </a:rPr>
              <a:t>553</a:t>
            </a:r>
            <a:endParaRPr lang="zh-CN" alt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25" name="Picture 1" descr="page2image9180192">
            <a:extLst>
              <a:ext uri="{FF2B5EF4-FFF2-40B4-BE49-F238E27FC236}">
                <a16:creationId xmlns:a16="http://schemas.microsoft.com/office/drawing/2014/main" id="{44C03272-2ADB-A54E-8164-55E8AF0B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2image10000784">
            <a:extLst>
              <a:ext uri="{FF2B5EF4-FFF2-40B4-BE49-F238E27FC236}">
                <a16:creationId xmlns:a16="http://schemas.microsoft.com/office/drawing/2014/main" id="{A1DBE58E-AEFD-C142-8A93-78DB26C56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2image10000576">
            <a:extLst>
              <a:ext uri="{FF2B5EF4-FFF2-40B4-BE49-F238E27FC236}">
                <a16:creationId xmlns:a16="http://schemas.microsoft.com/office/drawing/2014/main" id="{10767BA9-31AB-BC44-A79D-C0B233FB9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2image10000368">
            <a:extLst>
              <a:ext uri="{FF2B5EF4-FFF2-40B4-BE49-F238E27FC236}">
                <a16:creationId xmlns:a16="http://schemas.microsoft.com/office/drawing/2014/main" id="{231C7833-879E-2D43-B32C-1B029E68B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2image10000160">
            <a:extLst>
              <a:ext uri="{FF2B5EF4-FFF2-40B4-BE49-F238E27FC236}">
                <a16:creationId xmlns:a16="http://schemas.microsoft.com/office/drawing/2014/main" id="{16CEBFCF-5DC2-2E4E-8F44-1FCEEDB45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2image9999952">
            <a:extLst>
              <a:ext uri="{FF2B5EF4-FFF2-40B4-BE49-F238E27FC236}">
                <a16:creationId xmlns:a16="http://schemas.microsoft.com/office/drawing/2014/main" id="{30D0AB30-8905-0A45-8DA5-6F7D20897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2image9999744">
            <a:extLst>
              <a:ext uri="{FF2B5EF4-FFF2-40B4-BE49-F238E27FC236}">
                <a16:creationId xmlns:a16="http://schemas.microsoft.com/office/drawing/2014/main" id="{BA9D28BA-C351-664C-AAC0-756B26297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2image9999536">
            <a:extLst>
              <a:ext uri="{FF2B5EF4-FFF2-40B4-BE49-F238E27FC236}">
                <a16:creationId xmlns:a16="http://schemas.microsoft.com/office/drawing/2014/main" id="{F42781EE-AB6F-AA46-BE2B-A2A3DDE49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age2image9999328">
            <a:extLst>
              <a:ext uri="{FF2B5EF4-FFF2-40B4-BE49-F238E27FC236}">
                <a16:creationId xmlns:a16="http://schemas.microsoft.com/office/drawing/2014/main" id="{122E86E2-6C44-BC4E-8BF3-0FDB784C2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2image9999120">
            <a:extLst>
              <a:ext uri="{FF2B5EF4-FFF2-40B4-BE49-F238E27FC236}">
                <a16:creationId xmlns:a16="http://schemas.microsoft.com/office/drawing/2014/main" id="{8A5D4103-125F-A24E-A950-36F77F3AE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page2image9998912">
            <a:extLst>
              <a:ext uri="{FF2B5EF4-FFF2-40B4-BE49-F238E27FC236}">
                <a16:creationId xmlns:a16="http://schemas.microsoft.com/office/drawing/2014/main" id="{6379CD7D-E356-4840-8FE7-BB555D039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ge2image9998704">
            <a:extLst>
              <a:ext uri="{FF2B5EF4-FFF2-40B4-BE49-F238E27FC236}">
                <a16:creationId xmlns:a16="http://schemas.microsoft.com/office/drawing/2014/main" id="{623CB2D7-D57B-944F-91EA-52264B130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page2image9998496">
            <a:extLst>
              <a:ext uri="{FF2B5EF4-FFF2-40B4-BE49-F238E27FC236}">
                <a16:creationId xmlns:a16="http://schemas.microsoft.com/office/drawing/2014/main" id="{1621E4DC-79C9-9741-B551-DC1F1EA26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age2image9998288">
            <a:extLst>
              <a:ext uri="{FF2B5EF4-FFF2-40B4-BE49-F238E27FC236}">
                <a16:creationId xmlns:a16="http://schemas.microsoft.com/office/drawing/2014/main" id="{9337360B-8FED-DD40-A0FF-5409DB874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page2image9998080">
            <a:extLst>
              <a:ext uri="{FF2B5EF4-FFF2-40B4-BE49-F238E27FC236}">
                <a16:creationId xmlns:a16="http://schemas.microsoft.com/office/drawing/2014/main" id="{66A76620-A948-8448-AF53-1C46140B8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age2image9997872">
            <a:extLst>
              <a:ext uri="{FF2B5EF4-FFF2-40B4-BE49-F238E27FC236}">
                <a16:creationId xmlns:a16="http://schemas.microsoft.com/office/drawing/2014/main" id="{AE2E2B12-82D5-3240-BD95-3E36D4E38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page2image9997664">
            <a:extLst>
              <a:ext uri="{FF2B5EF4-FFF2-40B4-BE49-F238E27FC236}">
                <a16:creationId xmlns:a16="http://schemas.microsoft.com/office/drawing/2014/main" id="{BA50A34A-D49A-394B-92E1-33EAB9151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7850FDB-045E-7848-BAA7-3D3B203932F5}"/>
              </a:ext>
            </a:extLst>
          </p:cNvPr>
          <p:cNvGrpSpPr/>
          <p:nvPr/>
        </p:nvGrpSpPr>
        <p:grpSpPr>
          <a:xfrm>
            <a:off x="6548187" y="1667126"/>
            <a:ext cx="6141118" cy="5117011"/>
            <a:chOff x="19050" y="2100263"/>
            <a:chExt cx="6141118" cy="51170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B9ED60D-5340-F84B-9F6A-C74944EAE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r="51291" b="40328"/>
            <a:stretch/>
          </p:blipFill>
          <p:spPr>
            <a:xfrm>
              <a:off x="19050" y="2100263"/>
              <a:ext cx="6141118" cy="511701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267C13-B303-234A-86F8-41F8F6D6125A}"/>
                </a:ext>
              </a:extLst>
            </p:cNvPr>
            <p:cNvSpPr/>
            <p:nvPr/>
          </p:nvSpPr>
          <p:spPr>
            <a:xfrm>
              <a:off x="91117" y="2549439"/>
              <a:ext cx="532521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B9BA216-4525-8744-B6DE-36452AB652A3}"/>
              </a:ext>
            </a:extLst>
          </p:cNvPr>
          <p:cNvGrpSpPr/>
          <p:nvPr/>
        </p:nvGrpSpPr>
        <p:grpSpPr>
          <a:xfrm>
            <a:off x="267579" y="1715252"/>
            <a:ext cx="5832813" cy="5117011"/>
            <a:chOff x="726028" y="1975934"/>
            <a:chExt cx="5832813" cy="51170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860B3D5-8EF5-C04A-B2E8-1D64DB8A9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53736" b="40328"/>
            <a:stretch/>
          </p:blipFill>
          <p:spPr>
            <a:xfrm>
              <a:off x="726028" y="1975934"/>
              <a:ext cx="5832813" cy="5117011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C2B7A8B-D8E8-4C4E-A1C6-95CF612A0ECF}"/>
                </a:ext>
              </a:extLst>
            </p:cNvPr>
            <p:cNvSpPr/>
            <p:nvPr/>
          </p:nvSpPr>
          <p:spPr>
            <a:xfrm>
              <a:off x="899184" y="2393028"/>
              <a:ext cx="532521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09756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8A25C3-49EB-2D49-BF07-9E6B4A60EA7C}"/>
              </a:ext>
            </a:extLst>
          </p:cNvPr>
          <p:cNvSpPr/>
          <p:nvPr/>
        </p:nvSpPr>
        <p:spPr>
          <a:xfrm>
            <a:off x="7063409" y="9286102"/>
            <a:ext cx="5888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Li et al., </a:t>
            </a:r>
            <a:r>
              <a:rPr lang="en-US" altLang="zh-CN" sz="2400" b="1" i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Nat </a:t>
            </a:r>
            <a:r>
              <a:rPr lang="en-US" altLang="zh-CN" sz="2400" b="1" i="1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Biotechnol</a:t>
            </a:r>
            <a:r>
              <a:rPr lang="is-I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201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8, 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36: 324-327 </a:t>
            </a:r>
            <a:endParaRPr lang="en-US" altLang="zh-CN" sz="2400" b="1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Shape 111">
            <a:extLst>
              <a:ext uri="{FF2B5EF4-FFF2-40B4-BE49-F238E27FC236}">
                <a16:creationId xmlns:a16="http://schemas.microsoft.com/office/drawing/2014/main" id="{92C686C1-1C69-9F4F-A06E-33FF52A7B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57893"/>
            <a:ext cx="12982574" cy="71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797" tIns="50797" rIns="50797" bIns="50797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Base editing can be mediated by dLbCpf1 but not dAsCpf1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A321FE-8768-B44D-B3A6-F4CFEC09C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23" y="1063070"/>
            <a:ext cx="9344930" cy="80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608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8A25C3-49EB-2D49-BF07-9E6B4A60EA7C}"/>
              </a:ext>
            </a:extLst>
          </p:cNvPr>
          <p:cNvSpPr/>
          <p:nvPr/>
        </p:nvSpPr>
        <p:spPr>
          <a:xfrm>
            <a:off x="7063409" y="9233552"/>
            <a:ext cx="5888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Li et al., </a:t>
            </a:r>
            <a:r>
              <a:rPr lang="en-US" altLang="zh-CN" sz="2400" b="1" i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Nat </a:t>
            </a:r>
            <a:r>
              <a:rPr lang="en-US" altLang="zh-CN" sz="2400" b="1" i="1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Biotechnol</a:t>
            </a:r>
            <a:r>
              <a:rPr lang="is-I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201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8, 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36: 324-327 </a:t>
            </a:r>
            <a:endParaRPr lang="en-US" altLang="zh-CN" sz="2400" b="1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Shape 111">
            <a:extLst>
              <a:ext uri="{FF2B5EF4-FFF2-40B4-BE49-F238E27FC236}">
                <a16:creationId xmlns:a16="http://schemas.microsoft.com/office/drawing/2014/main" id="{92C686C1-1C69-9F4F-A06E-33FF52A7B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139" y="79464"/>
            <a:ext cx="12582525" cy="145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97" tIns="50797" rIns="50797" bIns="50797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44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An extra N-terminal NLS can increase the base editing efficiency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2BC241-AEDA-064C-9ADB-8D624F76A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" y="1701909"/>
            <a:ext cx="7416800" cy="187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506C68-085B-3347-B4C1-5A8ED00C7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" y="3848752"/>
            <a:ext cx="1284224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160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11">
            <a:extLst>
              <a:ext uri="{FF2B5EF4-FFF2-40B4-BE49-F238E27FC236}">
                <a16:creationId xmlns:a16="http://schemas.microsoft.com/office/drawing/2014/main" id="{DBDFE18D-3DC5-124D-8C3B-C73F44A11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579" y="203699"/>
            <a:ext cx="12582525" cy="77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97" tIns="50797" rIns="50797" bIns="50797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44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Base editing with a </a:t>
            </a:r>
            <a:r>
              <a:rPr lang="en-US" altLang="zh-Hans" sz="44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C</a:t>
            </a:r>
            <a:r>
              <a:rPr lang="en-US" altLang="zh-CN" sz="44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pf1-cytidine deaminase fusion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04F29E-F1CF-0440-9426-408640925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6" y="2640031"/>
            <a:ext cx="330356" cy="3303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2B7800F-AB6F-1541-8CE0-EEEC8A67F031}"/>
              </a:ext>
            </a:extLst>
          </p:cNvPr>
          <p:cNvGrpSpPr/>
          <p:nvPr/>
        </p:nvGrpSpPr>
        <p:grpSpPr>
          <a:xfrm>
            <a:off x="459197" y="2208391"/>
            <a:ext cx="11977745" cy="4236032"/>
            <a:chOff x="578069" y="1083679"/>
            <a:chExt cx="11977745" cy="42360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4B463F-A99B-1544-BE27-D7EF0E02A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069" y="1083679"/>
              <a:ext cx="11977745" cy="423603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DAFE9A-B0ED-B649-A740-1099DBE85F2D}"/>
                </a:ext>
              </a:extLst>
            </p:cNvPr>
            <p:cNvSpPr/>
            <p:nvPr/>
          </p:nvSpPr>
          <p:spPr>
            <a:xfrm>
              <a:off x="578069" y="1083679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9215763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032233-3EF4-C940-8E9C-436450876902}"/>
              </a:ext>
            </a:extLst>
          </p:cNvPr>
          <p:cNvGrpSpPr/>
          <p:nvPr/>
        </p:nvGrpSpPr>
        <p:grpSpPr>
          <a:xfrm>
            <a:off x="4685392" y="8070844"/>
            <a:ext cx="8158527" cy="1101218"/>
            <a:chOff x="4496206" y="8070844"/>
            <a:chExt cx="8158527" cy="1101218"/>
          </a:xfrm>
        </p:grpSpPr>
        <p:sp>
          <p:nvSpPr>
            <p:cNvPr id="13" name="文本框 9">
              <a:extLst>
                <a:ext uri="{FF2B5EF4-FFF2-40B4-BE49-F238E27FC236}">
                  <a16:creationId xmlns:a16="http://schemas.microsoft.com/office/drawing/2014/main" id="{04593E7C-86A1-254C-8ECB-58F82D1BDB66}"/>
                </a:ext>
              </a:extLst>
            </p:cNvPr>
            <p:cNvSpPr txBox="1"/>
            <p:nvPr/>
          </p:nvSpPr>
          <p:spPr>
            <a:xfrm>
              <a:off x="4496206" y="8070844"/>
              <a:ext cx="717945" cy="3877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920" dirty="0"/>
                <a:t>BE3</a:t>
              </a:r>
              <a:endParaRPr lang="zh-CN" altLang="en-US" sz="1920" dirty="0"/>
            </a:p>
          </p:txBody>
        </p:sp>
        <p:sp>
          <p:nvSpPr>
            <p:cNvPr id="14" name="文本框 9">
              <a:extLst>
                <a:ext uri="{FF2B5EF4-FFF2-40B4-BE49-F238E27FC236}">
                  <a16:creationId xmlns:a16="http://schemas.microsoft.com/office/drawing/2014/main" id="{93AE8B1D-1A36-1944-8FD3-3704E2D394A5}"/>
                </a:ext>
              </a:extLst>
            </p:cNvPr>
            <p:cNvSpPr txBox="1"/>
            <p:nvPr/>
          </p:nvSpPr>
          <p:spPr>
            <a:xfrm>
              <a:off x="5663964" y="8070844"/>
              <a:ext cx="717945" cy="3877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920" dirty="0"/>
                <a:t>BE4</a:t>
              </a:r>
              <a:endParaRPr lang="zh-CN" altLang="en-US" sz="1920" dirty="0"/>
            </a:p>
          </p:txBody>
        </p:sp>
        <p:sp>
          <p:nvSpPr>
            <p:cNvPr id="15" name="文本框 9">
              <a:extLst>
                <a:ext uri="{FF2B5EF4-FFF2-40B4-BE49-F238E27FC236}">
                  <a16:creationId xmlns:a16="http://schemas.microsoft.com/office/drawing/2014/main" id="{8151C753-E2A3-AE4A-8EF2-B2D861F18BFF}"/>
                </a:ext>
              </a:extLst>
            </p:cNvPr>
            <p:cNvSpPr txBox="1"/>
            <p:nvPr/>
          </p:nvSpPr>
          <p:spPr>
            <a:xfrm>
              <a:off x="6831722" y="8070844"/>
              <a:ext cx="717945" cy="3877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920" dirty="0" err="1"/>
                <a:t>eBE</a:t>
              </a:r>
              <a:endParaRPr lang="zh-CN" altLang="en-US" sz="1920" dirty="0"/>
            </a:p>
          </p:txBody>
        </p:sp>
        <p:sp>
          <p:nvSpPr>
            <p:cNvPr id="16" name="文本框 9">
              <a:extLst>
                <a:ext uri="{FF2B5EF4-FFF2-40B4-BE49-F238E27FC236}">
                  <a16:creationId xmlns:a16="http://schemas.microsoft.com/office/drawing/2014/main" id="{1CAB2CD6-6EC5-8248-BC04-488B831F5824}"/>
                </a:ext>
              </a:extLst>
            </p:cNvPr>
            <p:cNvSpPr txBox="1"/>
            <p:nvPr/>
          </p:nvSpPr>
          <p:spPr>
            <a:xfrm>
              <a:off x="7999480" y="8070844"/>
              <a:ext cx="1284063" cy="3877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920" dirty="0"/>
                <a:t>dCpf1-BE</a:t>
              </a:r>
              <a:endParaRPr lang="zh-CN" altLang="en-US" sz="1920" dirty="0"/>
            </a:p>
          </p:txBody>
        </p:sp>
        <p:sp>
          <p:nvSpPr>
            <p:cNvPr id="18" name="文本框 9">
              <a:extLst>
                <a:ext uri="{FF2B5EF4-FFF2-40B4-BE49-F238E27FC236}">
                  <a16:creationId xmlns:a16="http://schemas.microsoft.com/office/drawing/2014/main" id="{A9E29EE6-B254-0642-A826-8F9E7F82CDCB}"/>
                </a:ext>
              </a:extLst>
            </p:cNvPr>
            <p:cNvSpPr txBox="1"/>
            <p:nvPr/>
          </p:nvSpPr>
          <p:spPr>
            <a:xfrm>
              <a:off x="11131215" y="8090736"/>
              <a:ext cx="1523518" cy="3877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920" dirty="0"/>
                <a:t>xCas9-BE</a:t>
              </a:r>
              <a:endParaRPr lang="zh-CN" altLang="en-US" sz="1920" dirty="0"/>
            </a:p>
          </p:txBody>
        </p:sp>
        <p:sp>
          <p:nvSpPr>
            <p:cNvPr id="19" name="文本框 9">
              <a:extLst>
                <a:ext uri="{FF2B5EF4-FFF2-40B4-BE49-F238E27FC236}">
                  <a16:creationId xmlns:a16="http://schemas.microsoft.com/office/drawing/2014/main" id="{25C391D8-1E28-4943-BC8C-D3F755AFB058}"/>
                </a:ext>
              </a:extLst>
            </p:cNvPr>
            <p:cNvSpPr txBox="1"/>
            <p:nvPr/>
          </p:nvSpPr>
          <p:spPr>
            <a:xfrm>
              <a:off x="9733356" y="8090736"/>
              <a:ext cx="948045" cy="3877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920" dirty="0"/>
                <a:t>SaBE3</a:t>
              </a:r>
              <a:endParaRPr lang="zh-CN" altLang="en-US" sz="1920" dirty="0"/>
            </a:p>
          </p:txBody>
        </p:sp>
        <p:sp>
          <p:nvSpPr>
            <p:cNvPr id="24" name="文本框 9">
              <a:extLst>
                <a:ext uri="{FF2B5EF4-FFF2-40B4-BE49-F238E27FC236}">
                  <a16:creationId xmlns:a16="http://schemas.microsoft.com/office/drawing/2014/main" id="{C471D39D-6475-404A-81E6-3A63DEEB6BE1}"/>
                </a:ext>
              </a:extLst>
            </p:cNvPr>
            <p:cNvSpPr txBox="1"/>
            <p:nvPr/>
          </p:nvSpPr>
          <p:spPr>
            <a:xfrm>
              <a:off x="6858494" y="8784264"/>
              <a:ext cx="3108194" cy="3877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920" dirty="0">
                  <a:solidFill>
                    <a:srgbClr val="FF0000"/>
                  </a:solidFill>
                </a:rPr>
                <a:t>rat APOBEC1 (rA1)</a:t>
              </a:r>
              <a:endParaRPr lang="zh-CN" altLang="en-US" sz="1920" dirty="0">
                <a:solidFill>
                  <a:srgbClr val="FF0000"/>
                </a:solidFill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4E964F5-E599-FD44-93D1-C101D02557E9}"/>
                </a:ext>
              </a:extLst>
            </p:cNvPr>
            <p:cNvCxnSpPr/>
            <p:nvPr/>
          </p:nvCxnSpPr>
          <p:spPr>
            <a:xfrm>
              <a:off x="4527735" y="8476326"/>
              <a:ext cx="79573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654691A-5FB0-A34C-84C4-364AB2E8B5DD}"/>
                </a:ext>
              </a:extLst>
            </p:cNvPr>
            <p:cNvCxnSpPr>
              <a:cxnSpLocks/>
            </p:cNvCxnSpPr>
            <p:nvPr/>
          </p:nvCxnSpPr>
          <p:spPr>
            <a:xfrm>
              <a:off x="8418497" y="8476325"/>
              <a:ext cx="0" cy="295962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B030F5D-9688-0F41-9268-033CD5A91575}"/>
              </a:ext>
            </a:extLst>
          </p:cNvPr>
          <p:cNvGrpSpPr/>
          <p:nvPr/>
        </p:nvGrpSpPr>
        <p:grpSpPr>
          <a:xfrm>
            <a:off x="4790494" y="1809247"/>
            <a:ext cx="7957342" cy="5635413"/>
            <a:chOff x="4601308" y="1809247"/>
            <a:chExt cx="7957342" cy="563541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75DCB58-D14D-B147-BDA1-AB63FA38D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8019" y="1913749"/>
              <a:ext cx="7328103" cy="243800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EA9967-177F-734B-92AA-1F075FBCF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8019" y="4682439"/>
              <a:ext cx="7391053" cy="256612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6E82114-0AA2-9142-942B-426ADEACC93E}"/>
                </a:ext>
              </a:extLst>
            </p:cNvPr>
            <p:cNvSpPr/>
            <p:nvPr/>
          </p:nvSpPr>
          <p:spPr>
            <a:xfrm>
              <a:off x="4879621" y="6701533"/>
              <a:ext cx="846346" cy="251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4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43FD46-78B9-0E4A-AAE1-D85C3E7EDB3C}"/>
                </a:ext>
              </a:extLst>
            </p:cNvPr>
            <p:cNvSpPr/>
            <p:nvPr/>
          </p:nvSpPr>
          <p:spPr>
            <a:xfrm>
              <a:off x="8651714" y="6701533"/>
              <a:ext cx="846346" cy="251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4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EB3484-F4D5-1E47-820A-AB160691691B}"/>
                </a:ext>
              </a:extLst>
            </p:cNvPr>
            <p:cNvSpPr/>
            <p:nvPr/>
          </p:nvSpPr>
          <p:spPr>
            <a:xfrm>
              <a:off x="4601308" y="1809247"/>
              <a:ext cx="7957342" cy="56354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4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2F79561-86B6-D046-9EBA-8A05989D0ECC}"/>
                </a:ext>
              </a:extLst>
            </p:cNvPr>
            <p:cNvSpPr/>
            <p:nvPr/>
          </p:nvSpPr>
          <p:spPr>
            <a:xfrm>
              <a:off x="6077671" y="6701533"/>
              <a:ext cx="846346" cy="251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64"/>
            </a:p>
          </p:txBody>
        </p:sp>
      </p:grpSp>
      <p:sp>
        <p:nvSpPr>
          <p:cNvPr id="26" name="Shape 111">
            <a:extLst>
              <a:ext uri="{FF2B5EF4-FFF2-40B4-BE49-F238E27FC236}">
                <a16:creationId xmlns:a16="http://schemas.microsoft.com/office/drawing/2014/main" id="{42C7ED57-3350-E649-9635-D33351FA5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901"/>
            <a:ext cx="13003213" cy="6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797" tIns="50797" rIns="50797" bIns="50797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38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CpG methylation may impair rA1 (BE3)-mediated base editing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3ECA294-B4EA-C544-9B54-7B7592BC07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91"/>
          <a:stretch/>
        </p:blipFill>
        <p:spPr>
          <a:xfrm>
            <a:off x="1479871" y="1834193"/>
            <a:ext cx="1735847" cy="21948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023AB1-D53D-FD47-8A0F-68B26172C9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3"/>
          <a:stretch/>
        </p:blipFill>
        <p:spPr>
          <a:xfrm>
            <a:off x="713794" y="5249849"/>
            <a:ext cx="2501924" cy="219481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2F64A06-CB5F-2646-9D77-ABBE21CED0F4}"/>
              </a:ext>
            </a:extLst>
          </p:cNvPr>
          <p:cNvCxnSpPr>
            <a:cxnSpLocks/>
          </p:cNvCxnSpPr>
          <p:nvPr/>
        </p:nvCxnSpPr>
        <p:spPr>
          <a:xfrm>
            <a:off x="2155193" y="4328161"/>
            <a:ext cx="0" cy="62612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83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36BDE1-C800-AA40-A0FE-58418060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79" y="2572308"/>
            <a:ext cx="12601317" cy="487577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63679" y="3156302"/>
            <a:ext cx="12601317" cy="2207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64"/>
          </a:p>
        </p:txBody>
      </p:sp>
      <p:sp>
        <p:nvSpPr>
          <p:cNvPr id="8" name="Shape 111">
            <a:extLst>
              <a:ext uri="{FF2B5EF4-FFF2-40B4-BE49-F238E27FC236}">
                <a16:creationId xmlns:a16="http://schemas.microsoft.com/office/drawing/2014/main" id="{7D7BD9EA-5B4F-4544-AE2B-0C9BBA73C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2016"/>
            <a:ext cx="13003213" cy="71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797" tIns="50797" rIns="50797" bIns="50797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Effect of DNA methylation on BE3-mediated base editing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261426-867E-214C-A44C-2DF623C42723}"/>
              </a:ext>
            </a:extLst>
          </p:cNvPr>
          <p:cNvSpPr/>
          <p:nvPr/>
        </p:nvSpPr>
        <p:spPr>
          <a:xfrm>
            <a:off x="6821214" y="9260056"/>
            <a:ext cx="61360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Wang et al., </a:t>
            </a:r>
            <a:r>
              <a:rPr lang="en-US" altLang="zh-CN" sz="2400" b="1" i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Nat </a:t>
            </a:r>
            <a:r>
              <a:rPr lang="en-US" altLang="zh-CN" sz="2400" b="1" i="1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Biotechnol</a:t>
            </a:r>
            <a:r>
              <a:rPr lang="is-I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201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8, 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36: 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946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949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altLang="zh-CN" sz="2400" b="1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477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9">
            <a:extLst>
              <a:ext uri="{FF2B5EF4-FFF2-40B4-BE49-F238E27FC236}">
                <a16:creationId xmlns:a16="http://schemas.microsoft.com/office/drawing/2014/main" id="{4BB53D6B-974B-D44F-BC27-9B729FBAF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" y="322263"/>
            <a:ext cx="11404600" cy="70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algn="ctr" defTabSz="912813">
              <a:lnSpc>
                <a:spcPct val="90000"/>
              </a:lnSpc>
              <a:defRPr/>
            </a:pPr>
            <a:r>
              <a:rPr lang="en-US" altLang="zh-CN" sz="4400" b="1" dirty="0">
                <a:solidFill>
                  <a:srgbClr val="800000"/>
                </a:solidFill>
                <a:latin typeface="Calibri" charset="0"/>
                <a:ea typeface="MS PGothic" charset="0"/>
                <a:cs typeface="MS PGothic" charset="0"/>
                <a:sym typeface="Gill Sans" charset="0"/>
              </a:rPr>
              <a:t>CRISPR/Cas9 gene editing system</a:t>
            </a:r>
            <a:endParaRPr lang="zh-CN" altLang="en-US" sz="4400" b="1" dirty="0">
              <a:solidFill>
                <a:srgbClr val="800000"/>
              </a:solidFill>
              <a:latin typeface="Calibri" charset="0"/>
              <a:ea typeface="MS PGothic" charset="0"/>
              <a:cs typeface="MS PGothic" charset="0"/>
              <a:sym typeface="Gill Sans" charset="0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A150CC3D-94C9-5244-B840-32C290299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9200" y="1215924"/>
            <a:ext cx="8298800" cy="785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358BE3-2420-1441-919F-C5A3831C3E63}"/>
              </a:ext>
            </a:extLst>
          </p:cNvPr>
          <p:cNvSpPr txBox="1"/>
          <p:nvPr/>
        </p:nvSpPr>
        <p:spPr>
          <a:xfrm>
            <a:off x="6256785" y="9073118"/>
            <a:ext cx="4411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Patrick D. Hsu, et al., Cell 2014 Jun 5;157(6):1262-78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706412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17DE3E8-6D0E-5045-8CCF-11B8F86B5196}"/>
              </a:ext>
            </a:extLst>
          </p:cNvPr>
          <p:cNvGrpSpPr/>
          <p:nvPr/>
        </p:nvGrpSpPr>
        <p:grpSpPr>
          <a:xfrm>
            <a:off x="2615879" y="757351"/>
            <a:ext cx="8437128" cy="8546663"/>
            <a:chOff x="1232200" y="1409965"/>
            <a:chExt cx="5378213" cy="5448035"/>
          </a:xfrm>
        </p:grpSpPr>
        <p:sp>
          <p:nvSpPr>
            <p:cNvPr id="3" name="矩形 2"/>
            <p:cNvSpPr/>
            <p:nvPr/>
          </p:nvSpPr>
          <p:spPr>
            <a:xfrm>
              <a:off x="1506290" y="2219191"/>
              <a:ext cx="191530" cy="219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20" b="1"/>
            </a:p>
          </p:txBody>
        </p:sp>
        <p:sp>
          <p:nvSpPr>
            <p:cNvPr id="8" name="矩形 7"/>
            <p:cNvSpPr/>
            <p:nvPr/>
          </p:nvSpPr>
          <p:spPr>
            <a:xfrm>
              <a:off x="1876992" y="2327930"/>
              <a:ext cx="179173" cy="166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20" b="1"/>
            </a:p>
          </p:txBody>
        </p:sp>
        <p:sp>
          <p:nvSpPr>
            <p:cNvPr id="10" name="矩形 9"/>
            <p:cNvSpPr/>
            <p:nvPr/>
          </p:nvSpPr>
          <p:spPr>
            <a:xfrm>
              <a:off x="3106489" y="2275022"/>
              <a:ext cx="278027" cy="136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20" b="1"/>
            </a:p>
          </p:txBody>
        </p:sp>
        <p:sp>
          <p:nvSpPr>
            <p:cNvPr id="12" name="矩形 11"/>
            <p:cNvSpPr/>
            <p:nvPr/>
          </p:nvSpPr>
          <p:spPr>
            <a:xfrm>
              <a:off x="3199165" y="1899381"/>
              <a:ext cx="185351" cy="131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20" b="1"/>
            </a:p>
          </p:txBody>
        </p:sp>
        <p:sp>
          <p:nvSpPr>
            <p:cNvPr id="20" name="矩形 19"/>
            <p:cNvSpPr/>
            <p:nvPr/>
          </p:nvSpPr>
          <p:spPr>
            <a:xfrm>
              <a:off x="1232201" y="1748519"/>
              <a:ext cx="5341709" cy="1197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64" b="1"/>
            </a:p>
          </p:txBody>
        </p:sp>
        <p:sp>
          <p:nvSpPr>
            <p:cNvPr id="21" name="矩形 20"/>
            <p:cNvSpPr/>
            <p:nvPr/>
          </p:nvSpPr>
          <p:spPr>
            <a:xfrm>
              <a:off x="1232201" y="4463261"/>
              <a:ext cx="5341709" cy="12159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64" b="1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804E8E7-DE63-4847-96B7-B29E96C96F17}"/>
                </a:ext>
              </a:extLst>
            </p:cNvPr>
            <p:cNvGrpSpPr/>
            <p:nvPr/>
          </p:nvGrpSpPr>
          <p:grpSpPr>
            <a:xfrm>
              <a:off x="1232200" y="1409965"/>
              <a:ext cx="5378213" cy="5448035"/>
              <a:chOff x="281182" y="1011077"/>
              <a:chExt cx="5826451" cy="5902092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AF0BE0CC-5F28-8641-8897-63733FBB8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1182" y="1011077"/>
                <a:ext cx="4851400" cy="29083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B81AE52-33B3-D148-959A-B57AEDC9EC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90187" y="1011077"/>
                <a:ext cx="977900" cy="29083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9CA97EC-65F4-7343-9D14-BF92F0B9D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6533" y="3949700"/>
                <a:ext cx="2451100" cy="29083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049D99F-7F6D-064F-AFDC-6C588FAE6F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1182" y="4004869"/>
                <a:ext cx="3416300" cy="2908300"/>
              </a:xfrm>
              <a:prstGeom prst="rect">
                <a:avLst/>
              </a:prstGeom>
            </p:spPr>
          </p:pic>
        </p:grpSp>
      </p:grpSp>
      <p:sp>
        <p:nvSpPr>
          <p:cNvPr id="17" name="Shape 111">
            <a:extLst>
              <a:ext uri="{FF2B5EF4-FFF2-40B4-BE49-F238E27FC236}">
                <a16:creationId xmlns:a16="http://schemas.microsoft.com/office/drawing/2014/main" id="{E52B8D5F-F635-4643-AB3A-02856B309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" y="91463"/>
            <a:ext cx="13003213" cy="71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797" tIns="50797" rIns="50797" bIns="50797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Effect of DNA methylation on BE3-mediated base editing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571201-22CF-A64A-8897-216C6B4EF38C}"/>
              </a:ext>
            </a:extLst>
          </p:cNvPr>
          <p:cNvSpPr/>
          <p:nvPr/>
        </p:nvSpPr>
        <p:spPr>
          <a:xfrm>
            <a:off x="6821214" y="9260056"/>
            <a:ext cx="61360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Wang et al., </a:t>
            </a:r>
            <a:r>
              <a:rPr lang="en-US" altLang="zh-CN" sz="2400" b="1" i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Nat </a:t>
            </a:r>
            <a:r>
              <a:rPr lang="en-US" altLang="zh-CN" sz="2400" b="1" i="1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Biotechnol</a:t>
            </a:r>
            <a:r>
              <a:rPr lang="is-I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201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8, 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36: 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946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949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altLang="zh-CN" sz="2400" b="1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270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AC4C2DE-85BB-8F4C-B5F2-375AAA954931}"/>
              </a:ext>
            </a:extLst>
          </p:cNvPr>
          <p:cNvGrpSpPr/>
          <p:nvPr/>
        </p:nvGrpSpPr>
        <p:grpSpPr>
          <a:xfrm>
            <a:off x="2457731" y="1353848"/>
            <a:ext cx="7737756" cy="7387632"/>
            <a:chOff x="2457731" y="1450100"/>
            <a:chExt cx="7737756" cy="73876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F3D9E83-473B-0C41-9246-A9FD155C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7731" y="1450100"/>
              <a:ext cx="7737756" cy="7387632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2457732" y="1658645"/>
              <a:ext cx="946072" cy="890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64"/>
            </a:p>
          </p:txBody>
        </p:sp>
      </p:grpSp>
      <p:sp>
        <p:nvSpPr>
          <p:cNvPr id="7" name="Shape 111">
            <a:extLst>
              <a:ext uri="{FF2B5EF4-FFF2-40B4-BE49-F238E27FC236}">
                <a16:creationId xmlns:a16="http://schemas.microsoft.com/office/drawing/2014/main" id="{AE6A3A81-2EE0-5B42-8A46-BC0471EF2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2016"/>
            <a:ext cx="13003213" cy="71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797" tIns="50797" rIns="50797" bIns="50797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DNA methylation suppresses BE3-mediated base editing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098A36-840E-5443-88C6-74F842946420}"/>
              </a:ext>
            </a:extLst>
          </p:cNvPr>
          <p:cNvSpPr/>
          <p:nvPr/>
        </p:nvSpPr>
        <p:spPr>
          <a:xfrm>
            <a:off x="6821214" y="9260056"/>
            <a:ext cx="61360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Wang et al., </a:t>
            </a:r>
            <a:r>
              <a:rPr lang="en-US" altLang="zh-CN" sz="2400" b="1" i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Nat </a:t>
            </a:r>
            <a:r>
              <a:rPr lang="en-US" altLang="zh-CN" sz="2400" b="1" i="1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Biotechnol</a:t>
            </a:r>
            <a:r>
              <a:rPr lang="is-I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201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8, 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36: 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946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949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altLang="zh-CN" sz="2400" b="1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767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111">
            <a:extLst>
              <a:ext uri="{FF2B5EF4-FFF2-40B4-BE49-F238E27FC236}">
                <a16:creationId xmlns:a16="http://schemas.microsoft.com/office/drawing/2014/main" id="{9C7AF35F-8723-CC4A-9479-DDFE2B948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5" y="49391"/>
            <a:ext cx="12957275" cy="12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797" tIns="50797" rIns="50797" bIns="50797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38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Human APOBEC3A (hA3A)-BEs mediate efficient base editing in methylated regions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661EB-20B8-9146-B337-CBC44AFFB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1" y="3354962"/>
            <a:ext cx="12725101" cy="29782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217A2A-B943-A049-98A5-5C3F447BC2BD}"/>
              </a:ext>
            </a:extLst>
          </p:cNvPr>
          <p:cNvSpPr/>
          <p:nvPr/>
        </p:nvSpPr>
        <p:spPr>
          <a:xfrm>
            <a:off x="6821214" y="9260056"/>
            <a:ext cx="61360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Wang et al., </a:t>
            </a:r>
            <a:r>
              <a:rPr lang="en-US" altLang="zh-CN" sz="2400" b="1" i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Nat </a:t>
            </a:r>
            <a:r>
              <a:rPr lang="en-US" altLang="zh-CN" sz="2400" b="1" i="1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Biotechnol</a:t>
            </a:r>
            <a:r>
              <a:rPr lang="is-I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201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8, 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36: 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946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949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altLang="zh-CN" sz="2400" b="1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27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4" t="1441" r="1607" b="87628"/>
          <a:stretch/>
        </p:blipFill>
        <p:spPr>
          <a:xfrm>
            <a:off x="10413335" y="2284397"/>
            <a:ext cx="2442890" cy="145296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39E027F-8EA0-C44F-BCBA-596242B29470}"/>
              </a:ext>
            </a:extLst>
          </p:cNvPr>
          <p:cNvGrpSpPr/>
          <p:nvPr/>
        </p:nvGrpSpPr>
        <p:grpSpPr>
          <a:xfrm>
            <a:off x="274154" y="2401558"/>
            <a:ext cx="11883473" cy="5788696"/>
            <a:chOff x="-134483" y="1327253"/>
            <a:chExt cx="9296400" cy="45284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35031C-BC49-E645-92A4-EA7F803CC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34483" y="1385330"/>
              <a:ext cx="4648200" cy="4470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E5E053C-3E39-B448-9FB9-782CD9540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3717" y="1327253"/>
              <a:ext cx="4648200" cy="4470400"/>
            </a:xfrm>
            <a:prstGeom prst="rect">
              <a:avLst/>
            </a:prstGeom>
          </p:spPr>
        </p:pic>
      </p:grpSp>
      <p:sp>
        <p:nvSpPr>
          <p:cNvPr id="11" name="Shape 111">
            <a:extLst>
              <a:ext uri="{FF2B5EF4-FFF2-40B4-BE49-F238E27FC236}">
                <a16:creationId xmlns:a16="http://schemas.microsoft.com/office/drawing/2014/main" id="{40571155-1B12-9141-997C-7CC3C6123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086"/>
            <a:ext cx="13003213" cy="71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797" tIns="50797" rIns="50797" bIns="50797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Protein engineering of hA3A to narrow the editing window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7AB5AF-5D4A-6647-B61C-68808D7FC009}"/>
              </a:ext>
            </a:extLst>
          </p:cNvPr>
          <p:cNvSpPr/>
          <p:nvPr/>
        </p:nvSpPr>
        <p:spPr>
          <a:xfrm>
            <a:off x="6821214" y="9260056"/>
            <a:ext cx="61360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Wang et al., </a:t>
            </a:r>
            <a:r>
              <a:rPr lang="en-US" altLang="zh-CN" sz="2400" b="1" i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Nat </a:t>
            </a:r>
            <a:r>
              <a:rPr lang="en-US" altLang="zh-CN" sz="2400" b="1" i="1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Biotechnol</a:t>
            </a:r>
            <a:r>
              <a:rPr lang="is-I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201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8, 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36: 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946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n-US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949</a:t>
            </a:r>
            <a:r>
              <a:rPr lang="mr-IN" altLang="zh-CN" sz="2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altLang="zh-CN" sz="2400" b="1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B55386-8829-7645-BFE5-E4BBAD125C9F}"/>
              </a:ext>
            </a:extLst>
          </p:cNvPr>
          <p:cNvGrpSpPr/>
          <p:nvPr/>
        </p:nvGrpSpPr>
        <p:grpSpPr>
          <a:xfrm>
            <a:off x="2477954" y="5256178"/>
            <a:ext cx="7979942" cy="488488"/>
            <a:chOff x="2477954" y="5256178"/>
            <a:chExt cx="7979942" cy="48848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7FBB4FB-6D7B-0F41-AE72-AD92AFF04AD2}"/>
                </a:ext>
              </a:extLst>
            </p:cNvPr>
            <p:cNvSpPr/>
            <p:nvPr/>
          </p:nvSpPr>
          <p:spPr>
            <a:xfrm>
              <a:off x="2477954" y="5256179"/>
              <a:ext cx="2038205" cy="488487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DF7667-57F4-DD43-9233-803C8536923B}"/>
                </a:ext>
              </a:extLst>
            </p:cNvPr>
            <p:cNvSpPr/>
            <p:nvPr/>
          </p:nvSpPr>
          <p:spPr>
            <a:xfrm>
              <a:off x="8419691" y="5256178"/>
              <a:ext cx="2038205" cy="488487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199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111">
            <a:extLst>
              <a:ext uri="{FF2B5EF4-FFF2-40B4-BE49-F238E27FC236}">
                <a16:creationId xmlns:a16="http://schemas.microsoft.com/office/drawing/2014/main" id="{9C7AF35F-8723-CC4A-9479-DDFE2B948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0" y="951513"/>
            <a:ext cx="12957275" cy="6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797" tIns="50797" rIns="50797" bIns="50797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38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hA3A-BEs mediate efficient base editing in methylated regions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8F32D6-B280-6D49-8E26-D2BD4F43D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9" t="17650" r="31925" b="39528"/>
          <a:stretch/>
        </p:blipFill>
        <p:spPr>
          <a:xfrm>
            <a:off x="844609" y="3553201"/>
            <a:ext cx="3419437" cy="21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05C8F0-3756-954B-94E1-19A400626C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" t="3291" r="-868" b="2948"/>
          <a:stretch/>
        </p:blipFill>
        <p:spPr>
          <a:xfrm>
            <a:off x="4724815" y="3023288"/>
            <a:ext cx="7799588" cy="353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25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hape 1164"/>
          <p:cNvSpPr>
            <a:spLocks noChangeArrowheads="1"/>
          </p:cNvSpPr>
          <p:nvPr/>
        </p:nvSpPr>
        <p:spPr bwMode="auto">
          <a:xfrm>
            <a:off x="362743" y="1537864"/>
            <a:ext cx="7849268" cy="157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797" tIns="50797" rIns="50797" bIns="50797" anchor="ctr">
            <a:spAutoFit/>
          </a:bodyPr>
          <a:lstStyle>
            <a:lvl1pPr marL="534988" indent="-534988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eaLnBrk="1" hangingPunct="1">
              <a:buClr>
                <a:srgbClr val="33CC33"/>
              </a:buClr>
              <a:buFont typeface="Wingdings" charset="2"/>
              <a:buChar char="l"/>
            </a:pPr>
            <a:r>
              <a:rPr lang="en-US" altLang="zh-CN" sz="3200" b="1" dirty="0">
                <a:solidFill>
                  <a:srgbClr val="000000"/>
                </a:solidFill>
                <a:latin typeface="Calibri" charset="0"/>
                <a:ea typeface="宋体" charset="-122"/>
                <a:sym typeface="Gill Sans" charset="0"/>
              </a:rPr>
              <a:t>Enhanced base editors (</a:t>
            </a:r>
            <a:r>
              <a:rPr lang="en-US" altLang="zh-CN" sz="3200" b="1" dirty="0" err="1">
                <a:solidFill>
                  <a:srgbClr val="FF0000"/>
                </a:solidFill>
                <a:latin typeface="Calibri" charset="0"/>
                <a:ea typeface="宋体" charset="-122"/>
                <a:sym typeface="Gill Sans" charset="0"/>
              </a:rPr>
              <a:t>eBEs</a:t>
            </a:r>
            <a:r>
              <a:rPr lang="en-US" altLang="zh-CN" sz="3200" b="1" dirty="0">
                <a:solidFill>
                  <a:srgbClr val="000000"/>
                </a:solidFill>
                <a:latin typeface="Calibri" charset="0"/>
                <a:ea typeface="宋体" charset="-122"/>
                <a:sym typeface="Gill Sans" charset="0"/>
              </a:rPr>
              <a:t>) have been developed by suppressing uracil DNA glycosylase (UNG) with additional free UGI.</a:t>
            </a:r>
          </a:p>
        </p:txBody>
      </p:sp>
      <p:sp>
        <p:nvSpPr>
          <p:cNvPr id="5" name="Shape 1164">
            <a:extLst>
              <a:ext uri="{FF2B5EF4-FFF2-40B4-BE49-F238E27FC236}">
                <a16:creationId xmlns:a16="http://schemas.microsoft.com/office/drawing/2014/main" id="{DA2FB204-9210-6B47-A844-5872A36B7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43" y="3867624"/>
            <a:ext cx="7931025" cy="157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797" tIns="50797" rIns="50797" bIns="50797" anchor="ctr">
            <a:spAutoFit/>
          </a:bodyPr>
          <a:lstStyle>
            <a:lvl1pPr marL="534988" indent="-534988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eaLnBrk="1" hangingPunct="1">
              <a:buClr>
                <a:srgbClr val="33CC33"/>
              </a:buClr>
              <a:buFont typeface="Wingdings" charset="2"/>
              <a:buChar char="l"/>
            </a:pPr>
            <a:r>
              <a:rPr lang="en-US" altLang="zh-Hans" sz="3200" b="1" dirty="0">
                <a:solidFill>
                  <a:srgbClr val="000000"/>
                </a:solidFill>
                <a:latin typeface="Calibri" charset="0"/>
                <a:ea typeface="宋体" charset="-122"/>
                <a:sym typeface="Gill Sans" charset="0"/>
              </a:rPr>
              <a:t>A series of </a:t>
            </a:r>
            <a:r>
              <a:rPr lang="en-US" altLang="zh-Hans" sz="3200" b="1" dirty="0">
                <a:solidFill>
                  <a:srgbClr val="FF0000"/>
                </a:solidFill>
                <a:latin typeface="Calibri" charset="0"/>
                <a:ea typeface="宋体" charset="-122"/>
                <a:sym typeface="Gill Sans" charset="0"/>
              </a:rPr>
              <a:t>d</a:t>
            </a:r>
            <a:r>
              <a:rPr lang="en-US" altLang="zh-CN" sz="3200" b="1" dirty="0">
                <a:solidFill>
                  <a:srgbClr val="FF0000"/>
                </a:solidFill>
                <a:latin typeface="Calibri" charset="0"/>
                <a:ea typeface="宋体" charset="-122"/>
                <a:sym typeface="Gill Sans" charset="0"/>
              </a:rPr>
              <a:t>Cpf1-BEs</a:t>
            </a:r>
            <a:r>
              <a:rPr lang="en-US" altLang="zh-CN" sz="3200" b="1" dirty="0">
                <a:solidFill>
                  <a:srgbClr val="000000"/>
                </a:solidFill>
                <a:latin typeface="Calibri" charset="0"/>
                <a:ea typeface="宋体" charset="-122"/>
                <a:sym typeface="Gill Sans" charset="0"/>
              </a:rPr>
              <a:t> have been developed to extend the base editing scope to A/T-rich regions.</a:t>
            </a:r>
          </a:p>
        </p:txBody>
      </p:sp>
      <p:sp>
        <p:nvSpPr>
          <p:cNvPr id="7" name="Shape 1164">
            <a:extLst>
              <a:ext uri="{FF2B5EF4-FFF2-40B4-BE49-F238E27FC236}">
                <a16:creationId xmlns:a16="http://schemas.microsoft.com/office/drawing/2014/main" id="{DA3A634E-2C7A-2D4A-8AB0-338876B39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43" y="6152622"/>
            <a:ext cx="7931025" cy="157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797" tIns="50797" rIns="50797" bIns="50797" anchor="ctr">
            <a:spAutoFit/>
          </a:bodyPr>
          <a:lstStyle>
            <a:lvl1pPr marL="534988" indent="-534988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eaLnBrk="1" hangingPunct="1">
              <a:buClr>
                <a:srgbClr val="33CC33"/>
              </a:buClr>
              <a:buFont typeface="Wingdings" charset="2"/>
              <a:buChar char="l"/>
            </a:pPr>
            <a:r>
              <a:rPr lang="en-US" altLang="zh-Hans" sz="3200" b="1" dirty="0">
                <a:solidFill>
                  <a:srgbClr val="000000"/>
                </a:solidFill>
                <a:latin typeface="Calibri" charset="0"/>
                <a:ea typeface="宋体" charset="-122"/>
                <a:sym typeface="Gill Sans" charset="0"/>
              </a:rPr>
              <a:t>A series of </a:t>
            </a:r>
            <a:r>
              <a:rPr lang="en-US" altLang="zh-Hans" sz="3200" b="1" dirty="0">
                <a:solidFill>
                  <a:srgbClr val="FF0000"/>
                </a:solidFill>
                <a:latin typeface="Calibri" charset="0"/>
                <a:ea typeface="宋体" charset="-122"/>
                <a:sym typeface="Gill Sans" charset="0"/>
              </a:rPr>
              <a:t>hA3A</a:t>
            </a:r>
            <a:r>
              <a:rPr lang="en-US" altLang="zh-CN" sz="3200" b="1" dirty="0">
                <a:solidFill>
                  <a:srgbClr val="FF0000"/>
                </a:solidFill>
                <a:latin typeface="Calibri" charset="0"/>
                <a:ea typeface="宋体" charset="-122"/>
                <a:sym typeface="Gill Sans" charset="0"/>
              </a:rPr>
              <a:t>-BEs</a:t>
            </a:r>
            <a:r>
              <a:rPr lang="en-US" altLang="zh-CN" sz="3200" b="1" dirty="0">
                <a:solidFill>
                  <a:srgbClr val="000000"/>
                </a:solidFill>
                <a:latin typeface="Calibri" charset="0"/>
                <a:ea typeface="宋体" charset="-122"/>
                <a:sym typeface="Gill Sans" charset="0"/>
              </a:rPr>
              <a:t> have been developed to induce efficient base editing in methylated or G/C-rich regions.</a:t>
            </a:r>
          </a:p>
        </p:txBody>
      </p:sp>
      <p:sp>
        <p:nvSpPr>
          <p:cNvPr id="12" name="Shape 111">
            <a:extLst>
              <a:ext uri="{FF2B5EF4-FFF2-40B4-BE49-F238E27FC236}">
                <a16:creationId xmlns:a16="http://schemas.microsoft.com/office/drawing/2014/main" id="{F1DBC427-5367-1945-8D3A-266E390E4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13" y="319088"/>
            <a:ext cx="11772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97" tIns="50797" rIns="50797" bIns="50797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44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Base editors with different scopes or purposes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A586D6-BAB1-484B-A6B4-BD345B0CB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9" t="17650" r="31925" b="39528"/>
          <a:stretch/>
        </p:blipFill>
        <p:spPr>
          <a:xfrm>
            <a:off x="9488374" y="6342591"/>
            <a:ext cx="2661921" cy="17123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05C54B-7BF3-274A-9598-CF56EFDCC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626" y="1537864"/>
            <a:ext cx="2095500" cy="18142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0D9DD7-C666-B845-B227-4C21D5882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94" y="4010305"/>
            <a:ext cx="1929363" cy="15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3939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hape 1196"/>
          <p:cNvSpPr>
            <a:spLocks noChangeArrowheads="1"/>
          </p:cNvSpPr>
          <p:nvPr/>
        </p:nvSpPr>
        <p:spPr bwMode="auto">
          <a:xfrm>
            <a:off x="3528097" y="321312"/>
            <a:ext cx="6088062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797" tIns="50797" rIns="50797" bIns="50797" anchor="ctr">
            <a:spAutoFit/>
          </a:bodyPr>
          <a:lstStyle>
            <a:lvl1pPr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100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Thank You!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5" y="1956437"/>
            <a:ext cx="10197926" cy="6798617"/>
          </a:xfrm>
          <a:prstGeom prst="rect">
            <a:avLst/>
          </a:prstGeom>
        </p:spPr>
      </p:pic>
      <p:sp>
        <p:nvSpPr>
          <p:cNvPr id="4" name="Shape 1196">
            <a:extLst>
              <a:ext uri="{FF2B5EF4-FFF2-40B4-BE49-F238E27FC236}">
                <a16:creationId xmlns:a16="http://schemas.microsoft.com/office/drawing/2014/main" id="{9CE98512-E562-724A-821B-5F21DBBF2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320" y="7718341"/>
            <a:ext cx="6517099" cy="84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797" tIns="50797" rIns="50797" bIns="50797" anchor="ctr">
            <a:spAutoFit/>
          </a:bodyPr>
          <a:lstStyle>
            <a:lvl1pPr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defTabSz="582613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4800" b="1" dirty="0">
                <a:solidFill>
                  <a:schemeClr val="bg1"/>
                </a:solidFill>
                <a:latin typeface="Calibri" charset="0"/>
                <a:ea typeface="宋体" charset="-122"/>
                <a:sym typeface="Gill Sans" charset="0"/>
              </a:rPr>
              <a:t>ShanghaiTech University</a:t>
            </a:r>
          </a:p>
        </p:txBody>
      </p:sp>
    </p:spTree>
    <p:extLst>
      <p:ext uri="{BB962C8B-B14F-4D97-AF65-F5344CB8AC3E}">
        <p14:creationId xmlns:p14="http://schemas.microsoft.com/office/powerpoint/2010/main" val="404197689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9">
            <a:extLst>
              <a:ext uri="{FF2B5EF4-FFF2-40B4-BE49-F238E27FC236}">
                <a16:creationId xmlns:a16="http://schemas.microsoft.com/office/drawing/2014/main" id="{4BB53D6B-974B-D44F-BC27-9B729FBAF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" y="322263"/>
            <a:ext cx="11404600" cy="70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algn="ctr" defTabSz="912813">
              <a:lnSpc>
                <a:spcPct val="90000"/>
              </a:lnSpc>
              <a:defRPr/>
            </a:pPr>
            <a:r>
              <a:rPr lang="en-US" altLang="zh-CN" sz="4400" b="1" dirty="0">
                <a:solidFill>
                  <a:srgbClr val="800000"/>
                </a:solidFill>
                <a:latin typeface="Calibri" charset="0"/>
                <a:ea typeface="MS PGothic" charset="0"/>
                <a:cs typeface="MS PGothic" charset="0"/>
                <a:sym typeface="Gill Sans" charset="0"/>
              </a:rPr>
              <a:t>CRISPR/Cas9 Pioneers</a:t>
            </a:r>
            <a:endParaRPr lang="zh-CN" altLang="en-US" sz="4400" b="1" dirty="0">
              <a:solidFill>
                <a:srgbClr val="800000"/>
              </a:solidFill>
              <a:latin typeface="Calibri" charset="0"/>
              <a:ea typeface="MS PGothic" charset="0"/>
              <a:cs typeface="MS PGothic" charset="0"/>
              <a:sym typeface="Gill Sans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CF376D-3663-D043-865C-97FBBE4537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r="10575"/>
          <a:stretch/>
        </p:blipFill>
        <p:spPr>
          <a:xfrm>
            <a:off x="693615" y="1312619"/>
            <a:ext cx="5394845" cy="4713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AEE704-4761-6847-8987-ACF86E994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2" r="8893"/>
          <a:stretch/>
        </p:blipFill>
        <p:spPr>
          <a:xfrm>
            <a:off x="6729046" y="1312619"/>
            <a:ext cx="5650523" cy="47134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0D9FA07-3D03-EE4E-BA27-6461AA53D810}"/>
              </a:ext>
            </a:extLst>
          </p:cNvPr>
          <p:cNvSpPr/>
          <p:nvPr/>
        </p:nvSpPr>
        <p:spPr>
          <a:xfrm>
            <a:off x="693615" y="6213081"/>
            <a:ext cx="56212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Jennifer A. </a:t>
            </a:r>
            <a:r>
              <a:rPr lang="en-US" sz="1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Doudna</a:t>
            </a:r>
            <a:endParaRPr lang="en-US" sz="18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Academy of Sciences</a:t>
            </a:r>
          </a:p>
          <a:p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American Academy of Arts and Sciences</a:t>
            </a:r>
          </a:p>
          <a:p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Academy of Medicine</a:t>
            </a:r>
          </a:p>
          <a:p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Foreign Member of the Royal Society</a:t>
            </a:r>
          </a:p>
          <a:p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Emmanuelle Charpentier</a:t>
            </a:r>
          </a:p>
          <a:p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Foreign Member of National Academy of Sciences</a:t>
            </a:r>
          </a:p>
          <a:p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Royal Swedish Academy of Sciences </a:t>
            </a:r>
          </a:p>
          <a:p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German National Academy of Sciences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2E61DD-B215-0940-AD41-637E71408EC2}"/>
              </a:ext>
            </a:extLst>
          </p:cNvPr>
          <p:cNvSpPr/>
          <p:nvPr/>
        </p:nvSpPr>
        <p:spPr>
          <a:xfrm>
            <a:off x="6729046" y="6213081"/>
            <a:ext cx="532423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Feng Zhang</a:t>
            </a:r>
          </a:p>
          <a:p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Academy of Sciences</a:t>
            </a:r>
          </a:p>
          <a:p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American Academy of Arts and Sciences</a:t>
            </a:r>
          </a:p>
        </p:txBody>
      </p:sp>
    </p:spTree>
    <p:extLst>
      <p:ext uri="{BB962C8B-B14F-4D97-AF65-F5344CB8AC3E}">
        <p14:creationId xmlns:p14="http://schemas.microsoft.com/office/powerpoint/2010/main" val="136440673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5" name="Rectangle 29"/>
          <p:cNvSpPr>
            <a:spLocks noChangeArrowheads="1"/>
          </p:cNvSpPr>
          <p:nvPr/>
        </p:nvSpPr>
        <p:spPr bwMode="auto">
          <a:xfrm>
            <a:off x="787400" y="322263"/>
            <a:ext cx="11404600" cy="70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algn="ctr" defTabSz="912813">
              <a:lnSpc>
                <a:spcPct val="90000"/>
              </a:lnSpc>
              <a:defRPr/>
            </a:pPr>
            <a:r>
              <a:rPr lang="en-US" altLang="zh-CN" sz="4400" b="1" dirty="0">
                <a:solidFill>
                  <a:srgbClr val="800000"/>
                </a:solidFill>
                <a:latin typeface="Calibri" charset="0"/>
                <a:ea typeface="MS PGothic" charset="0"/>
                <a:cs typeface="MS PGothic" charset="0"/>
                <a:sym typeface="Gill Sans" charset="0"/>
              </a:rPr>
              <a:t>Genetic disorder/Rare disease</a:t>
            </a:r>
            <a:endParaRPr lang="zh-CN" altLang="en-US" sz="4400" b="1" dirty="0">
              <a:solidFill>
                <a:srgbClr val="800000"/>
              </a:solidFill>
              <a:latin typeface="Calibri" charset="0"/>
              <a:ea typeface="MS PGothic" charset="0"/>
              <a:cs typeface="MS PGothic" charset="0"/>
              <a:sym typeface="Gill Sans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66EBA8-4A32-B142-9565-D55FE13F3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57" y="1210407"/>
            <a:ext cx="10749085" cy="803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66010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5" name="Rectangle 29"/>
          <p:cNvSpPr>
            <a:spLocks noChangeArrowheads="1"/>
          </p:cNvSpPr>
          <p:nvPr/>
        </p:nvSpPr>
        <p:spPr bwMode="auto">
          <a:xfrm>
            <a:off x="787400" y="262303"/>
            <a:ext cx="11404600" cy="70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algn="ctr" defTabSz="912813">
              <a:lnSpc>
                <a:spcPct val="90000"/>
              </a:lnSpc>
              <a:defRPr/>
            </a:pPr>
            <a:r>
              <a:rPr lang="en-US" altLang="zh-CN" sz="4400" b="1" dirty="0">
                <a:solidFill>
                  <a:srgbClr val="800000"/>
                </a:solidFill>
                <a:latin typeface="Calibri" charset="0"/>
                <a:ea typeface="MS PGothic" charset="0"/>
                <a:cs typeface="MS PGothic" charset="0"/>
                <a:sym typeface="Gill Sans" charset="0"/>
              </a:rPr>
              <a:t>Duchenne muscular dystrophy</a:t>
            </a:r>
            <a:endParaRPr lang="zh-CN" altLang="en-US" sz="4400" b="1" dirty="0">
              <a:solidFill>
                <a:srgbClr val="800000"/>
              </a:solidFill>
              <a:latin typeface="Calibri" charset="0"/>
              <a:ea typeface="MS PGothic" charset="0"/>
              <a:cs typeface="MS PGothic" charset="0"/>
              <a:sym typeface="Gill San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36410-C6F0-EB4A-922C-2922D5E4A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74" y="1174076"/>
            <a:ext cx="10245773" cy="5361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3CBDF1-5E7C-4847-A4BB-85F20B297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580" y="6842904"/>
            <a:ext cx="87757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8148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E695BF-9505-B14D-ADD1-2D7259E72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66" y="1559065"/>
            <a:ext cx="6225319" cy="7327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B20290-C06F-2244-A7D0-57C55D1B1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496" y="1559065"/>
            <a:ext cx="1361454" cy="2173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35C35E-8673-C04B-8EEF-A6C438DE3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525" y="1559065"/>
            <a:ext cx="4246739" cy="2173331"/>
          </a:xfrm>
          <a:prstGeom prst="rect">
            <a:avLst/>
          </a:prstGeom>
        </p:spPr>
      </p:pic>
      <p:sp>
        <p:nvSpPr>
          <p:cNvPr id="8" name="Rectangle 29">
            <a:extLst>
              <a:ext uri="{FF2B5EF4-FFF2-40B4-BE49-F238E27FC236}">
                <a16:creationId xmlns:a16="http://schemas.microsoft.com/office/drawing/2014/main" id="{4BB53D6B-974B-D44F-BC27-9B729FBAF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480" y="322263"/>
            <a:ext cx="11789348" cy="70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ctr" defTabSz="912813">
              <a:lnSpc>
                <a:spcPct val="90000"/>
              </a:lnSpc>
              <a:defRPr/>
            </a:pPr>
            <a:r>
              <a:rPr lang="en-US" altLang="zh-CN" sz="4400" b="1" dirty="0">
                <a:solidFill>
                  <a:srgbClr val="800000"/>
                </a:solidFill>
                <a:latin typeface="Calibri" charset="0"/>
                <a:ea typeface="MS PGothic" charset="0"/>
                <a:cs typeface="MS PGothic" charset="0"/>
                <a:sym typeface="Gill Sans" charset="0"/>
              </a:rPr>
              <a:t>Genetic disorder derived by single base mutation </a:t>
            </a:r>
            <a:endParaRPr lang="zh-CN" altLang="en-US" sz="4400" b="1" dirty="0">
              <a:solidFill>
                <a:srgbClr val="800000"/>
              </a:solidFill>
              <a:latin typeface="Calibri" charset="0"/>
              <a:ea typeface="MS PGothic" charset="0"/>
              <a:cs typeface="MS PGothic" charset="0"/>
              <a:sym typeface="Gill Sans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C8CCC9-219D-C740-8088-6EF938456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5233" y="3810549"/>
            <a:ext cx="3868169" cy="477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68680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hape 111"/>
          <p:cNvSpPr>
            <a:spLocks noChangeArrowheads="1"/>
          </p:cNvSpPr>
          <p:nvPr/>
        </p:nvSpPr>
        <p:spPr bwMode="auto">
          <a:xfrm>
            <a:off x="184150" y="271463"/>
            <a:ext cx="12582525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97" tIns="50797" rIns="50797" bIns="50797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44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CRISPR/Cas9 is inefficient in precise gene correction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9079265" y="9321554"/>
            <a:ext cx="24415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err="1">
                <a:latin typeface="Calibri" charset="0"/>
                <a:ea typeface="Calibri" charset="0"/>
                <a:cs typeface="Calibri" charset="0"/>
              </a:rPr>
              <a:t>Komor</a:t>
            </a:r>
            <a:r>
              <a:rPr lang="en-US" altLang="zh-CN" sz="1200" dirty="0">
                <a:latin typeface="Calibri" charset="0"/>
                <a:ea typeface="Calibri" charset="0"/>
                <a:cs typeface="Calibri" charset="0"/>
              </a:rPr>
              <a:t> et al., </a:t>
            </a:r>
            <a:r>
              <a:rPr lang="is-IS" altLang="zh-CN" sz="1200" i="1" dirty="0">
                <a:latin typeface="Calibri" charset="0"/>
                <a:ea typeface="Calibri" charset="0"/>
                <a:cs typeface="Calibri" charset="0"/>
              </a:rPr>
              <a:t>Cell, </a:t>
            </a:r>
            <a:r>
              <a:rPr lang="is-IS" altLang="zh-CN" sz="1200" dirty="0">
                <a:latin typeface="Calibri" charset="0"/>
                <a:ea typeface="Calibri" charset="0"/>
                <a:cs typeface="Calibri" charset="0"/>
              </a:rPr>
              <a:t>2017,</a:t>
            </a:r>
            <a:r>
              <a:rPr lang="is-IS" altLang="zh-CN" sz="12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s-IS" altLang="zh-CN" sz="1200" dirty="0">
                <a:latin typeface="Calibri" charset="0"/>
                <a:ea typeface="Calibri" charset="0"/>
                <a:cs typeface="Calibri" charset="0"/>
              </a:rPr>
              <a:t>168: 20–36</a:t>
            </a:r>
            <a:endParaRPr lang="en-US" altLang="zh-CN" sz="12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90027" y="1187326"/>
            <a:ext cx="9930745" cy="8134228"/>
            <a:chOff x="1590027" y="1187326"/>
            <a:chExt cx="9930745" cy="81342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0027" y="1187326"/>
              <a:ext cx="9930745" cy="813422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625539" y="1236396"/>
              <a:ext cx="478465" cy="478465"/>
            </a:xfrm>
            <a:prstGeom prst="rect">
              <a:avLst/>
            </a:prstGeom>
            <a:solidFill>
              <a:srgbClr val="E7E3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161922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11"/>
          <p:cNvSpPr>
            <a:spLocks noChangeArrowheads="1"/>
          </p:cNvSpPr>
          <p:nvPr/>
        </p:nvSpPr>
        <p:spPr bwMode="auto">
          <a:xfrm>
            <a:off x="595486" y="194505"/>
            <a:ext cx="11772900" cy="77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97" tIns="50797" rIns="50797" bIns="50797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44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Base editing: the next generation of gene editing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9" y="2404399"/>
            <a:ext cx="5945797" cy="5615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769" y="2404399"/>
            <a:ext cx="6166778" cy="42656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95486" y="1711912"/>
            <a:ext cx="54770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#1 in Nature’s 10 people of 2017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92107" y="1720540"/>
            <a:ext cx="6235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Top 10 in Science’s breakthrough of 2017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E52050-9536-5545-91D9-FD02E6AFA0B2}"/>
              </a:ext>
            </a:extLst>
          </p:cNvPr>
          <p:cNvSpPr/>
          <p:nvPr/>
        </p:nvSpPr>
        <p:spPr>
          <a:xfrm>
            <a:off x="381344" y="7877581"/>
            <a:ext cx="74262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00FF"/>
                </a:solidFill>
                <a:latin typeface="SimHei" panose="02010609060101010101" pitchFamily="49" charset="-122"/>
                <a:ea typeface="SimHei" panose="02010609060101010101" pitchFamily="49" charset="-122"/>
                <a:cs typeface="Calibri" panose="020F0502020204030204" pitchFamily="34" charset="0"/>
              </a:rPr>
              <a:t>刘如谦</a:t>
            </a:r>
            <a:endParaRPr lang="en-US" sz="1800" dirty="0">
              <a:solidFill>
                <a:srgbClr val="0000FF"/>
              </a:solidFill>
              <a:latin typeface="SimHei" panose="02010609060101010101" pitchFamily="49" charset="-122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 of the </a:t>
            </a:r>
            <a:r>
              <a:rPr lang="en-US" sz="18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Merkin</a:t>
            </a:r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Institute of Transformative Technologies in Healthcare</a:t>
            </a:r>
          </a:p>
          <a:p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Broad Institute Core Institute Member and Vice-Chair of the Faculty</a:t>
            </a:r>
          </a:p>
          <a:p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Howard Hughes Medical Institute Investigator</a:t>
            </a:r>
          </a:p>
          <a:p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Harvard University Professor of Chemistry and Chemical Biology</a:t>
            </a:r>
          </a:p>
        </p:txBody>
      </p:sp>
    </p:spTree>
    <p:extLst>
      <p:ext uri="{BB962C8B-B14F-4D97-AF65-F5344CB8AC3E}">
        <p14:creationId xmlns:p14="http://schemas.microsoft.com/office/powerpoint/2010/main" val="152590479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11"/>
          <p:cNvSpPr>
            <a:spLocks noChangeArrowheads="1"/>
          </p:cNvSpPr>
          <p:nvPr/>
        </p:nvSpPr>
        <p:spPr bwMode="auto">
          <a:xfrm>
            <a:off x="595486" y="194505"/>
            <a:ext cx="11772900" cy="77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97" tIns="50797" rIns="50797" bIns="50797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MS PGothic" charset="-128"/>
                <a:sym typeface="Helvetica" charset="0"/>
              </a:defRPr>
            </a:lvl9pPr>
          </a:lstStyle>
          <a:p>
            <a:pPr algn="ctr" eaLnBrk="1" hangingPunct="1"/>
            <a:r>
              <a:rPr lang="en-US" altLang="zh-CN" sz="4400" b="1" dirty="0">
                <a:solidFill>
                  <a:srgbClr val="800000"/>
                </a:solidFill>
                <a:latin typeface="Calibri" charset="0"/>
                <a:ea typeface="宋体" charset="-122"/>
                <a:sym typeface="Gill Sans" charset="0"/>
              </a:rPr>
              <a:t>Base editing: the next generation of gene editing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9EC4E3-074A-F747-A9CB-A6F42CC63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32" y="1607526"/>
            <a:ext cx="12063408" cy="582490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BA2FD25-391C-7541-9BDA-3F452EF21519}"/>
              </a:ext>
            </a:extLst>
          </p:cNvPr>
          <p:cNvGrpSpPr/>
          <p:nvPr/>
        </p:nvGrpSpPr>
        <p:grpSpPr>
          <a:xfrm>
            <a:off x="2141415" y="4345354"/>
            <a:ext cx="8034215" cy="1469293"/>
            <a:chOff x="2141415" y="4345354"/>
            <a:chExt cx="8034215" cy="146929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20F50D1-3B2C-DB41-B857-153C327FB72E}"/>
                </a:ext>
              </a:extLst>
            </p:cNvPr>
            <p:cNvSpPr/>
            <p:nvPr/>
          </p:nvSpPr>
          <p:spPr>
            <a:xfrm>
              <a:off x="2141415" y="5040924"/>
              <a:ext cx="1547446" cy="77372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2AB5A7A-CE38-F645-BE05-7E91C80D006F}"/>
                </a:ext>
              </a:extLst>
            </p:cNvPr>
            <p:cNvSpPr/>
            <p:nvPr/>
          </p:nvSpPr>
          <p:spPr>
            <a:xfrm>
              <a:off x="8323384" y="4345354"/>
              <a:ext cx="1852246" cy="33997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572564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13474</TotalTime>
  <Words>611</Words>
  <Application>Microsoft Macintosh PowerPoint</Application>
  <PresentationFormat>Custom</PresentationFormat>
  <Paragraphs>82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MS PGothic</vt:lpstr>
      <vt:lpstr>新細明體</vt:lpstr>
      <vt:lpstr>SimHei</vt:lpstr>
      <vt:lpstr>宋体</vt:lpstr>
      <vt:lpstr>Arial</vt:lpstr>
      <vt:lpstr>Calibri</vt:lpstr>
      <vt:lpstr>Gill Sans</vt:lpstr>
      <vt:lpstr>Helvetica</vt:lpstr>
      <vt:lpstr>Lucida Grande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Chen Jia</cp:lastModifiedBy>
  <cp:revision>1238</cp:revision>
  <dcterms:modified xsi:type="dcterms:W3CDTF">2020-06-02T14:31:04Z</dcterms:modified>
</cp:coreProperties>
</file>