
<file path=[Content_Types].xml><?xml version="1.0" encoding="utf-8"?>
<Types xmlns="http://schemas.openxmlformats.org/package/2006/content-types">
  <Default Extension="png" ContentType="image/png"/>
  <Default Extension="tiff" ContentType="image/tif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613" r:id="rId3"/>
    <p:sldId id="500" r:id="rId4"/>
    <p:sldId id="559" r:id="rId5"/>
    <p:sldId id="560" r:id="rId7"/>
    <p:sldId id="562" r:id="rId8"/>
    <p:sldId id="573" r:id="rId9"/>
    <p:sldId id="649" r:id="rId10"/>
    <p:sldId id="676" r:id="rId11"/>
    <p:sldId id="696" r:id="rId12"/>
    <p:sldId id="675" r:id="rId13"/>
    <p:sldId id="579" r:id="rId14"/>
    <p:sldId id="588" r:id="rId15"/>
    <p:sldId id="583" r:id="rId16"/>
    <p:sldId id="591" r:id="rId17"/>
    <p:sldId id="592" r:id="rId18"/>
    <p:sldId id="665" r:id="rId19"/>
    <p:sldId id="601" r:id="rId20"/>
    <p:sldId id="674" r:id="rId21"/>
    <p:sldId id="677" r:id="rId22"/>
    <p:sldId id="602" r:id="rId23"/>
    <p:sldId id="678" r:id="rId24"/>
    <p:sldId id="679" r:id="rId25"/>
    <p:sldId id="544" r:id="rId26"/>
    <p:sldId id="640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, Rui" initials="LR" lastIdx="2" clrIdx="0"/>
  <p:cmAuthor id="2" name="Xiangyu Liu" initials="XL" lastIdx="1" clrIdx="1"/>
  <p:cmAuthor id="3" name="jinpeng sun" initials="js" lastIdx="17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89684" autoAdjust="0"/>
  </p:normalViewPr>
  <p:slideViewPr>
    <p:cSldViewPr snapToGrid="0">
      <p:cViewPr varScale="1">
        <p:scale>
          <a:sx n="79" d="100"/>
          <a:sy n="79" d="100"/>
        </p:scale>
        <p:origin x="859" y="120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B894F-B596-4BA8-BBC9-E3A54FEE01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E2057-40F6-4F3C-970E-865BD7B56E7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E2057-40F6-4F3C-970E-865BD7B56E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D67B1-0DAC-4A1A-B85F-CA88DA464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E2057-40F6-4F3C-970E-865BD7B56E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E2057-40F6-4F3C-970E-865BD7B56E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Multivalent Interactions Drive Phase Separation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22930-E6C3-9B40-9436-662870F7C47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Lewin's GENES XII 12th Edition</a:t>
            </a:r>
            <a:endParaRPr lang="en-US" altLang="zh-CN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Molecular Biology of the Cell, 6th Edition</a:t>
            </a:r>
            <a:endParaRPr lang="en-US" altLang="zh-CN" sz="120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zh-CN" sz="1200" b="0" i="0" kern="1200" dirty="0" smtClean="0">
                <a:solidFill>
                  <a:schemeClr val="tx1"/>
                </a:solidFill>
                <a:effectLst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Zhang, H., et al. </a:t>
            </a:r>
            <a:r>
              <a:rPr lang="it-IT" altLang="zh-CN" sz="1200" b="0" i="1" kern="1200" dirty="0" smtClean="0">
                <a:solidFill>
                  <a:schemeClr val="tx1"/>
                </a:solidFill>
                <a:effectLst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Sci China Life Sci</a:t>
            </a:r>
            <a:r>
              <a:rPr lang="it-IT" altLang="zh-CN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 (2020)</a:t>
            </a: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E2057-40F6-4F3C-970E-865BD7B56E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E2057-40F6-4F3C-970E-865BD7B56E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“mark”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E2057-40F6-4F3C-970E-865BD7B56E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“mark”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E2057-40F6-4F3C-970E-865BD7B56E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90204" pitchFamily="34" charset="0"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E2057-40F6-4F3C-970E-865BD7B56E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85F4-90E1-47D6-816B-D506CAD2FA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E2360-25E5-4CA8-ADEF-DD56DBBD54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85F4-90E1-47D6-816B-D506CAD2FA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E2360-25E5-4CA8-ADEF-DD56DBBD54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85F4-90E1-47D6-816B-D506CAD2FA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E2360-25E5-4CA8-ADEF-DD56DBBD54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85F4-90E1-47D6-816B-D506CAD2FA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E2360-25E5-4CA8-ADEF-DD56DBBD54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85F4-90E1-47D6-816B-D506CAD2FA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E2360-25E5-4CA8-ADEF-DD56DBBD54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85F4-90E1-47D6-816B-D506CAD2FA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E2360-25E5-4CA8-ADEF-DD56DBBD54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85F4-90E1-47D6-816B-D506CAD2FA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E2360-25E5-4CA8-ADEF-DD56DBBD54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85F4-90E1-47D6-816B-D506CAD2FA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E2360-25E5-4CA8-ADEF-DD56DBBD54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85F4-90E1-47D6-816B-D506CAD2FA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E2360-25E5-4CA8-ADEF-DD56DBBD54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85F4-90E1-47D6-816B-D506CAD2FA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E2360-25E5-4CA8-ADEF-DD56DBBD54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85F4-90E1-47D6-816B-D506CAD2FA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E2360-25E5-4CA8-ADEF-DD56DBBD54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585F4-90E1-47D6-816B-D506CAD2FA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E2360-25E5-4CA8-ADEF-DD56DBBD54A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7" Type="http://schemas.openxmlformats.org/officeDocument/2006/relationships/notesSlide" Target="../notesSlides/notesSlide3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23.png"/><Relationship Id="rId14" Type="http://schemas.openxmlformats.org/officeDocument/2006/relationships/image" Target="../media/image22.png"/><Relationship Id="rId13" Type="http://schemas.openxmlformats.org/officeDocument/2006/relationships/image" Target="../media/image21.png"/><Relationship Id="rId12" Type="http://schemas.microsoft.com/office/2007/relationships/media" Target="../media/media1.mov"/><Relationship Id="rId11" Type="http://schemas.openxmlformats.org/officeDocument/2006/relationships/video" Target="../media/media1.mov"/><Relationship Id="rId10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08275" y="932815"/>
            <a:ext cx="6681470" cy="1325880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b="1">
                <a:latin typeface="Arial" panose="020B0604020202090204" pitchFamily="34" charset="0"/>
                <a:cs typeface="Arial" panose="020B0604020202090204" pitchFamily="34" charset="0"/>
              </a:rPr>
              <a:t>Phase Separation </a:t>
            </a:r>
            <a:r>
              <a:rPr lang="en-US" altLang="zh-CN" sz="3600" b="1">
                <a:latin typeface="Arial" panose="020B0604020202090204" pitchFamily="34" charset="0"/>
                <a:cs typeface="Arial" panose="020B0604020202090204" pitchFamily="34" charset="0"/>
              </a:rPr>
              <a:t>in</a:t>
            </a:r>
            <a:r>
              <a:rPr lang="zh-CN" altLang="en-US" sz="3600" b="1">
                <a:latin typeface="Arial" panose="020B0604020202090204" pitchFamily="34" charset="0"/>
                <a:cs typeface="Arial" panose="020B0604020202090204" pitchFamily="34" charset="0"/>
              </a:rPr>
              <a:t> Transcription </a:t>
            </a:r>
            <a:r>
              <a:rPr lang="en-US" altLang="zh-CN" sz="3600" b="1">
                <a:latin typeface="Arial" panose="020B0604020202090204" pitchFamily="34" charset="0"/>
                <a:cs typeface="Arial" panose="020B0604020202090204" pitchFamily="34" charset="0"/>
              </a:rPr>
              <a:t>Repression</a:t>
            </a:r>
            <a:endParaRPr lang="en-US" altLang="zh-CN" sz="3600" b="1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12035" y="4301490"/>
            <a:ext cx="7818755" cy="1699895"/>
          </a:xfrm>
        </p:spPr>
        <p:txBody>
          <a:bodyPr>
            <a:normAutofit fontScale="80000"/>
          </a:bodyPr>
          <a:lstStyle/>
          <a:p>
            <a:pPr marL="0" indent="0" algn="ctr">
              <a:buNone/>
            </a:pPr>
            <a:r>
              <a:rPr lang="en-US" altLang="zh-CN">
                <a:latin typeface="Arial" panose="020B0604020202090204" pitchFamily="34" charset="0"/>
                <a:cs typeface="Arial" panose="020B0604020202090204" pitchFamily="34" charset="0"/>
              </a:rPr>
              <a:t>19th Chinese-American Frontiers of Sciences Symposium</a:t>
            </a:r>
            <a:endParaRPr lang="en-US" altLang="zh-CN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0" indent="0" algn="ctr">
              <a:buNone/>
            </a:pPr>
            <a:r>
              <a:rPr lang="en-US" altLang="zh-CN">
                <a:latin typeface="Arial" panose="020B0604020202090204" pitchFamily="34" charset="0"/>
                <a:cs typeface="Arial" panose="020B0604020202090204" pitchFamily="34" charset="0"/>
              </a:rPr>
              <a:t>Pilong Li</a:t>
            </a:r>
            <a:endParaRPr lang="en-US" altLang="zh-CN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0" indent="0" algn="ctr">
              <a:buNone/>
            </a:pPr>
            <a:r>
              <a:rPr lang="en-US" altLang="zh-CN">
                <a:latin typeface="Arial" panose="020B0604020202090204" pitchFamily="34" charset="0"/>
                <a:cs typeface="Arial" panose="020B0604020202090204" pitchFamily="34" charset="0"/>
              </a:rPr>
              <a:t>Tsinghua University, Beijing, China</a:t>
            </a:r>
            <a:endParaRPr lang="en-US" altLang="zh-CN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" name="标题 1"/>
          <p:cNvSpPr>
            <a:spLocks noGrp="1"/>
          </p:cNvSpPr>
          <p:nvPr>
            <p:ph type="title"/>
          </p:nvPr>
        </p:nvSpPr>
        <p:spPr>
          <a:xfrm>
            <a:off x="0" y="224155"/>
            <a:ext cx="12192000" cy="1066800"/>
          </a:xfrm>
        </p:spPr>
        <p:txBody>
          <a:bodyPr vert="horz" lIns="91440" tIns="45720" rIns="91440" bIns="45720" rtlCol="0" anchor="ctr">
            <a:noAutofit/>
          </a:bodyPr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CN" sz="3200" b="1" dirty="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Take-home Message from the Emerging Field</a:t>
            </a:r>
            <a:endParaRPr lang="en-US" altLang="zh-CN" sz="3200" b="1" dirty="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1570990" y="2842895"/>
            <a:ext cx="91440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Multivalent biomacromolecular interaction-driven LLPS underlies the formation of membrane-less organelles in cells and perturbations to LLPS might cause various diseases</a:t>
            </a:r>
            <a:endParaRPr lang="en-US" altLang="zh-CN" sz="2400" b="1" dirty="0">
              <a:solidFill>
                <a:srgbClr val="FF00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22010" y="2184668"/>
            <a:ext cx="2300603" cy="2069059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>
            <a:off x="7388098" y="2880899"/>
            <a:ext cx="1071815" cy="13828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7440273" y="2184668"/>
            <a:ext cx="1019640" cy="4771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9165450" y="1792304"/>
            <a:ext cx="1539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Transcription</a:t>
            </a:r>
            <a:endParaRPr lang="zh-CN" altLang="en-US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913" y="2184668"/>
            <a:ext cx="2617061" cy="206905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8459913" y="2184668"/>
            <a:ext cx="2617061" cy="20791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0" y="175895"/>
            <a:ext cx="12192000" cy="929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spcBef>
                <a:spcPts val="0"/>
              </a:spcBef>
              <a:buNone/>
              <a:defRPr sz="4400">
                <a:solidFill>
                  <a:srgbClr val="231F20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defRPr>
            </a:lvl1pPr>
          </a:lstStyle>
          <a:p>
            <a:r>
              <a:rPr lang="en-US" altLang="zh-CN" sz="3200" b="1" dirty="0">
                <a:latin typeface="Arial" panose="020B0604020202090204" pitchFamily="34" charset="0"/>
                <a:cs typeface="Arial" panose="020B0604020202090204" pitchFamily="34" charset="0"/>
              </a:rPr>
              <a:t>Chromosomes Compact into Nucleus </a:t>
            </a:r>
            <a:endParaRPr lang="en-US" altLang="zh-CN" sz="3200" b="1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r>
              <a:rPr lang="en-US" altLang="zh-CN" sz="3200" b="1" dirty="0">
                <a:latin typeface="Arial" panose="020B0604020202090204" pitchFamily="34" charset="0"/>
                <a:cs typeface="Arial" panose="020B0604020202090204" pitchFamily="34" charset="0"/>
              </a:rPr>
              <a:t>and Form Domains/Compartments</a:t>
            </a:r>
            <a:endParaRPr lang="en-US" altLang="zh-CN" sz="3200" b="1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161984" y="1815336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C</a:t>
            </a:r>
            <a:r>
              <a:rPr lang="zh-CN" altLang="en-US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entral </a:t>
            </a:r>
            <a:r>
              <a:rPr lang="en-US" altLang="zh-CN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D</a:t>
            </a:r>
            <a:r>
              <a:rPr lang="zh-CN" altLang="en-US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ogma </a:t>
            </a:r>
            <a:endParaRPr lang="zh-CN" altLang="en-US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1282065"/>
            <a:ext cx="4496435" cy="53213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728830" y="4714574"/>
            <a:ext cx="5755005" cy="70675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Transcription repression!</a:t>
            </a:r>
            <a:endParaRPr lang="en-US" altLang="zh-CN" sz="4000" b="1" dirty="0" smtClean="0">
              <a:solidFill>
                <a:srgbClr val="FF000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3536950" y="5459730"/>
            <a:ext cx="8559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euchromatin</a:t>
            </a:r>
            <a:endParaRPr lang="en-US" altLang="zh-CN" sz="2400" b="1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heterochromatin</a:t>
            </a:r>
            <a:endParaRPr lang="en-US" altLang="zh-CN" sz="2400" b="1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3175" y="1042670"/>
            <a:ext cx="2296160" cy="57054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180" y="1495425"/>
            <a:ext cx="7542530" cy="456882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466330" y="1084580"/>
            <a:ext cx="170053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'Histone codes'</a:t>
            </a: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0" y="79071"/>
            <a:ext cx="12192000" cy="7433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spcBef>
                <a:spcPts val="0"/>
              </a:spcBef>
              <a:buNone/>
              <a:defRPr sz="4400">
                <a:solidFill>
                  <a:srgbClr val="231F20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defRPr>
            </a:lvl1pPr>
          </a:lstStyle>
          <a:p>
            <a:r>
              <a:rPr lang="en-US" altLang="zh-CN" sz="3200" b="1" dirty="0">
                <a:latin typeface="Arial" panose="020B0604020202090204" pitchFamily="34" charset="0"/>
                <a:cs typeface="Arial" panose="020B0604020202090204" pitchFamily="34" charset="0"/>
              </a:rPr>
              <a:t>‘Epigenetic Codes/Marks’</a:t>
            </a:r>
            <a:endParaRPr lang="en-US" altLang="zh-CN" sz="3200" b="1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b="9496"/>
          <a:stretch>
            <a:fillRect/>
          </a:stretch>
        </p:blipFill>
        <p:spPr>
          <a:xfrm>
            <a:off x="1800860" y="1477010"/>
            <a:ext cx="8641080" cy="4918075"/>
          </a:xfrm>
          <a:prstGeom prst="rect">
            <a:avLst/>
          </a:prstGeom>
        </p:spPr>
      </p:pic>
      <p:sp>
        <p:nvSpPr>
          <p:cNvPr id="20" name="标题 1"/>
          <p:cNvSpPr txBox="1"/>
          <p:nvPr/>
        </p:nvSpPr>
        <p:spPr>
          <a:xfrm>
            <a:off x="0" y="223851"/>
            <a:ext cx="12192000" cy="7433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CN" sz="3200" b="1" dirty="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Heterochromatic Repressive Compartment</a:t>
            </a:r>
            <a:endParaRPr lang="en-US" altLang="zh-CN" sz="3200" b="1" dirty="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1678" y="1425575"/>
            <a:ext cx="4680000" cy="5139466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0" y="67310"/>
            <a:ext cx="12192000" cy="11410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CN" sz="3200" b="1" dirty="0">
                <a:latin typeface="Arial" panose="020B0604020202090204" pitchFamily="34" charset="0"/>
                <a:cs typeface="Arial" panose="020B0604020202090204" pitchFamily="34" charset="0"/>
              </a:rPr>
              <a:t>Constitutive Heterochromatin: </a:t>
            </a:r>
            <a:endParaRPr lang="en-US" altLang="zh-CN" sz="3200" b="1" dirty="0" smtClean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CN" sz="3200" b="1" dirty="0" smtClean="0">
                <a:latin typeface="Arial" panose="020B0604020202090204" pitchFamily="34" charset="0"/>
                <a:cs typeface="Arial" panose="020B0604020202090204" pitchFamily="34" charset="0"/>
              </a:rPr>
              <a:t>Mark</a:t>
            </a:r>
            <a:r>
              <a:rPr lang="en-US" altLang="zh-CN" sz="3200" b="1" dirty="0">
                <a:latin typeface="Arial" panose="020B0604020202090204" pitchFamily="34" charset="0"/>
                <a:cs typeface="Arial" panose="020B0604020202090204" pitchFamily="34" charset="0"/>
              </a:rPr>
              <a:t>, Writer, Reader</a:t>
            </a:r>
            <a:endParaRPr lang="zh-CN" altLang="en-US" sz="3200" b="1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521310" y="2960069"/>
            <a:ext cx="5110480" cy="4603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400" b="1" dirty="0" smtClean="0">
                <a:solidFill>
                  <a:srgbClr val="FF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Extensive multivalent interactions</a:t>
            </a:r>
            <a:endParaRPr lang="en-US" altLang="zh-CN" sz="2400" b="1" dirty="0" smtClean="0">
              <a:solidFill>
                <a:srgbClr val="FF00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85035" y="6394450"/>
            <a:ext cx="1801495" cy="3371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p>
            <a:r>
              <a:rPr lang="en-US" altLang="zh-CN" sz="1600" b="1" dirty="0" smtClean="0">
                <a:solidFill>
                  <a:srgbClr val="FF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Epigenetic mark</a:t>
            </a:r>
            <a:endParaRPr lang="en-US" altLang="zh-CN" sz="1600" b="1" dirty="0" smtClean="0">
              <a:solidFill>
                <a:srgbClr val="FF00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10400" y="5962015"/>
            <a:ext cx="2849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CN" dirty="0"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Heterochromatin Protein 1</a:t>
            </a:r>
            <a:endParaRPr lang="en-US" altLang="zh-CN" dirty="0">
              <a:latin typeface="Arial" panose="020B0604020202090204" pitchFamily="34" charset="0"/>
              <a:cs typeface="Arial" panose="020B060402020209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0" y="103201"/>
            <a:ext cx="12192000" cy="1141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CN" sz="3200" b="1" dirty="0">
                <a:latin typeface="Arial" panose="020B0604020202090204" pitchFamily="34" charset="0"/>
                <a:cs typeface="Arial" panose="020B0604020202090204" pitchFamily="34" charset="0"/>
              </a:rPr>
              <a:t>Multiple LLPS Mechanisms </a:t>
            </a:r>
            <a:endParaRPr lang="en-US" altLang="zh-CN" sz="3200" b="1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CN" sz="3200" b="1" dirty="0">
                <a:latin typeface="Arial" panose="020B0604020202090204" pitchFamily="34" charset="0"/>
                <a:cs typeface="Arial" panose="020B0604020202090204" pitchFamily="34" charset="0"/>
              </a:rPr>
              <a:t>Involving H3K9me3 Reader, HP1</a:t>
            </a:r>
            <a:endParaRPr lang="zh-CN" altLang="en-US" sz="3200" b="1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50216" y="1632585"/>
            <a:ext cx="10036348" cy="435133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2390" y="613846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altLang="zh-CN" sz="1400" kern="1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Strom et al., </a:t>
            </a:r>
            <a:r>
              <a:rPr lang="en-US" altLang="zh-CN" sz="1400" i="1" kern="1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Nature</a:t>
            </a:r>
            <a:r>
              <a:rPr lang="en-US" altLang="zh-CN" sz="1400" kern="1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(2017)</a:t>
            </a:r>
            <a:endParaRPr lang="zh-CN" altLang="zh-CN" sz="1400" kern="1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lang="en-US" altLang="zh-CN" sz="1400" kern="1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Larson et al., </a:t>
            </a:r>
            <a:r>
              <a:rPr lang="en-US" altLang="zh-CN" sz="1400" i="1" kern="1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Nature</a:t>
            </a:r>
            <a:r>
              <a:rPr lang="en-US" altLang="zh-CN" sz="1400" kern="1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(2017)</a:t>
            </a:r>
            <a:endParaRPr lang="zh-CN" altLang="zh-CN" sz="1400" kern="1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19998" y="6138464"/>
            <a:ext cx="27399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kern="1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Wang et al., </a:t>
            </a:r>
            <a:r>
              <a:rPr lang="en-US" altLang="zh-CN" sz="1400" i="1" kern="1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Molecular Cell</a:t>
            </a:r>
            <a:r>
              <a:rPr lang="en-US" altLang="zh-CN" sz="1400" kern="1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(2019)</a:t>
            </a:r>
            <a:endParaRPr lang="en-US" altLang="zh-CN" sz="1400" kern="1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just"/>
            <a:r>
              <a:rPr lang="en-US" altLang="zh-CN" sz="1400" kern="1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Sanulli</a:t>
            </a:r>
            <a:r>
              <a:rPr lang="en-US" altLang="zh-CN" sz="1400" kern="1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et al., </a:t>
            </a:r>
            <a:r>
              <a:rPr lang="en-US" altLang="zh-CN" sz="1400" i="1" kern="1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Nature</a:t>
            </a:r>
            <a:r>
              <a:rPr lang="en-US" altLang="zh-CN" sz="1400" kern="1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(2019)</a:t>
            </a:r>
            <a:endParaRPr lang="zh-CN" altLang="zh-CN" sz="1400" kern="1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15" y="1543071"/>
            <a:ext cx="4432646" cy="443545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7366635" y="6102985"/>
            <a:ext cx="407225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503050405090304" pitchFamily="18" charset="0"/>
                <a:cs typeface="Times New Roman" panose="02020503050405090304" pitchFamily="18" charset="0"/>
              </a:rPr>
              <a:t>Celebrating 5 years of innovation at ICSB </a:t>
            </a: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zh-CN" altLang="en-US" dirty="0">
                <a:latin typeface="Times New Roman" panose="02020503050405090304" pitchFamily="18" charset="0"/>
                <a:cs typeface="Times New Roman" panose="02020503050405090304" pitchFamily="18" charset="0"/>
              </a:rPr>
              <a:t>(Science/AAAS, Washington, DC, 2019)</a:t>
            </a: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0" y="141301"/>
            <a:ext cx="12192000" cy="1141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CN" sz="3200" b="1" dirty="0">
                <a:latin typeface="Arial" panose="020B0604020202090204" pitchFamily="34" charset="0"/>
                <a:cs typeface="Arial" panose="020B0604020202090204" pitchFamily="34" charset="0"/>
              </a:rPr>
              <a:t>LLPS-driven Heterochromatin Formation</a:t>
            </a:r>
            <a:endParaRPr lang="en-US" altLang="zh-CN" sz="3200" b="1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CN" sz="3200" b="1" dirty="0">
                <a:latin typeface="Arial" panose="020B0604020202090204" pitchFamily="34" charset="0"/>
                <a:cs typeface="Arial" panose="020B0604020202090204" pitchFamily="34" charset="0"/>
              </a:rPr>
              <a:t>in Animals and Plants</a:t>
            </a:r>
            <a:endParaRPr lang="en-US" altLang="zh-CN" sz="3200" b="1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34521" y="1825625"/>
            <a:ext cx="8522958" cy="4351338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0" y="180036"/>
            <a:ext cx="12192000" cy="1141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CN" sz="3200" b="1" dirty="0">
                <a:latin typeface="Arial" panose="020B0604020202090204" pitchFamily="34" charset="0"/>
                <a:cs typeface="Arial" panose="020B0604020202090204" pitchFamily="34" charset="0"/>
              </a:rPr>
              <a:t>Linker Histone 1 and MeCP2 Undergo</a:t>
            </a:r>
            <a:endParaRPr lang="en-US" altLang="zh-CN" sz="3200" b="1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CN" sz="3200" b="1" dirty="0">
                <a:latin typeface="Arial" panose="020B0604020202090204" pitchFamily="34" charset="0"/>
                <a:cs typeface="Arial" panose="020B0604020202090204" pitchFamily="34" charset="0"/>
              </a:rPr>
              <a:t>Immiscible LLPS with Chromatin in Test Tubes</a:t>
            </a:r>
            <a:endParaRPr lang="zh-CN" altLang="en-US" sz="3200" b="1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09370" y="6365972"/>
            <a:ext cx="3205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Wang 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et al., </a:t>
            </a:r>
            <a:r>
              <a:rPr lang="en-US" altLang="zh-CN" i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Cell Research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altLang="zh-CN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2020</a:t>
            </a:r>
            <a:endParaRPr lang="en-US" altLang="zh-CN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796655" y="6140547"/>
            <a:ext cx="31927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Wang 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et al., </a:t>
            </a:r>
            <a:r>
              <a:rPr lang="en-US" altLang="zh-CN" i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Cell Research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altLang="zh-CN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2020</a:t>
            </a:r>
            <a:endParaRPr lang="en-US" altLang="zh-CN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" name="标题 1"/>
          <p:cNvSpPr txBox="1"/>
          <p:nvPr/>
        </p:nvSpPr>
        <p:spPr>
          <a:xfrm>
            <a:off x="0" y="35256"/>
            <a:ext cx="12192000" cy="1141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CN" sz="3200" b="1" dirty="0" err="1">
                <a:latin typeface="Arial" panose="020B0604020202090204" pitchFamily="34" charset="0"/>
                <a:cs typeface="Arial" panose="020B0604020202090204" pitchFamily="34" charset="0"/>
              </a:rPr>
              <a:t>H1 and MeCP2 Form Distinct Condensates in Cells</a:t>
            </a:r>
            <a:endParaRPr lang="zh-CN" altLang="en-US" sz="3200" b="1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8145" y="1302385"/>
            <a:ext cx="5760000" cy="4838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rcRect l="60206" t="2291" r="20067" b="62461"/>
          <a:stretch>
            <a:fillRect/>
          </a:stretch>
        </p:blipFill>
        <p:spPr>
          <a:xfrm>
            <a:off x="2287905" y="2497455"/>
            <a:ext cx="3520440" cy="26606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945505" y="2694305"/>
            <a:ext cx="5277485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Arial" panose="020B0604020202090204" pitchFamily="34" charset="0"/>
                <a:cs typeface="Arial" panose="020B0604020202090204" pitchFamily="34" charset="0"/>
              </a:rPr>
              <a:t>Acquired microcephaly  </a:t>
            </a:r>
            <a:endParaRPr lang="zh-CN" altLang="en-US" sz="2800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r>
              <a:rPr lang="zh-CN" altLang="en-US" sz="2800" dirty="0">
                <a:latin typeface="Arial" panose="020B0604020202090204" pitchFamily="34" charset="0"/>
                <a:cs typeface="Arial" panose="020B0604020202090204" pitchFamily="34" charset="0"/>
              </a:rPr>
              <a:t>Mental retardation</a:t>
            </a:r>
            <a:endParaRPr lang="zh-CN" altLang="en-US" sz="2800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r>
              <a:rPr lang="zh-CN" altLang="en-US" sz="2800" dirty="0">
                <a:latin typeface="Arial" panose="020B0604020202090204" pitchFamily="34" charset="0"/>
                <a:cs typeface="Arial" panose="020B0604020202090204" pitchFamily="34" charset="0"/>
              </a:rPr>
              <a:t>Autistic features </a:t>
            </a:r>
            <a:endParaRPr lang="zh-CN" altLang="en-US" sz="2800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r>
              <a:rPr lang="zh-CN" altLang="en-US" sz="2800" dirty="0">
                <a:latin typeface="Arial" panose="020B0604020202090204" pitchFamily="34" charset="0"/>
                <a:cs typeface="Arial" panose="020B0604020202090204" pitchFamily="34" charset="0"/>
              </a:rPr>
              <a:t>Stereotypic hand movements </a:t>
            </a:r>
            <a:endParaRPr lang="zh-CN" altLang="en-US" sz="2800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r>
              <a:rPr lang="zh-CN" altLang="en-US" sz="2800" dirty="0">
                <a:latin typeface="Arial" panose="020B0604020202090204" pitchFamily="34" charset="0"/>
                <a:cs typeface="Arial" panose="020B0604020202090204" pitchFamily="34" charset="0"/>
              </a:rPr>
              <a:t>Delayed language development </a:t>
            </a:r>
            <a:endParaRPr lang="zh-CN" altLang="en-US" sz="2800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2" name="标题 1"/>
          <p:cNvSpPr txBox="1"/>
          <p:nvPr/>
        </p:nvSpPr>
        <p:spPr>
          <a:xfrm>
            <a:off x="0" y="35256"/>
            <a:ext cx="12192000" cy="1141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CN" sz="3200" b="1" dirty="0">
                <a:latin typeface="Arial" panose="020B0604020202090204" pitchFamily="34" charset="0"/>
                <a:cs typeface="Arial" panose="020B0604020202090204" pitchFamily="34" charset="0"/>
              </a:rPr>
              <a:t>Mutations in MeCP2 Cause </a:t>
            </a:r>
            <a:r>
              <a:rPr lang="en-US" altLang="zh-CN" sz="3200" b="1" dirty="0" err="1"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Rett</a:t>
            </a:r>
            <a:r>
              <a:rPr lang="en-US" altLang="zh-CN" sz="3200" b="1" dirty="0"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 Syndrome</a:t>
            </a:r>
            <a:endParaRPr lang="zh-CN" altLang="en-US" sz="3200" b="1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9058910" y="5892800"/>
            <a:ext cx="2164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smtClean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Mansour et al</a:t>
            </a:r>
            <a:r>
              <a:rPr lang="en-US" altLang="zh-CN" i="1" dirty="0" smtClean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2015</a:t>
            </a:r>
            <a:endParaRPr lang="en-US" altLang="zh-CN" dirty="0" smtClean="0">
              <a:solidFill>
                <a:schemeClr val="tx1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88210" y="5892800"/>
            <a:ext cx="51765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Arial" panose="020B0604020202090204" pitchFamily="34" charset="0"/>
                <a:cs typeface="Arial" panose="020B0604020202090204" pitchFamily="34" charset="0"/>
              </a:rPr>
              <a:t>http://mecp2.chw.edu.au/index.shtml</a:t>
            </a:r>
            <a:endParaRPr lang="zh-CN" altLang="en-US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838200" y="235281"/>
            <a:ext cx="10515600" cy="743391"/>
          </a:xfrm>
        </p:spPr>
        <p:txBody>
          <a:bodyPr vert="horz" lIns="91440" tIns="45720" rIns="91440" bIns="45720" rtlCol="0" anchor="ctr">
            <a:noAutofit/>
          </a:bodyPr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CN" sz="3200" b="1" dirty="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Phase Separation Phenomena in Daily Life</a:t>
            </a:r>
            <a:endParaRPr lang="en-US" altLang="zh-CN" sz="3200" b="1" dirty="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51685" y="5048885"/>
            <a:ext cx="7939405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400" dirty="0">
                <a:solidFill>
                  <a:srgbClr val="FF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Phase separation:     liquid-liquid phase separation, LLPS</a:t>
            </a:r>
            <a:endParaRPr lang="en-US" altLang="zh-CN" sz="2400" dirty="0">
              <a:solidFill>
                <a:srgbClr val="FF00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0950" y="2094230"/>
            <a:ext cx="2374900" cy="23749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300" y="2094230"/>
            <a:ext cx="2967990" cy="2230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22478" y="1346835"/>
            <a:ext cx="9540000" cy="510059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64590" y="6486622"/>
            <a:ext cx="25408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Wang </a:t>
            </a:r>
            <a:r>
              <a:rPr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et al., </a:t>
            </a:r>
            <a:r>
              <a:rPr lang="en-US" altLang="zh-CN" sz="1400" i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Cell Research</a:t>
            </a:r>
            <a:r>
              <a:rPr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altLang="zh-CN" sz="14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2020</a:t>
            </a:r>
            <a:endParaRPr lang="en-US" altLang="zh-CN" sz="140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" name="标题 1"/>
          <p:cNvSpPr txBox="1"/>
          <p:nvPr/>
        </p:nvSpPr>
        <p:spPr>
          <a:xfrm>
            <a:off x="0" y="35256"/>
            <a:ext cx="12192000" cy="1141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CN" sz="3200" b="1" dirty="0" err="1">
                <a:latin typeface="Arial" panose="020B0604020202090204" pitchFamily="34" charset="0"/>
                <a:cs typeface="Arial" panose="020B0604020202090204" pitchFamily="34" charset="0"/>
              </a:rPr>
              <a:t>Rett</a:t>
            </a:r>
            <a:r>
              <a:rPr lang="en-US" altLang="zh-CN" sz="3200" b="1" dirty="0">
                <a:latin typeface="Arial" panose="020B0604020202090204" pitchFamily="34" charset="0"/>
                <a:cs typeface="Arial" panose="020B0604020202090204" pitchFamily="34" charset="0"/>
              </a:rPr>
              <a:t> Mutations Compromise MeCP2-mediated LLPS of Chromatin and its Chromocenter Localization</a:t>
            </a:r>
            <a:endParaRPr lang="en-US" altLang="zh-CN" sz="3200" b="1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240905" y="1186815"/>
            <a:ext cx="3719830" cy="5299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6405" y="1252220"/>
            <a:ext cx="8640000" cy="5298853"/>
          </a:xfrm>
          <a:prstGeom prst="rect">
            <a:avLst/>
          </a:prstGeom>
        </p:spPr>
      </p:pic>
      <p:sp>
        <p:nvSpPr>
          <p:cNvPr id="6" name="标题 1"/>
          <p:cNvSpPr txBox="1"/>
          <p:nvPr/>
        </p:nvSpPr>
        <p:spPr>
          <a:xfrm>
            <a:off x="0" y="95581"/>
            <a:ext cx="12192000" cy="1141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CN" sz="3200" b="1" dirty="0" err="1">
                <a:latin typeface="Arial" panose="020B0604020202090204" pitchFamily="34" charset="0"/>
                <a:cs typeface="Arial" panose="020B0604020202090204" pitchFamily="34" charset="0"/>
              </a:rPr>
              <a:t>Rett</a:t>
            </a:r>
            <a:r>
              <a:rPr lang="en-US" altLang="zh-CN" sz="3200" b="1" dirty="0">
                <a:latin typeface="Arial" panose="020B0604020202090204" pitchFamily="34" charset="0"/>
                <a:cs typeface="Arial" panose="020B0604020202090204" pitchFamily="34" charset="0"/>
              </a:rPr>
              <a:t> Mutations Compromise MeCP2’s Ability to Counterbalance H1 for Chromocenter Localization in Neuron</a:t>
            </a:r>
            <a:endParaRPr lang="zh-CN" altLang="en-US" sz="3200" b="1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61110" y="6486622"/>
            <a:ext cx="2540888" cy="307777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14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Wang </a:t>
            </a:r>
            <a:r>
              <a:rPr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et al., </a:t>
            </a:r>
            <a:r>
              <a:rPr lang="en-US" altLang="zh-CN" sz="1400" i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Cell Research</a:t>
            </a:r>
            <a:r>
              <a:rPr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en-US" altLang="zh-CN" sz="14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2020</a:t>
            </a:r>
            <a:endParaRPr lang="en-US" altLang="zh-CN" sz="140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0285" y="1503045"/>
            <a:ext cx="7920000" cy="5221343"/>
          </a:xfrm>
          <a:prstGeom prst="rect">
            <a:avLst/>
          </a:prstGeom>
        </p:spPr>
      </p:pic>
      <p:sp>
        <p:nvSpPr>
          <p:cNvPr id="6" name="标题 1"/>
          <p:cNvSpPr txBox="1"/>
          <p:nvPr/>
        </p:nvSpPr>
        <p:spPr>
          <a:xfrm>
            <a:off x="0" y="167971"/>
            <a:ext cx="12192000" cy="1141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CN" sz="3200" b="1" dirty="0">
                <a:latin typeface="Arial" panose="020B0604020202090204" pitchFamily="34" charset="0"/>
                <a:cs typeface="Arial" panose="020B0604020202090204" pitchFamily="34" charset="0"/>
              </a:rPr>
              <a:t>Compromised LLPS of Mutant MeCP2 </a:t>
            </a:r>
            <a:endParaRPr lang="en-US" altLang="zh-CN" sz="3200" b="1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CN" sz="3200" b="1" dirty="0">
                <a:latin typeface="Arial" panose="020B0604020202090204" pitchFamily="34" charset="0"/>
                <a:cs typeface="Arial" panose="020B0604020202090204" pitchFamily="34" charset="0"/>
              </a:rPr>
              <a:t>Might Be a Cause for Rett Syndrome</a:t>
            </a:r>
            <a:endParaRPr lang="en-US" altLang="zh-CN" sz="3200" b="1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08735" y="2012315"/>
            <a:ext cx="9906000" cy="3481070"/>
          </a:xfrm>
        </p:spPr>
        <p:txBody>
          <a:bodyPr>
            <a:normAutofit fontScale="8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Arial" panose="020B0604020202090204" pitchFamily="34" charset="0"/>
                <a:cs typeface="Arial" panose="020B0604020202090204" pitchFamily="34" charset="0"/>
              </a:rPr>
              <a:t>Multiple phase separation mechanisms play roles in heterochromatin organization</a:t>
            </a:r>
            <a:endParaRPr lang="en-US" altLang="zh-CN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lvl="1"/>
            <a:r>
              <a:rPr lang="en-US" altLang="zh-CN" dirty="0">
                <a:latin typeface="Arial" panose="020B0604020202090204" pitchFamily="34" charset="0"/>
                <a:cs typeface="Arial" panose="020B0604020202090204" pitchFamily="34" charset="0"/>
              </a:rPr>
              <a:t>HP1/HP1</a:t>
            </a:r>
            <a:endParaRPr lang="en-US" altLang="zh-CN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lvl="1"/>
            <a:r>
              <a:rPr lang="en-US" altLang="zh-CN" dirty="0">
                <a:latin typeface="Arial" panose="020B0604020202090204" pitchFamily="34" charset="0"/>
                <a:cs typeface="Arial" panose="020B0604020202090204" pitchFamily="34" charset="0"/>
              </a:rPr>
              <a:t>Non-specific DNA/positive charged proteins (HP1, Histone octamer, H1, MeCP2)</a:t>
            </a:r>
            <a:endParaRPr lang="en-US" altLang="zh-CN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lvl="1"/>
            <a:r>
              <a:rPr lang="en-US" altLang="zh-CN" dirty="0">
                <a:latin typeface="Arial" panose="020B0604020202090204" pitchFamily="34" charset="0"/>
                <a:cs typeface="Arial" panose="020B0604020202090204" pitchFamily="34" charset="0"/>
              </a:rPr>
              <a:t>H3K9me3/reader</a:t>
            </a:r>
            <a:endParaRPr lang="en-US" altLang="zh-CN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lvl="1"/>
            <a:r>
              <a:rPr lang="en-US" altLang="zh-CN" dirty="0">
                <a:latin typeface="Arial" panose="020B0604020202090204" pitchFamily="34" charset="0"/>
                <a:cs typeface="Arial" panose="020B0604020202090204" pitchFamily="34" charset="0"/>
              </a:rPr>
              <a:t>MeCP2/mCpG</a:t>
            </a:r>
            <a:endParaRPr lang="en-US" altLang="zh-CN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>
              <a:buFont typeface="+mj-lt"/>
              <a:buAutoNum type="arabicPeriod"/>
            </a:pPr>
            <a:endParaRPr lang="en-US" altLang="zh-CN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Arial" panose="020B0604020202090204" pitchFamily="34" charset="0"/>
                <a:cs typeface="Arial" panose="020B0604020202090204" pitchFamily="34" charset="0"/>
              </a:rPr>
              <a:t>Compromise in phase separation of MeCP2 correlates with Rett syndrome</a:t>
            </a:r>
            <a:endParaRPr lang="zh-CN" altLang="en-US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0" y="615646"/>
            <a:ext cx="12192000" cy="7433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b="1" dirty="0">
                <a:latin typeface="Arial" panose="020B0604020202090204" pitchFamily="34" charset="0"/>
                <a:cs typeface="Arial" panose="020B0604020202090204" pitchFamily="34" charset="0"/>
              </a:rPr>
              <a:t>Summary</a:t>
            </a:r>
            <a:endParaRPr lang="en-US" altLang="zh-CN" sz="3200" b="1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内容占位符 1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4" y="60326"/>
            <a:ext cx="11880000" cy="3508188"/>
          </a:xfrm>
        </p:spPr>
      </p:pic>
      <p:sp>
        <p:nvSpPr>
          <p:cNvPr id="8" name="标题 1"/>
          <p:cNvSpPr txBox="1"/>
          <p:nvPr/>
        </p:nvSpPr>
        <p:spPr>
          <a:xfrm>
            <a:off x="0" y="1"/>
            <a:ext cx="12192000" cy="883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600" dirty="0" smtClean="0">
                <a:solidFill>
                  <a:schemeClr val="bg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Acknowledgments</a:t>
            </a:r>
            <a:endParaRPr lang="zh-CN" altLang="en-US" sz="6600" dirty="0">
              <a:solidFill>
                <a:schemeClr val="bg1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67608" y="3610483"/>
            <a:ext cx="84963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Li Lab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25525" y="3959495"/>
            <a:ext cx="1300480" cy="279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Liang Wang</a:t>
            </a:r>
            <a:endParaRPr lang="en-US" altLang="zh-CN" sz="1600" b="1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="1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Yifei</a:t>
            </a:r>
            <a:r>
              <a:rPr lang="en-US" altLang="zh-CN" sz="1600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Gao</a:t>
            </a:r>
            <a:endParaRPr lang="en-US" altLang="zh-CN" sz="160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Weiping</a:t>
            </a:r>
            <a:r>
              <a:rPr lang="en-US" altLang="zh-CN" sz="1600" baseline="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Li</a:t>
            </a:r>
            <a:endParaRPr lang="en-US" altLang="zh-CN" sz="1600" baseline="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aseline="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Min Zhou</a:t>
            </a:r>
            <a:endParaRPr lang="en-US" altLang="zh-CN" sz="1600" baseline="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aseline="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Ru Li</a:t>
            </a:r>
            <a:endParaRPr lang="en-US" altLang="zh-CN" sz="1600" baseline="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aseline="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Leiming</a:t>
            </a:r>
            <a:r>
              <a:rPr lang="en-US" altLang="zh-CN" sz="1600" baseline="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600" baseline="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Xie</a:t>
            </a:r>
            <a:endParaRPr lang="en-US" altLang="zh-CN" sz="1600" baseline="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aseline="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Yuan Wang</a:t>
            </a:r>
            <a:endParaRPr lang="en-US" altLang="zh-CN" sz="1600" baseline="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aseline="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Gaofeng</a:t>
            </a:r>
            <a:r>
              <a:rPr lang="en-US" altLang="zh-CN" sz="1600" baseline="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Pei</a:t>
            </a:r>
            <a:endParaRPr lang="en-US" altLang="zh-CN" sz="1600" baseline="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aseline="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Jing Wang</a:t>
            </a:r>
            <a:endParaRPr lang="en-US" altLang="zh-CN" sz="1600" baseline="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aseline="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He Chen</a:t>
            </a:r>
            <a:endParaRPr lang="en-US" altLang="zh-CN" sz="1600" baseline="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aseline="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Dongxue</a:t>
            </a:r>
            <a:r>
              <a:rPr lang="en-US" altLang="zh-CN" sz="1600" baseline="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Li</a:t>
            </a:r>
            <a:endParaRPr lang="en-US" altLang="zh-CN" sz="1600" baseline="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326005" y="3959495"/>
            <a:ext cx="141655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aseline="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Siyue</a:t>
            </a:r>
            <a:r>
              <a:rPr lang="en-US" altLang="zh-CN" sz="1600" baseline="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Yuan</a:t>
            </a:r>
            <a:endParaRPr lang="en-US" altLang="zh-CN" sz="1600" baseline="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aseline="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Yuting</a:t>
            </a:r>
            <a:r>
              <a:rPr lang="en-US" altLang="zh-CN" sz="1600" baseline="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Zhu</a:t>
            </a:r>
            <a:endParaRPr lang="en-US" altLang="zh-CN" sz="1600" baseline="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aseline="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Yuxuan</a:t>
            </a:r>
            <a:r>
              <a:rPr lang="en-US" altLang="zh-CN" sz="1600" baseline="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Jiang</a:t>
            </a:r>
            <a:endParaRPr lang="en-US" altLang="zh-CN" sz="1600" baseline="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aseline="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Weifan</a:t>
            </a:r>
            <a:r>
              <a:rPr lang="en-US" altLang="zh-CN" sz="1600" baseline="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Xu</a:t>
            </a:r>
            <a:endParaRPr lang="en-US" altLang="zh-CN" sz="1600" baseline="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aseline="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Lingyao</a:t>
            </a:r>
            <a:r>
              <a:rPr lang="en-US" altLang="zh-CN" sz="1600" baseline="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Wang</a:t>
            </a:r>
            <a:endParaRPr lang="en-US" altLang="zh-CN" sz="1600" baseline="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aseline="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Tao Zhang</a:t>
            </a:r>
            <a:endParaRPr lang="en-US" altLang="zh-CN" sz="1600" baseline="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aseline="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Lei Sun</a:t>
            </a:r>
            <a:endParaRPr lang="en-US" altLang="zh-CN" sz="1600" baseline="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aseline="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Ying Zhou</a:t>
            </a:r>
            <a:endParaRPr lang="en-US" altLang="zh-CN" sz="1600" baseline="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aseline="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Wenjing</a:t>
            </a:r>
            <a:r>
              <a:rPr lang="en-US" altLang="zh-CN" sz="1600" baseline="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Sun</a:t>
            </a:r>
            <a:endParaRPr lang="en-US" altLang="zh-CN" sz="1600" baseline="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aseline="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Hongrui</a:t>
            </a:r>
            <a:r>
              <a:rPr lang="en-US" altLang="zh-CN" sz="1600" baseline="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Liu</a:t>
            </a:r>
            <a:endParaRPr lang="en-US" altLang="zh-CN" sz="1600" baseline="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aseline="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Mingrui</a:t>
            </a:r>
            <a:r>
              <a:rPr lang="en-US" altLang="zh-CN" sz="1600" baseline="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Ding</a:t>
            </a:r>
            <a:endParaRPr lang="en-US" altLang="zh-CN" sz="1600" baseline="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42558" y="3959495"/>
            <a:ext cx="1879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Alumni:</a:t>
            </a:r>
            <a:endParaRPr lang="en-US" altLang="zh-CN" sz="1600" i="1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Jian </a:t>
            </a:r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Li</a:t>
            </a:r>
            <a:endParaRPr lang="en-US" altLang="zh-CN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Shuangshuang</a:t>
            </a:r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Dong</a:t>
            </a:r>
            <a:endParaRPr lang="en-US" altLang="zh-CN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Wei Su</a:t>
            </a:r>
            <a:endParaRPr lang="en-US" altLang="zh-CN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Shuai</a:t>
            </a:r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Fu</a:t>
            </a:r>
            <a:endParaRPr lang="en-US" altLang="zh-CN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Yixuan</a:t>
            </a:r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Wei</a:t>
            </a:r>
            <a:endParaRPr lang="en-US" altLang="zh-CN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Yuhan</a:t>
            </a:r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Li</a:t>
            </a:r>
            <a:endParaRPr lang="en-US" altLang="zh-CN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Jianyang</a:t>
            </a:r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Hu</a:t>
            </a:r>
            <a:endParaRPr lang="en-US" altLang="zh-CN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Chenxi</a:t>
            </a:r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Zhang</a:t>
            </a:r>
            <a:endParaRPr lang="en-US" altLang="zh-CN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Peixuan</a:t>
            </a:r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Xia</a:t>
            </a:r>
            <a:endParaRPr lang="zh-CN" altLang="en-US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317532" y="3595243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Collaborators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098741" y="3899170"/>
            <a:ext cx="2075458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Tsinghua </a:t>
            </a:r>
            <a:r>
              <a:rPr lang="en-US" altLang="zh-CN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University:</a:t>
            </a:r>
            <a:endParaRPr lang="en-US" altLang="zh-C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Prof. </a:t>
            </a:r>
            <a:r>
              <a:rPr lang="en-US" altLang="zh-CN" sz="16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Haitao</a:t>
            </a:r>
            <a:r>
              <a:rPr lang="en-US" altLang="zh-CN" sz="16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Li</a:t>
            </a:r>
            <a:endParaRPr lang="en-US" altLang="zh-CN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Prof. Yi </a:t>
            </a:r>
            <a:r>
              <a:rPr lang="en-US" altLang="zh-CN" sz="1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Xue</a:t>
            </a:r>
            <a:endParaRPr lang="en-US" altLang="zh-CN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Prof. Xiao Hua Shen</a:t>
            </a:r>
            <a:endParaRPr lang="en-US" altLang="zh-CN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Prof. </a:t>
            </a:r>
            <a:r>
              <a:rPr lang="en-US" altLang="zh-CN" sz="1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Yijun</a:t>
            </a:r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Qi</a:t>
            </a:r>
            <a:endParaRPr lang="en-US" altLang="zh-CN" sz="160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Prof. </a:t>
            </a:r>
            <a:r>
              <a:rPr lang="en-US" altLang="zh-CN" sz="16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Qianwen</a:t>
            </a:r>
            <a:r>
              <a:rPr lang="en-US" altLang="zh-CN" sz="1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Sun</a:t>
            </a:r>
            <a:endParaRPr lang="en-US" altLang="zh-CN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130890" y="3899170"/>
            <a:ext cx="1953034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John Innes </a:t>
            </a:r>
            <a:r>
              <a:rPr lang="en-US" altLang="zh-CN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Centre:</a:t>
            </a:r>
            <a:endParaRPr lang="en-US" altLang="zh-C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Prof. Caroline Dean</a:t>
            </a:r>
            <a:endParaRPr lang="en-US" altLang="zh-CN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Prof. </a:t>
            </a:r>
            <a:r>
              <a:rPr lang="en-US" altLang="zh-CN" sz="1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Xiaoqi</a:t>
            </a:r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Feng</a:t>
            </a:r>
            <a:endParaRPr lang="en-US" altLang="zh-CN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Dr. </a:t>
            </a:r>
            <a:r>
              <a:rPr lang="en-US" altLang="zh-CN" sz="1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Xiaofeng</a:t>
            </a:r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Fang</a:t>
            </a:r>
            <a:endParaRPr lang="en-US" altLang="zh-CN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Dr. </a:t>
            </a:r>
            <a:r>
              <a:rPr lang="en-US" altLang="zh-CN" sz="1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Shengbo</a:t>
            </a:r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He</a:t>
            </a:r>
            <a:endParaRPr lang="en-US" altLang="zh-CN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IBP, </a:t>
            </a: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CAS:</a:t>
            </a:r>
            <a:endParaRPr lang="en-US" altLang="zh-C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Prof. </a:t>
            </a:r>
            <a:r>
              <a:rPr lang="en-US" altLang="zh-CN" sz="16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Guohong</a:t>
            </a:r>
            <a:r>
              <a:rPr lang="en-US" altLang="zh-CN" sz="16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Li </a:t>
            </a:r>
            <a:endParaRPr lang="en-US" altLang="zh-CN" sz="1600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Mingli</a:t>
            </a:r>
            <a:r>
              <a:rPr lang="en-US" altLang="zh-CN" sz="16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 Hu </a:t>
            </a:r>
            <a:endParaRPr lang="en-US" altLang="zh-CN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endParaRPr lang="zh-CN" altLang="en-US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098665" y="5341890"/>
            <a:ext cx="224536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NIBS:</a:t>
            </a:r>
            <a:endParaRPr lang="en-US" altLang="zh-C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Prof. </a:t>
            </a:r>
            <a:r>
              <a:rPr lang="en-US" altLang="zh-CN" sz="1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Meng-Qiu</a:t>
            </a:r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Dong</a:t>
            </a:r>
            <a:endParaRPr lang="en-US" altLang="zh-CN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Mei-Qing </a:t>
            </a:r>
            <a:r>
              <a:rPr lang="en-US" altLang="zh-CN" sz="1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Zuo</a:t>
            </a:r>
            <a:endParaRPr lang="en-US" altLang="zh-CN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Peking University:</a:t>
            </a:r>
            <a:endParaRPr lang="en-US" altLang="zh-C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Prof. </a:t>
            </a:r>
            <a:r>
              <a:rPr lang="en-US" altLang="zh-CN" sz="1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Zhi</a:t>
            </a:r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Qi</a:t>
            </a:r>
            <a:endParaRPr lang="en-US" altLang="zh-CN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Linyu</a:t>
            </a:r>
            <a:r>
              <a:rPr lang="en-US" altLang="zh-CN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6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Zuo</a:t>
            </a:r>
            <a:endParaRPr lang="en-US" altLang="zh-CN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1026" name="Picture 2" descr="查看源图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558" y="3859165"/>
            <a:ext cx="1156142" cy="72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489" y="4752874"/>
            <a:ext cx="915980" cy="91234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5593634" y="5777838"/>
            <a:ext cx="1125684" cy="954107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National Key R&amp;D Program of China</a:t>
            </a:r>
            <a:endParaRPr lang="en-US" altLang="zh-CN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024" y="2643619"/>
            <a:ext cx="2490072" cy="22348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642" y="2643619"/>
            <a:ext cx="2565893" cy="22348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081" y="2651239"/>
            <a:ext cx="2344561" cy="233346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189" y="2643619"/>
            <a:ext cx="2824787" cy="2218030"/>
          </a:xfrm>
          <a:prstGeom prst="rect">
            <a:avLst/>
          </a:prstGeom>
        </p:spPr>
      </p:pic>
      <p:sp>
        <p:nvSpPr>
          <p:cNvPr id="10" name="等腰三角形 9"/>
          <p:cNvSpPr/>
          <p:nvPr/>
        </p:nvSpPr>
        <p:spPr>
          <a:xfrm>
            <a:off x="838200" y="1539756"/>
            <a:ext cx="10515600" cy="575544"/>
          </a:xfrm>
          <a:prstGeom prst="triangle">
            <a:avLst>
              <a:gd name="adj" fmla="val 0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38200" y="1614421"/>
            <a:ext cx="1576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Size Scales</a:t>
            </a:r>
            <a:endParaRPr lang="zh-CN" altLang="en-US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38200" y="2243044"/>
            <a:ext cx="226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Organisms</a:t>
            </a:r>
            <a:r>
              <a:rPr lang="en-US" altLang="zh-CN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: e.g. 10 cm</a:t>
            </a: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418642" y="2243044"/>
            <a:ext cx="1795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Cells: 10-100 </a:t>
            </a:r>
            <a:r>
              <a:rPr lang="el-GR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μ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m</a:t>
            </a: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94081" y="2243044"/>
            <a:ext cx="2144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Organelles: 0.1-5 </a:t>
            </a:r>
            <a:r>
              <a:rPr lang="el-GR" altLang="zh-CN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μ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m</a:t>
            </a: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548377" y="2243044"/>
            <a:ext cx="283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Biomacromolecule</a:t>
            </a:r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: </a:t>
            </a:r>
            <a:r>
              <a:rPr lang="en-US" altLang="zh-CN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1-10 nm</a:t>
            </a: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38200" y="4919206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Mouse</a:t>
            </a: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432670" y="4919206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Mouse egg</a:t>
            </a: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094081" y="4919206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Mitochondrion</a:t>
            </a: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548188" y="4919206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Protein</a:t>
            </a:r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2507918" y="2660015"/>
            <a:ext cx="928702" cy="10538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2530251" y="3752634"/>
            <a:ext cx="902420" cy="112254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3432670" y="2660015"/>
            <a:ext cx="2551863" cy="221516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V="1">
            <a:off x="5184287" y="2646485"/>
            <a:ext cx="928702" cy="10538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5206620" y="3739104"/>
            <a:ext cx="902420" cy="112254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6109039" y="2646485"/>
            <a:ext cx="2279057" cy="221516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cxnSp>
        <p:nvCxnSpPr>
          <p:cNvPr id="29" name="直接连接符 28"/>
          <p:cNvCxnSpPr/>
          <p:nvPr/>
        </p:nvCxnSpPr>
        <p:spPr>
          <a:xfrm flipV="1">
            <a:off x="7623436" y="2643619"/>
            <a:ext cx="928702" cy="10538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7645769" y="3736238"/>
            <a:ext cx="902420" cy="112254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8548188" y="2643619"/>
            <a:ext cx="2879339" cy="221516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039" y="4875179"/>
            <a:ext cx="2329603" cy="12858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99770" y="5559663"/>
            <a:ext cx="4115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503050405090304" pitchFamily="18" charset="0"/>
                <a:cs typeface="Times New Roman" panose="02020503050405090304" pitchFamily="18" charset="0"/>
              </a:rPr>
              <a:t>Molecular Biology of the Cell, 6th Edition</a:t>
            </a:r>
            <a:endParaRPr lang="en-US" altLang="zh-CN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32" name="标题 1"/>
          <p:cNvSpPr txBox="1"/>
          <p:nvPr/>
        </p:nvSpPr>
        <p:spPr>
          <a:xfrm>
            <a:off x="838200" y="66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33" name="标题 1"/>
          <p:cNvSpPr>
            <a:spLocks noGrp="1"/>
          </p:cNvSpPr>
          <p:nvPr>
            <p:ph type="title"/>
          </p:nvPr>
        </p:nvSpPr>
        <p:spPr>
          <a:xfrm>
            <a:off x="838200" y="235281"/>
            <a:ext cx="10515600" cy="74339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CN" sz="3200" b="1" dirty="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Scales of Biological Organization</a:t>
            </a:r>
            <a:endParaRPr lang="en-US" altLang="zh-CN" sz="3200" b="1" dirty="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102610" y="2078990"/>
            <a:ext cx="8324850" cy="4225925"/>
            <a:chOff x="4886" y="3274"/>
            <a:chExt cx="13110" cy="6655"/>
          </a:xfrm>
        </p:grpSpPr>
        <p:sp>
          <p:nvSpPr>
            <p:cNvPr id="2" name="矩形 1"/>
            <p:cNvSpPr/>
            <p:nvPr/>
          </p:nvSpPr>
          <p:spPr>
            <a:xfrm>
              <a:off x="7707" y="9204"/>
              <a:ext cx="10289" cy="7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2400" dirty="0">
                  <a:solidFill>
                    <a:srgbClr val="FF0000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Liquid-liquid phase separation (LLPS) in cells?</a:t>
              </a:r>
              <a:endParaRPr lang="en-US" altLang="zh-CN" sz="2400" dirty="0">
                <a:solidFill>
                  <a:srgbClr val="FF0000"/>
                </a:solidFill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4886" y="3274"/>
              <a:ext cx="5203" cy="574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3168" y="1380222"/>
            <a:ext cx="3721858" cy="4875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847" y="1515510"/>
            <a:ext cx="2452909" cy="11333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848" y="2779258"/>
            <a:ext cx="2452908" cy="370673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592990" y="1805801"/>
            <a:ext cx="1200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>
                <a:solidFill>
                  <a:srgbClr val="231F2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plasma </a:t>
            </a:r>
            <a:endParaRPr lang="en-US" altLang="zh-CN" sz="1600" dirty="0" smtClean="0">
              <a:solidFill>
                <a:srgbClr val="231F2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r"/>
            <a:r>
              <a:rPr lang="en-US" altLang="zh-CN" sz="1600" dirty="0" smtClean="0">
                <a:solidFill>
                  <a:srgbClr val="231F2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membrane</a:t>
            </a:r>
            <a:endParaRPr lang="zh-CN" altLang="en-US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465432" y="2022554"/>
            <a:ext cx="694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Lipid </a:t>
            </a:r>
            <a:endParaRPr lang="en-US" altLang="zh-CN" sz="140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4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bilayer</a:t>
            </a:r>
            <a:endParaRPr lang="zh-CN" altLang="en-US" sz="1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0" name="右中括号 9"/>
          <p:cNvSpPr/>
          <p:nvPr/>
        </p:nvSpPr>
        <p:spPr>
          <a:xfrm>
            <a:off x="9287756" y="2022554"/>
            <a:ext cx="177676" cy="430818"/>
          </a:xfrm>
          <a:prstGeom prst="righ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9033632" y="2521774"/>
            <a:ext cx="502920" cy="6850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838200" y="67006"/>
            <a:ext cx="10515600" cy="74339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CN" sz="3200" b="1" dirty="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Subcellular Compartments/Organelles (I) </a:t>
            </a:r>
            <a:endParaRPr lang="en-US" altLang="zh-CN" sz="3200" b="1" dirty="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86414" y="6292382"/>
            <a:ext cx="34249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Molecular Biology of the Cell, 6th Edition</a:t>
            </a:r>
            <a:endParaRPr lang="en-US" altLang="zh-CN" sz="1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lvl="0">
              <a:defRPr/>
            </a:pPr>
            <a:r>
              <a:rPr lang="zh-CN" altLang="en-US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Cell and Molecular Biology, 6th </a:t>
            </a:r>
            <a:r>
              <a:rPr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E</a:t>
            </a:r>
            <a:r>
              <a:rPr lang="zh-CN" altLang="en-US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dition</a:t>
            </a:r>
            <a:endParaRPr lang="zh-CN" altLang="en-US" sz="1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831184" y="936795"/>
            <a:ext cx="31527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Conventional organelles</a:t>
            </a:r>
            <a:endParaRPr lang="zh-CN" altLang="en-US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866903" y="936795"/>
            <a:ext cx="23887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Membrane-bound</a:t>
            </a:r>
            <a:endParaRPr lang="zh-CN" altLang="en-US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/>
          <p:nvPr/>
        </p:nvGrpSpPr>
        <p:grpSpPr>
          <a:xfrm>
            <a:off x="104271" y="1688415"/>
            <a:ext cx="6129608" cy="4639545"/>
            <a:chOff x="838200" y="2218455"/>
            <a:chExt cx="5229845" cy="39585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38200" y="2963600"/>
              <a:ext cx="4463005" cy="3213363"/>
            </a:xfrm>
            <a:prstGeom prst="rect">
              <a:avLst/>
            </a:prstGeom>
          </p:spPr>
        </p:pic>
        <p:pic>
          <p:nvPicPr>
            <p:cNvPr id="9" name="内容占位符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01205" y="2980832"/>
              <a:ext cx="766840" cy="738109"/>
            </a:xfrm>
            <a:prstGeom prst="rect">
              <a:avLst/>
            </a:prstGeom>
          </p:spPr>
        </p:pic>
        <p:pic>
          <p:nvPicPr>
            <p:cNvPr id="10" name="内容占位符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1205" y="4541761"/>
              <a:ext cx="766840" cy="726953"/>
            </a:xfrm>
            <a:prstGeom prst="rect">
              <a:avLst/>
            </a:prstGeom>
          </p:spPr>
        </p:pic>
        <p:pic>
          <p:nvPicPr>
            <p:cNvPr id="11" name="内容占位符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1205" y="2218455"/>
              <a:ext cx="766839" cy="715983"/>
            </a:xfrm>
            <a:prstGeom prst="rect">
              <a:avLst/>
            </a:prstGeom>
          </p:spPr>
        </p:pic>
        <p:pic>
          <p:nvPicPr>
            <p:cNvPr id="12" name="内容占位符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01205" y="5315109"/>
              <a:ext cx="766840" cy="711563"/>
            </a:xfrm>
            <a:prstGeom prst="rect">
              <a:avLst/>
            </a:prstGeom>
          </p:spPr>
        </p:pic>
        <p:pic>
          <p:nvPicPr>
            <p:cNvPr id="13" name="内容占位符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67699" y="2218455"/>
              <a:ext cx="773834" cy="714075"/>
            </a:xfrm>
            <a:prstGeom prst="rect">
              <a:avLst/>
            </a:prstGeom>
          </p:spPr>
        </p:pic>
        <p:pic>
          <p:nvPicPr>
            <p:cNvPr id="14" name="内容占位符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78057" y="2218455"/>
              <a:ext cx="787442" cy="729452"/>
            </a:xfrm>
            <a:prstGeom prst="rect">
              <a:avLst/>
            </a:prstGeom>
          </p:spPr>
        </p:pic>
        <p:pic>
          <p:nvPicPr>
            <p:cNvPr id="15" name="内容占位符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25170" y="2218455"/>
              <a:ext cx="756347" cy="729997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01205" y="3765335"/>
              <a:ext cx="766732" cy="73003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41188" y="2218455"/>
              <a:ext cx="766840" cy="730754"/>
            </a:xfrm>
            <a:prstGeom prst="rect">
              <a:avLst/>
            </a:prstGeom>
          </p:spPr>
        </p:pic>
        <p:cxnSp>
          <p:nvCxnSpPr>
            <p:cNvPr id="18" name="直接连接符 17"/>
            <p:cNvCxnSpPr>
              <a:endCxn id="14" idx="2"/>
            </p:cNvCxnSpPr>
            <p:nvPr/>
          </p:nvCxnSpPr>
          <p:spPr>
            <a:xfrm flipV="1">
              <a:off x="2051919" y="2947907"/>
              <a:ext cx="319859" cy="118518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 19"/>
            <p:cNvSpPr/>
            <p:nvPr/>
          </p:nvSpPr>
          <p:spPr>
            <a:xfrm>
              <a:off x="2117541" y="2704583"/>
              <a:ext cx="433834" cy="196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>
                  <a:solidFill>
                    <a:schemeClr val="bg1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P body</a:t>
              </a:r>
              <a:endParaRPr lang="zh-CN" altLang="en-US" sz="900" dirty="0">
                <a:solidFill>
                  <a:schemeClr val="bg1"/>
                </a:solidFill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  <p:cxnSp>
          <p:nvCxnSpPr>
            <p:cNvPr id="21" name="直接连接符 20"/>
            <p:cNvCxnSpPr>
              <a:endCxn id="15" idx="2"/>
            </p:cNvCxnSpPr>
            <p:nvPr/>
          </p:nvCxnSpPr>
          <p:spPr>
            <a:xfrm flipV="1">
              <a:off x="2055272" y="2948452"/>
              <a:ext cx="1148072" cy="17073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>
              <a:endCxn id="17" idx="2"/>
            </p:cNvCxnSpPr>
            <p:nvPr/>
          </p:nvCxnSpPr>
          <p:spPr>
            <a:xfrm flipV="1">
              <a:off x="2961538" y="2949209"/>
              <a:ext cx="1063070" cy="9668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3562195" y="2971514"/>
              <a:ext cx="1739008" cy="9850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>
              <a:endCxn id="9" idx="1"/>
            </p:cNvCxnSpPr>
            <p:nvPr/>
          </p:nvCxnSpPr>
          <p:spPr>
            <a:xfrm flipV="1">
              <a:off x="4217287" y="3349887"/>
              <a:ext cx="1083918" cy="5936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>
              <a:endCxn id="10" idx="1"/>
            </p:cNvCxnSpPr>
            <p:nvPr/>
          </p:nvCxnSpPr>
          <p:spPr>
            <a:xfrm>
              <a:off x="3203343" y="4851560"/>
              <a:ext cx="2097862" cy="5367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>
              <a:endCxn id="12" idx="1"/>
            </p:cNvCxnSpPr>
            <p:nvPr/>
          </p:nvCxnSpPr>
          <p:spPr>
            <a:xfrm>
              <a:off x="3493073" y="5315108"/>
              <a:ext cx="1808132" cy="3557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>
              <a:endCxn id="13" idx="2"/>
            </p:cNvCxnSpPr>
            <p:nvPr/>
          </p:nvCxnSpPr>
          <p:spPr>
            <a:xfrm flipV="1">
              <a:off x="3717885" y="2932530"/>
              <a:ext cx="1136731" cy="56047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>
              <a:endCxn id="16" idx="1"/>
            </p:cNvCxnSpPr>
            <p:nvPr/>
          </p:nvCxnSpPr>
          <p:spPr>
            <a:xfrm flipV="1">
              <a:off x="4126992" y="4130351"/>
              <a:ext cx="1174213" cy="4841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矩形 54"/>
            <p:cNvSpPr/>
            <p:nvPr/>
          </p:nvSpPr>
          <p:spPr>
            <a:xfrm>
              <a:off x="2794345" y="2704583"/>
              <a:ext cx="712844" cy="196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Stress granule</a:t>
              </a:r>
              <a:endParaRPr lang="zh-CN" altLang="en-US" sz="900" dirty="0">
                <a:solidFill>
                  <a:schemeClr val="bg1"/>
                </a:solidFill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3596214" y="2704583"/>
              <a:ext cx="663607" cy="196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OPT domain</a:t>
              </a:r>
              <a:endParaRPr lang="zh-CN" altLang="en-US" sz="900" dirty="0">
                <a:solidFill>
                  <a:schemeClr val="bg1"/>
                </a:solidFill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4453002" y="2704583"/>
              <a:ext cx="548721" cy="196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 err="1" smtClean="0">
                  <a:solidFill>
                    <a:schemeClr val="bg1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PcG</a:t>
              </a:r>
              <a:r>
                <a:rPr lang="en-US" altLang="zh-CN" sz="900" dirty="0" smtClean="0">
                  <a:solidFill>
                    <a:schemeClr val="bg1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 body</a:t>
              </a:r>
              <a:endParaRPr lang="zh-CN" altLang="en-US" sz="900" dirty="0">
                <a:solidFill>
                  <a:schemeClr val="bg1"/>
                </a:solidFill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5320011" y="2704583"/>
              <a:ext cx="628047" cy="196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 err="1" smtClean="0">
                  <a:solidFill>
                    <a:schemeClr val="bg1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Paraspeckle</a:t>
              </a:r>
              <a:endParaRPr lang="zh-CN" altLang="en-US" sz="900" dirty="0">
                <a:solidFill>
                  <a:schemeClr val="bg1"/>
                </a:solidFill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5344056" y="3487433"/>
              <a:ext cx="587016" cy="196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 err="1" smtClean="0">
                  <a:solidFill>
                    <a:schemeClr val="bg1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Cajal</a:t>
              </a:r>
              <a:r>
                <a:rPr lang="en-US" altLang="zh-CN" sz="900" dirty="0" smtClean="0">
                  <a:solidFill>
                    <a:schemeClr val="bg1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 body</a:t>
              </a:r>
              <a:endParaRPr lang="zh-CN" altLang="en-US" sz="900" dirty="0">
                <a:solidFill>
                  <a:schemeClr val="bg1"/>
                </a:solidFill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5251082" y="4266683"/>
              <a:ext cx="745669" cy="196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Cleavage body</a:t>
              </a:r>
              <a:endParaRPr lang="zh-CN" altLang="en-US" sz="900" dirty="0">
                <a:solidFill>
                  <a:schemeClr val="bg1"/>
                </a:solidFill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5202992" y="5034493"/>
              <a:ext cx="827731" cy="196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Nuclear speckles</a:t>
              </a:r>
              <a:endParaRPr lang="zh-CN" altLang="en-US" sz="900" dirty="0">
                <a:solidFill>
                  <a:schemeClr val="bg1"/>
                </a:solidFill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5347262" y="5795840"/>
              <a:ext cx="581546" cy="196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900" dirty="0" smtClean="0">
                  <a:solidFill>
                    <a:schemeClr val="bg1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PML body</a:t>
              </a:r>
              <a:endParaRPr lang="zh-CN" altLang="en-US" sz="900" dirty="0">
                <a:solidFill>
                  <a:schemeClr val="bg1"/>
                </a:solidFill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</p:grpSp>
      <p:pic>
        <p:nvPicPr>
          <p:cNvPr id="69" name="1172046s1.mov">
            <a:hlinkClick r:id="" action="ppaction://media"/>
          </p:cNvPr>
          <p:cNvPicPr>
            <a:picLocks noGrp="1" noChangeAspect="1"/>
          </p:cNvPicPr>
          <p:nvPr>
            <p:ph idx="1"/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17007" y="1689085"/>
            <a:ext cx="2670699" cy="1717610"/>
          </a:xfrm>
        </p:spPr>
      </p:pic>
      <p:sp>
        <p:nvSpPr>
          <p:cNvPr id="70" name="矩形 69"/>
          <p:cNvSpPr/>
          <p:nvPr/>
        </p:nvSpPr>
        <p:spPr>
          <a:xfrm>
            <a:off x="6516136" y="1349481"/>
            <a:ext cx="26308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P-granule Localization in Embryo</a:t>
            </a:r>
            <a:endParaRPr lang="zh-CN" altLang="en-US" sz="1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5762" y="6308175"/>
            <a:ext cx="4016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Hyman, Rosen </a:t>
            </a:r>
            <a:r>
              <a:rPr lang="en-US" altLang="zh-CN" sz="14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et al.</a:t>
            </a:r>
            <a:r>
              <a:rPr lang="zh-CN" altLang="en-US" sz="14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, </a:t>
            </a:r>
            <a:r>
              <a:rPr lang="zh-CN" altLang="en-US" sz="1400" i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Nature Reviews </a:t>
            </a:r>
            <a:r>
              <a:rPr lang="zh-CN" altLang="en-US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(2017</a:t>
            </a:r>
            <a:r>
              <a:rPr lang="zh-CN" altLang="en-US" sz="14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)</a:t>
            </a:r>
            <a:endParaRPr lang="en-US" altLang="zh-CN" sz="140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Spector, </a:t>
            </a:r>
            <a:r>
              <a:rPr lang="en-US" altLang="zh-CN" sz="1400" i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Cell</a:t>
            </a:r>
            <a:r>
              <a:rPr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(2006)</a:t>
            </a:r>
            <a:endParaRPr lang="zh-CN" altLang="en-US" sz="1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1560" y="3882725"/>
            <a:ext cx="1361262" cy="2400886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86361" y="3866460"/>
            <a:ext cx="1345199" cy="2433418"/>
          </a:xfrm>
          <a:prstGeom prst="rect">
            <a:avLst/>
          </a:prstGeom>
        </p:spPr>
      </p:pic>
      <p:sp>
        <p:nvSpPr>
          <p:cNvPr id="73" name="矩形 72"/>
          <p:cNvSpPr/>
          <p:nvPr/>
        </p:nvSpPr>
        <p:spPr>
          <a:xfrm>
            <a:off x="6607971" y="3415129"/>
            <a:ext cx="1101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C. </a:t>
            </a:r>
            <a:r>
              <a:rPr lang="en-US" altLang="zh-CN" sz="1200" b="1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elegans</a:t>
            </a:r>
            <a:endParaRPr lang="en-US" altLang="zh-CN" sz="1200" b="1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ctr"/>
            <a:r>
              <a:rPr lang="en-US" altLang="zh-CN" sz="1200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P Granules</a:t>
            </a:r>
            <a:endParaRPr lang="en-US" altLang="zh-CN" sz="120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7927811" y="3415129"/>
            <a:ext cx="1101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Xenopus</a:t>
            </a:r>
            <a:endParaRPr lang="en-US" altLang="zh-CN" sz="1200" b="1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ctr"/>
            <a:r>
              <a:rPr lang="en-US" altLang="zh-CN" sz="1200" b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Nucleolus</a:t>
            </a:r>
            <a:endParaRPr lang="en-US" altLang="zh-CN" sz="120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6301498" y="6308175"/>
            <a:ext cx="3562183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 err="1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Brabgwynne</a:t>
            </a:r>
            <a:r>
              <a:rPr lang="en-US" altLang="zh-CN" sz="14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, Hyman et al., </a:t>
            </a:r>
            <a:r>
              <a:rPr lang="en-US" altLang="zh-CN" sz="1400" i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Science</a:t>
            </a:r>
            <a:r>
              <a:rPr lang="en-US" altLang="zh-CN" sz="14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(2009)</a:t>
            </a:r>
            <a:endParaRPr lang="en-US" altLang="zh-CN" sz="140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r>
              <a:rPr lang="en-US" altLang="zh-CN" sz="14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Brabgwynne</a:t>
            </a:r>
            <a:r>
              <a:rPr lang="en-US" altLang="zh-CN" sz="1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, Hyman et al., </a:t>
            </a:r>
            <a:r>
              <a:rPr lang="en-US" altLang="zh-CN" sz="1400" i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PNAS</a:t>
            </a:r>
            <a:r>
              <a:rPr lang="en-US" altLang="zh-CN" sz="14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(2011)</a:t>
            </a:r>
            <a:endParaRPr lang="en-US" altLang="zh-CN" sz="1400" dirty="0" smtClean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767801" y="936795"/>
            <a:ext cx="3561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24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Membrane-less Organelles </a:t>
            </a:r>
            <a:endParaRPr lang="zh-CN" altLang="en-US" sz="24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9446026" y="3335190"/>
            <a:ext cx="2551430" cy="1322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Liquid-like entities </a:t>
            </a:r>
            <a:endParaRPr lang="en-US" altLang="zh-CN" sz="2000" b="1" dirty="0" smtClean="0">
              <a:solidFill>
                <a:srgbClr val="FF00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lvl="0">
              <a:defRPr/>
            </a:pP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demixed/separated </a:t>
            </a:r>
            <a:endParaRPr lang="en-US" altLang="zh-CN" sz="2000" b="1" dirty="0" smtClean="0">
              <a:solidFill>
                <a:srgbClr val="FF00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lvl="0">
              <a:defRPr/>
            </a:pP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from surrounding </a:t>
            </a:r>
            <a:endParaRPr lang="en-US" altLang="zh-CN" sz="2000" b="1" dirty="0" smtClean="0">
              <a:solidFill>
                <a:srgbClr val="FF00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lvl="0">
              <a:defRPr/>
            </a:pP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liquid environment</a:t>
            </a:r>
            <a:endParaRPr lang="en-US" altLang="zh-CN" sz="2000" b="1" dirty="0" smtClean="0">
              <a:solidFill>
                <a:srgbClr val="FF00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838200" y="67006"/>
            <a:ext cx="10515600" cy="743391"/>
          </a:xfrm>
        </p:spPr>
        <p:txBody>
          <a:bodyPr vert="horz" lIns="91440" tIns="45720" rIns="91440" bIns="45720" rtlCol="0" anchor="ctr">
            <a:noAutofit/>
          </a:bodyPr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CN" sz="3200" b="1" dirty="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Subcellular Compartments/Organelles (II)  </a:t>
            </a:r>
            <a:endParaRPr lang="en-US" altLang="zh-CN" sz="3200" b="1" dirty="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9"/>
                </p:tgtEl>
              </p:cMediaNode>
            </p:video>
          </p:childTnLst>
        </p:cTn>
      </p:par>
    </p:tnLst>
    <p:bldLst>
      <p:bldP spid="81" grpId="0"/>
      <p:bldP spid="8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 descr="_DSC0075_1.jpg"/>
          <p:cNvPicPr>
            <a:picLocks noGrp="1" noChangeAspect="1"/>
          </p:cNvPicPr>
          <p:nvPr>
            <p:ph sz="half" idx="4294967295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0245" y="2320026"/>
            <a:ext cx="1952059" cy="331197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048" y="2329233"/>
            <a:ext cx="3253320" cy="82330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048" y="3188378"/>
            <a:ext cx="3253320" cy="2443309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4147646" y="1500433"/>
            <a:ext cx="3555094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Liquid-liquid phase separation</a:t>
            </a:r>
            <a:endParaRPr lang="zh-CN" altLang="en-US" sz="16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36" name="Rectangle 4"/>
          <p:cNvSpPr/>
          <p:nvPr/>
        </p:nvSpPr>
        <p:spPr>
          <a:xfrm>
            <a:off x="1897397" y="6164135"/>
            <a:ext cx="32146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Li </a:t>
            </a:r>
            <a:r>
              <a:rPr lang="zh-CN" altLang="en-US" sz="1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P</a:t>
            </a:r>
            <a:r>
              <a:rPr lang="en-US" altLang="zh-CN" sz="1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, Rosen</a:t>
            </a:r>
            <a:r>
              <a:rPr lang="zh-CN" altLang="en-US" sz="1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1600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M </a:t>
            </a:r>
            <a:r>
              <a:rPr lang="zh-CN" altLang="en-US" sz="1600" i="1" dirty="0" smtClean="0">
                <a:latin typeface="Times New Roman" panose="02020503050405090304" pitchFamily="18" charset="0"/>
                <a:cs typeface="Times New Roman" panose="02020503050405090304" pitchFamily="18" charset="0"/>
              </a:rPr>
              <a:t>et al.</a:t>
            </a:r>
            <a:r>
              <a:rPr lang="zh-CN" altLang="en-US" sz="1600" i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, Nature (201</a:t>
            </a:r>
            <a:r>
              <a:rPr lang="en-US" altLang="zh-CN" sz="1600" i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2</a:t>
            </a:r>
            <a:r>
              <a:rPr lang="zh-CN" altLang="en-US" sz="1600" i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)</a:t>
            </a:r>
            <a:endParaRPr lang="zh-CN" altLang="en-US" sz="1600" i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541905" y="3307080"/>
            <a:ext cx="2283460" cy="2078990"/>
            <a:chOff x="3680" y="5208"/>
            <a:chExt cx="3596" cy="3274"/>
          </a:xfrm>
        </p:grpSpPr>
        <p:sp>
          <p:nvSpPr>
            <p:cNvPr id="28" name="矩形 27"/>
            <p:cNvSpPr/>
            <p:nvPr/>
          </p:nvSpPr>
          <p:spPr>
            <a:xfrm>
              <a:off x="3702" y="5208"/>
              <a:ext cx="1228" cy="10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Dilute</a:t>
              </a:r>
              <a:endParaRPr lang="en-US" altLang="zh-CN" b="1" dirty="0" smtClean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  <a:p>
              <a:r>
                <a:rPr lang="en-US" altLang="zh-CN" b="1" dirty="0" smtClean="0">
                  <a:solidFill>
                    <a:srgbClr val="FF0000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phase</a:t>
              </a:r>
              <a:endParaRPr lang="zh-CN" altLang="en-US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680" y="7466"/>
              <a:ext cx="2011" cy="1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Condensed</a:t>
              </a:r>
              <a:endParaRPr lang="en-US" altLang="zh-CN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  <a:p>
              <a:r>
                <a:rPr lang="en-US" altLang="zh-CN" b="1" dirty="0">
                  <a:solidFill>
                    <a:srgbClr val="FF0000"/>
                  </a:solidFill>
                  <a:latin typeface="Times New Roman" panose="02020503050405090304" pitchFamily="18" charset="0"/>
                  <a:cs typeface="Times New Roman" panose="02020503050405090304" pitchFamily="18" charset="0"/>
                </a:rPr>
                <a:t>phase</a:t>
              </a:r>
              <a:endParaRPr lang="en-US" altLang="zh-CN" b="1" dirty="0">
                <a:solidFill>
                  <a:srgbClr val="FF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endParaRPr>
            </a:p>
          </p:txBody>
        </p:sp>
        <p:cxnSp>
          <p:nvCxnSpPr>
            <p:cNvPr id="39" name="直接箭头连接符 38"/>
            <p:cNvCxnSpPr/>
            <p:nvPr/>
          </p:nvCxnSpPr>
          <p:spPr>
            <a:xfrm flipV="1">
              <a:off x="4888" y="7217"/>
              <a:ext cx="2388" cy="67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/>
          </p:nvCxnSpPr>
          <p:spPr>
            <a:xfrm>
              <a:off x="4804" y="5499"/>
              <a:ext cx="1817" cy="524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标题 1"/>
          <p:cNvSpPr>
            <a:spLocks noGrp="1"/>
          </p:cNvSpPr>
          <p:nvPr>
            <p:ph type="title"/>
          </p:nvPr>
        </p:nvSpPr>
        <p:spPr>
          <a:xfrm>
            <a:off x="0" y="115570"/>
            <a:ext cx="12192000" cy="10668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CN" sz="3200" b="1" dirty="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Multivalent Biomacromolecular Interactions</a:t>
            </a:r>
            <a:br>
              <a:rPr lang="en-US" altLang="zh-CN" sz="3200" b="1" dirty="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</a:br>
            <a:r>
              <a:rPr lang="en-US" altLang="zh-CN" sz="3200" b="1" dirty="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Drive Phase Separation</a:t>
            </a:r>
            <a:endParaRPr lang="en-US" altLang="zh-CN" sz="3200" b="1" dirty="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154035" y="2804795"/>
            <a:ext cx="1595755" cy="1778000"/>
            <a:chOff x="14144" y="3381"/>
            <a:chExt cx="1415" cy="1362"/>
          </a:xfrm>
        </p:grpSpPr>
        <p:pic>
          <p:nvPicPr>
            <p:cNvPr id="9" name="内容占位符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44" y="3381"/>
              <a:ext cx="1415" cy="1362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14144" y="4379"/>
              <a:ext cx="1415" cy="28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dirty="0" err="1" smtClean="0">
                  <a:solidFill>
                    <a:schemeClr val="bg1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Cajal</a:t>
              </a:r>
              <a:r>
                <a:rPr lang="en-US" altLang="zh-CN" dirty="0" smtClean="0">
                  <a:solidFill>
                    <a:schemeClr val="bg1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 body</a:t>
              </a:r>
              <a:endParaRPr lang="zh-CN" altLang="en-US" dirty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0" y="211786"/>
            <a:ext cx="12192000" cy="74339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CN" sz="3200" b="1" dirty="0">
                <a:solidFill>
                  <a:srgbClr val="231F2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LLPS is a Well-known Phenomena in Polymer Chemistry</a:t>
            </a:r>
            <a:endParaRPr lang="en-US" altLang="zh-CN" sz="3200" b="1" dirty="0">
              <a:solidFill>
                <a:srgbClr val="231F2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1344295"/>
            <a:ext cx="7200000" cy="208208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980815" y="3695065"/>
            <a:ext cx="4523740" cy="3063240"/>
            <a:chOff x="6497" y="5990"/>
            <a:chExt cx="7124" cy="4824"/>
          </a:xfrm>
        </p:grpSpPr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97" y="6264"/>
              <a:ext cx="3421" cy="382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33" y="5990"/>
              <a:ext cx="3088" cy="4825"/>
            </a:xfrm>
            <a:prstGeom prst="rect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7705" y="266700"/>
            <a:ext cx="11106150" cy="857250"/>
          </a:xfrm>
        </p:spPr>
        <p:txBody>
          <a:bodyPr>
            <a:noAutofit/>
          </a:bodyPr>
          <a:lstStyle/>
          <a:p>
            <a:r>
              <a:rPr lang="en-US" sz="3200" b="1" dirty="0" err="1">
                <a:latin typeface="Arial" panose="020B0604020202090204" pitchFamily="34" charset="0"/>
                <a:cs typeface="Arial" panose="020B0604020202090204" pitchFamily="34" charset="0"/>
              </a:rPr>
              <a:t>Representative Ways to Achieve Multivalency in Biology</a:t>
            </a:r>
            <a:endParaRPr lang="en-US" sz="3200" b="1" dirty="0" err="1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93460" y="6130925"/>
            <a:ext cx="5079365" cy="3987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90204" pitchFamily="34" charset="0"/>
                <a:cs typeface="Times New Roman" panose="02020503050405090304" pitchFamily="18" charset="0"/>
              </a:rPr>
              <a:t>Wu </a:t>
            </a:r>
            <a:r>
              <a:rPr lang="en-US" altLang="zh-CN" sz="2000" dirty="0">
                <a:latin typeface="Arial" panose="020B0604020202090204" pitchFamily="34" charset="0"/>
                <a:cs typeface="Times New Roman" panose="02020503050405090304" pitchFamily="18" charset="0"/>
              </a:rPr>
              <a:t>and Li</a:t>
            </a:r>
            <a:r>
              <a:rPr lang="zh-CN" altLang="en-US" sz="2000" dirty="0">
                <a:latin typeface="Arial" panose="020B0604020202090204" pitchFamily="34" charset="0"/>
                <a:cs typeface="Times New Roman" panose="02020503050405090304" pitchFamily="18" charset="0"/>
              </a:rPr>
              <a:t>, </a:t>
            </a:r>
            <a:r>
              <a:rPr lang="en-US" altLang="zh-CN" sz="2000" i="1" dirty="0" smtClean="0">
                <a:latin typeface="Arial" panose="020B0604020202090204" pitchFamily="34" charset="0"/>
                <a:cs typeface="Times New Roman" panose="02020503050405090304" pitchFamily="18" charset="0"/>
              </a:rPr>
              <a:t>Chinese </a:t>
            </a:r>
            <a:r>
              <a:rPr lang="en-US" altLang="zh-CN" sz="2000" i="1" dirty="0">
                <a:latin typeface="Arial" panose="020B0604020202090204" pitchFamily="34" charset="0"/>
                <a:cs typeface="Times New Roman" panose="02020503050405090304" pitchFamily="18" charset="0"/>
              </a:rPr>
              <a:t>Science Bulletin</a:t>
            </a:r>
            <a:r>
              <a:rPr lang="zh-CN" altLang="en-US" sz="2000" i="1" dirty="0">
                <a:latin typeface="Arial" panose="020B0604020202090204" pitchFamily="34" charset="0"/>
                <a:cs typeface="Times New Roman" panose="02020503050405090304" pitchFamily="18" charset="0"/>
              </a:rPr>
              <a:t> </a:t>
            </a:r>
            <a:r>
              <a:rPr lang="zh-CN" altLang="en-US" sz="2000" dirty="0">
                <a:latin typeface="Arial" panose="020B0604020202090204" pitchFamily="34" charset="0"/>
                <a:cs typeface="Times New Roman" panose="02020503050405090304" pitchFamily="18" charset="0"/>
              </a:rPr>
              <a:t>(201</a:t>
            </a:r>
            <a:r>
              <a:rPr lang="en-US" altLang="zh-CN" sz="2000" dirty="0">
                <a:latin typeface="Arial" panose="020B0604020202090204" pitchFamily="34" charset="0"/>
                <a:cs typeface="Times New Roman" panose="02020503050405090304" pitchFamily="18" charset="0"/>
              </a:rPr>
              <a:t>9</a:t>
            </a:r>
            <a:r>
              <a:rPr lang="zh-CN" altLang="en-US" sz="2000" dirty="0">
                <a:latin typeface="Arial" panose="020B0604020202090204" pitchFamily="34" charset="0"/>
                <a:cs typeface="Times New Roman" panose="02020503050405090304" pitchFamily="18" charset="0"/>
              </a:rPr>
              <a:t>)</a:t>
            </a:r>
            <a:endParaRPr lang="zh-CN" altLang="en-US" sz="2000" dirty="0">
              <a:latin typeface="Arial" panose="020B0604020202090204" pitchFamily="34" charset="0"/>
              <a:cs typeface="Times New Roman" panose="0202050305040509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9698" y="1293622"/>
            <a:ext cx="8552688" cy="48371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41" name="标题 1"/>
          <p:cNvSpPr>
            <a:spLocks noGrp="1"/>
          </p:cNvSpPr>
          <p:nvPr>
            <p:ph type="title"/>
          </p:nvPr>
        </p:nvSpPr>
        <p:spPr>
          <a:xfrm>
            <a:off x="1981200" y="47625"/>
            <a:ext cx="8229600" cy="1143000"/>
          </a:xfrm>
        </p:spPr>
        <p:txBody>
          <a:bodyPr anchor="ctr"/>
          <a:p>
            <a:pPr algn="ctr"/>
            <a:r>
              <a:rPr lang="en-US" altLang="zh-CN" sz="3200" b="1">
                <a:latin typeface="Arial" panose="020B0604020202090204" pitchFamily="34" charset="0"/>
                <a:cs typeface="Arial" panose="020B0604020202090204" pitchFamily="34" charset="0"/>
              </a:rPr>
              <a:t>2020 Wiley Prize</a:t>
            </a:r>
            <a:endParaRPr lang="en-US" altLang="zh-CN" sz="3200" b="1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6144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0213" y="1506538"/>
            <a:ext cx="1800000" cy="4916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985" y="2359555"/>
            <a:ext cx="7200000" cy="2792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3536950" y="5459730"/>
            <a:ext cx="8559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Biomacromolecular LLPS becomes </a:t>
            </a:r>
            <a:endParaRPr lang="en-US" altLang="zh-CN" sz="2400" b="1" dirty="0">
              <a:solidFill>
                <a:srgbClr val="FF00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a research field in biology.</a:t>
            </a:r>
            <a:endParaRPr lang="en-US" altLang="zh-CN" sz="2400" b="1" dirty="0">
              <a:solidFill>
                <a:srgbClr val="FF0000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4015</Words>
  <Application>WPS 演示</Application>
  <PresentationFormat>宽屏</PresentationFormat>
  <Paragraphs>270</Paragraphs>
  <Slides>24</Slides>
  <Notes>14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Arial</vt:lpstr>
      <vt:lpstr>方正书宋_GBK</vt:lpstr>
      <vt:lpstr>Wingdings</vt:lpstr>
      <vt:lpstr>Times New Roman</vt:lpstr>
      <vt:lpstr>微软雅黑</vt:lpstr>
      <vt:lpstr>汉仪旗黑KW</vt:lpstr>
      <vt:lpstr>宋体</vt:lpstr>
      <vt:lpstr>Arial Unicode MS</vt:lpstr>
      <vt:lpstr>汉仪书宋二KW</vt:lpstr>
      <vt:lpstr>等线</vt:lpstr>
      <vt:lpstr>汉仪中等线KW</vt:lpstr>
      <vt:lpstr>等线 Light</vt:lpstr>
      <vt:lpstr>Office 主题​​</vt:lpstr>
      <vt:lpstr>Phase Separation in Transcription Repression</vt:lpstr>
      <vt:lpstr>Phase Separation Phenomena in Daily Life</vt:lpstr>
      <vt:lpstr>Scales of Biological Organization</vt:lpstr>
      <vt:lpstr>Subcellular Compartments/Organelles (I) </vt:lpstr>
      <vt:lpstr>Subcellular Compartments/Organelles (II)  </vt:lpstr>
      <vt:lpstr>Multivalent Biomacromolecular Interactions Drive Phase Separation</vt:lpstr>
      <vt:lpstr>LLPS is a Well-known Phenomena in Polymer Chemistry</vt:lpstr>
      <vt:lpstr>Representative Ways to Achieve Multivalency in Biology</vt:lpstr>
      <vt:lpstr>2020 Wiley Prize</vt:lpstr>
      <vt:lpstr>Take-home Message from the Emerging Field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王亮</dc:creator>
  <cp:lastModifiedBy>lpl</cp:lastModifiedBy>
  <cp:revision>271</cp:revision>
  <dcterms:created xsi:type="dcterms:W3CDTF">2020-06-03T00:02:33Z</dcterms:created>
  <dcterms:modified xsi:type="dcterms:W3CDTF">2020-06-03T00:02:33Z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2052-2.0.1.3256</vt:lpwstr>
  </property>
</Properties>
</file>