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70" r:id="rId9"/>
    <p:sldId id="268" r:id="rId10"/>
    <p:sldId id="26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9" autoAdjust="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96C38-D2C8-484E-B97F-86985620128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04DE0-04DA-48AD-9596-D3A1F3D5FC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73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4DE0-04DA-48AD-9596-D3A1F3D5FC7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19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4DE0-04DA-48AD-9596-D3A1F3D5FC7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15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F8971-8CCE-45F5-8643-B43E9602F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200"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C34503-24EC-4CC7-AE02-2570448B4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6B6B32-1D1C-4A49-831C-CF5CBD04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97DF-6194-40DC-942A-25D5328B8C55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76234B-8768-497F-8662-1A7306E6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2CF3F4-36B6-4B18-88A3-ED9FE694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12D1B61-6A9A-489A-90C5-69B2496DEA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81016" y="368201"/>
            <a:ext cx="3829967" cy="936000"/>
            <a:chOff x="4307327" y="266602"/>
            <a:chExt cx="3539437" cy="86499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21EBA85-3B3F-479A-AF29-04408FE35C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184" y="324935"/>
              <a:ext cx="2536580" cy="80666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51B03F8-D96C-4239-838F-8C6703E63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327" y="266602"/>
              <a:ext cx="761836" cy="761836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24A0F68-B5E6-45EA-9332-7834513D6F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65898" y="429939"/>
              <a:ext cx="0" cy="471817"/>
            </a:xfrm>
            <a:prstGeom prst="line">
              <a:avLst/>
            </a:prstGeom>
            <a:ln w="25400">
              <a:solidFill>
                <a:srgbClr val="6306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7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47949A-AD0D-4A29-8852-A20E5C21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20EA78-9D09-4D24-B11E-F48FCDF65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41D8FF-148B-40C5-8176-ACDB17DE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BBE-2920-4DBC-8FB4-DA1A6121AF1B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7E536F-EC91-4F10-BC9C-37A2090C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99BFEE-B2F0-443D-B15B-C038FDF0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62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49ACDC-47BB-43BE-9236-F3C167A9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9ABD95-916E-45C6-A959-357041B0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B04E-3F81-4BED-B4B6-CD9122DEA773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AD6CDB-65CD-424A-B43F-863C1059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C15F56E-6025-4CB0-B9A9-26A45FD9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82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31EB0C-4F2E-40AF-9B00-CF53222B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71F-2983-4475-BCFA-083E9961F08F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0E6E94-BCA7-4777-8C3B-5BD8CE51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75058D-EA93-4878-89BD-F4DD6865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44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8D0FB5-DF56-4148-A775-636CCE3E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AF8642-F13B-4F05-9CA5-A820D90D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0962"/>
            <a:ext cx="10515600" cy="508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8ED69B-9DD8-4162-B9EC-0D727965D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42302"/>
            <a:ext cx="27432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E8224D93-B175-46F7-8057-ACA03CF87230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500538-2FA0-4168-8604-E47077752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2302"/>
            <a:ext cx="41148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E16494-6BFF-47F3-B915-6E10E6919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42302"/>
            <a:ext cx="27432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05433BC2-8A28-4646-8B87-20AEFBEA91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87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10.0885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86C5B-F863-4E74-BDDA-5632C93B58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Prospect of Detecting X-Ray Halos Around </a:t>
            </a:r>
            <a:br>
              <a:rPr lang="en-US" altLang="zh-CN" sz="3200" b="1" dirty="0"/>
            </a:br>
            <a:r>
              <a:rPr lang="en-US" altLang="zh-CN" sz="3200" b="1" dirty="0"/>
              <a:t>Middle-Aged Pulsars with </a:t>
            </a:r>
            <a:r>
              <a:rPr lang="en-US" altLang="zh-CN" sz="3200" b="1" dirty="0" err="1"/>
              <a:t>eROSITA</a:t>
            </a:r>
            <a:endParaRPr lang="zh-CN" altLang="en-US" sz="32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63C82F-B26C-4518-B201-6995B04F6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cs typeface="Calibri" panose="020F0502020204030204" pitchFamily="34" charset="0"/>
              </a:rPr>
              <a:t>Speaker:</a:t>
            </a:r>
            <a:r>
              <a:rPr lang="zh-CN" altLang="en-US" dirty="0">
                <a:cs typeface="Calibri" panose="020F0502020204030204" pitchFamily="34" charset="0"/>
              </a:rPr>
              <a:t> </a:t>
            </a:r>
            <a:r>
              <a:rPr lang="en-US" altLang="zh-CN" dirty="0">
                <a:cs typeface="Calibri" panose="020F0502020204030204" pitchFamily="34" charset="0"/>
              </a:rPr>
              <a:t>Ben</a:t>
            </a:r>
            <a:r>
              <a:rPr lang="zh-CN" altLang="en-US" dirty="0">
                <a:cs typeface="Calibri" panose="020F0502020204030204" pitchFamily="34" charset="0"/>
              </a:rPr>
              <a:t> </a:t>
            </a:r>
            <a:r>
              <a:rPr lang="en-US" altLang="zh-CN" dirty="0">
                <a:cs typeface="Calibri" panose="020F0502020204030204" pitchFamily="34" charset="0"/>
              </a:rPr>
              <a:t>Li</a:t>
            </a:r>
          </a:p>
          <a:p>
            <a:r>
              <a:rPr lang="en-US" altLang="zh-CN" dirty="0">
                <a:cs typeface="Calibri" panose="020F0502020204030204" pitchFamily="34" charset="0"/>
              </a:rPr>
              <a:t>Co-authors:</a:t>
            </a:r>
            <a:r>
              <a:rPr lang="zh-CN" altLang="en-US" dirty="0">
                <a:cs typeface="Calibri" panose="020F0502020204030204" pitchFamily="34" charset="0"/>
              </a:rPr>
              <a:t> </a:t>
            </a:r>
            <a:r>
              <a:rPr lang="en-US" altLang="zh-CN" dirty="0">
                <a:cs typeface="Calibri" panose="020F0502020204030204" pitchFamily="34" charset="0"/>
              </a:rPr>
              <a:t>Yi Zhang,</a:t>
            </a:r>
            <a:r>
              <a:rPr lang="zh-CN" altLang="en-US" dirty="0">
                <a:cs typeface="Calibri" panose="020F0502020204030204" pitchFamily="34" charset="0"/>
              </a:rPr>
              <a:t> </a:t>
            </a:r>
            <a:r>
              <a:rPr lang="en-US" altLang="zh-CN" dirty="0" err="1">
                <a:cs typeface="Calibri" panose="020F0502020204030204" pitchFamily="34" charset="0"/>
              </a:rPr>
              <a:t>Ruo</a:t>
            </a:r>
            <a:r>
              <a:rPr lang="en-US" altLang="zh-CN" dirty="0">
                <a:cs typeface="Calibri" panose="020F0502020204030204" pitchFamily="34" charset="0"/>
              </a:rPr>
              <a:t>-Yu</a:t>
            </a:r>
            <a:r>
              <a:rPr lang="zh-CN" altLang="en-US" dirty="0">
                <a:cs typeface="Calibri" panose="020F0502020204030204" pitchFamily="34" charset="0"/>
              </a:rPr>
              <a:t> </a:t>
            </a:r>
            <a:r>
              <a:rPr lang="en-US" altLang="zh-CN" dirty="0">
                <a:cs typeface="Calibri" panose="020F0502020204030204" pitchFamily="34" charset="0"/>
              </a:rPr>
              <a:t>Liu and</a:t>
            </a:r>
            <a:r>
              <a:rPr lang="zh-CN" altLang="en-US" dirty="0">
                <a:cs typeface="Calibri" panose="020F0502020204030204" pitchFamily="34" charset="0"/>
              </a:rPr>
              <a:t> </a:t>
            </a:r>
            <a:r>
              <a:rPr lang="en-US" altLang="zh-CN" dirty="0">
                <a:cs typeface="Calibri" panose="020F0502020204030204" pitchFamily="34" charset="0"/>
              </a:rPr>
              <a:t>Xiang-Yu</a:t>
            </a:r>
            <a:r>
              <a:rPr lang="zh-CN" altLang="en-US" dirty="0">
                <a:cs typeface="Calibri" panose="020F0502020204030204" pitchFamily="34" charset="0"/>
              </a:rPr>
              <a:t> </a:t>
            </a:r>
            <a:r>
              <a:rPr lang="en-US" altLang="zh-CN" dirty="0">
                <a:cs typeface="Calibri" panose="020F0502020204030204" pitchFamily="34" charset="0"/>
              </a:rPr>
              <a:t>Wang</a:t>
            </a:r>
          </a:p>
          <a:p>
            <a:r>
              <a:rPr lang="en-US" altLang="zh-CN" u="sng" dirty="0">
                <a:hlinkClick r:id="rId3"/>
              </a:rPr>
              <a:t>arXiv:2110.08856</a:t>
            </a:r>
            <a:endParaRPr lang="en-US" altLang="zh-CN" dirty="0">
              <a:cs typeface="Calibri" panose="020F0502020204030204" pitchFamily="34" charset="0"/>
            </a:endParaRPr>
          </a:p>
          <a:p>
            <a:endParaRPr lang="en-US" altLang="zh-CN" dirty="0">
              <a:cs typeface="Calibri" panose="020F0502020204030204" pitchFamily="34" charset="0"/>
            </a:endParaRPr>
          </a:p>
          <a:p>
            <a:endParaRPr lang="zh-CN" altLang="en-US" dirty="0">
              <a:cs typeface="Calibri" panose="020F050202020403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7ABCEB-B2EA-41AD-A311-88D51F24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98B-D011-4D3C-8429-2957AC1373BA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7ADEC3-4656-44B4-973D-A4F49EEB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77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9697DA-758A-4624-AF25-3EB15557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7AA4B1-3D26-457E-831F-2BF7DE3E3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0962"/>
                <a:ext cx="10685206" cy="5082746"/>
              </a:xfrm>
            </p:spPr>
            <p:txBody>
              <a:bodyPr/>
              <a:lstStyle/>
              <a:p>
                <a:r>
                  <a:rPr lang="en-US" altLang="zh-CN" dirty="0"/>
                  <a:t>By comparing the predicted X-ray flux with the estimated sensitivities of the </a:t>
                </a:r>
                <a:r>
                  <a:rPr lang="en-US" altLang="zh-CN" dirty="0" err="1"/>
                  <a:t>eROSITA</a:t>
                </a:r>
                <a:r>
                  <a:rPr lang="en-US" altLang="zh-CN" dirty="0"/>
                  <a:t> telescope, we found that 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number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pulsar halos could be detected by </a:t>
                </a:r>
                <a:r>
                  <a:rPr lang="en-US" altLang="zh-CN" dirty="0" err="1"/>
                  <a:t>eROSITA</a:t>
                </a:r>
                <a:r>
                  <a:rPr lang="en-US" altLang="zh-CN" dirty="0"/>
                  <a:t> with its four year all-sky survey.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radial extension of the X-ray halo emission from </a:t>
                </a:r>
                <a:r>
                  <a:rPr lang="en-US" altLang="zh-CN" dirty="0" err="1"/>
                  <a:t>Geminga</a:t>
                </a:r>
                <a:r>
                  <a:rPr lang="en-US" altLang="zh-CN" dirty="0"/>
                  <a:t> and PSR J1928+1746 could be detected up to a radius of several tens of pc by </a:t>
                </a:r>
                <a:r>
                  <a:rPr lang="en-US" altLang="zh-CN" dirty="0" err="1"/>
                  <a:t>eROSITA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eROSITA is able to constrain the magnetic filed around </a:t>
                </a:r>
                <a:r>
                  <a:rPr lang="en-US" altLang="zh-CN" dirty="0" err="1"/>
                  <a:t>Geminga</a:t>
                </a:r>
                <a:r>
                  <a:rPr lang="en-US" altLang="zh-CN" dirty="0"/>
                  <a:t> down to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0.6 </m:t>
                    </m:r>
                    <m:r>
                      <m:rPr>
                        <m:sty m:val="p"/>
                      </m:rPr>
                      <a:rPr lang="zh-CN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altLang="zh-CN" dirty="0"/>
                  <a:t> for an exposure time of 20 </a:t>
                </a:r>
                <a:r>
                  <a:rPr lang="en-US" altLang="zh-CN" dirty="0" err="1"/>
                  <a:t>ks</a:t>
                </a:r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7AA4B1-3D26-457E-831F-2BF7DE3E3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0962"/>
                <a:ext cx="10685206" cy="5082746"/>
              </a:xfrm>
              <a:blipFill>
                <a:blip r:embed="rId2"/>
                <a:stretch>
                  <a:fillRect l="-400" t="-1200" r="-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4D6160-FBBF-4EEE-B6B9-52A5D18F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BBE-2920-4DBC-8FB4-DA1A6121AF1B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F79B36-7685-46F8-A911-3BC2DCCA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35B5E171-F693-48A3-83F8-06F3E6E2BBB2}"/>
              </a:ext>
            </a:extLst>
          </p:cNvPr>
          <p:cNvSpPr txBox="1">
            <a:spLocks noChangeArrowheads="1"/>
          </p:cNvSpPr>
          <p:nvPr/>
        </p:nvSpPr>
        <p:spPr bwMode="auto">
          <a:xfrm rot="21154688">
            <a:off x="7417471" y="5117123"/>
            <a:ext cx="379272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CB1E05-E206-463A-BEAA-6617A28A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- pulsar halo</a:t>
            </a:r>
            <a:endParaRPr lang="zh-CN" altLang="en-US" dirty="0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235E584B-AAF7-48CB-8893-EF89F1C0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77" y="2276512"/>
            <a:ext cx="3155064" cy="251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77171B-6027-4AC3-B26F-DAC651C6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7" y="1204184"/>
            <a:ext cx="5332443" cy="364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398AD97-84A4-4793-8DCD-C243176EC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174" y="3168642"/>
            <a:ext cx="926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2 deg.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6003E6C0-80B8-4AEC-B454-3DC985157BB9}"/>
              </a:ext>
            </a:extLst>
          </p:cNvPr>
          <p:cNvSpPr txBox="1">
            <a:spLocks noChangeArrowheads="1"/>
          </p:cNvSpPr>
          <p:nvPr/>
        </p:nvSpPr>
        <p:spPr bwMode="auto">
          <a:xfrm rot="21245575">
            <a:off x="9614157" y="5363345"/>
            <a:ext cx="199984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  <a:lvl2pPr marL="742950" indent="-285750"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</a:rPr>
              <a:t>X-ray halo?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C33B57FC-D273-46F2-AF05-A11ED323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712-6894-4704-9E35-A121DACDA274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ACD254-0B6E-42BB-B4DA-7025FF20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017AF11-83A0-4C00-882E-507433C17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471" y="1187269"/>
            <a:ext cx="2125906" cy="237731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7C6B641-E181-40BF-8431-C746566C7709}"/>
              </a:ext>
            </a:extLst>
          </p:cNvPr>
          <p:cNvSpPr txBox="1"/>
          <p:nvPr/>
        </p:nvSpPr>
        <p:spPr>
          <a:xfrm>
            <a:off x="4259297" y="4746910"/>
            <a:ext cx="1656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Giacinti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 et al. (2020)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10529FA-A773-46BA-A06D-CD9D00514EA4}"/>
              </a:ext>
            </a:extLst>
          </p:cNvPr>
          <p:cNvSpPr txBox="1"/>
          <p:nvPr/>
        </p:nvSpPr>
        <p:spPr>
          <a:xfrm>
            <a:off x="9589689" y="4735599"/>
            <a:ext cx="1987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Abeysekara et al. (2017)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5183CD3-1016-482E-B732-947D1C9A5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774" y="4796064"/>
            <a:ext cx="1649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PWN evolution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41CE90-8B2D-40CF-A55B-9A60E6B6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3223" y="1477891"/>
            <a:ext cx="1944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HAWC observation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5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78E18F-39B8-4AAC-8CC3-2FA75DB8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err="1"/>
              <a:t>eROSITA</a:t>
            </a:r>
            <a:r>
              <a:rPr lang="en-US" altLang="zh-CN" dirty="0"/>
              <a:t> telescope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11E4-0264-46E0-862B-6ED09FD3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0962"/>
            <a:ext cx="10515599" cy="5082746"/>
          </a:xfrm>
        </p:spPr>
        <p:txBody>
          <a:bodyPr/>
          <a:lstStyle/>
          <a:p>
            <a:r>
              <a:rPr lang="en-US" altLang="zh-CN" dirty="0" err="1"/>
              <a:t>eROSITA</a:t>
            </a:r>
            <a:r>
              <a:rPr lang="en-US" altLang="zh-CN" dirty="0"/>
              <a:t> (extended </a:t>
            </a:r>
            <a:r>
              <a:rPr lang="en-US" altLang="zh-CN" dirty="0" err="1"/>
              <a:t>ROentgen</a:t>
            </a:r>
            <a:r>
              <a:rPr lang="en-US" altLang="zh-CN" dirty="0"/>
              <a:t> Survey with an Imaging Telescope Array) is one of the two X-ray telescopes onboard the Spectrum-Roentgen-Gamma (SRG) mission, which was launched in 2019.</a:t>
            </a:r>
          </a:p>
          <a:p>
            <a:r>
              <a:rPr lang="en-US" altLang="zh-CN" dirty="0"/>
              <a:t>Main parameters: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err="1"/>
              <a:t>eROSITA</a:t>
            </a:r>
            <a:r>
              <a:rPr lang="en-US" altLang="zh-CN" dirty="0"/>
              <a:t> has three observing modes: survey (four years), field scan and pointing.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11E1AB6B-AAE2-4D5A-8533-7994AF03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8995-B508-4ABD-9341-F2F71CC8C306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B3E931-D01F-475B-8EB4-65B8A54F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627DB15-8C3C-4D2C-879E-99859A4762D3}"/>
              </a:ext>
            </a:extLst>
          </p:cNvPr>
          <p:cNvGrpSpPr/>
          <p:nvPr/>
        </p:nvGrpSpPr>
        <p:grpSpPr>
          <a:xfrm>
            <a:off x="2042342" y="3606988"/>
            <a:ext cx="2849513" cy="2816534"/>
            <a:chOff x="977529" y="3358895"/>
            <a:chExt cx="2849513" cy="281653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761E267-4C6F-4AA1-894F-674210D1C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7529" y="3358895"/>
              <a:ext cx="2849513" cy="2387734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6357EC3-C0B4-4604-B760-D351070FD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5011" y="5806097"/>
              <a:ext cx="14109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Survey mode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8435ADF-A5E3-4F4C-9EBF-9DABA189635B}"/>
              </a:ext>
            </a:extLst>
          </p:cNvPr>
          <p:cNvGrpSpPr>
            <a:grpSpLocks noChangeAspect="1"/>
          </p:cNvGrpSpPr>
          <p:nvPr/>
        </p:nvGrpSpPr>
        <p:grpSpPr>
          <a:xfrm>
            <a:off x="1023429" y="2093796"/>
            <a:ext cx="5115941" cy="886599"/>
            <a:chOff x="838200" y="1542565"/>
            <a:chExt cx="3946884" cy="684000"/>
          </a:xfrm>
        </p:grpSpPr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id="{744D25E9-1DEE-4BCF-8A89-CDD5884330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479"/>
            <a:stretch/>
          </p:blipFill>
          <p:spPr bwMode="auto">
            <a:xfrm>
              <a:off x="838200" y="1542565"/>
              <a:ext cx="2098431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id="{0BED62E4-6E17-4675-9456-93C0CFA0A3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67"/>
            <a:stretch/>
          </p:blipFill>
          <p:spPr bwMode="auto">
            <a:xfrm>
              <a:off x="2936631" y="1542565"/>
              <a:ext cx="1848453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图片 5">
            <a:extLst>
              <a:ext uri="{FF2B5EF4-FFF2-40B4-BE49-F238E27FC236}">
                <a16:creationId xmlns:a16="http://schemas.microsoft.com/office/drawing/2014/main" id="{8591C1C5-8979-4771-BD1C-459C84243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/>
          <a:stretch/>
        </p:blipFill>
        <p:spPr bwMode="auto">
          <a:xfrm>
            <a:off x="6007508" y="3582477"/>
            <a:ext cx="4544882" cy="265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D23A1A40-7B2C-4A1F-B7C1-B5111400C110}"/>
              </a:ext>
            </a:extLst>
          </p:cNvPr>
          <p:cNvSpPr/>
          <p:nvPr/>
        </p:nvSpPr>
        <p:spPr>
          <a:xfrm>
            <a:off x="9876422" y="6209325"/>
            <a:ext cx="1693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Merloni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et al. (2012)</a:t>
            </a:r>
            <a:endParaRPr lang="zh-CN" altLang="en-US" sz="14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6DA314B-1B22-4AC5-99D2-8509C86AEE0A}"/>
              </a:ext>
            </a:extLst>
          </p:cNvPr>
          <p:cNvSpPr/>
          <p:nvPr/>
        </p:nvSpPr>
        <p:spPr>
          <a:xfrm>
            <a:off x="9065342" y="5466735"/>
            <a:ext cx="658762" cy="1901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0DCD29B-3F1E-4E33-BB57-A1135E8E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29" y="6172970"/>
            <a:ext cx="1956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eROSITA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sensitivity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9">
            <a:extLst>
              <a:ext uri="{FF2B5EF4-FFF2-40B4-BE49-F238E27FC236}">
                <a16:creationId xmlns:a16="http://schemas.microsoft.com/office/drawing/2014/main" id="{A23739EA-35DD-4FC3-8A28-7776D6B32219}"/>
              </a:ext>
            </a:extLst>
          </p:cNvPr>
          <p:cNvSpPr txBox="1">
            <a:spLocks noChangeArrowheads="1"/>
          </p:cNvSpPr>
          <p:nvPr/>
        </p:nvSpPr>
        <p:spPr bwMode="auto">
          <a:xfrm rot="21245575">
            <a:off x="9180495" y="307986"/>
            <a:ext cx="239215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  <a:lvl2pPr marL="742950" indent="-285750"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</a:rPr>
              <a:t>Why </a:t>
            </a:r>
            <a:r>
              <a:rPr lang="en-US" altLang="zh-CN" sz="2800" b="1" dirty="0" err="1">
                <a:solidFill>
                  <a:srgbClr val="FF0000"/>
                </a:solidFill>
              </a:rPr>
              <a:t>eROSITA</a:t>
            </a:r>
            <a:r>
              <a:rPr lang="en-US" altLang="zh-CN" sz="2800" b="1" dirty="0">
                <a:solidFill>
                  <a:srgbClr val="FF0000"/>
                </a:solidFill>
              </a:rPr>
              <a:t>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C00FBD-25ED-42D5-8368-08936B7B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X-ray halo candidate pulsar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3EA864C-6DFC-4288-A45B-DAE86A3967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Selection criteria: 1. middle-aged pulsar (50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&lt; 500 </a:t>
                </a:r>
                <a:r>
                  <a:rPr lang="en-US" altLang="zh-CN" dirty="0" err="1"/>
                  <a:t>kyr</a:t>
                </a:r>
                <a:r>
                  <a:rPr lang="en-US" altLang="zh-CN" dirty="0"/>
                  <a:t>),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	 2. distance (d &lt; 5 kpc),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	 3. with </a:t>
                </a:r>
                <a:r>
                  <a:rPr lang="en-US" altLang="zh-CN" dirty="0" err="1"/>
                  <a:t>TeV</a:t>
                </a:r>
                <a:r>
                  <a:rPr lang="en-US" altLang="zh-CN" dirty="0"/>
                  <a:t> observation.</a:t>
                </a:r>
              </a:p>
              <a:p>
                <a:r>
                  <a:rPr lang="en-US" altLang="zh-CN" dirty="0"/>
                  <a:t>Ranked according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spin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. The top 10 are: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3EA864C-6DFC-4288-A45B-DAE86A3967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06" t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1">
            <a:extLst>
              <a:ext uri="{FF2B5EF4-FFF2-40B4-BE49-F238E27FC236}">
                <a16:creationId xmlns:a16="http://schemas.microsoft.com/office/drawing/2014/main" id="{642CC3AC-C8ED-4B3C-8A86-A4A5D1CF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84" y="2725446"/>
            <a:ext cx="6756455" cy="36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CF03CD-2F72-4C40-9C6B-F996068A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BEC8-0881-4288-B542-B148CC552CA2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0CA4BD-B379-498A-9E9B-EBC55704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60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2E9B7-42EE-44FC-ACA2-8503450D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8755623-FF65-4964-8805-40C346A02F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0962"/>
                <a:ext cx="11353800" cy="5082746"/>
              </a:xfrm>
            </p:spPr>
            <p:txBody>
              <a:bodyPr/>
              <a:lstStyle/>
              <a:p>
                <a:r>
                  <a:rPr lang="en-US" altLang="zh-CN" dirty="0"/>
                  <a:t>We assume continuous injection from pulsar, and an electron injection spectrum: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where p=1.6 is the spectral index, and </a:t>
                </a:r>
                <a:r>
                  <a:rPr lang="en-US" altLang="zh-CN" dirty="0" err="1"/>
                  <a:t>Ee,max</a:t>
                </a:r>
                <a:r>
                  <a:rPr lang="en-US" altLang="zh-CN" dirty="0"/>
                  <a:t> is the cutoff energy.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For isotropic diffusion, the transport equation: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where                                           with </a:t>
                </a:r>
                <a:r>
                  <a:rPr lang="el-GR" altLang="zh-CN" dirty="0"/>
                  <a:t>δ</a:t>
                </a:r>
                <a:r>
                  <a:rPr lang="en-US" altLang="zh-CN" dirty="0"/>
                  <a:t>=1/3 is the Kolmogorov type diffusion coefficient,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and we employ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D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=4.5</m:t>
                    </m:r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27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cm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Analytical solution: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IC and synchrotron emission: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8755623-FF65-4964-8805-40C346A02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0962"/>
                <a:ext cx="11353800" cy="5082746"/>
              </a:xfrm>
              <a:blipFill>
                <a:blip r:embed="rId2"/>
                <a:stretch>
                  <a:fillRect l="-376" t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DD5FE3-BD12-4690-ACD0-5BE78AE1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BBE-2920-4DBC-8FB4-DA1A6121AF1B}" type="datetime1">
              <a:rPr lang="en-US" altLang="zh-CN" smtClean="0"/>
              <a:t>10/26/2021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08A6A0-5961-4B5A-B140-9FACB8E0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DAD814-2193-413A-AC36-8C4CE6F44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9824" y="1133261"/>
            <a:ext cx="3020624" cy="5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797905-61E8-453D-A79D-E24AD87C0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4943" y="2250491"/>
            <a:ext cx="3469877" cy="5006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A54485-6264-4447-A86C-AB3D23501D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5781" y="2750492"/>
            <a:ext cx="2093302" cy="2532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75B974-1671-4ED1-9979-334C3F9D7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349" y="3758672"/>
            <a:ext cx="3991708" cy="49896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FE57752-C821-46B1-8D43-504C80D7A7BF}"/>
              </a:ext>
            </a:extLst>
          </p:cNvPr>
          <p:cNvSpPr/>
          <p:nvPr/>
        </p:nvSpPr>
        <p:spPr>
          <a:xfrm>
            <a:off x="7239024" y="3875371"/>
            <a:ext cx="2164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Atoyan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et al. (1995)</a:t>
            </a:r>
            <a:endParaRPr lang="zh-CN" altLang="en-US" sz="14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C34EAA5-B7CB-4B29-8369-36317AC078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9944" y="4522840"/>
            <a:ext cx="2943225" cy="4949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3C042F6-57FE-4047-A990-18F8C852AF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9945" y="5110172"/>
            <a:ext cx="3029670" cy="49497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48DED02-9680-45ED-8FB5-92A6CB040145}"/>
              </a:ext>
            </a:extLst>
          </p:cNvPr>
          <p:cNvSpPr/>
          <p:nvPr/>
        </p:nvSpPr>
        <p:spPr>
          <a:xfrm>
            <a:off x="7364290" y="5198094"/>
            <a:ext cx="2164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Liu et al. (2019)</a:t>
            </a:r>
            <a:endParaRPr lang="zh-CN" altLang="en-US" sz="14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6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7DA1D-0CDD-49C9-A967-00B945BD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eROSITA’s</a:t>
            </a:r>
            <a:r>
              <a:rPr lang="en-US" altLang="zh-CN" dirty="0"/>
              <a:t> detection ability</a:t>
            </a:r>
            <a:endParaRPr lang="zh-CN" altLang="en-US" dirty="0"/>
          </a:p>
        </p:txBody>
      </p:sp>
      <p:grpSp>
        <p:nvGrpSpPr>
          <p:cNvPr id="4" name="组合 9">
            <a:extLst>
              <a:ext uri="{FF2B5EF4-FFF2-40B4-BE49-F238E27FC236}">
                <a16:creationId xmlns:a16="http://schemas.microsoft.com/office/drawing/2014/main" id="{F45848F2-25E9-4C49-94CA-6AA939C1E0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81057" y="1090346"/>
            <a:ext cx="7001285" cy="4429006"/>
            <a:chOff x="1006053" y="1230313"/>
            <a:chExt cx="6445499" cy="4162202"/>
          </a:xfrm>
        </p:grpSpPr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A8EE15CD-5972-49A5-9E12-A23A29B4C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053" y="1230313"/>
              <a:ext cx="3167583" cy="20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ED364384-955C-4BED-8F7D-CB29BF1C2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237445"/>
              <a:ext cx="3167584" cy="207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7">
              <a:extLst>
                <a:ext uri="{FF2B5EF4-FFF2-40B4-BE49-F238E27FC236}">
                  <a16:creationId xmlns:a16="http://schemas.microsoft.com/office/drawing/2014/main" id="{74B67CA1-439C-4A22-BD63-90A748663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053" y="3303464"/>
              <a:ext cx="3167583" cy="208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763B21E4-6C97-48E5-B053-D5AF6EFC1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328963"/>
              <a:ext cx="3133899" cy="206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文本框 10">
            <a:extLst>
              <a:ext uri="{FF2B5EF4-FFF2-40B4-BE49-F238E27FC236}">
                <a16:creationId xmlns:a16="http://schemas.microsoft.com/office/drawing/2014/main" id="{40F5A6BB-70B8-4479-8546-4FC7A0E3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47038"/>
            <a:ext cx="1051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Almost all of the listed pulsar halo candidates could be detected by the </a:t>
            </a:r>
            <a:r>
              <a:rPr lang="en-US" altLang="zh-CN" dirty="0" err="1"/>
              <a:t>eROSITA</a:t>
            </a:r>
            <a:r>
              <a:rPr lang="en-US" altLang="zh-CN" dirty="0"/>
              <a:t> telescope for eRASS:8. </a:t>
            </a:r>
          </a:p>
          <a:p>
            <a:r>
              <a:rPr lang="en-US" altLang="zh-CN" dirty="0"/>
              <a:t>Three of them (PSR J2032+4127, PSR J1928+1746 and PSR J1831-0952) could even be detected for eRASS:1!</a:t>
            </a:r>
            <a:endParaRPr lang="zh-CN" altLang="en-US" dirty="0"/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C1A382AF-963B-4790-B2C2-A5EC7CA9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4A7B-9DF4-4D28-82A8-9CA62B31D30C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72C927C-B7A0-456B-A4C4-F837C6B1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0A0BE8C4-06B4-41A4-B432-037AF7CD6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627" y="1199954"/>
            <a:ext cx="1285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Geminga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33A8CD7F-3975-4B1E-9727-157B96B50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868" y="1210962"/>
            <a:ext cx="1440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J2032+4127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07566CA1-B930-4E93-B136-0F4CCB0A2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498" y="3470047"/>
            <a:ext cx="1440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J1928+1746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F77660D6-D99B-4343-A8D0-825C47D3B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017" y="3470047"/>
            <a:ext cx="1440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J1831-0952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0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B430D-97B4-46DC-8113-70556B2A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 extension</a:t>
            </a:r>
            <a:endParaRPr lang="zh-CN" altLang="en-US" dirty="0"/>
          </a:p>
        </p:txBody>
      </p:sp>
      <p:sp>
        <p:nvSpPr>
          <p:cNvPr id="5" name="文本框 7">
            <a:extLst>
              <a:ext uri="{FF2B5EF4-FFF2-40B4-BE49-F238E27FC236}">
                <a16:creationId xmlns:a16="http://schemas.microsoft.com/office/drawing/2014/main" id="{44C845A4-468C-4521-B651-DC362A9EB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5060650"/>
            <a:ext cx="10732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As a whole,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eROSITA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could detect X-ray halos from both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Geminga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PSR J1928+1746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, with a radius out to 30 pc.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51B2DE80-324B-4681-8926-190E7AF7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935B-A0D4-4880-A723-ED52944C5609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9575DA-9C6D-41EA-A24C-9BAFC87B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07129F-23C2-4D81-AAC7-53F498FB2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131" y="1640204"/>
            <a:ext cx="8985738" cy="28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1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8CC724-6B1D-40A7-B178-F01D106E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zh-CN" dirty="0"/>
            </a:br>
            <a:r>
              <a:rPr lang="en-US" altLang="zh-CN" dirty="0"/>
              <a:t>Constraining the magnetic field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3E6FF7-8AED-4544-8D34-CA5254777A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6638"/>
                <a:ext cx="10515600" cy="1537069"/>
              </a:xfrm>
            </p:spPr>
            <p:txBody>
              <a:bodyPr/>
              <a:lstStyle/>
              <a:p>
                <a:r>
                  <a:rPr lang="en-US" altLang="zh-CN" dirty="0"/>
                  <a:t>Liu et al. (2019) found a low magnetic field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zh-CN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altLang="zh-CN" dirty="0"/>
                  <a:t>) in the </a:t>
                </a:r>
                <a:r>
                  <a:rPr lang="en-US" altLang="zh-CN" dirty="0" err="1"/>
                  <a:t>TeV</a:t>
                </a:r>
                <a:r>
                  <a:rPr lang="en-US" altLang="zh-CN" dirty="0"/>
                  <a:t> halo of </a:t>
                </a:r>
                <a:r>
                  <a:rPr lang="en-US" altLang="zh-CN" dirty="0" err="1"/>
                  <a:t>Geminga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 err="1"/>
                  <a:t>eROSITA</a:t>
                </a:r>
                <a:r>
                  <a:rPr lang="en-US" altLang="zh-CN" dirty="0"/>
                  <a:t> is able to constrain the magnetic filed down to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zh-CN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altLang="zh-CN" dirty="0"/>
                  <a:t> for an exposure time of 20 </a:t>
                </a:r>
                <a:r>
                  <a:rPr lang="en-US" altLang="zh-CN" dirty="0" err="1"/>
                  <a:t>ks</a:t>
                </a:r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3E6FF7-8AED-4544-8D34-CA5254777A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6638"/>
                <a:ext cx="10515600" cy="1537069"/>
              </a:xfrm>
              <a:blipFill>
                <a:blip r:embed="rId2"/>
                <a:stretch>
                  <a:fillRect l="-406" t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期占位符 5">
            <a:extLst>
              <a:ext uri="{FF2B5EF4-FFF2-40B4-BE49-F238E27FC236}">
                <a16:creationId xmlns:a16="http://schemas.microsoft.com/office/drawing/2014/main" id="{D05BC406-E4F4-405F-804C-7AB15023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D033-C124-44B9-8039-6B50A86A085D}" type="datetime1">
              <a:rPr lang="en-US" altLang="zh-CN" smtClean="0"/>
              <a:t>10/26/2021</a:t>
            </a:fld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9CF9DF-80B5-411D-BAAE-D75A9DD0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B524F52-A88C-482E-A112-873599C8FD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0689" y="1538469"/>
            <a:ext cx="3786869" cy="252748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2B07C19-1767-40CC-838A-C8DAB1DA8B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2626" y="1726271"/>
            <a:ext cx="3531133" cy="23396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24D9A2-5046-489D-B873-3C18620050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733" y="1724876"/>
            <a:ext cx="3522785" cy="23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3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DF11B9-1AD0-4A78-B4A4-11F1D4A9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 on diffusion coefficient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8AEDC3-1E3E-4720-8368-CB06F634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BBE-2920-4DBC-8FB4-DA1A6121AF1B}" type="datetime1">
              <a:rPr lang="en-US" altLang="zh-CN" smtClean="0"/>
              <a:t>10/26/2021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D6CF4B-A13D-4E43-A221-6A2D0811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BC2-8A28-4646-8B87-20AEFBEA91BD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A6D7C13E-FA59-4F11-B472-22C6651AB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92" y="3841783"/>
            <a:ext cx="9415512" cy="220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DC1DE5-C5DB-4AFC-8A32-268B0B82CD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523" y="1457011"/>
            <a:ext cx="3647896" cy="24216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C69E71E-9215-4888-B755-7E5AC8004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712" y="3984916"/>
            <a:ext cx="902110" cy="8737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FDDE4A7-6B44-4AF0-AA2A-2E3E4490E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757" y="1534735"/>
            <a:ext cx="2734754" cy="89966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4C7B5BB-43A2-46CC-9046-41FD78EF942C}"/>
              </a:ext>
            </a:extLst>
          </p:cNvPr>
          <p:cNvGrpSpPr>
            <a:grpSpLocks noChangeAspect="1"/>
          </p:cNvGrpSpPr>
          <p:nvPr/>
        </p:nvGrpSpPr>
        <p:grpSpPr>
          <a:xfrm>
            <a:off x="6396041" y="508989"/>
            <a:ext cx="2707905" cy="324000"/>
            <a:chOff x="6396041" y="508989"/>
            <a:chExt cx="2542907" cy="30425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23ABD8A-6B85-4532-B15A-37FC6E9D2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96041" y="508989"/>
              <a:ext cx="2514600" cy="304258"/>
            </a:xfrm>
            <a:prstGeom prst="rect">
              <a:avLst/>
            </a:prstGeom>
          </p:spPr>
        </p:pic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0005EE0-BB12-42C0-B13F-D7D5A4C4799F}"/>
                </a:ext>
              </a:extLst>
            </p:cNvPr>
            <p:cNvSpPr/>
            <p:nvPr/>
          </p:nvSpPr>
          <p:spPr>
            <a:xfrm>
              <a:off x="7285697" y="530931"/>
              <a:ext cx="275330" cy="27248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EE12529-65C3-4BAE-A778-3438C9404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94948" y="526016"/>
              <a:ext cx="144000" cy="14945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7">
            <a:extLst>
              <a:ext uri="{FF2B5EF4-FFF2-40B4-BE49-F238E27FC236}">
                <a16:creationId xmlns:a16="http://schemas.microsoft.com/office/drawing/2014/main" id="{257B0D5D-0612-4546-A8E3-EDA7BC1F4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359" y="4138956"/>
            <a:ext cx="1067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0.5-2keV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7B531552-C7AA-4875-9B0B-B42DDEF7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924" y="4143873"/>
            <a:ext cx="1067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2-5keV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CB83E63B-4944-42BC-A431-880E9979D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5101" y="4212698"/>
            <a:ext cx="1067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5-10keV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6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4759</TotalTime>
  <Words>467</Words>
  <Application>Microsoft Office PowerPoint</Application>
  <PresentationFormat>宽屏</PresentationFormat>
  <Paragraphs>85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宋体</vt:lpstr>
      <vt:lpstr>Arial</vt:lpstr>
      <vt:lpstr>Calibri</vt:lpstr>
      <vt:lpstr>Cambria Math</vt:lpstr>
      <vt:lpstr>Times New Roman</vt:lpstr>
      <vt:lpstr>Office 主题​​</vt:lpstr>
      <vt:lpstr>Prospect of Detecting X-Ray Halos Around  Middle-Aged Pulsars with eROSITA</vt:lpstr>
      <vt:lpstr>Background - pulsar halo</vt:lpstr>
      <vt:lpstr>The eROSITA telescope</vt:lpstr>
      <vt:lpstr>X-ray halo candidate pulsar</vt:lpstr>
      <vt:lpstr>Model</vt:lpstr>
      <vt:lpstr>eROSITA’s detection ability</vt:lpstr>
      <vt:lpstr>Spatial extension</vt:lpstr>
      <vt:lpstr> Constraining the magnetic field</vt:lpstr>
      <vt:lpstr>Discussion on diffusion coefficient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ben li</dc:creator>
  <cp:lastModifiedBy>ben li</cp:lastModifiedBy>
  <cp:revision>152</cp:revision>
  <dcterms:created xsi:type="dcterms:W3CDTF">2021-10-10T08:41:19Z</dcterms:created>
  <dcterms:modified xsi:type="dcterms:W3CDTF">2021-10-26T13:14:13Z</dcterms:modified>
</cp:coreProperties>
</file>