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1" r:id="rId1"/>
  </p:sldMasterIdLst>
  <p:notesMasterIdLst>
    <p:notesMasterId r:id="rId51"/>
  </p:notesMasterIdLst>
  <p:sldIdLst>
    <p:sldId id="326" r:id="rId2"/>
    <p:sldId id="350" r:id="rId3"/>
    <p:sldId id="356" r:id="rId4"/>
    <p:sldId id="355" r:id="rId5"/>
    <p:sldId id="354" r:id="rId6"/>
    <p:sldId id="353" r:id="rId7"/>
    <p:sldId id="352" r:id="rId8"/>
    <p:sldId id="351" r:id="rId9"/>
    <p:sldId id="348" r:id="rId10"/>
    <p:sldId id="297" r:id="rId11"/>
    <p:sldId id="331" r:id="rId12"/>
    <p:sldId id="283" r:id="rId13"/>
    <p:sldId id="333" r:id="rId14"/>
    <p:sldId id="335" r:id="rId15"/>
    <p:sldId id="334" r:id="rId16"/>
    <p:sldId id="286" r:id="rId17"/>
    <p:sldId id="337" r:id="rId18"/>
    <p:sldId id="287" r:id="rId19"/>
    <p:sldId id="296" r:id="rId20"/>
    <p:sldId id="339" r:id="rId21"/>
    <p:sldId id="340" r:id="rId22"/>
    <p:sldId id="341" r:id="rId23"/>
    <p:sldId id="343" r:id="rId24"/>
    <p:sldId id="360" r:id="rId25"/>
    <p:sldId id="336" r:id="rId26"/>
    <p:sldId id="344" r:id="rId27"/>
    <p:sldId id="298" r:id="rId28"/>
    <p:sldId id="299" r:id="rId29"/>
    <p:sldId id="309" r:id="rId30"/>
    <p:sldId id="291" r:id="rId31"/>
    <p:sldId id="345" r:id="rId32"/>
    <p:sldId id="292" r:id="rId33"/>
    <p:sldId id="293" r:id="rId34"/>
    <p:sldId id="312" r:id="rId35"/>
    <p:sldId id="313" r:id="rId36"/>
    <p:sldId id="315" r:id="rId37"/>
    <p:sldId id="330" r:id="rId38"/>
    <p:sldId id="317" r:id="rId39"/>
    <p:sldId id="328" r:id="rId40"/>
    <p:sldId id="318" r:id="rId41"/>
    <p:sldId id="319" r:id="rId42"/>
    <p:sldId id="320" r:id="rId43"/>
    <p:sldId id="322" r:id="rId44"/>
    <p:sldId id="361" r:id="rId45"/>
    <p:sldId id="327" r:id="rId46"/>
    <p:sldId id="323" r:id="rId47"/>
    <p:sldId id="347" r:id="rId48"/>
    <p:sldId id="357" r:id="rId49"/>
    <p:sldId id="358" r:id="rId50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9"/>
    <p:restoredTop sz="95994"/>
  </p:normalViewPr>
  <p:slideViewPr>
    <p:cSldViewPr snapToGrid="0" snapToObjects="1">
      <p:cViewPr varScale="1">
        <p:scale>
          <a:sx n="153" d="100"/>
          <a:sy n="153" d="100"/>
        </p:scale>
        <p:origin x="176" y="440"/>
      </p:cViewPr>
      <p:guideLst/>
    </p:cSldViewPr>
  </p:slideViewPr>
  <p:outlineViewPr>
    <p:cViewPr>
      <p:scale>
        <a:sx n="33" d="100"/>
        <a:sy n="33" d="100"/>
      </p:scale>
      <p:origin x="0" y="-49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5782A-FDA9-994A-90BD-5ABC37348754}" type="datetimeFigureOut">
              <a:rPr lang="es-ES" smtClean="0"/>
              <a:t>18/10/21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D0DA4-197D-FD4B-A53C-8CCF3F1929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56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3D8E-9933-4945-AC90-68D0D322F7FF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8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A3FF5-C046-914D-B0C0-1D478E11D2B4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1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8F84-2F1D-F245-A216-D0F82BEC5014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69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E5099-F4A2-D647-A1FD-AF71834B0D6E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457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3C98-21A1-304F-98E1-7D56BDE81D33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143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92C5-68F8-DA44-A26B-9BD2B3609422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961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507-FEFB-8449-986F-78A3F1BEC477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71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4FB4F-FB27-D045-93B6-BCA80ED855B9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77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8E05-4AE1-C24D-9716-B3C904E5AA9C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1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4F247-BEF2-BC4F-9005-40A55AE26CB6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3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C43C-7053-3F41-B055-7FB56FD1A28E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8B72-56C3-5C44-94B2-84F491DE6C75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1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84556-3526-E44C-AD9B-E5C38D49F49D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6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D606-92E6-A14B-9E69-ECC08DD2B761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73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ED31-ED50-C848-B507-3D02EF689848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61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78514-13A5-5346-9BD0-664CCE10F5A3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6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DD10-9F57-134E-BEC0-4887EFF3AF48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2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49BAB4D-9720-E843-A700-1B6B49C26DF0}" type="datetime1">
              <a:rPr lang="es-ES_tradnl" smtClean="0"/>
              <a:t>18/10/21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18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C82F4-8D94-0A4C-8F70-F8B745B9B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216" y="449357"/>
            <a:ext cx="6619244" cy="2497186"/>
          </a:xfrm>
        </p:spPr>
        <p:txBody>
          <a:bodyPr/>
          <a:lstStyle/>
          <a:p>
            <a:r>
              <a:rPr lang="en-AU"/>
              <a:t>Future gamma ray experiments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10D64-9C84-9D42-AF30-59DA0267C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8794" y="2946542"/>
            <a:ext cx="4625788" cy="646065"/>
          </a:xfrm>
        </p:spPr>
        <p:txBody>
          <a:bodyPr>
            <a:normAutofit/>
          </a:bodyPr>
          <a:lstStyle/>
          <a:p>
            <a:r>
              <a:rPr lang="es-ES" sz="1800" dirty="0"/>
              <a:t>J. Cortina (CIEMAT, Madrid, </a:t>
            </a:r>
            <a:r>
              <a:rPr lang="es-ES" sz="1800" dirty="0" err="1"/>
              <a:t>Spain</a:t>
            </a:r>
            <a:r>
              <a:rPr lang="es-ES" sz="18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5262B-6475-9249-AAFD-8A195046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755" y="4489807"/>
            <a:ext cx="3680245" cy="653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B665D-1C3D-0447-89F0-4947F8084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5028"/>
            <a:ext cx="5383658" cy="12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82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B00C-6715-A648-8AD5-90AB23CF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3684857" y="862930"/>
            <a:ext cx="7053542" cy="1050398"/>
          </a:xfrm>
        </p:spPr>
        <p:txBody>
          <a:bodyPr/>
          <a:lstStyle/>
          <a:p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space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5A818F-CA99-A541-83F5-E43213527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1986"/>
            <a:ext cx="5927271" cy="395151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E079C-8BF5-AC44-B2F0-765B7C30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2C08A-D598-AF40-BF5E-1115610E4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1E045-72E5-2343-A376-0B94765F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46" y="112486"/>
            <a:ext cx="2159000" cy="215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858F83-5F81-E44E-AB3A-6C8FA3694A0D}"/>
              </a:ext>
            </a:extLst>
          </p:cNvPr>
          <p:cNvSpPr txBox="1"/>
          <p:nvPr/>
        </p:nvSpPr>
        <p:spPr>
          <a:xfrm>
            <a:off x="206704" y="3028179"/>
            <a:ext cx="313419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/>
              <a:t>Fermi-LAT</a:t>
            </a:r>
          </a:p>
          <a:p>
            <a:r>
              <a:rPr lang="es-ES" dirty="0"/>
              <a:t>2008--, &gt;20 </a:t>
            </a:r>
            <a:r>
              <a:rPr lang="es-ES" dirty="0" err="1"/>
              <a:t>MeV</a:t>
            </a:r>
            <a:r>
              <a:rPr lang="es-ES" dirty="0"/>
              <a:t>, 2 </a:t>
            </a:r>
            <a:r>
              <a:rPr lang="es-ES" dirty="0" err="1"/>
              <a:t>srad</a:t>
            </a:r>
            <a:r>
              <a:rPr lang="es-ES" dirty="0"/>
              <a:t>, ~1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2CF9A0-0A20-BC4E-8DCA-6F87E2A7242F}"/>
              </a:ext>
            </a:extLst>
          </p:cNvPr>
          <p:cNvSpPr txBox="1"/>
          <p:nvPr/>
        </p:nvSpPr>
        <p:spPr>
          <a:xfrm>
            <a:off x="1406234" y="221797"/>
            <a:ext cx="3278462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/>
              <a:t>Agile</a:t>
            </a:r>
          </a:p>
          <a:p>
            <a:r>
              <a:rPr lang="es-ES" dirty="0"/>
              <a:t>2007--, &gt;30 </a:t>
            </a:r>
            <a:r>
              <a:rPr lang="es-ES" dirty="0" err="1"/>
              <a:t>MeV</a:t>
            </a:r>
            <a:r>
              <a:rPr lang="es-ES" dirty="0"/>
              <a:t>, 3 </a:t>
            </a:r>
            <a:r>
              <a:rPr lang="es-ES" dirty="0" err="1"/>
              <a:t>srad</a:t>
            </a:r>
            <a:r>
              <a:rPr lang="es-ES" dirty="0"/>
              <a:t>, ~0.5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5404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B00C-6715-A648-8AD5-90AB23CF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3684857" y="862930"/>
            <a:ext cx="7053542" cy="1050398"/>
          </a:xfrm>
        </p:spPr>
        <p:txBody>
          <a:bodyPr/>
          <a:lstStyle/>
          <a:p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space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5A818F-CA99-A541-83F5-E43213527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1986"/>
            <a:ext cx="5927271" cy="395151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E079C-8BF5-AC44-B2F0-765B7C30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2C08A-D598-AF40-BF5E-1115610E4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1E045-72E5-2343-A376-0B94765F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246" y="112486"/>
            <a:ext cx="2159000" cy="215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858F83-5F81-E44E-AB3A-6C8FA3694A0D}"/>
              </a:ext>
            </a:extLst>
          </p:cNvPr>
          <p:cNvSpPr txBox="1"/>
          <p:nvPr/>
        </p:nvSpPr>
        <p:spPr>
          <a:xfrm>
            <a:off x="206704" y="3028179"/>
            <a:ext cx="313419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/>
              <a:t>Fermi-LAT</a:t>
            </a:r>
          </a:p>
          <a:p>
            <a:r>
              <a:rPr lang="es-ES" dirty="0"/>
              <a:t>2008--, &gt;20 </a:t>
            </a:r>
            <a:r>
              <a:rPr lang="es-ES" dirty="0" err="1"/>
              <a:t>MeV</a:t>
            </a:r>
            <a:r>
              <a:rPr lang="es-ES" dirty="0"/>
              <a:t>, 2 </a:t>
            </a:r>
            <a:r>
              <a:rPr lang="es-ES" dirty="0" err="1"/>
              <a:t>srad</a:t>
            </a:r>
            <a:r>
              <a:rPr lang="es-ES" dirty="0"/>
              <a:t>, ~1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2CF9A0-0A20-BC4E-8DCA-6F87E2A7242F}"/>
              </a:ext>
            </a:extLst>
          </p:cNvPr>
          <p:cNvSpPr txBox="1"/>
          <p:nvPr/>
        </p:nvSpPr>
        <p:spPr>
          <a:xfrm>
            <a:off x="1406234" y="221797"/>
            <a:ext cx="3278462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/>
              <a:t>Agile</a:t>
            </a:r>
          </a:p>
          <a:p>
            <a:r>
              <a:rPr lang="es-ES" dirty="0"/>
              <a:t>2007--, &gt;30 </a:t>
            </a:r>
            <a:r>
              <a:rPr lang="es-ES" dirty="0" err="1"/>
              <a:t>MeV</a:t>
            </a:r>
            <a:r>
              <a:rPr lang="es-ES" dirty="0"/>
              <a:t>, 3 </a:t>
            </a:r>
            <a:r>
              <a:rPr lang="es-ES" dirty="0" err="1"/>
              <a:t>srad</a:t>
            </a:r>
            <a:r>
              <a:rPr lang="es-ES" dirty="0"/>
              <a:t>, ~0.5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E170E3FE-A5DE-2340-9D87-0F1111CEEA18}"/>
              </a:ext>
            </a:extLst>
          </p:cNvPr>
          <p:cNvSpPr/>
          <p:nvPr/>
        </p:nvSpPr>
        <p:spPr>
          <a:xfrm>
            <a:off x="3271161" y="317716"/>
            <a:ext cx="1511085" cy="554333"/>
          </a:xfrm>
          <a:prstGeom prst="donut">
            <a:avLst>
              <a:gd name="adj" fmla="val 13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97ABACC3-39F3-9745-9C7F-A88DA2F16371}"/>
              </a:ext>
            </a:extLst>
          </p:cNvPr>
          <p:cNvSpPr/>
          <p:nvPr/>
        </p:nvSpPr>
        <p:spPr>
          <a:xfrm>
            <a:off x="2040722" y="3128075"/>
            <a:ext cx="1511085" cy="554333"/>
          </a:xfrm>
          <a:prstGeom prst="donut">
            <a:avLst>
              <a:gd name="adj" fmla="val 13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4D3B0-6723-824A-BA0F-D597F37E916C}"/>
              </a:ext>
            </a:extLst>
          </p:cNvPr>
          <p:cNvSpPr txBox="1"/>
          <p:nvPr/>
        </p:nvSpPr>
        <p:spPr>
          <a:xfrm>
            <a:off x="2769299" y="1786917"/>
            <a:ext cx="38895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800" dirty="0"/>
              <a:t>LAT </a:t>
            </a:r>
            <a:r>
              <a:rPr lang="es-ES" sz="1800" dirty="0" err="1"/>
              <a:t>detects</a:t>
            </a:r>
            <a:r>
              <a:rPr lang="es-ES" sz="1800" dirty="0"/>
              <a:t> ~1 </a:t>
            </a:r>
            <a:r>
              <a:rPr lang="el-GR" sz="1800" dirty="0"/>
              <a:t>γ-</a:t>
            </a:r>
            <a:r>
              <a:rPr lang="es-ES" sz="1800" dirty="0" err="1"/>
              <a:t>ray</a:t>
            </a:r>
            <a:r>
              <a:rPr lang="es-ES" sz="1800" dirty="0"/>
              <a:t>/3 </a:t>
            </a:r>
            <a:r>
              <a:rPr lang="es-ES" sz="1800" dirty="0" err="1"/>
              <a:t>hours</a:t>
            </a:r>
            <a:r>
              <a:rPr lang="es-ES" sz="1800" dirty="0"/>
              <a:t> </a:t>
            </a:r>
            <a:r>
              <a:rPr lang="es-ES" sz="1800" dirty="0" err="1"/>
              <a:t>from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Crab</a:t>
            </a:r>
            <a:r>
              <a:rPr lang="es-ES" sz="1800" dirty="0"/>
              <a:t> </a:t>
            </a:r>
            <a:r>
              <a:rPr lang="es-ES" sz="1800" dirty="0" err="1"/>
              <a:t>Nebula</a:t>
            </a:r>
            <a:r>
              <a:rPr lang="es-ES" sz="1800" dirty="0"/>
              <a:t> at &gt;30 </a:t>
            </a:r>
            <a:r>
              <a:rPr lang="es-ES" sz="1800" dirty="0" err="1"/>
              <a:t>GeV</a:t>
            </a:r>
            <a:r>
              <a:rPr lang="es-E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0118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B8617F-F5B3-8D40-BF9F-C899A780B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433740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2EDE3-77F6-B245-B8ED-9008D3E7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42ED3-9999-E245-9BE6-6C5B1EDC0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4801261" y="1872618"/>
            <a:ext cx="4352041" cy="1050398"/>
          </a:xfrm>
        </p:spPr>
        <p:txBody>
          <a:bodyPr/>
          <a:lstStyle/>
          <a:p>
            <a:r>
              <a:rPr lang="es-ES" sz="2800" b="1" dirty="0">
                <a:solidFill>
                  <a:schemeClr val="accent1"/>
                </a:solidFill>
              </a:rPr>
              <a:t>VHE = </a:t>
            </a:r>
            <a:r>
              <a:rPr lang="es-ES" sz="2800" b="1" dirty="0" err="1">
                <a:solidFill>
                  <a:schemeClr val="accent1"/>
                </a:solidFill>
              </a:rPr>
              <a:t>From</a:t>
            </a:r>
            <a:r>
              <a:rPr lang="es-ES" sz="2800" b="1" dirty="0">
                <a:solidFill>
                  <a:schemeClr val="accent1"/>
                </a:solidFill>
              </a:rPr>
              <a:t> </a:t>
            </a:r>
            <a:r>
              <a:rPr lang="es-ES" sz="2800" b="1" dirty="0" err="1">
                <a:solidFill>
                  <a:schemeClr val="accent1"/>
                </a:solidFill>
              </a:rPr>
              <a:t>the</a:t>
            </a:r>
            <a:r>
              <a:rPr lang="es-ES" sz="2800" b="1" dirty="0">
                <a:solidFill>
                  <a:schemeClr val="accent1"/>
                </a:solidFill>
              </a:rPr>
              <a:t> </a:t>
            </a:r>
            <a:r>
              <a:rPr lang="es-ES" sz="2800" b="1" dirty="0" err="1">
                <a:solidFill>
                  <a:schemeClr val="accent1"/>
                </a:solidFill>
              </a:rPr>
              <a:t>ground</a:t>
            </a:r>
            <a:endParaRPr lang="es-ES" sz="2800" b="1" dirty="0">
              <a:solidFill>
                <a:schemeClr val="accent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9F9312-8B43-3747-9B96-B1179F321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77797-EDA2-A44E-BFD2-7FE6E2DE2C2F}"/>
              </a:ext>
            </a:extLst>
          </p:cNvPr>
          <p:cNvSpPr txBox="1"/>
          <p:nvPr/>
        </p:nvSpPr>
        <p:spPr>
          <a:xfrm>
            <a:off x="3444937" y="4897279"/>
            <a:ext cx="3918060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A. Mitchell, </a:t>
            </a:r>
            <a:r>
              <a:rPr lang="es-ES" sz="1000" dirty="0" err="1">
                <a:solidFill>
                  <a:schemeClr val="bg1"/>
                </a:solidFill>
              </a:rPr>
              <a:t>rapporteur</a:t>
            </a:r>
            <a:r>
              <a:rPr lang="es-ES" sz="1000" dirty="0">
                <a:solidFill>
                  <a:schemeClr val="bg1"/>
                </a:solidFill>
              </a:rPr>
              <a:t> </a:t>
            </a:r>
            <a:r>
              <a:rPr lang="es-ES" sz="1000" dirty="0" err="1">
                <a:solidFill>
                  <a:schemeClr val="bg1"/>
                </a:solidFill>
              </a:rPr>
              <a:t>talk</a:t>
            </a:r>
            <a:r>
              <a:rPr lang="es-ES" sz="1000" dirty="0">
                <a:solidFill>
                  <a:schemeClr val="bg1"/>
                </a:solidFill>
              </a:rPr>
              <a:t> at ICRC 2021, arXiv:2109.13753v1 </a:t>
            </a:r>
          </a:p>
        </p:txBody>
      </p:sp>
    </p:spTree>
    <p:extLst>
      <p:ext uri="{BB962C8B-B14F-4D97-AF65-F5344CB8AC3E}">
        <p14:creationId xmlns:p14="http://schemas.microsoft.com/office/powerpoint/2010/main" val="179945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1F54D-51ED-0E42-91EA-B676574E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 </a:t>
            </a:r>
            <a:r>
              <a:rPr lang="es-ES" dirty="0" err="1"/>
              <a:t>world</a:t>
            </a:r>
            <a:r>
              <a:rPr lang="es-ES" dirty="0"/>
              <a:t> of </a:t>
            </a:r>
            <a:r>
              <a:rPr lang="es-ES" dirty="0" err="1"/>
              <a:t>experiments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BA31CC-9200-4A4B-8D95-16C3FA819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304" y="938619"/>
            <a:ext cx="7788498" cy="380771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4B71D-8FB4-A949-AF0B-F762CBFD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7C87D-A80F-EA41-ADB0-F65BE31D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AE8E6-9D15-4449-8249-451494D3955C}"/>
              </a:ext>
            </a:extLst>
          </p:cNvPr>
          <p:cNvSpPr txBox="1"/>
          <p:nvPr/>
        </p:nvSpPr>
        <p:spPr>
          <a:xfrm>
            <a:off x="4128742" y="4482675"/>
            <a:ext cx="3918060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</a:rPr>
              <a:t>A. Mitchell, </a:t>
            </a:r>
            <a:r>
              <a:rPr lang="es-ES" sz="1000" dirty="0" err="1">
                <a:solidFill>
                  <a:schemeClr val="bg1"/>
                </a:solidFill>
              </a:rPr>
              <a:t>rapporteur</a:t>
            </a:r>
            <a:r>
              <a:rPr lang="es-ES" sz="1000" dirty="0">
                <a:solidFill>
                  <a:schemeClr val="bg1"/>
                </a:solidFill>
              </a:rPr>
              <a:t> </a:t>
            </a:r>
            <a:r>
              <a:rPr lang="es-ES" sz="1000" dirty="0" err="1">
                <a:solidFill>
                  <a:schemeClr val="bg1"/>
                </a:solidFill>
              </a:rPr>
              <a:t>talk</a:t>
            </a:r>
            <a:r>
              <a:rPr lang="es-ES" sz="1000" dirty="0">
                <a:solidFill>
                  <a:schemeClr val="bg1"/>
                </a:solidFill>
              </a:rPr>
              <a:t> at ICRC 2021, arXiv:2109.13753v1 </a:t>
            </a:r>
          </a:p>
        </p:txBody>
      </p:sp>
    </p:spTree>
    <p:extLst>
      <p:ext uri="{BB962C8B-B14F-4D97-AF65-F5344CB8AC3E}">
        <p14:creationId xmlns:p14="http://schemas.microsoft.com/office/powerpoint/2010/main" val="368674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B8617F-F5B3-8D40-BF9F-C899A780B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433740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2EDE3-77F6-B245-B8ED-9008D3E7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42ED3-9999-E245-9BE6-6C5B1EDC0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5782920" y="1981106"/>
            <a:ext cx="4352041" cy="1050398"/>
          </a:xfrm>
        </p:spPr>
        <p:txBody>
          <a:bodyPr/>
          <a:lstStyle/>
          <a:p>
            <a:r>
              <a:rPr lang="es-ES" b="1" dirty="0" err="1">
                <a:solidFill>
                  <a:schemeClr val="tx1"/>
                </a:solidFill>
              </a:rPr>
              <a:t>Shower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front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sampling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A266D267-CD32-BB4D-93B4-F723244A91DF}"/>
              </a:ext>
            </a:extLst>
          </p:cNvPr>
          <p:cNvSpPr/>
          <p:nvPr/>
        </p:nvSpPr>
        <p:spPr>
          <a:xfrm>
            <a:off x="1789422" y="775283"/>
            <a:ext cx="3944319" cy="2424516"/>
          </a:xfrm>
          <a:prstGeom prst="donut">
            <a:avLst>
              <a:gd name="adj" fmla="val 93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23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75568-04D2-5148-A864-77717F0E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Arrays of particle detectors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831EEE-184E-674F-923F-8C9F05DD1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591" y="2073286"/>
            <a:ext cx="2193368" cy="206389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A7B81-C8A7-1F43-93BC-14B2A330A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A58D3-1B12-254D-A44A-E3BDCC3AA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086" y="2073286"/>
            <a:ext cx="2324850" cy="20638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CBA547-B46D-3240-B6A9-D1C463B3DBAA}"/>
              </a:ext>
            </a:extLst>
          </p:cNvPr>
          <p:cNvSpPr txBox="1"/>
          <p:nvPr/>
        </p:nvSpPr>
        <p:spPr>
          <a:xfrm>
            <a:off x="484584" y="1022888"/>
            <a:ext cx="7163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An array of particle detectors sample the tail of atmospheric shower that reaches the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Available information: particle density and arrival time at each detector position.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603C38-1A65-894E-9CEA-CD5829726439}"/>
              </a:ext>
            </a:extLst>
          </p:cNvPr>
          <p:cNvSpPr txBox="1"/>
          <p:nvPr/>
        </p:nvSpPr>
        <p:spPr>
          <a:xfrm>
            <a:off x="5674063" y="1924151"/>
            <a:ext cx="3028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Angular and energy resolutions</a:t>
            </a:r>
            <a:r>
              <a:rPr lang="en-AU" dirty="0"/>
              <a:t> are limited: we are only sampling the tail.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latin typeface="Symbol" pitchFamily="2" charset="2"/>
              </a:rPr>
              <a:t>g</a:t>
            </a:r>
            <a:r>
              <a:rPr lang="en-AU" b="1" dirty="0"/>
              <a:t>-hadron separation </a:t>
            </a:r>
            <a:r>
              <a:rPr lang="en-AU" dirty="0"/>
              <a:t>possible through density inhomogeneities in cosmic ray showers, specially “muon tagging.”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Duty cycle</a:t>
            </a:r>
            <a:r>
              <a:rPr lang="en-AU" dirty="0"/>
              <a:t> 100%: operate day and night.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Large</a:t>
            </a:r>
            <a:r>
              <a:rPr lang="en-AU" b="1" dirty="0"/>
              <a:t> FOV</a:t>
            </a:r>
            <a:r>
              <a:rPr lang="en-AU" dirty="0"/>
              <a:t>: several </a:t>
            </a:r>
            <a:r>
              <a:rPr lang="en-AU" dirty="0" err="1"/>
              <a:t>srad</a:t>
            </a:r>
            <a:r>
              <a:rPr lang="en-AU" dirty="0"/>
              <a:t>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4682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84621B-E79C-9346-BEFC-E7578C671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788" y="1006215"/>
            <a:ext cx="2938228" cy="35343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9403D-3092-7B4A-9F26-910F19FE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B3126-31AF-E542-B1AD-C91303A7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1CF0F-9A83-1740-B8B0-5B9AB6374F3B}"/>
              </a:ext>
            </a:extLst>
          </p:cNvPr>
          <p:cNvSpPr txBox="1"/>
          <p:nvPr/>
        </p:nvSpPr>
        <p:spPr>
          <a:xfrm rot="16200000">
            <a:off x="-526479" y="2615158"/>
            <a:ext cx="26324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PhD </a:t>
            </a:r>
            <a:r>
              <a:rPr lang="es-ES" dirty="0" err="1"/>
              <a:t>thesis</a:t>
            </a:r>
            <a:r>
              <a:rPr lang="es-ES" dirty="0"/>
              <a:t> Juan Cortina, 1997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078DE-3C79-8046-B1B8-1F872D8A188D}"/>
              </a:ext>
            </a:extLst>
          </p:cNvPr>
          <p:cNvSpPr txBox="1"/>
          <p:nvPr/>
        </p:nvSpPr>
        <p:spPr>
          <a:xfrm>
            <a:off x="3942585" y="3453175"/>
            <a:ext cx="4512774" cy="1146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HEGRA… (+</a:t>
            </a:r>
            <a:r>
              <a:rPr lang="es-ES" sz="2800" dirty="0" err="1"/>
              <a:t>many</a:t>
            </a:r>
            <a:r>
              <a:rPr lang="es-ES" sz="2800" dirty="0"/>
              <a:t> </a:t>
            </a:r>
            <a:r>
              <a:rPr lang="es-ES" sz="2800" dirty="0" err="1"/>
              <a:t>others</a:t>
            </a:r>
            <a:r>
              <a:rPr lang="es-ES" sz="2800" dirty="0"/>
              <a:t>)</a:t>
            </a:r>
            <a:endParaRPr lang="es-ES" dirty="0"/>
          </a:p>
          <a:p>
            <a:r>
              <a:rPr lang="es-ES" dirty="0"/>
              <a:t>TOTAL AREA ~40,000 m</a:t>
            </a:r>
            <a:r>
              <a:rPr lang="es-ES" baseline="30000" dirty="0"/>
              <a:t>2</a:t>
            </a:r>
          </a:p>
          <a:p>
            <a:r>
              <a:rPr lang="es-ES" dirty="0"/>
              <a:t>~</a:t>
            </a:r>
            <a:r>
              <a:rPr lang="es-ES" b="1" dirty="0"/>
              <a:t>250</a:t>
            </a:r>
            <a:r>
              <a:rPr lang="es-ES" dirty="0"/>
              <a:t> </a:t>
            </a:r>
            <a:r>
              <a:rPr lang="es-ES" dirty="0" err="1"/>
              <a:t>scintillator</a:t>
            </a:r>
            <a:r>
              <a:rPr lang="es-ES" dirty="0"/>
              <a:t> </a:t>
            </a:r>
            <a:r>
              <a:rPr lang="es-ES" dirty="0" err="1"/>
              <a:t>counters</a:t>
            </a:r>
            <a:endParaRPr lang="es-ES" dirty="0"/>
          </a:p>
          <a:p>
            <a:r>
              <a:rPr lang="es-ES" dirty="0"/>
              <a:t>~</a:t>
            </a:r>
            <a:r>
              <a:rPr lang="es-ES" b="1" dirty="0"/>
              <a:t>20</a:t>
            </a:r>
            <a:r>
              <a:rPr lang="es-ES" dirty="0"/>
              <a:t> muon </a:t>
            </a:r>
            <a:r>
              <a:rPr lang="es-ES" dirty="0" err="1"/>
              <a:t>counters</a:t>
            </a:r>
            <a:endParaRPr lang="es-E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43572-54B2-1A46-ACA5-168B7D255255}"/>
              </a:ext>
            </a:extLst>
          </p:cNvPr>
          <p:cNvSpPr txBox="1"/>
          <p:nvPr/>
        </p:nvSpPr>
        <p:spPr>
          <a:xfrm>
            <a:off x="866516" y="4599643"/>
            <a:ext cx="22685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2,200 m </a:t>
            </a:r>
            <a:r>
              <a:rPr lang="es-ES" dirty="0" err="1"/>
              <a:t>above</a:t>
            </a:r>
            <a:r>
              <a:rPr lang="es-ES" dirty="0"/>
              <a:t> sea </a:t>
            </a:r>
            <a:r>
              <a:rPr lang="es-ES" dirty="0" err="1"/>
              <a:t>level</a:t>
            </a:r>
            <a:r>
              <a:rPr lang="es-ES" dirty="0"/>
              <a:t> </a:t>
            </a:r>
          </a:p>
          <a:p>
            <a:endParaRPr lang="es-E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7F70A3-2E05-BB4D-A8EA-5FD3B04B96FC}"/>
              </a:ext>
            </a:extLst>
          </p:cNvPr>
          <p:cNvSpPr txBox="1">
            <a:spLocks/>
          </p:cNvSpPr>
          <p:nvPr/>
        </p:nvSpPr>
        <p:spPr>
          <a:xfrm>
            <a:off x="450482" y="272363"/>
            <a:ext cx="716535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particle</a:t>
            </a:r>
            <a:r>
              <a:rPr lang="es-ES" dirty="0"/>
              <a:t> </a:t>
            </a:r>
            <a:r>
              <a:rPr lang="es-ES" dirty="0" err="1"/>
              <a:t>detectors</a:t>
            </a:r>
            <a:r>
              <a:rPr lang="es-ES" dirty="0"/>
              <a:t> = </a:t>
            </a:r>
            <a:r>
              <a:rPr lang="es-ES" dirty="0" err="1"/>
              <a:t>scintillators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6472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84621B-E79C-9346-BEFC-E7578C671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788" y="1006215"/>
            <a:ext cx="2938228" cy="35343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9403D-3092-7B4A-9F26-910F19FE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B3126-31AF-E542-B1AD-C91303A7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078DE-3C79-8046-B1B8-1F872D8A188D}"/>
              </a:ext>
            </a:extLst>
          </p:cNvPr>
          <p:cNvSpPr txBox="1"/>
          <p:nvPr/>
        </p:nvSpPr>
        <p:spPr>
          <a:xfrm>
            <a:off x="3942585" y="3453175"/>
            <a:ext cx="2230098" cy="1146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HEGRA</a:t>
            </a:r>
            <a:endParaRPr lang="es-ES" dirty="0"/>
          </a:p>
          <a:p>
            <a:r>
              <a:rPr lang="es-ES" dirty="0"/>
              <a:t>TOTAL AREA ~40,000 m</a:t>
            </a:r>
            <a:r>
              <a:rPr lang="es-ES" baseline="30000" dirty="0"/>
              <a:t>2</a:t>
            </a:r>
          </a:p>
          <a:p>
            <a:r>
              <a:rPr lang="es-ES" dirty="0"/>
              <a:t>~</a:t>
            </a:r>
            <a:r>
              <a:rPr lang="es-ES" b="1" dirty="0"/>
              <a:t>250</a:t>
            </a:r>
            <a:r>
              <a:rPr lang="es-ES" dirty="0"/>
              <a:t> </a:t>
            </a:r>
            <a:r>
              <a:rPr lang="es-ES" dirty="0" err="1"/>
              <a:t>scintillator</a:t>
            </a:r>
            <a:r>
              <a:rPr lang="es-ES" dirty="0"/>
              <a:t> </a:t>
            </a:r>
            <a:r>
              <a:rPr lang="es-ES" dirty="0" err="1"/>
              <a:t>counters</a:t>
            </a:r>
            <a:endParaRPr lang="es-ES" dirty="0"/>
          </a:p>
          <a:p>
            <a:r>
              <a:rPr lang="es-ES" dirty="0"/>
              <a:t>~</a:t>
            </a:r>
            <a:r>
              <a:rPr lang="es-ES" b="1" dirty="0"/>
              <a:t>20</a:t>
            </a:r>
            <a:r>
              <a:rPr lang="es-ES" dirty="0"/>
              <a:t> muon </a:t>
            </a:r>
            <a:r>
              <a:rPr lang="es-ES" dirty="0" err="1"/>
              <a:t>counters</a:t>
            </a:r>
            <a:endParaRPr lang="es-E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893168-F7C7-0540-A9A0-A45C3B753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169" y="529619"/>
            <a:ext cx="5206178" cy="44246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D24D53-11FF-DC4C-8D68-EE09CF880532}"/>
              </a:ext>
            </a:extLst>
          </p:cNvPr>
          <p:cNvSpPr txBox="1"/>
          <p:nvPr/>
        </p:nvSpPr>
        <p:spPr>
          <a:xfrm>
            <a:off x="4553556" y="214181"/>
            <a:ext cx="148470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err="1"/>
              <a:t>Tibet</a:t>
            </a:r>
            <a:r>
              <a:rPr lang="es-ES" sz="2400" dirty="0"/>
              <a:t> </a:t>
            </a:r>
            <a:r>
              <a:rPr lang="es-ES" sz="2400" dirty="0" err="1"/>
              <a:t>AS</a:t>
            </a:r>
            <a:r>
              <a:rPr lang="es-ES" sz="2400" dirty="0" err="1">
                <a:latin typeface="Symbol" pitchFamily="2" charset="2"/>
              </a:rPr>
              <a:t>g</a:t>
            </a:r>
            <a:endParaRPr lang="es-ES" sz="2400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62041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60B0-B988-1F47-80AD-237A19EF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LHAASO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EAC9E8-FEA3-F549-9623-10B7B776E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984"/>
          <a:stretch/>
        </p:blipFill>
        <p:spPr>
          <a:xfrm>
            <a:off x="484584" y="864738"/>
            <a:ext cx="5393702" cy="367460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7E426-7DC1-6D43-B3C7-034E82AD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47CB6-C83C-5741-B9C3-2FEBD0585CA0}"/>
              </a:ext>
            </a:extLst>
          </p:cNvPr>
          <p:cNvSpPr txBox="1"/>
          <p:nvPr/>
        </p:nvSpPr>
        <p:spPr>
          <a:xfrm>
            <a:off x="5931005" y="2677886"/>
            <a:ext cx="287610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TOTAL AREA </a:t>
            </a:r>
            <a:r>
              <a:rPr lang="es-ES" b="1" dirty="0"/>
              <a:t>1,300,000 m</a:t>
            </a:r>
            <a:r>
              <a:rPr lang="es-ES" b="1" baseline="30000" dirty="0"/>
              <a:t>2</a:t>
            </a:r>
          </a:p>
          <a:p>
            <a:r>
              <a:rPr lang="es-ES" dirty="0"/>
              <a:t>~</a:t>
            </a:r>
            <a:r>
              <a:rPr lang="es-ES" b="1" dirty="0"/>
              <a:t>5000</a:t>
            </a:r>
            <a:r>
              <a:rPr lang="es-ES" dirty="0"/>
              <a:t> </a:t>
            </a:r>
            <a:r>
              <a:rPr lang="es-ES" dirty="0" err="1"/>
              <a:t>scintillator</a:t>
            </a:r>
            <a:r>
              <a:rPr lang="es-ES" dirty="0"/>
              <a:t> </a:t>
            </a:r>
            <a:r>
              <a:rPr lang="es-ES" dirty="0" err="1"/>
              <a:t>counters</a:t>
            </a:r>
            <a:endParaRPr lang="es-ES" dirty="0"/>
          </a:p>
          <a:p>
            <a:r>
              <a:rPr lang="es-ES" dirty="0"/>
              <a:t>~</a:t>
            </a:r>
            <a:r>
              <a:rPr lang="es-ES" b="1" dirty="0"/>
              <a:t>1200</a:t>
            </a:r>
            <a:r>
              <a:rPr lang="es-ES" dirty="0"/>
              <a:t> muon </a:t>
            </a:r>
            <a:r>
              <a:rPr lang="es-ES" dirty="0" err="1"/>
              <a:t>counters</a:t>
            </a:r>
            <a:endParaRPr lang="es-ES" dirty="0"/>
          </a:p>
          <a:p>
            <a:endParaRPr lang="es-ES" dirty="0"/>
          </a:p>
          <a:p>
            <a:r>
              <a:rPr lang="es-ES" dirty="0"/>
              <a:t>+ 80,000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Cherenkov</a:t>
            </a:r>
          </a:p>
          <a:p>
            <a:r>
              <a:rPr lang="es-ES" dirty="0"/>
              <a:t>+ Cher/</a:t>
            </a:r>
            <a:r>
              <a:rPr lang="es-ES" dirty="0" err="1"/>
              <a:t>fluorescence</a:t>
            </a:r>
            <a:r>
              <a:rPr lang="es-ES" dirty="0"/>
              <a:t> </a:t>
            </a:r>
            <a:r>
              <a:rPr lang="es-ES" dirty="0" err="1"/>
              <a:t>telescopes</a:t>
            </a:r>
            <a:endParaRPr lang="es-E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54D6AF-222B-754C-8B5D-3F2DF00453C0}"/>
              </a:ext>
            </a:extLst>
          </p:cNvPr>
          <p:cNvCxnSpPr/>
          <p:nvPr/>
        </p:nvCxnSpPr>
        <p:spPr>
          <a:xfrm>
            <a:off x="5527221" y="1510393"/>
            <a:ext cx="465365" cy="153488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52CE83-8D18-8542-AEFA-07BA6C270907}"/>
              </a:ext>
            </a:extLst>
          </p:cNvPr>
          <p:cNvCxnSpPr/>
          <p:nvPr/>
        </p:nvCxnSpPr>
        <p:spPr>
          <a:xfrm>
            <a:off x="5216979" y="2220686"/>
            <a:ext cx="775607" cy="1004207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94FE41-6B4C-F54D-9594-3ACD41C49A68}"/>
              </a:ext>
            </a:extLst>
          </p:cNvPr>
          <p:cNvSpPr txBox="1"/>
          <p:nvPr/>
        </p:nvSpPr>
        <p:spPr>
          <a:xfrm>
            <a:off x="3724016" y="4563013"/>
            <a:ext cx="22685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4,410 m </a:t>
            </a:r>
            <a:r>
              <a:rPr lang="es-ES" dirty="0" err="1"/>
              <a:t>above</a:t>
            </a:r>
            <a:r>
              <a:rPr lang="es-ES" dirty="0"/>
              <a:t> sea </a:t>
            </a:r>
            <a:r>
              <a:rPr lang="es-ES" dirty="0" err="1"/>
              <a:t>level</a:t>
            </a:r>
            <a:r>
              <a:rPr lang="es-ES" dirty="0"/>
              <a:t> </a:t>
            </a:r>
          </a:p>
          <a:p>
            <a:endParaRPr lang="es-ES" dirty="0"/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36450D96-4D49-E34D-B230-B14C5BCD8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602" y="315868"/>
            <a:ext cx="680827" cy="818965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DCFF1D-5A22-FE41-ADF0-D24684DBDC2C}"/>
              </a:ext>
            </a:extLst>
          </p:cNvPr>
          <p:cNvSpPr txBox="1"/>
          <p:nvPr/>
        </p:nvSpPr>
        <p:spPr>
          <a:xfrm>
            <a:off x="2602619" y="300857"/>
            <a:ext cx="7809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HEGRA</a:t>
            </a:r>
          </a:p>
        </p:txBody>
      </p:sp>
    </p:spTree>
    <p:extLst>
      <p:ext uri="{BB962C8B-B14F-4D97-AF65-F5344CB8AC3E}">
        <p14:creationId xmlns:p14="http://schemas.microsoft.com/office/powerpoint/2010/main" val="3806231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93A6E-723D-6B4C-A0E3-BAF24B43E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39538"/>
            <a:ext cx="7165352" cy="1050398"/>
          </a:xfrm>
        </p:spPr>
        <p:txBody>
          <a:bodyPr/>
          <a:lstStyle/>
          <a:p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particle</a:t>
            </a:r>
            <a:r>
              <a:rPr lang="es-ES" dirty="0"/>
              <a:t> </a:t>
            </a:r>
            <a:r>
              <a:rPr lang="es-ES" dirty="0" err="1"/>
              <a:t>detectors</a:t>
            </a:r>
            <a:r>
              <a:rPr lang="es-ES" dirty="0"/>
              <a:t> =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tanks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3DE52C-FC7D-7542-892E-767D6A242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4540" y="2902624"/>
            <a:ext cx="1287023" cy="102771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D6ED4-C361-EE4A-A752-8A73DE05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419B2-3435-7243-A081-A5D08B75902B}"/>
              </a:ext>
            </a:extLst>
          </p:cNvPr>
          <p:cNvSpPr txBox="1"/>
          <p:nvPr/>
        </p:nvSpPr>
        <p:spPr>
          <a:xfrm>
            <a:off x="2889464" y="4069275"/>
            <a:ext cx="1651414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Milagro (US)</a:t>
            </a:r>
          </a:p>
          <a:p>
            <a:r>
              <a:rPr lang="es-ES" dirty="0"/>
              <a:t>1sr, 5,000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604570A5-A91F-D949-A5B6-154FCF842FAF}"/>
              </a:ext>
            </a:extLst>
          </p:cNvPr>
          <p:cNvSpPr/>
          <p:nvPr/>
        </p:nvSpPr>
        <p:spPr>
          <a:xfrm>
            <a:off x="1036864" y="1389936"/>
            <a:ext cx="6515100" cy="73277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E28D2-3C64-A74B-B8F5-177FC80A5D65}"/>
              </a:ext>
            </a:extLst>
          </p:cNvPr>
          <p:cNvSpPr txBox="1"/>
          <p:nvPr/>
        </p:nvSpPr>
        <p:spPr>
          <a:xfrm>
            <a:off x="3455380" y="1606284"/>
            <a:ext cx="7938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 2000’s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612DC5-39D9-C04C-A4E7-5A1E3816B911}"/>
              </a:ext>
            </a:extLst>
          </p:cNvPr>
          <p:cNvSpPr txBox="1"/>
          <p:nvPr/>
        </p:nvSpPr>
        <p:spPr>
          <a:xfrm>
            <a:off x="1548495" y="1605238"/>
            <a:ext cx="6976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1990’s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C33FE-FDED-554E-8D15-8B99AED92139}"/>
              </a:ext>
            </a:extLst>
          </p:cNvPr>
          <p:cNvSpPr txBox="1"/>
          <p:nvPr/>
        </p:nvSpPr>
        <p:spPr>
          <a:xfrm>
            <a:off x="864543" y="4069275"/>
            <a:ext cx="1529586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Milagrito (US)</a:t>
            </a:r>
          </a:p>
          <a:p>
            <a:r>
              <a:rPr lang="es-ES" dirty="0"/>
              <a:t>1sr, </a:t>
            </a:r>
            <a:r>
              <a:rPr lang="es-ES" dirty="0" err="1"/>
              <a:t>few</a:t>
            </a:r>
            <a:r>
              <a:rPr lang="es-ES" dirty="0"/>
              <a:t>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AA6D3B4-5878-F840-B06C-92A7A6CF9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740" y="3825575"/>
            <a:ext cx="131193" cy="104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53DD41-5716-264A-AAD2-B6807E1AC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781" y="2120622"/>
            <a:ext cx="3356850" cy="18497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084EDE-1E52-024D-9C3A-B7EDEA828895}"/>
              </a:ext>
            </a:extLst>
          </p:cNvPr>
          <p:cNvSpPr txBox="1"/>
          <p:nvPr/>
        </p:nvSpPr>
        <p:spPr>
          <a:xfrm>
            <a:off x="5561493" y="4069275"/>
            <a:ext cx="2773516" cy="5078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HAWC (US, </a:t>
            </a:r>
            <a:r>
              <a:rPr lang="es-ES" dirty="0" err="1"/>
              <a:t>Mexico</a:t>
            </a:r>
            <a:r>
              <a:rPr lang="es-ES" dirty="0"/>
              <a:t>)</a:t>
            </a:r>
          </a:p>
          <a:p>
            <a:r>
              <a:rPr lang="es-ES" dirty="0"/>
              <a:t>1sr, ~40,000 m</a:t>
            </a:r>
            <a:r>
              <a:rPr lang="es-ES" baseline="30000" dirty="0"/>
              <a:t>2</a:t>
            </a:r>
            <a:r>
              <a:rPr lang="es-ES" dirty="0"/>
              <a:t> </a:t>
            </a:r>
            <a:r>
              <a:rPr lang="es-ES" dirty="0" err="1"/>
              <a:t>area</a:t>
            </a:r>
            <a:r>
              <a:rPr lang="es-ES" dirty="0"/>
              <a:t>, &gt;100 </a:t>
            </a:r>
            <a:r>
              <a:rPr lang="es-ES" dirty="0" err="1"/>
              <a:t>GeV</a:t>
            </a:r>
            <a:endParaRPr lang="es-E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B9AE2D-B02A-1446-AEA3-FD39B5DEA61E}"/>
              </a:ext>
            </a:extLst>
          </p:cNvPr>
          <p:cNvSpPr txBox="1"/>
          <p:nvPr/>
        </p:nvSpPr>
        <p:spPr>
          <a:xfrm>
            <a:off x="5268375" y="1605238"/>
            <a:ext cx="9380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     2010’s</a:t>
            </a:r>
          </a:p>
        </p:txBody>
      </p:sp>
    </p:spTree>
    <p:extLst>
      <p:ext uri="{BB962C8B-B14F-4D97-AF65-F5344CB8AC3E}">
        <p14:creationId xmlns:p14="http://schemas.microsoft.com/office/powerpoint/2010/main" val="819478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E439-65AF-2741-908D-A9F50DFA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194947" cy="1050398"/>
          </a:xfrm>
        </p:spPr>
        <p:txBody>
          <a:bodyPr/>
          <a:lstStyle/>
          <a:p>
            <a:r>
              <a:rPr lang="en-AU" sz="2800" dirty="0"/>
              <a:t>TeV+PeV Astronomy: wide science case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36267B-CAB2-764B-B270-01B84A1E1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055" y="1069180"/>
            <a:ext cx="2007737" cy="16640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ED198-3DBD-7B47-BB86-44B4270B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355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C5780-EB28-4D41-B244-C8BE3281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32999" y="1698053"/>
            <a:ext cx="5394918" cy="1050398"/>
          </a:xfrm>
        </p:spPr>
        <p:txBody>
          <a:bodyPr/>
          <a:lstStyle/>
          <a:p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tanks</a:t>
            </a:r>
            <a:r>
              <a:rPr lang="es-ES" dirty="0"/>
              <a:t>, </a:t>
            </a:r>
            <a:r>
              <a:rPr lang="es-ES" dirty="0" err="1"/>
              <a:t>future</a:t>
            </a:r>
            <a:r>
              <a:rPr lang="es-ES" dirty="0"/>
              <a:t> :</a:t>
            </a:r>
            <a:br>
              <a:rPr lang="es-ES" dirty="0"/>
            </a:br>
            <a:r>
              <a:rPr lang="es-ES" dirty="0"/>
              <a:t> SWGO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585269-8C6D-AB43-B760-A450F642F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597" y="10109"/>
            <a:ext cx="7167966" cy="513339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19F113-D418-2D40-8D82-22131DB718C7}"/>
              </a:ext>
            </a:extLst>
          </p:cNvPr>
          <p:cNvSpPr txBox="1"/>
          <p:nvPr/>
        </p:nvSpPr>
        <p:spPr>
          <a:xfrm rot="16200000">
            <a:off x="8075160" y="3917373"/>
            <a:ext cx="15167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Credit</a:t>
            </a:r>
            <a:r>
              <a:rPr lang="es-ES" dirty="0"/>
              <a:t>: J. </a:t>
            </a:r>
            <a:r>
              <a:rPr lang="es-ES" dirty="0" err="1"/>
              <a:t>Hinton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4519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C5780-EB28-4D41-B244-C8BE3281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32999" y="1698053"/>
            <a:ext cx="5394918" cy="1050398"/>
          </a:xfrm>
        </p:spPr>
        <p:txBody>
          <a:bodyPr/>
          <a:lstStyle/>
          <a:p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tanks</a:t>
            </a:r>
            <a:r>
              <a:rPr lang="es-ES" dirty="0"/>
              <a:t>, </a:t>
            </a:r>
            <a:r>
              <a:rPr lang="es-ES" dirty="0" err="1"/>
              <a:t>future</a:t>
            </a:r>
            <a:r>
              <a:rPr lang="es-ES" dirty="0"/>
              <a:t> :</a:t>
            </a:r>
            <a:br>
              <a:rPr lang="es-ES" dirty="0"/>
            </a:br>
            <a:r>
              <a:rPr lang="es-ES" dirty="0"/>
              <a:t> SWGO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585269-8C6D-AB43-B760-A450F642F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597" y="10109"/>
            <a:ext cx="7167966" cy="5133391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4BFC35C-245F-094A-9F78-ECB97F7764FC}"/>
              </a:ext>
            </a:extLst>
          </p:cNvPr>
          <p:cNvSpPr/>
          <p:nvPr/>
        </p:nvSpPr>
        <p:spPr>
          <a:xfrm>
            <a:off x="3099661" y="1759268"/>
            <a:ext cx="3494868" cy="1666068"/>
          </a:xfrm>
          <a:prstGeom prst="ellipse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Dense </a:t>
            </a:r>
            <a:r>
              <a:rPr lang="es-ES" dirty="0" err="1"/>
              <a:t>inner</a:t>
            </a:r>
            <a:r>
              <a:rPr lang="es-ES" dirty="0"/>
              <a:t> </a:t>
            </a:r>
            <a:r>
              <a:rPr lang="es-ES" dirty="0" err="1"/>
              <a:t>section</a:t>
            </a:r>
            <a:r>
              <a:rPr lang="es-ES" dirty="0"/>
              <a:t> (&gt;80% </a:t>
            </a:r>
            <a:r>
              <a:rPr lang="es-ES" dirty="0" err="1"/>
              <a:t>coverage</a:t>
            </a:r>
            <a:r>
              <a:rPr lang="es-ES" dirty="0"/>
              <a:t>): 2x HAWC </a:t>
            </a:r>
            <a:r>
              <a:rPr lang="es-ES" dirty="0" err="1"/>
              <a:t>collection</a:t>
            </a:r>
            <a:r>
              <a:rPr lang="es-ES" dirty="0"/>
              <a:t> </a:t>
            </a:r>
            <a:r>
              <a:rPr lang="es-ES" dirty="0" err="1"/>
              <a:t>area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3559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C5780-EB28-4D41-B244-C8BE3281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32999" y="1698053"/>
            <a:ext cx="5394918" cy="1050398"/>
          </a:xfrm>
        </p:spPr>
        <p:txBody>
          <a:bodyPr/>
          <a:lstStyle/>
          <a:p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tanks</a:t>
            </a:r>
            <a:r>
              <a:rPr lang="es-ES" dirty="0"/>
              <a:t>, </a:t>
            </a:r>
            <a:r>
              <a:rPr lang="es-ES" dirty="0" err="1"/>
              <a:t>future</a:t>
            </a:r>
            <a:r>
              <a:rPr lang="es-ES" dirty="0"/>
              <a:t> :</a:t>
            </a:r>
            <a:br>
              <a:rPr lang="es-ES" dirty="0"/>
            </a:br>
            <a:r>
              <a:rPr lang="es-ES" dirty="0"/>
              <a:t> SWGO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585269-8C6D-AB43-B760-A450F642F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597" y="10109"/>
            <a:ext cx="7167966" cy="5133391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4BFC35C-245F-094A-9F78-ECB97F7764FC}"/>
              </a:ext>
            </a:extLst>
          </p:cNvPr>
          <p:cNvSpPr/>
          <p:nvPr/>
        </p:nvSpPr>
        <p:spPr>
          <a:xfrm>
            <a:off x="1402597" y="1697063"/>
            <a:ext cx="7167966" cy="2812943"/>
          </a:xfrm>
          <a:prstGeom prst="ellipse">
            <a:avLst/>
          </a:prstGeom>
          <a:solidFill>
            <a:schemeClr val="accent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Sparse</a:t>
            </a:r>
            <a:r>
              <a:rPr lang="es-ES" dirty="0"/>
              <a:t> </a:t>
            </a:r>
            <a:r>
              <a:rPr lang="es-ES" dirty="0" err="1"/>
              <a:t>outer</a:t>
            </a:r>
            <a:r>
              <a:rPr lang="es-ES" dirty="0"/>
              <a:t> </a:t>
            </a:r>
            <a:r>
              <a:rPr lang="es-ES" dirty="0" err="1"/>
              <a:t>section</a:t>
            </a:r>
            <a:r>
              <a:rPr lang="es-ES" dirty="0"/>
              <a:t> (8% </a:t>
            </a:r>
            <a:r>
              <a:rPr lang="es-ES" dirty="0" err="1"/>
              <a:t>coverage</a:t>
            </a:r>
            <a:r>
              <a:rPr lang="es-ES" dirty="0"/>
              <a:t>): 6x HAWC </a:t>
            </a:r>
            <a:r>
              <a:rPr lang="es-ES" dirty="0" err="1"/>
              <a:t>collection</a:t>
            </a:r>
            <a:r>
              <a:rPr lang="es-ES" dirty="0"/>
              <a:t> área (~250,000 m</a:t>
            </a:r>
            <a:r>
              <a:rPr lang="es-ES" baseline="30000" dirty="0"/>
              <a:t>2</a:t>
            </a:r>
            <a:r>
              <a:rPr lang="es-E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01002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95249-D421-4A42-AEA8-5FFA40808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BD400B-46D7-DF4E-A1E6-E50003DDC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8198916" cy="51657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B6308-5E2F-9F4D-BDAE-BC6278F36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4D2DD3-E7C3-A344-8C28-E3A64722F77A}"/>
              </a:ext>
            </a:extLst>
          </p:cNvPr>
          <p:cNvSpPr txBox="1"/>
          <p:nvPr/>
        </p:nvSpPr>
        <p:spPr>
          <a:xfrm rot="16200000">
            <a:off x="7590576" y="3917373"/>
            <a:ext cx="15167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Credit</a:t>
            </a:r>
            <a:r>
              <a:rPr lang="es-ES" dirty="0"/>
              <a:t>: J. </a:t>
            </a:r>
            <a:r>
              <a:rPr lang="es-ES" dirty="0" err="1"/>
              <a:t>Hinton</a:t>
            </a:r>
            <a:endParaRPr 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A9F838-D068-4046-A15E-40659FF38AA1}"/>
              </a:ext>
            </a:extLst>
          </p:cNvPr>
          <p:cNvSpPr/>
          <p:nvPr/>
        </p:nvSpPr>
        <p:spPr>
          <a:xfrm>
            <a:off x="7325591" y="4353791"/>
            <a:ext cx="873325" cy="7897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5C7F3-1CFD-974F-A143-CFE375B8C8F3}"/>
              </a:ext>
            </a:extLst>
          </p:cNvPr>
          <p:cNvSpPr txBox="1"/>
          <p:nvPr/>
        </p:nvSpPr>
        <p:spPr>
          <a:xfrm>
            <a:off x="817093" y="2487267"/>
            <a:ext cx="169750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800" dirty="0"/>
              <a:t>HAWC and </a:t>
            </a:r>
            <a:r>
              <a:rPr lang="es-ES" sz="1800" dirty="0" err="1"/>
              <a:t>LHAASO’s</a:t>
            </a:r>
            <a:r>
              <a:rPr lang="es-ES" sz="1800" dirty="0"/>
              <a:t> </a:t>
            </a:r>
            <a:r>
              <a:rPr lang="es-ES" sz="1800" dirty="0" err="1"/>
              <a:t>sky</a:t>
            </a:r>
            <a:endParaRPr lang="es-E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50647-DF60-BF48-8CAA-57ABD58911E1}"/>
              </a:ext>
            </a:extLst>
          </p:cNvPr>
          <p:cNvSpPr txBox="1"/>
          <p:nvPr/>
        </p:nvSpPr>
        <p:spPr>
          <a:xfrm>
            <a:off x="4431948" y="1420043"/>
            <a:ext cx="16975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800" dirty="0" err="1"/>
              <a:t>SWGO’s</a:t>
            </a:r>
            <a:r>
              <a:rPr lang="es-ES" sz="1800" dirty="0"/>
              <a:t> </a:t>
            </a:r>
            <a:r>
              <a:rPr lang="es-ES" sz="1800" dirty="0" err="1"/>
              <a:t>sky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796492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7AE3-B791-624A-995E-D32AB236C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Beyond</a:t>
            </a:r>
            <a:r>
              <a:rPr lang="es-ES" dirty="0"/>
              <a:t>: </a:t>
            </a:r>
            <a:r>
              <a:rPr lang="es-ES" dirty="0" err="1"/>
              <a:t>superpevatron</a:t>
            </a:r>
            <a:r>
              <a:rPr lang="es-ES" dirty="0"/>
              <a:t> </a:t>
            </a:r>
            <a:r>
              <a:rPr lang="es-ES" dirty="0" err="1"/>
              <a:t>search</a:t>
            </a:r>
            <a:r>
              <a:rPr lang="es-E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01E61-3591-BA4E-8B14-2BDF57EB0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79" y="1240448"/>
            <a:ext cx="4100863" cy="3351723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F. </a:t>
            </a:r>
            <a:r>
              <a:rPr lang="en-AU" dirty="0" err="1"/>
              <a:t>Aharonian</a:t>
            </a:r>
            <a:r>
              <a:rPr lang="en-AU" dirty="0"/>
              <a:t> was talking yesterday about </a:t>
            </a:r>
            <a:r>
              <a:rPr lang="en-AU" dirty="0" err="1"/>
              <a:t>SuperPevatrons</a:t>
            </a:r>
            <a:r>
              <a:rPr lang="en-AU" dirty="0"/>
              <a:t>: &gt;1 </a:t>
            </a:r>
            <a:r>
              <a:rPr lang="en-AU" dirty="0" err="1"/>
              <a:t>PeV</a:t>
            </a:r>
            <a:r>
              <a:rPr lang="en-AU" dirty="0"/>
              <a:t>. Collection areas ~10 km</a:t>
            </a:r>
            <a:r>
              <a:rPr lang="en-AU" baseline="30000" dirty="0"/>
              <a:t>2</a:t>
            </a:r>
            <a:r>
              <a:rPr lang="en-AU" dirty="0"/>
              <a:t> would be needed. </a:t>
            </a:r>
          </a:p>
          <a:p>
            <a:r>
              <a:rPr lang="en-AU" dirty="0"/>
              <a:t>SWGO and even LHAASO fall short. However particle array technique can be extended: </a:t>
            </a:r>
          </a:p>
          <a:p>
            <a:pPr lvl="1"/>
            <a:r>
              <a:rPr lang="en-AU" dirty="0"/>
              <a:t>Pierre Auger uses Cherenkov tanks as well and is deploying AMIGA: </a:t>
            </a:r>
            <a:r>
              <a:rPr lang="es-ES" dirty="0" err="1"/>
              <a:t>tanks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750 m </a:t>
            </a:r>
            <a:r>
              <a:rPr lang="es-ES" dirty="0" err="1"/>
              <a:t>spacing</a:t>
            </a:r>
            <a:r>
              <a:rPr lang="es-ES" dirty="0"/>
              <a:t>,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associated</a:t>
            </a:r>
            <a:r>
              <a:rPr lang="es-ES" dirty="0"/>
              <a:t> muon </a:t>
            </a:r>
            <a:r>
              <a:rPr lang="es-ES" dirty="0" err="1"/>
              <a:t>counter</a:t>
            </a:r>
            <a:r>
              <a:rPr lang="es-ES" dirty="0"/>
              <a:t>. </a:t>
            </a:r>
          </a:p>
          <a:p>
            <a:pPr lvl="1"/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threshold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too</a:t>
            </a:r>
            <a:r>
              <a:rPr lang="es-ES" dirty="0"/>
              <a:t> </a:t>
            </a:r>
            <a:r>
              <a:rPr lang="es-ES" dirty="0" err="1"/>
              <a:t>high</a:t>
            </a:r>
            <a:r>
              <a:rPr lang="es-ES" dirty="0"/>
              <a:t> (3×10</a:t>
            </a:r>
            <a:r>
              <a:rPr lang="es-ES" baseline="30000" dirty="0"/>
              <a:t>17</a:t>
            </a:r>
            <a:r>
              <a:rPr lang="es-ES" dirty="0"/>
              <a:t> eV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CRs</a:t>
            </a:r>
            <a:r>
              <a:rPr lang="es-ES" dirty="0"/>
              <a:t>).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smaller</a:t>
            </a:r>
            <a:r>
              <a:rPr lang="es-ES" dirty="0"/>
              <a:t> </a:t>
            </a:r>
            <a:r>
              <a:rPr lang="es-ES" dirty="0" err="1"/>
              <a:t>spacing</a:t>
            </a:r>
            <a:r>
              <a:rPr lang="es-ES" dirty="0"/>
              <a:t>.</a:t>
            </a:r>
            <a:endParaRPr lang="en-AU" dirty="0"/>
          </a:p>
          <a:p>
            <a:r>
              <a:rPr lang="en-AU" dirty="0"/>
              <a:t>Also remember that Cherenkov telescopes have much larger collection areas &gt;1 km</a:t>
            </a:r>
            <a:r>
              <a:rPr lang="en-AU" baseline="30000" dirty="0"/>
              <a:t>2</a:t>
            </a:r>
            <a:r>
              <a:rPr lang="en-AU" dirty="0"/>
              <a:t> when pointing at large zenith angles (see MAGIC observations of Crab up to 100 </a:t>
            </a:r>
            <a:r>
              <a:rPr lang="en-AU" dirty="0" err="1"/>
              <a:t>TeV</a:t>
            </a:r>
            <a:r>
              <a:rPr lang="en-AU" dirty="0"/>
              <a:t> in </a:t>
            </a:r>
            <a:r>
              <a:rPr lang="es-ES" dirty="0"/>
              <a:t>A&amp;A 635, 2000, A158)</a:t>
            </a:r>
            <a:r>
              <a:rPr lang="en-AU" dirty="0"/>
              <a:t>: technique can be used in CTA-south – with the advantage of high angular resolution.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E5667-634B-3C4E-92FF-6B11B8BB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F66B0-84F0-C340-B1BA-3E0307A1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A1CA4B-FFA8-9F41-A0CC-CE069ABD8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3"/>
          <a:stretch/>
        </p:blipFill>
        <p:spPr>
          <a:xfrm>
            <a:off x="4731511" y="1395836"/>
            <a:ext cx="3188122" cy="2708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DBD9F0-80B4-4F4E-A6EE-49DB0A051C4B}"/>
              </a:ext>
            </a:extLst>
          </p:cNvPr>
          <p:cNvSpPr txBox="1"/>
          <p:nvPr/>
        </p:nvSpPr>
        <p:spPr>
          <a:xfrm>
            <a:off x="5305640" y="1452281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 err="1"/>
              <a:t>Auger</a:t>
            </a:r>
            <a:r>
              <a:rPr lang="es-ES" sz="1100" b="1" dirty="0"/>
              <a:t> AMIGA </a:t>
            </a:r>
            <a:r>
              <a:rPr lang="es-ES" sz="1100" b="1" dirty="0" err="1"/>
              <a:t>infill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2450669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B8617F-F5B3-8D40-BF9F-C899A780B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7" y="0"/>
            <a:ext cx="7433740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2EDE3-77F6-B245-B8ED-9008D3E7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42ED3-9999-E245-9BE6-6C5B1EDC0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6158336" y="2381652"/>
            <a:ext cx="3612943" cy="1050398"/>
          </a:xfrm>
        </p:spPr>
        <p:txBody>
          <a:bodyPr/>
          <a:lstStyle/>
          <a:p>
            <a:r>
              <a:rPr lang="es-ES" b="1" dirty="0">
                <a:solidFill>
                  <a:schemeClr val="tx1"/>
                </a:solidFill>
              </a:rPr>
              <a:t>Cherenkov light </a:t>
            </a:r>
            <a:r>
              <a:rPr lang="es-ES" b="1" dirty="0" err="1">
                <a:solidFill>
                  <a:schemeClr val="tx1"/>
                </a:solidFill>
              </a:rPr>
              <a:t>imaging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A266D267-CD32-BB4D-93B4-F723244A91DF}"/>
              </a:ext>
            </a:extLst>
          </p:cNvPr>
          <p:cNvSpPr/>
          <p:nvPr/>
        </p:nvSpPr>
        <p:spPr>
          <a:xfrm>
            <a:off x="-175683" y="2416644"/>
            <a:ext cx="2918883" cy="2745683"/>
          </a:xfrm>
          <a:prstGeom prst="donut">
            <a:avLst>
              <a:gd name="adj" fmla="val 62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44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C52F86-F0A4-414B-A1E1-BB4762A2A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046802" cy="515957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0EBD37-E3AA-5F40-A21E-B1BD0639C97E}"/>
              </a:ext>
            </a:extLst>
          </p:cNvPr>
          <p:cNvSpPr/>
          <p:nvPr/>
        </p:nvSpPr>
        <p:spPr>
          <a:xfrm>
            <a:off x="8046802" y="0"/>
            <a:ext cx="1097198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2FD2C-ACA0-CF4C-A7AA-345542836279}"/>
              </a:ext>
            </a:extLst>
          </p:cNvPr>
          <p:cNvSpPr txBox="1"/>
          <p:nvPr/>
        </p:nvSpPr>
        <p:spPr>
          <a:xfrm>
            <a:off x="170598" y="204716"/>
            <a:ext cx="2306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Gamma ray shower generates Cherenkov light.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Light is not only collected but </a:t>
            </a:r>
            <a:r>
              <a:rPr lang="en-AU" sz="1200" u="sng" dirty="0"/>
              <a:t>imaged</a:t>
            </a:r>
            <a:r>
              <a:rPr lang="en-AU" sz="1200" dirty="0"/>
              <a:t>: angular information is preserved.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Stereo: several telescopes image the same shower.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4A60B6-4AC2-4445-BF3A-ECE789DEFDA1}"/>
              </a:ext>
            </a:extLst>
          </p:cNvPr>
          <p:cNvSpPr txBox="1"/>
          <p:nvPr/>
        </p:nvSpPr>
        <p:spPr>
          <a:xfrm>
            <a:off x="2533224" y="498144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latin typeface="Symbol" pitchFamily="2" charset="2"/>
              </a:rPr>
              <a:t>g</a:t>
            </a:r>
            <a:r>
              <a:rPr lang="es-ES" sz="1000" b="1" dirty="0"/>
              <a:t>-</a:t>
            </a:r>
            <a:r>
              <a:rPr lang="es-ES" sz="1000" b="1" dirty="0" err="1"/>
              <a:t>ray</a:t>
            </a:r>
            <a:endParaRPr lang="es-ES" sz="1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350E32-F553-6C40-AB03-6F1E264E55AC}"/>
              </a:ext>
            </a:extLst>
          </p:cNvPr>
          <p:cNvSpPr txBox="1"/>
          <p:nvPr/>
        </p:nvSpPr>
        <p:spPr>
          <a:xfrm>
            <a:off x="4401403" y="2947917"/>
            <a:ext cx="459247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One single telescope is sensitive to a large </a:t>
            </a:r>
            <a:r>
              <a:rPr lang="en-AU" dirty="0">
                <a:latin typeface="Symbol" pitchFamily="2" charset="2"/>
              </a:rPr>
              <a:t>g</a:t>
            </a:r>
            <a:r>
              <a:rPr lang="en-AU" dirty="0"/>
              <a:t>-ray </a:t>
            </a:r>
            <a:r>
              <a:rPr lang="en-AU" b="1" dirty="0"/>
              <a:t>collection area </a:t>
            </a:r>
            <a:r>
              <a:rPr lang="en-AU" dirty="0"/>
              <a:t>&gt;100,000 m</a:t>
            </a:r>
            <a:r>
              <a:rPr lang="en-AU" baseline="30000" dirty="0"/>
              <a:t>2</a:t>
            </a:r>
            <a:r>
              <a:rPr lang="en-AU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Image of the whole shower, not only the tail: strong </a:t>
            </a:r>
            <a:r>
              <a:rPr lang="en-AU" dirty="0">
                <a:latin typeface="Symbol" pitchFamily="2" charset="2"/>
              </a:rPr>
              <a:t>g</a:t>
            </a:r>
            <a:r>
              <a:rPr lang="en-AU" dirty="0"/>
              <a:t>/h discrimination and </a:t>
            </a:r>
            <a:r>
              <a:rPr lang="en-AU" b="1" dirty="0"/>
              <a:t>high sensitivity</a:t>
            </a:r>
            <a:r>
              <a:rPr lang="en-AU" dirty="0"/>
              <a:t>, excellent </a:t>
            </a:r>
            <a:r>
              <a:rPr lang="en-AU" b="1" dirty="0"/>
              <a:t>angular and spectral resolutions</a:t>
            </a:r>
            <a:r>
              <a:rPr lang="en-AU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Can only operate on dark nights: </a:t>
            </a:r>
            <a:r>
              <a:rPr lang="en-AU" b="1" dirty="0"/>
              <a:t>low duty cycle </a:t>
            </a:r>
            <a:r>
              <a:rPr lang="en-AU" dirty="0"/>
              <a:t>(&lt;15%).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Optics limits </a:t>
            </a:r>
            <a:r>
              <a:rPr lang="en-AU" b="1" dirty="0"/>
              <a:t>FOV</a:t>
            </a:r>
            <a:r>
              <a:rPr lang="en-AU" dirty="0"/>
              <a:t>: ≲50 arcdeg</a:t>
            </a:r>
            <a:r>
              <a:rPr lang="en-AU" baseline="30000" dirty="0"/>
              <a:t>2 </a:t>
            </a:r>
            <a:r>
              <a:rPr lang="en-AU" dirty="0"/>
              <a:t>(~10</a:t>
            </a:r>
            <a:r>
              <a:rPr lang="en-AU" baseline="30000" dirty="0"/>
              <a:t>-3</a:t>
            </a:r>
            <a:r>
              <a:rPr lang="en-AU" dirty="0"/>
              <a:t> of the sky)</a:t>
            </a:r>
          </a:p>
        </p:txBody>
      </p:sp>
    </p:spTree>
    <p:extLst>
      <p:ext uri="{BB962C8B-B14F-4D97-AF65-F5344CB8AC3E}">
        <p14:creationId xmlns:p14="http://schemas.microsoft.com/office/powerpoint/2010/main" val="664722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9371-E0D7-8044-B717-9DAEB4CC3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68677-CD8A-614E-95DB-45F481442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B964F-8E49-9448-9E75-6CCBB37B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69AA0-B53D-A146-886F-395CCAEE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A31CF-26FB-8045-A6AB-0CAE6AE72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96463" cy="3602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5051C-6ACD-FB48-84A8-F307F16CCCFE}"/>
              </a:ext>
            </a:extLst>
          </p:cNvPr>
          <p:cNvSpPr txBox="1"/>
          <p:nvPr/>
        </p:nvSpPr>
        <p:spPr>
          <a:xfrm>
            <a:off x="206438" y="103925"/>
            <a:ext cx="31208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H.E.S.S. (Namibia)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4 x 108 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(since 2003)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1 x 614 m</a:t>
            </a:r>
            <a:r>
              <a:rPr lang="en-US" sz="1600" baseline="30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 (since 2012)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B9AA29-BC1B-9B40-A69F-F4093EBE1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9" b="11267"/>
          <a:stretch/>
        </p:blipFill>
        <p:spPr>
          <a:xfrm>
            <a:off x="0" y="2628898"/>
            <a:ext cx="9144000" cy="2498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624877-F603-6A47-B709-CA250792F936}"/>
              </a:ext>
            </a:extLst>
          </p:cNvPr>
          <p:cNvSpPr txBox="1"/>
          <p:nvPr/>
        </p:nvSpPr>
        <p:spPr>
          <a:xfrm>
            <a:off x="66039" y="2669718"/>
            <a:ext cx="3064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VERITAS (Arizona)</a:t>
            </a:r>
          </a:p>
          <a:p>
            <a:r>
              <a:rPr lang="en-US" sz="1600" dirty="0"/>
              <a:t>4 x 110 m</a:t>
            </a:r>
            <a:r>
              <a:rPr lang="en-US" sz="1600" baseline="30000" dirty="0"/>
              <a:t>2</a:t>
            </a:r>
            <a:r>
              <a:rPr lang="en-US" sz="1600" dirty="0"/>
              <a:t> (since 2007)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B8E8F8-50B2-294A-A61A-0021A94C72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7" b="7218"/>
          <a:stretch/>
        </p:blipFill>
        <p:spPr>
          <a:xfrm>
            <a:off x="4662579" y="1360"/>
            <a:ext cx="4481422" cy="3114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B936CD-6442-E34D-834C-AE7E5A4B962C}"/>
              </a:ext>
            </a:extLst>
          </p:cNvPr>
          <p:cNvSpPr txBox="1"/>
          <p:nvPr/>
        </p:nvSpPr>
        <p:spPr>
          <a:xfrm>
            <a:off x="5544344" y="104047"/>
            <a:ext cx="3470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>
                <a:solidFill>
                  <a:srgbClr val="000000"/>
                </a:solidFill>
              </a:rPr>
              <a:t>MAGIC (La Palma)</a:t>
            </a:r>
          </a:p>
          <a:p>
            <a:pPr algn="r"/>
            <a:r>
              <a:rPr lang="en-US" sz="1600">
                <a:solidFill>
                  <a:srgbClr val="000000"/>
                </a:solidFill>
              </a:rPr>
              <a:t>2 x 236 m</a:t>
            </a:r>
            <a:r>
              <a:rPr lang="en-US" sz="1600" baseline="30000">
                <a:solidFill>
                  <a:srgbClr val="000000"/>
                </a:solidFill>
              </a:rPr>
              <a:t>2</a:t>
            </a:r>
            <a:r>
              <a:rPr lang="en-US" sz="1600">
                <a:solidFill>
                  <a:srgbClr val="000000"/>
                </a:solidFill>
              </a:rPr>
              <a:t> (since 2003 / 2009)</a:t>
            </a:r>
          </a:p>
        </p:txBody>
      </p:sp>
    </p:spTree>
    <p:extLst>
      <p:ext uri="{BB962C8B-B14F-4D97-AF65-F5344CB8AC3E}">
        <p14:creationId xmlns:p14="http://schemas.microsoft.com/office/powerpoint/2010/main" val="182149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A31CF-26FB-8045-A6AB-0CAE6AE72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96463" cy="36022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B964F-8E49-9448-9E75-6CCBB37B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69AA0-B53D-A146-886F-395CCAEE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B9AA29-BC1B-9B40-A69F-F4093EBE1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9" b="11267"/>
          <a:stretch/>
        </p:blipFill>
        <p:spPr>
          <a:xfrm>
            <a:off x="0" y="2628898"/>
            <a:ext cx="9144000" cy="2498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8E8F8-50B2-294A-A61A-0021A94C72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7" b="7218"/>
          <a:stretch/>
        </p:blipFill>
        <p:spPr>
          <a:xfrm>
            <a:off x="4662579" y="1360"/>
            <a:ext cx="4481422" cy="3114987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13B1FC3-C7F3-CC40-B921-12B7F37C2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6370" y="496481"/>
            <a:ext cx="8777485" cy="3527400"/>
          </a:xfrm>
          <a:ln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5FFF83-211D-AA4C-B469-63901DA4D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07" y="563655"/>
            <a:ext cx="1812471" cy="805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5051C-6ACD-FB48-84A8-F307F16CCCFE}"/>
              </a:ext>
            </a:extLst>
          </p:cNvPr>
          <p:cNvSpPr txBox="1"/>
          <p:nvPr/>
        </p:nvSpPr>
        <p:spPr>
          <a:xfrm>
            <a:off x="2268035" y="626225"/>
            <a:ext cx="1686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The Future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31028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99" y="100564"/>
            <a:ext cx="7040184" cy="618062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CTA work? </a:t>
            </a:r>
            <a:br>
              <a:rPr lang="en-US" dirty="0"/>
            </a:br>
            <a:r>
              <a:rPr lang="en-US" dirty="0"/>
              <a:t>										   ... </a:t>
            </a: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971B7880-6109-7C47-BFF4-0AB454CF7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7511" y="7285036"/>
            <a:ext cx="6951663" cy="309563"/>
          </a:xfrm>
          <a:noFill/>
          <a:ln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r>
              <a:rPr lang="es-ES_tradnl" sz="1400">
                <a:solidFill>
                  <a:srgbClr val="FFFFFF"/>
                </a:solidFill>
                <a:latin typeface="Fira Sans"/>
                <a:cs typeface="Fira Sans"/>
              </a:rPr>
              <a:t>J. Cortina, TeVPA 2021, Chengdu</a:t>
            </a:r>
            <a:endParaRPr lang="en-GB" sz="1400" dirty="0">
              <a:solidFill>
                <a:srgbClr val="FFFFFF"/>
              </a:solidFill>
              <a:latin typeface="Fira Sans"/>
              <a:cs typeface="Fira Sa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5207DA-869F-C742-94AD-21513323EDF2}"/>
              </a:ext>
            </a:extLst>
          </p:cNvPr>
          <p:cNvSpPr/>
          <p:nvPr/>
        </p:nvSpPr>
        <p:spPr>
          <a:xfrm>
            <a:off x="4950190" y="3667255"/>
            <a:ext cx="4025600" cy="116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Fira Sans"/>
                <a:cs typeface="Fira Sans"/>
              </a:rPr>
              <a:t>Characteristics</a:t>
            </a:r>
          </a:p>
          <a:p>
            <a:r>
              <a:rPr lang="en-GB" sz="1400" dirty="0">
                <a:latin typeface="Fira Sans"/>
                <a:cs typeface="Fira Sans"/>
              </a:rPr>
              <a:t>2 sites (north &amp; south) </a:t>
            </a:r>
            <a:r>
              <a:rPr lang="en-GB" sz="1400" dirty="0">
                <a:latin typeface="Fira Sans"/>
                <a:cs typeface="Fira Sans"/>
                <a:sym typeface="Wingdings" pitchFamily="2" charset="2"/>
              </a:rPr>
              <a:t> full sky coverage</a:t>
            </a:r>
            <a:endParaRPr lang="en-GB" sz="1400" dirty="0">
              <a:latin typeface="Fira Sans"/>
              <a:cs typeface="Fira Sans"/>
            </a:endParaRPr>
          </a:p>
          <a:p>
            <a:r>
              <a:rPr lang="en-GB" sz="1400" dirty="0">
                <a:latin typeface="Fira Sans"/>
                <a:cs typeface="Fira Sans"/>
              </a:rPr>
              <a:t>3 telescope size classes </a:t>
            </a:r>
            <a:r>
              <a:rPr lang="en-GB" sz="1400" dirty="0">
                <a:latin typeface="Fira Sans"/>
                <a:cs typeface="Fira Sans"/>
                <a:sym typeface="Wingdings" pitchFamily="2" charset="2"/>
              </a:rPr>
              <a:t> wider energy range</a:t>
            </a:r>
            <a:r>
              <a:rPr lang="en-GB" sz="1400" dirty="0">
                <a:latin typeface="Fira Sans"/>
                <a:cs typeface="Fira Sans"/>
              </a:rPr>
              <a:t> </a:t>
            </a:r>
          </a:p>
          <a:p>
            <a:r>
              <a:rPr lang="en-GB" sz="1400" dirty="0">
                <a:latin typeface="Fira Sans"/>
                <a:cs typeface="Fira Sans"/>
              </a:rPr>
              <a:t>Tens of telescopes</a:t>
            </a:r>
          </a:p>
          <a:p>
            <a:r>
              <a:rPr lang="en-GB" sz="1400" dirty="0">
                <a:latin typeface="Fira Sans"/>
                <a:cs typeface="Fira Sans"/>
                <a:sym typeface="Wingdings" pitchFamily="2" charset="2"/>
              </a:rPr>
              <a:t>                 Larger area i.e. higher sensitivity</a:t>
            </a:r>
            <a:endParaRPr lang="en-GB" sz="1400" dirty="0">
              <a:latin typeface="Fira Sans"/>
              <a:cs typeface="Fira Sans"/>
            </a:endParaRPr>
          </a:p>
        </p:txBody>
      </p:sp>
      <p:pic>
        <p:nvPicPr>
          <p:cNvPr id="9" name="Image 19" descr="cta_concept_mini4.jpg">
            <a:extLst>
              <a:ext uri="{FF2B5EF4-FFF2-40B4-BE49-F238E27FC236}">
                <a16:creationId xmlns:a16="http://schemas.microsoft.com/office/drawing/2014/main" id="{B5AE207C-57FD-604B-83A0-C4E221E33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99" y="783798"/>
            <a:ext cx="7947491" cy="2703228"/>
          </a:xfrm>
          <a:prstGeom prst="rect">
            <a:avLst/>
          </a:prstGeom>
        </p:spPr>
      </p:pic>
      <p:pic>
        <p:nvPicPr>
          <p:cNvPr id="11" name="Image 21" descr="layout-south.jpg">
            <a:extLst>
              <a:ext uri="{FF2B5EF4-FFF2-40B4-BE49-F238E27FC236}">
                <a16:creationId xmlns:a16="http://schemas.microsoft.com/office/drawing/2014/main" id="{27D7F7E3-812A-BF4D-B58E-702BD226F5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63" y="3374480"/>
            <a:ext cx="1919846" cy="1741426"/>
          </a:xfrm>
          <a:prstGeom prst="rect">
            <a:avLst/>
          </a:prstGeom>
        </p:spPr>
      </p:pic>
      <p:pic>
        <p:nvPicPr>
          <p:cNvPr id="12" name="Image 22" descr="layout-north.jpg">
            <a:extLst>
              <a:ext uri="{FF2B5EF4-FFF2-40B4-BE49-F238E27FC236}">
                <a16:creationId xmlns:a16="http://schemas.microsoft.com/office/drawing/2014/main" id="{C6461B8E-5075-074E-86C6-C450A08F75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638" y="3571313"/>
            <a:ext cx="760073" cy="741906"/>
          </a:xfrm>
          <a:prstGeom prst="rect">
            <a:avLst/>
          </a:prstGeom>
        </p:spPr>
      </p:pic>
      <p:pic>
        <p:nvPicPr>
          <p:cNvPr id="13" name="Image 23" descr="layout-legend.jpg">
            <a:extLst>
              <a:ext uri="{FF2B5EF4-FFF2-40B4-BE49-F238E27FC236}">
                <a16:creationId xmlns:a16="http://schemas.microsoft.com/office/drawing/2014/main" id="{8059FF4B-C540-8143-B451-306909FC27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356" y="4377486"/>
            <a:ext cx="1037150" cy="663096"/>
          </a:xfrm>
          <a:prstGeom prst="rect">
            <a:avLst/>
          </a:prstGeom>
        </p:spPr>
      </p:pic>
      <p:sp>
        <p:nvSpPr>
          <p:cNvPr id="14" name="ZoneTexte 24">
            <a:extLst>
              <a:ext uri="{FF2B5EF4-FFF2-40B4-BE49-F238E27FC236}">
                <a16:creationId xmlns:a16="http://schemas.microsoft.com/office/drawing/2014/main" id="{40CCB09E-F425-D04C-A4AC-EEC30F90EFB5}"/>
              </a:ext>
            </a:extLst>
          </p:cNvPr>
          <p:cNvSpPr txBox="1"/>
          <p:nvPr/>
        </p:nvSpPr>
        <p:spPr>
          <a:xfrm>
            <a:off x="1687511" y="1604852"/>
            <a:ext cx="1402948" cy="330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LST (</a:t>
            </a:r>
            <a:r>
              <a:rPr lang="en-GB" sz="1600" b="1" dirty="0">
                <a:solidFill>
                  <a:srgbClr val="FFFFFF"/>
                </a:solidFill>
                <a:latin typeface="Fira Sans"/>
                <a:ea typeface="Webdings"/>
                <a:cs typeface="Fira Sans"/>
                <a:sym typeface="Webdings"/>
              </a:rPr>
              <a:t></a:t>
            </a:r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23m)</a:t>
            </a:r>
          </a:p>
        </p:txBody>
      </p:sp>
      <p:sp>
        <p:nvSpPr>
          <p:cNvPr id="15" name="ZoneTexte 25">
            <a:extLst>
              <a:ext uri="{FF2B5EF4-FFF2-40B4-BE49-F238E27FC236}">
                <a16:creationId xmlns:a16="http://schemas.microsoft.com/office/drawing/2014/main" id="{D9C8129F-22BB-3C46-8A9E-65367CC0D56E}"/>
              </a:ext>
            </a:extLst>
          </p:cNvPr>
          <p:cNvSpPr txBox="1"/>
          <p:nvPr/>
        </p:nvSpPr>
        <p:spPr>
          <a:xfrm>
            <a:off x="6570661" y="2758096"/>
            <a:ext cx="1454244" cy="330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MST (</a:t>
            </a:r>
            <a:r>
              <a:rPr lang="en-GB" sz="1600" b="1" dirty="0">
                <a:solidFill>
                  <a:srgbClr val="FFFFFF"/>
                </a:solidFill>
                <a:latin typeface="Fira Sans"/>
                <a:ea typeface="Webdings"/>
                <a:cs typeface="Fira Sans"/>
                <a:sym typeface="Webdings"/>
              </a:rPr>
              <a:t></a:t>
            </a:r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  <a:sym typeface="Webdings"/>
              </a:rPr>
              <a:t>12</a:t>
            </a:r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m)</a:t>
            </a:r>
          </a:p>
        </p:txBody>
      </p:sp>
      <p:sp>
        <p:nvSpPr>
          <p:cNvPr id="17" name="ZoneTexte 27">
            <a:extLst>
              <a:ext uri="{FF2B5EF4-FFF2-40B4-BE49-F238E27FC236}">
                <a16:creationId xmlns:a16="http://schemas.microsoft.com/office/drawing/2014/main" id="{52106966-D8A5-BA4A-8FAA-8800A4BFB150}"/>
              </a:ext>
            </a:extLst>
          </p:cNvPr>
          <p:cNvSpPr txBox="1"/>
          <p:nvPr/>
        </p:nvSpPr>
        <p:spPr>
          <a:xfrm>
            <a:off x="6904734" y="1638223"/>
            <a:ext cx="1300356" cy="330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SST (</a:t>
            </a:r>
            <a:r>
              <a:rPr lang="en-GB" sz="1600" b="1" dirty="0">
                <a:solidFill>
                  <a:srgbClr val="FFFFFF"/>
                </a:solidFill>
                <a:latin typeface="Fira Sans"/>
                <a:ea typeface="Webdings"/>
                <a:cs typeface="Fira Sans"/>
                <a:sym typeface="Webdings"/>
              </a:rPr>
              <a:t></a:t>
            </a:r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  <a:sym typeface="Webdings"/>
              </a:rPr>
              <a:t>4</a:t>
            </a:r>
            <a:r>
              <a:rPr lang="en-GB" sz="1600" b="1" dirty="0">
                <a:solidFill>
                  <a:srgbClr val="FFFFFF"/>
                </a:solidFill>
                <a:latin typeface="Fira Sans"/>
                <a:cs typeface="Fira Sans"/>
              </a:rPr>
              <a:t>m)</a:t>
            </a:r>
          </a:p>
        </p:txBody>
      </p:sp>
      <p:cxnSp>
        <p:nvCxnSpPr>
          <p:cNvPr id="18" name="Connecteur droit avec flèche 2">
            <a:extLst>
              <a:ext uri="{FF2B5EF4-FFF2-40B4-BE49-F238E27FC236}">
                <a16:creationId xmlns:a16="http://schemas.microsoft.com/office/drawing/2014/main" id="{92D5F4BF-81AB-3940-B009-F55BFA6D1C0A}"/>
              </a:ext>
            </a:extLst>
          </p:cNvPr>
          <p:cNvCxnSpPr>
            <a:cxnSpLocks/>
          </p:cNvCxnSpPr>
          <p:nvPr/>
        </p:nvCxnSpPr>
        <p:spPr bwMode="auto">
          <a:xfrm>
            <a:off x="550597" y="3376401"/>
            <a:ext cx="0" cy="1670967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ZoneTexte 17">
            <a:extLst>
              <a:ext uri="{FF2B5EF4-FFF2-40B4-BE49-F238E27FC236}">
                <a16:creationId xmlns:a16="http://schemas.microsoft.com/office/drawing/2014/main" id="{179D67A2-AC9E-D648-92E6-E34A82B0D0E3}"/>
              </a:ext>
            </a:extLst>
          </p:cNvPr>
          <p:cNvSpPr txBox="1"/>
          <p:nvPr/>
        </p:nvSpPr>
        <p:spPr>
          <a:xfrm>
            <a:off x="14270" y="3925999"/>
            <a:ext cx="514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Fira Sans"/>
                <a:cs typeface="Fira Sans"/>
              </a:rPr>
              <a:t>2x2 km</a:t>
            </a:r>
            <a:r>
              <a:rPr lang="fr-FR" sz="1400" b="1" baseline="30000" dirty="0">
                <a:latin typeface="Fira Sans"/>
                <a:cs typeface="Fira Sans"/>
              </a:rPr>
              <a:t>2</a:t>
            </a:r>
            <a:endParaRPr lang="en-GB" sz="1400" b="1" baseline="30000" dirty="0">
              <a:latin typeface="Fira Sans"/>
              <a:cs typeface="Fira Sans"/>
            </a:endParaRPr>
          </a:p>
        </p:txBody>
      </p:sp>
      <p:cxnSp>
        <p:nvCxnSpPr>
          <p:cNvPr id="20" name="Connecteur droit avec flèche 15">
            <a:extLst>
              <a:ext uri="{FF2B5EF4-FFF2-40B4-BE49-F238E27FC236}">
                <a16:creationId xmlns:a16="http://schemas.microsoft.com/office/drawing/2014/main" id="{AA3EB6F4-0488-C747-BFD5-3375B587B2A9}"/>
              </a:ext>
            </a:extLst>
          </p:cNvPr>
          <p:cNvCxnSpPr>
            <a:cxnSpLocks/>
          </p:cNvCxnSpPr>
          <p:nvPr/>
        </p:nvCxnSpPr>
        <p:spPr bwMode="auto">
          <a:xfrm>
            <a:off x="3781187" y="3620723"/>
            <a:ext cx="0" cy="61688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1" name="ZoneTexte 28">
            <a:extLst>
              <a:ext uri="{FF2B5EF4-FFF2-40B4-BE49-F238E27FC236}">
                <a16:creationId xmlns:a16="http://schemas.microsoft.com/office/drawing/2014/main" id="{B28A682B-B774-8048-85A9-DE32EF7AF31B}"/>
              </a:ext>
            </a:extLst>
          </p:cNvPr>
          <p:cNvSpPr txBox="1"/>
          <p:nvPr/>
        </p:nvSpPr>
        <p:spPr>
          <a:xfrm>
            <a:off x="3772813" y="3722103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Fira Sans"/>
                <a:cs typeface="Fira Sans"/>
              </a:rPr>
              <a:t>0.8 km</a:t>
            </a:r>
            <a:endParaRPr lang="en-GB" sz="1400" b="1" dirty="0">
              <a:latin typeface="Fira Sans"/>
              <a:cs typeface="Fira Sans"/>
            </a:endParaRPr>
          </a:p>
        </p:txBody>
      </p:sp>
      <p:sp>
        <p:nvSpPr>
          <p:cNvPr id="22" name="ZoneTexte 29">
            <a:extLst>
              <a:ext uri="{FF2B5EF4-FFF2-40B4-BE49-F238E27FC236}">
                <a16:creationId xmlns:a16="http://schemas.microsoft.com/office/drawing/2014/main" id="{76CC565B-2B07-CD4F-8E81-310EDFF6383A}"/>
              </a:ext>
            </a:extLst>
          </p:cNvPr>
          <p:cNvSpPr txBox="1"/>
          <p:nvPr/>
        </p:nvSpPr>
        <p:spPr>
          <a:xfrm>
            <a:off x="1096368" y="3374480"/>
            <a:ext cx="12274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Fira Sans"/>
                <a:cs typeface="Fira Sans"/>
              </a:rPr>
              <a:t>South: </a:t>
            </a:r>
            <a:r>
              <a:rPr lang="fr-FR" b="1" dirty="0" err="1">
                <a:solidFill>
                  <a:schemeClr val="accent1"/>
                </a:solidFill>
                <a:latin typeface="Fira Sans"/>
                <a:cs typeface="Fira Sans"/>
              </a:rPr>
              <a:t>Paranal</a:t>
            </a:r>
            <a:endParaRPr lang="en-GB" b="1" dirty="0">
              <a:solidFill>
                <a:schemeClr val="accent1"/>
              </a:solidFill>
              <a:latin typeface="Fira Sans"/>
              <a:cs typeface="Fira Sans"/>
            </a:endParaRPr>
          </a:p>
        </p:txBody>
      </p:sp>
      <p:sp>
        <p:nvSpPr>
          <p:cNvPr id="23" name="ZoneTexte 30">
            <a:extLst>
              <a:ext uri="{FF2B5EF4-FFF2-40B4-BE49-F238E27FC236}">
                <a16:creationId xmlns:a16="http://schemas.microsoft.com/office/drawing/2014/main" id="{434356AD-0D5C-A44F-ABB6-7E75FF807B35}"/>
              </a:ext>
            </a:extLst>
          </p:cNvPr>
          <p:cNvSpPr txBox="1"/>
          <p:nvPr/>
        </p:nvSpPr>
        <p:spPr>
          <a:xfrm>
            <a:off x="2751214" y="4379294"/>
            <a:ext cx="824072" cy="5078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Fira Sans"/>
                <a:cs typeface="Fira Sans"/>
              </a:rPr>
              <a:t>North:</a:t>
            </a:r>
          </a:p>
          <a:p>
            <a:r>
              <a:rPr lang="en-GB" b="1" dirty="0">
                <a:solidFill>
                  <a:schemeClr val="accent1"/>
                </a:solidFill>
                <a:latin typeface="Fira Sans"/>
                <a:cs typeface="Fira Sans"/>
              </a:rPr>
              <a:t>La Palma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DD947C79-C186-9A4E-85FB-9A9C4FCF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29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06A5A-FCD3-1940-8CD8-C238E87DBFAF}"/>
              </a:ext>
            </a:extLst>
          </p:cNvPr>
          <p:cNvSpPr txBox="1"/>
          <p:nvPr/>
        </p:nvSpPr>
        <p:spPr>
          <a:xfrm rot="16200000">
            <a:off x="6418105" y="2414063"/>
            <a:ext cx="469231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400" dirty="0" err="1"/>
              <a:t>Contributions</a:t>
            </a:r>
            <a:r>
              <a:rPr lang="es-ES" sz="1400" dirty="0"/>
              <a:t> to </a:t>
            </a:r>
            <a:r>
              <a:rPr lang="es-ES" sz="1400" dirty="0" err="1"/>
              <a:t>TeVPA</a:t>
            </a:r>
            <a:r>
              <a:rPr lang="es-ES" sz="1400" dirty="0"/>
              <a:t> </a:t>
            </a:r>
            <a:r>
              <a:rPr lang="es-ES" sz="1400" dirty="0" err="1"/>
              <a:t>by</a:t>
            </a:r>
            <a:r>
              <a:rPr lang="es-ES" sz="1400" dirty="0"/>
              <a:t> V. </a:t>
            </a:r>
            <a:r>
              <a:rPr lang="es-ES" sz="1400" dirty="0" err="1"/>
              <a:t>Vodeb</a:t>
            </a:r>
            <a:r>
              <a:rPr lang="es-ES" sz="1400" dirty="0"/>
              <a:t> &amp; O. </a:t>
            </a:r>
            <a:r>
              <a:rPr lang="es-ES" sz="1400" dirty="0" err="1"/>
              <a:t>Sergijenko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90267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E439-65AF-2741-908D-A9F50DFA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194947" cy="1050398"/>
          </a:xfrm>
        </p:spPr>
        <p:txBody>
          <a:bodyPr/>
          <a:lstStyle/>
          <a:p>
            <a:r>
              <a:rPr lang="en-AU" sz="2800" dirty="0"/>
              <a:t>TeV+PeV Astronomy: wide science case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36267B-CAB2-764B-B270-01B84A1E1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055" y="1069180"/>
            <a:ext cx="2007737" cy="16640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ED198-3DBD-7B47-BB86-44B4270B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55B4E-00FA-8444-AD02-6A1255E1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7" y="2981984"/>
            <a:ext cx="2267719" cy="172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64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27B8-AFB9-904E-88D8-38710499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98127" y="1926066"/>
            <a:ext cx="3459596" cy="1050398"/>
          </a:xfrm>
        </p:spPr>
        <p:txBody>
          <a:bodyPr/>
          <a:lstStyle/>
          <a:p>
            <a:r>
              <a:rPr lang="es-ES" dirty="0" err="1"/>
              <a:t>Collection</a:t>
            </a:r>
            <a:r>
              <a:rPr lang="es-ES" dirty="0"/>
              <a:t> </a:t>
            </a:r>
            <a:r>
              <a:rPr lang="es-ES" dirty="0" err="1"/>
              <a:t>areas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18D27-E684-994F-96F7-A8D32FE5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1116D-0A66-5642-BAC7-FE7D12D8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4604459-A5F4-E14F-A3B5-4107E7739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431" y="901602"/>
            <a:ext cx="3990245" cy="327946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B5A23B-15EF-D84F-9D6E-3BD04DCE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932" y="901602"/>
            <a:ext cx="3990246" cy="32794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877EE1-8DE9-C94A-BD69-1EF4EA9EEE55}"/>
              </a:ext>
            </a:extLst>
          </p:cNvPr>
          <p:cNvSpPr txBox="1"/>
          <p:nvPr/>
        </p:nvSpPr>
        <p:spPr>
          <a:xfrm>
            <a:off x="2057008" y="1603609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CTA-North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232ED-7C09-D94A-82D7-2A1169B29A5E}"/>
              </a:ext>
            </a:extLst>
          </p:cNvPr>
          <p:cNvSpPr txBox="1"/>
          <p:nvPr/>
        </p:nvSpPr>
        <p:spPr>
          <a:xfrm>
            <a:off x="6026467" y="1603609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CTA-South</a:t>
            </a:r>
          </a:p>
        </p:txBody>
      </p:sp>
    </p:spTree>
    <p:extLst>
      <p:ext uri="{BB962C8B-B14F-4D97-AF65-F5344CB8AC3E}">
        <p14:creationId xmlns:p14="http://schemas.microsoft.com/office/powerpoint/2010/main" val="448164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27B8-AFB9-904E-88D8-38710499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98127" y="1926066"/>
            <a:ext cx="3459596" cy="1050398"/>
          </a:xfrm>
        </p:spPr>
        <p:txBody>
          <a:bodyPr/>
          <a:lstStyle/>
          <a:p>
            <a:r>
              <a:rPr lang="es-ES" dirty="0" err="1"/>
              <a:t>Sensitivity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FEDE15-61D6-8A46-BD0B-B858E5B4D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210" y="9235"/>
            <a:ext cx="8041790" cy="513426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18D27-E684-994F-96F7-A8D32FE5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1116D-0A66-5642-BAC7-FE7D12D8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13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27B8-AFB9-904E-88D8-38710499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83836" y="715095"/>
            <a:ext cx="7053542" cy="1050398"/>
          </a:xfrm>
        </p:spPr>
        <p:txBody>
          <a:bodyPr/>
          <a:lstStyle/>
          <a:p>
            <a:r>
              <a:rPr lang="es-ES" dirty="0"/>
              <a:t>Short </a:t>
            </a:r>
            <a:r>
              <a:rPr lang="es-ES" dirty="0" err="1"/>
              <a:t>term</a:t>
            </a:r>
            <a:r>
              <a:rPr lang="es-ES" dirty="0"/>
              <a:t> </a:t>
            </a:r>
            <a:r>
              <a:rPr lang="es-ES" dirty="0" err="1"/>
              <a:t>sensitivity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FEDE15-61D6-8A46-BD0B-B858E5B4D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743" y="0"/>
            <a:ext cx="8056257" cy="51435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18D27-E684-994F-96F7-A8D32FE5D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1116D-0A66-5642-BAC7-FE7D12D8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47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04D07-98EC-9C4F-AB50-32EBB67B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56704" y="703885"/>
            <a:ext cx="7053542" cy="1050398"/>
          </a:xfrm>
        </p:spPr>
        <p:txBody>
          <a:bodyPr/>
          <a:lstStyle/>
          <a:p>
            <a:r>
              <a:rPr lang="es-ES" dirty="0"/>
              <a:t>Angular </a:t>
            </a:r>
            <a:r>
              <a:rPr lang="es-ES" dirty="0" err="1"/>
              <a:t>resolution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E9EA25-2958-E647-9473-DE901C6C8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0901" y="4253"/>
            <a:ext cx="6253117" cy="513924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F609D-6168-8F46-BB36-D883980C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846AC-3BCB-4042-A610-2CE536EB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7F78E-451A-0544-8EC4-67BC58F6AE81}"/>
              </a:ext>
            </a:extLst>
          </p:cNvPr>
          <p:cNvSpPr/>
          <p:nvPr/>
        </p:nvSpPr>
        <p:spPr>
          <a:xfrm>
            <a:off x="5344550" y="1138275"/>
            <a:ext cx="187176" cy="16808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58E8B-5053-DE43-AA71-BE660914A9FA}"/>
              </a:ext>
            </a:extLst>
          </p:cNvPr>
          <p:cNvSpPr txBox="1"/>
          <p:nvPr/>
        </p:nvSpPr>
        <p:spPr>
          <a:xfrm>
            <a:off x="4903879" y="1306364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LHAASO-WCDA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9811F1-1C2B-AF46-B451-40D33BDF9F65}"/>
              </a:ext>
            </a:extLst>
          </p:cNvPr>
          <p:cNvSpPr/>
          <p:nvPr/>
        </p:nvSpPr>
        <p:spPr>
          <a:xfrm>
            <a:off x="6168338" y="341590"/>
            <a:ext cx="363071" cy="16808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4051DE-ABBB-AC4D-B2D3-6BDBB7E471E6}"/>
              </a:ext>
            </a:extLst>
          </p:cNvPr>
          <p:cNvSpPr/>
          <p:nvPr/>
        </p:nvSpPr>
        <p:spPr>
          <a:xfrm>
            <a:off x="7235140" y="1966443"/>
            <a:ext cx="363071" cy="16808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6B4D2-F8F9-2744-BDB3-21EC752D3C94}"/>
              </a:ext>
            </a:extLst>
          </p:cNvPr>
          <p:cNvSpPr txBox="1"/>
          <p:nvPr/>
        </p:nvSpPr>
        <p:spPr>
          <a:xfrm rot="16200000">
            <a:off x="6637015" y="2521118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1 </a:t>
            </a:r>
            <a:r>
              <a:rPr lang="es-ES" sz="1200" b="1" dirty="0" err="1">
                <a:solidFill>
                  <a:schemeClr val="bg1"/>
                </a:solidFill>
              </a:rPr>
              <a:t>PeV</a:t>
            </a:r>
            <a:endParaRPr lang="es-ES" sz="1200" b="1" dirty="0">
              <a:solidFill>
                <a:schemeClr val="bg1"/>
              </a:solidFill>
            </a:endParaRPr>
          </a:p>
          <a:p>
            <a:r>
              <a:rPr lang="es-ES" sz="1200" b="1" dirty="0">
                <a:solidFill>
                  <a:schemeClr val="bg1"/>
                </a:solidFill>
              </a:rPr>
              <a:t>LHAASO-KM2A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0F5A10-40CA-9F49-AA81-CB75906289AD}"/>
              </a:ext>
            </a:extLst>
          </p:cNvPr>
          <p:cNvSpPr/>
          <p:nvPr/>
        </p:nvSpPr>
        <p:spPr>
          <a:xfrm>
            <a:off x="6168338" y="341590"/>
            <a:ext cx="363071" cy="16808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9C6402-1016-A74A-A8C6-6265368E6A43}"/>
              </a:ext>
            </a:extLst>
          </p:cNvPr>
          <p:cNvSpPr txBox="1"/>
          <p:nvPr/>
        </p:nvSpPr>
        <p:spPr>
          <a:xfrm>
            <a:off x="5806568" y="83402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</a:rPr>
              <a:t>LHAASO-KM2A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B75A07-820C-2A48-8261-5312284C1991}"/>
              </a:ext>
            </a:extLst>
          </p:cNvPr>
          <p:cNvSpPr/>
          <p:nvPr/>
        </p:nvSpPr>
        <p:spPr>
          <a:xfrm>
            <a:off x="4586689" y="13367"/>
            <a:ext cx="177116" cy="16808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9AC1F4C-C4F2-0B4F-9CA5-CB214A49BA16}"/>
              </a:ext>
            </a:extLst>
          </p:cNvPr>
          <p:cNvCxnSpPr>
            <a:cxnSpLocks/>
          </p:cNvCxnSpPr>
          <p:nvPr/>
        </p:nvCxnSpPr>
        <p:spPr>
          <a:xfrm>
            <a:off x="7204076" y="2036111"/>
            <a:ext cx="842726" cy="14376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073544-6C99-6843-BDD8-72C890BBFF0F}"/>
              </a:ext>
            </a:extLst>
          </p:cNvPr>
          <p:cNvCxnSpPr>
            <a:cxnSpLocks/>
          </p:cNvCxnSpPr>
          <p:nvPr/>
        </p:nvCxnSpPr>
        <p:spPr>
          <a:xfrm>
            <a:off x="6241105" y="303054"/>
            <a:ext cx="962971" cy="1733057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89B5A4D-8FC0-0D4E-9E3F-692966CB02AE}"/>
              </a:ext>
            </a:extLst>
          </p:cNvPr>
          <p:cNvCxnSpPr>
            <a:cxnSpLocks/>
          </p:cNvCxnSpPr>
          <p:nvPr/>
        </p:nvCxnSpPr>
        <p:spPr>
          <a:xfrm>
            <a:off x="5321790" y="1239861"/>
            <a:ext cx="74250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B1396E2-36DE-0949-9166-C3E54A236731}"/>
              </a:ext>
            </a:extLst>
          </p:cNvPr>
          <p:cNvCxnSpPr>
            <a:cxnSpLocks/>
          </p:cNvCxnSpPr>
          <p:nvPr/>
        </p:nvCxnSpPr>
        <p:spPr>
          <a:xfrm>
            <a:off x="4653177" y="-21383"/>
            <a:ext cx="642585" cy="1250467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77B273C-221C-9446-B47D-CBFA9DFE0DD2}"/>
              </a:ext>
            </a:extLst>
          </p:cNvPr>
          <p:cNvSpPr txBox="1"/>
          <p:nvPr/>
        </p:nvSpPr>
        <p:spPr>
          <a:xfrm>
            <a:off x="7585821" y="4246661"/>
            <a:ext cx="155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LHAASO </a:t>
            </a:r>
            <a:r>
              <a:rPr lang="es-ES" sz="1000" i="1" dirty="0" err="1"/>
              <a:t>from</a:t>
            </a:r>
            <a:r>
              <a:rPr lang="es-ES" sz="1000" i="1" dirty="0"/>
              <a:t>: arXiv:2101.03508 </a:t>
            </a:r>
          </a:p>
          <a:p>
            <a:r>
              <a:rPr lang="es-ES" sz="1000" i="1" dirty="0"/>
              <a:t>and </a:t>
            </a:r>
            <a:r>
              <a:rPr lang="es-ES" sz="1000" i="1" dirty="0" err="1"/>
              <a:t>Chinese</a:t>
            </a:r>
            <a:r>
              <a:rPr lang="es-ES" sz="1000" i="1" dirty="0"/>
              <a:t> </a:t>
            </a:r>
            <a:r>
              <a:rPr lang="es-ES" sz="1000" i="1" dirty="0" err="1"/>
              <a:t>Phys</a:t>
            </a:r>
            <a:r>
              <a:rPr lang="es-ES" sz="1000" i="1" dirty="0"/>
              <a:t>. C </a:t>
            </a:r>
            <a:r>
              <a:rPr lang="es-ES" sz="1000" b="1" i="1" dirty="0"/>
              <a:t>45</a:t>
            </a:r>
            <a:r>
              <a:rPr lang="es-ES" sz="1000" i="1" dirty="0"/>
              <a:t>, 025002 (2021)</a:t>
            </a:r>
          </a:p>
        </p:txBody>
      </p:sp>
    </p:spTree>
    <p:extLst>
      <p:ext uri="{BB962C8B-B14F-4D97-AF65-F5344CB8AC3E}">
        <p14:creationId xmlns:p14="http://schemas.microsoft.com/office/powerpoint/2010/main" val="1966692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0347B-4905-4043-9927-BB9443AC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34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329E2-3863-F145-B846-0C41D7C88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624" y="1152832"/>
            <a:ext cx="4209242" cy="3146611"/>
          </a:xfrm>
        </p:spPr>
        <p:txBody>
          <a:bodyPr>
            <a:normAutofit lnSpcReduction="10000"/>
          </a:bodyPr>
          <a:lstStyle/>
          <a:p>
            <a:r>
              <a:rPr lang="en-AU" dirty="0"/>
              <a:t>Country representatives of Germany, Italy, Spain, France, Japan, Poland etc have agreed to finance the “alpha configuration” </a:t>
            </a:r>
          </a:p>
          <a:p>
            <a:pPr lvl="1"/>
            <a:r>
              <a:rPr lang="en-AU" dirty="0"/>
              <a:t>4 LSTs + 9 MSTs in the north</a:t>
            </a:r>
          </a:p>
          <a:p>
            <a:pPr lvl="1"/>
            <a:r>
              <a:rPr lang="en-AU" dirty="0"/>
              <a:t>14 MSTs + 37 SSTs in the south</a:t>
            </a:r>
          </a:p>
          <a:p>
            <a:r>
              <a:rPr lang="en-AU" dirty="0"/>
              <a:t>A new organization called CTAO will be setup. It’s legally a European entity called ERIC.</a:t>
            </a:r>
          </a:p>
          <a:p>
            <a:r>
              <a:rPr lang="en-AU" dirty="0"/>
              <a:t>ERIC to be established in 2022.</a:t>
            </a:r>
          </a:p>
          <a:p>
            <a:r>
              <a:rPr lang="en-AU" dirty="0"/>
              <a:t>The two arrays should be complete in around 5 years.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19B4EE-D94F-F940-B3A9-ED4D1527B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028F81-2788-0B49-9143-713583F2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77618">
            <a:off x="519619" y="1574244"/>
            <a:ext cx="3188179" cy="992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8609B-FB1C-D24F-A08D-8EDB1283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9707">
            <a:off x="260417" y="2807179"/>
            <a:ext cx="3168251" cy="864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2D5C5D-001A-5B47-B2CE-3467B3826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</p:spPr>
        <p:txBody>
          <a:bodyPr/>
          <a:lstStyle/>
          <a:p>
            <a:r>
              <a:rPr lang="es-ES" dirty="0" err="1"/>
              <a:t>Latest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CTA: June 2021</a:t>
            </a:r>
          </a:p>
        </p:txBody>
      </p:sp>
    </p:spTree>
    <p:extLst>
      <p:ext uri="{BB962C8B-B14F-4D97-AF65-F5344CB8AC3E}">
        <p14:creationId xmlns:p14="http://schemas.microsoft.com/office/powerpoint/2010/main" val="3096597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On-going construction: CTA-North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CBE81-8B11-8442-A925-20310522E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39" y="1198262"/>
            <a:ext cx="2930576" cy="30646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/>
              <a:t>Located at </a:t>
            </a:r>
            <a:r>
              <a:rPr lang="en-AU" b="1" dirty="0"/>
              <a:t>Roque de </a:t>
            </a:r>
            <a:r>
              <a:rPr lang="en-AU" b="1" dirty="0" err="1"/>
              <a:t>los</a:t>
            </a:r>
            <a:r>
              <a:rPr lang="en-AU" b="1" dirty="0"/>
              <a:t> </a:t>
            </a:r>
            <a:r>
              <a:rPr lang="en-AU" b="1" dirty="0" err="1"/>
              <a:t>Muchachos</a:t>
            </a:r>
            <a:r>
              <a:rPr lang="en-AU" b="1" dirty="0"/>
              <a:t>, La Palma, Spain </a:t>
            </a:r>
            <a:r>
              <a:rPr lang="en-AU" dirty="0"/>
              <a:t>(also</a:t>
            </a:r>
            <a:r>
              <a:rPr lang="en-AU" b="1" dirty="0"/>
              <a:t> </a:t>
            </a:r>
            <a:r>
              <a:rPr lang="en-AU" dirty="0"/>
              <a:t>host of HEGRA, MAGIC and FACT)</a:t>
            </a:r>
            <a:r>
              <a:rPr lang="en-AU" b="1" dirty="0"/>
              <a:t>.</a:t>
            </a:r>
          </a:p>
          <a:p>
            <a:pPr marL="0" indent="0">
              <a:buNone/>
            </a:pPr>
            <a:r>
              <a:rPr lang="en-AU" b="1" dirty="0"/>
              <a:t>Alpha configuration</a:t>
            </a:r>
            <a:r>
              <a:rPr lang="en-AU" dirty="0"/>
              <a:t> of CTA-North: </a:t>
            </a:r>
          </a:p>
          <a:p>
            <a:r>
              <a:rPr lang="en-AU" u="sng" dirty="0"/>
              <a:t>LST1</a:t>
            </a:r>
            <a:r>
              <a:rPr lang="en-AU" dirty="0"/>
              <a:t>, a fully functional prototype, is already built.</a:t>
            </a:r>
          </a:p>
          <a:p>
            <a:r>
              <a:rPr lang="en-AU" u="sng" dirty="0"/>
              <a:t>3 remaining LSTs and 1 MST</a:t>
            </a:r>
            <a:r>
              <a:rPr lang="en-AU" dirty="0"/>
              <a:t> to be installed in 2023.</a:t>
            </a:r>
          </a:p>
          <a:p>
            <a:r>
              <a:rPr lang="en-AU" u="sng" dirty="0"/>
              <a:t>8 remaining MSTs </a:t>
            </a:r>
            <a:r>
              <a:rPr lang="en-AU" dirty="0"/>
              <a:t>shortly afterwards.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4FA10-5CED-0D42-89FA-2E4CAE7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E6446-9B80-8540-AD7C-F207935B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35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63248E-2D1E-C346-9C1F-DED929D7E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289" y="979219"/>
            <a:ext cx="4499117" cy="3283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DB802B-D31A-424D-A9B5-AECD746CF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186"/>
          <a:stretch/>
        </p:blipFill>
        <p:spPr>
          <a:xfrm>
            <a:off x="4804095" y="3980697"/>
            <a:ext cx="4262344" cy="1116501"/>
          </a:xfrm>
          <a:prstGeom prst="rect">
            <a:avLst/>
          </a:prstGeom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F4B2DDFF-42E4-EC46-85C9-22D073F46F73}"/>
              </a:ext>
            </a:extLst>
          </p:cNvPr>
          <p:cNvSpPr/>
          <p:nvPr/>
        </p:nvSpPr>
        <p:spPr>
          <a:xfrm>
            <a:off x="3645797" y="2319556"/>
            <a:ext cx="432589" cy="437089"/>
          </a:xfrm>
          <a:prstGeom prst="donut">
            <a:avLst>
              <a:gd name="adj" fmla="val 1415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A6E036E5-8E16-724D-BB1F-6CCF56FA979B}"/>
              </a:ext>
            </a:extLst>
          </p:cNvPr>
          <p:cNvSpPr/>
          <p:nvPr/>
        </p:nvSpPr>
        <p:spPr>
          <a:xfrm>
            <a:off x="4529292" y="2083470"/>
            <a:ext cx="432589" cy="437089"/>
          </a:xfrm>
          <a:prstGeom prst="donut">
            <a:avLst>
              <a:gd name="adj" fmla="val 1415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604169A4-D47C-704B-8F7A-616D271C4661}"/>
              </a:ext>
            </a:extLst>
          </p:cNvPr>
          <p:cNvSpPr/>
          <p:nvPr/>
        </p:nvSpPr>
        <p:spPr>
          <a:xfrm>
            <a:off x="4444682" y="2719504"/>
            <a:ext cx="432589" cy="437089"/>
          </a:xfrm>
          <a:prstGeom prst="donut">
            <a:avLst>
              <a:gd name="adj" fmla="val 1415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0F92A1BD-1C6F-5B49-9A3C-992C21D7173A}"/>
              </a:ext>
            </a:extLst>
          </p:cNvPr>
          <p:cNvSpPr/>
          <p:nvPr/>
        </p:nvSpPr>
        <p:spPr>
          <a:xfrm>
            <a:off x="5196492" y="2360933"/>
            <a:ext cx="432589" cy="437089"/>
          </a:xfrm>
          <a:prstGeom prst="donut">
            <a:avLst>
              <a:gd name="adj" fmla="val 1415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F28BF8-044F-B14B-AF8E-524DBD4ECAC8}"/>
              </a:ext>
            </a:extLst>
          </p:cNvPr>
          <p:cNvSpPr txBox="1"/>
          <p:nvPr/>
        </p:nvSpPr>
        <p:spPr>
          <a:xfrm>
            <a:off x="7881222" y="3951155"/>
            <a:ext cx="12442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err="1">
                <a:solidFill>
                  <a:schemeClr val="bg1"/>
                </a:solidFill>
              </a:rPr>
              <a:t>photomontage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38F01999-65BA-DE4A-A7DA-A874B8629AB1}"/>
              </a:ext>
            </a:extLst>
          </p:cNvPr>
          <p:cNvSpPr/>
          <p:nvPr/>
        </p:nvSpPr>
        <p:spPr>
          <a:xfrm>
            <a:off x="5128219" y="4326248"/>
            <a:ext cx="515796" cy="493645"/>
          </a:xfrm>
          <a:prstGeom prst="donut">
            <a:avLst>
              <a:gd name="adj" fmla="val 459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E9106469-9DFE-B04A-AA7F-7BD489F98D4A}"/>
              </a:ext>
            </a:extLst>
          </p:cNvPr>
          <p:cNvSpPr/>
          <p:nvPr/>
        </p:nvSpPr>
        <p:spPr>
          <a:xfrm>
            <a:off x="6358955" y="4326247"/>
            <a:ext cx="515796" cy="493645"/>
          </a:xfrm>
          <a:prstGeom prst="donut">
            <a:avLst>
              <a:gd name="adj" fmla="val 4596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8E686D24-93B3-F84A-B1C2-FE360B9AF10A}"/>
              </a:ext>
            </a:extLst>
          </p:cNvPr>
          <p:cNvSpPr/>
          <p:nvPr/>
        </p:nvSpPr>
        <p:spPr>
          <a:xfrm>
            <a:off x="5710241" y="4144591"/>
            <a:ext cx="515796" cy="493645"/>
          </a:xfrm>
          <a:prstGeom prst="donut">
            <a:avLst>
              <a:gd name="adj" fmla="val 459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3" name="Donut 22">
            <a:extLst>
              <a:ext uri="{FF2B5EF4-FFF2-40B4-BE49-F238E27FC236}">
                <a16:creationId xmlns:a16="http://schemas.microsoft.com/office/drawing/2014/main" id="{7A48BEDD-D3BE-FC4D-978A-F1AB353902F4}"/>
              </a:ext>
            </a:extLst>
          </p:cNvPr>
          <p:cNvSpPr/>
          <p:nvPr/>
        </p:nvSpPr>
        <p:spPr>
          <a:xfrm>
            <a:off x="6646370" y="4186405"/>
            <a:ext cx="515796" cy="493645"/>
          </a:xfrm>
          <a:prstGeom prst="donut">
            <a:avLst>
              <a:gd name="adj" fmla="val 459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Donut 23">
            <a:extLst>
              <a:ext uri="{FF2B5EF4-FFF2-40B4-BE49-F238E27FC236}">
                <a16:creationId xmlns:a16="http://schemas.microsoft.com/office/drawing/2014/main" id="{9F8F5BDD-2E54-8544-B0EE-68BFC667735B}"/>
              </a:ext>
            </a:extLst>
          </p:cNvPr>
          <p:cNvSpPr/>
          <p:nvPr/>
        </p:nvSpPr>
        <p:spPr>
          <a:xfrm>
            <a:off x="4776416" y="4573069"/>
            <a:ext cx="504795" cy="457111"/>
          </a:xfrm>
          <a:prstGeom prst="donut">
            <a:avLst>
              <a:gd name="adj" fmla="val 459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29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F8E64C8D-1CC4-884A-B2C3-67DFC0658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7" t="4880" r="8867" b="6724"/>
          <a:stretch/>
        </p:blipFill>
        <p:spPr>
          <a:xfrm>
            <a:off x="0" y="0"/>
            <a:ext cx="9144000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8262-8BCC-9041-98C8-585F2EC8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6" y="472047"/>
            <a:ext cx="4113295" cy="10503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err="1"/>
              <a:t>First</a:t>
            </a:r>
            <a:r>
              <a:rPr lang="es-ES" dirty="0"/>
              <a:t> CTA </a:t>
            </a:r>
            <a:r>
              <a:rPr lang="es-ES" dirty="0" err="1"/>
              <a:t>telescope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site</a:t>
            </a:r>
            <a:r>
              <a:rPr lang="es-ES" dirty="0"/>
              <a:t>: LST-1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7F5EE-8752-0C4E-9395-EB3212A99541}"/>
              </a:ext>
            </a:extLst>
          </p:cNvPr>
          <p:cNvSpPr txBox="1"/>
          <p:nvPr/>
        </p:nvSpPr>
        <p:spPr>
          <a:xfrm>
            <a:off x="881150" y="1694410"/>
            <a:ext cx="955711" cy="300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MAGIC-2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42574-3804-1146-94F6-4D10C5E86BA6}"/>
              </a:ext>
            </a:extLst>
          </p:cNvPr>
          <p:cNvSpPr txBox="1"/>
          <p:nvPr/>
        </p:nvSpPr>
        <p:spPr>
          <a:xfrm>
            <a:off x="1698569" y="3032890"/>
            <a:ext cx="611065" cy="3000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FACT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FEEFD-54A1-944E-8282-BBF119EED881}"/>
              </a:ext>
            </a:extLst>
          </p:cNvPr>
          <p:cNvSpPr txBox="1"/>
          <p:nvPr/>
        </p:nvSpPr>
        <p:spPr>
          <a:xfrm>
            <a:off x="3476649" y="1844451"/>
            <a:ext cx="123142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800" dirty="0"/>
              <a:t>CTA LST-1</a:t>
            </a:r>
          </a:p>
        </p:txBody>
      </p:sp>
    </p:spTree>
    <p:extLst>
      <p:ext uri="{BB962C8B-B14F-4D97-AF65-F5344CB8AC3E}">
        <p14:creationId xmlns:p14="http://schemas.microsoft.com/office/powerpoint/2010/main" val="1142181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F8E64C8D-1CC4-884A-B2C3-67DFC0658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7" t="4880" r="8867" b="6724"/>
          <a:stretch/>
        </p:blipFill>
        <p:spPr>
          <a:xfrm>
            <a:off x="0" y="0"/>
            <a:ext cx="9144000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A88262-8BCC-9041-98C8-585F2EC8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9" y="568987"/>
            <a:ext cx="5495658" cy="10503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The largest CTA telescopes, the lowest energies</a:t>
            </a:r>
            <a:br>
              <a:rPr lang="en-US" dirty="0"/>
            </a:br>
            <a:r>
              <a:rPr lang="en-US" dirty="0"/>
              <a:t>										</a:t>
            </a:r>
            <a:endParaRPr lang="es-ES" dirty="0"/>
          </a:p>
        </p:txBody>
      </p:sp>
      <p:sp>
        <p:nvSpPr>
          <p:cNvPr id="7" name="ZoneTexte 24">
            <a:extLst>
              <a:ext uri="{FF2B5EF4-FFF2-40B4-BE49-F238E27FC236}">
                <a16:creationId xmlns:a16="http://schemas.microsoft.com/office/drawing/2014/main" id="{C10CC3B3-6597-924C-AAEE-D48E6D75EAEB}"/>
              </a:ext>
            </a:extLst>
          </p:cNvPr>
          <p:cNvSpPr txBox="1"/>
          <p:nvPr/>
        </p:nvSpPr>
        <p:spPr>
          <a:xfrm>
            <a:off x="13989" y="1913854"/>
            <a:ext cx="4015570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LST (</a:t>
            </a:r>
            <a:r>
              <a:rPr lang="en-GB" sz="1400" dirty="0">
                <a:solidFill>
                  <a:srgbClr val="FFFFFF"/>
                </a:solidFill>
                <a:latin typeface="Century Gothic" panose="020B0502020202020204" pitchFamily="34" charset="0"/>
                <a:ea typeface="Webdings"/>
                <a:cs typeface="Fira Sans"/>
                <a:sym typeface="Webdings"/>
              </a:rPr>
              <a:t></a:t>
            </a:r>
            <a:r>
              <a:rPr lang="en-GB" sz="1400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23m): mirror of 400 m</a:t>
            </a:r>
            <a:r>
              <a:rPr lang="en-GB" sz="1400" baseline="30000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2</a:t>
            </a:r>
            <a:r>
              <a:rPr lang="en-GB" sz="1400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Targeting an energy threshold </a:t>
            </a:r>
            <a:r>
              <a:rPr lang="en-GB" sz="1400" u="sng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～20 GeV. </a:t>
            </a:r>
            <a:r>
              <a:rPr lang="en-GB" sz="1400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Stereo observations at the lowest energies ever observed from the ground.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Well in overlap with satellites but with </a:t>
            </a:r>
            <a:r>
              <a:rPr lang="en-GB" sz="1400" u="sng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collection areas &gt;10</a:t>
            </a:r>
            <a:r>
              <a:rPr lang="en-GB" sz="1400" u="sng" baseline="30000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4</a:t>
            </a:r>
            <a:r>
              <a:rPr lang="en-GB" sz="1400" u="sng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 times larger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FF"/>
                </a:solidFill>
                <a:latin typeface="Century Gothic" panose="020B0502020202020204" pitchFamily="34" charset="0"/>
                <a:cs typeface="Fira Sans"/>
              </a:rPr>
              <a:t>Able to reposition to any place in the sky within 20 seconds: GRBs.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7B9B7A-7C9B-F54A-8B53-89C8028B12A3}"/>
              </a:ext>
            </a:extLst>
          </p:cNvPr>
          <p:cNvSpPr txBox="1"/>
          <p:nvPr/>
        </p:nvSpPr>
        <p:spPr>
          <a:xfrm rot="20591121">
            <a:off x="5156436" y="3965845"/>
            <a:ext cx="38438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400" dirty="0" err="1"/>
              <a:t>Contributions</a:t>
            </a:r>
            <a:r>
              <a:rPr lang="es-ES" sz="1400" dirty="0"/>
              <a:t> to </a:t>
            </a:r>
            <a:r>
              <a:rPr lang="es-ES" sz="1400" dirty="0" err="1"/>
              <a:t>TeVPA</a:t>
            </a:r>
            <a:r>
              <a:rPr lang="es-ES" sz="1400" dirty="0"/>
              <a:t> </a:t>
            </a:r>
            <a:r>
              <a:rPr lang="es-ES" sz="1400" dirty="0" err="1"/>
              <a:t>by</a:t>
            </a:r>
            <a:r>
              <a:rPr lang="es-ES" sz="1400" dirty="0"/>
              <a:t> D. </a:t>
            </a:r>
            <a:r>
              <a:rPr lang="es-ES" sz="1400" dirty="0" err="1"/>
              <a:t>della</a:t>
            </a:r>
            <a:r>
              <a:rPr lang="es-ES" sz="1400" dirty="0"/>
              <a:t> </a:t>
            </a:r>
            <a:r>
              <a:rPr lang="es-ES" sz="1400" dirty="0" err="1"/>
              <a:t>Volpe</a:t>
            </a:r>
            <a:r>
              <a:rPr lang="es-ES" sz="1400" dirty="0"/>
              <a:t> and A. </a:t>
            </a:r>
            <a:r>
              <a:rPr lang="es-ES" sz="1400" dirty="0" err="1"/>
              <a:t>Aguasca-Cabot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340266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LST1: inauguration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77D005-0D39-3E4A-8E5B-0CF5758D1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274" y="961915"/>
            <a:ext cx="6042402" cy="3750063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B2CAA-96AF-AF4E-9BDE-50948246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38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86845-2C36-CE4C-9B1E-210FDC22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40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21D555-EDB6-B440-A311-1CE2BF6A2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1" r="21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7165725-EAB8-6743-A214-4B2648B93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3"/>
          <a:stretch/>
        </p:blipFill>
        <p:spPr>
          <a:xfrm>
            <a:off x="1284270" y="775674"/>
            <a:ext cx="1633910" cy="1118669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125014E5-777A-7E40-8C66-1DEE4439A178}"/>
              </a:ext>
            </a:extLst>
          </p:cNvPr>
          <p:cNvSpPr/>
          <p:nvPr/>
        </p:nvSpPr>
        <p:spPr>
          <a:xfrm rot="784022">
            <a:off x="2963817" y="1982655"/>
            <a:ext cx="2430170" cy="31849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15 km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0729E4-5168-9141-99EE-9CCC97EF0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529" y="1618212"/>
            <a:ext cx="2426399" cy="1615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047927-BACE-B246-B497-B0B4508ECAEB}"/>
              </a:ext>
            </a:extLst>
          </p:cNvPr>
          <p:cNvSpPr txBox="1"/>
          <p:nvPr/>
        </p:nvSpPr>
        <p:spPr>
          <a:xfrm>
            <a:off x="5836883" y="1752258"/>
            <a:ext cx="19880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Volcano</a:t>
            </a:r>
            <a:r>
              <a:rPr lang="es-ES" dirty="0"/>
              <a:t> </a:t>
            </a:r>
            <a:r>
              <a:rPr lang="es-ES" dirty="0" err="1"/>
              <a:t>eruption</a:t>
            </a:r>
            <a:r>
              <a:rPr lang="es-ES" dirty="0"/>
              <a:t>,</a:t>
            </a:r>
          </a:p>
          <a:p>
            <a:r>
              <a:rPr lang="es-ES" dirty="0"/>
              <a:t>Sept 19, 2021 - </a:t>
            </a:r>
            <a:r>
              <a:rPr lang="es-ES" dirty="0" err="1"/>
              <a:t>today</a:t>
            </a:r>
            <a:r>
              <a:rPr lang="es-ES" dirty="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EDAA476-5EB0-6345-BB32-D15FD348B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482" y="69438"/>
            <a:ext cx="4629055" cy="1050398"/>
          </a:xfrm>
        </p:spPr>
        <p:txBody>
          <a:bodyPr/>
          <a:lstStyle/>
          <a:p>
            <a:r>
              <a:rPr lang="es-ES" dirty="0"/>
              <a:t>LST1: “</a:t>
            </a:r>
            <a:r>
              <a:rPr lang="es-ES" dirty="0" err="1"/>
              <a:t>eventful</a:t>
            </a:r>
            <a:r>
              <a:rPr lang="es-ES" dirty="0"/>
              <a:t>”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56337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E439-65AF-2741-908D-A9F50DFA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194947" cy="1050398"/>
          </a:xfrm>
        </p:spPr>
        <p:txBody>
          <a:bodyPr/>
          <a:lstStyle/>
          <a:p>
            <a:r>
              <a:rPr lang="en-AU" sz="2800" dirty="0"/>
              <a:t>TeV+PeV Astronomy: wide science case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36267B-CAB2-764B-B270-01B84A1E1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055" y="1069180"/>
            <a:ext cx="2007737" cy="16640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ED198-3DBD-7B47-BB86-44B4270B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55B4E-00FA-8444-AD02-6A1255E1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7" y="2981984"/>
            <a:ext cx="2267719" cy="1720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F2854-FCD5-4D4D-B0E1-450B021A6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581" y="1069180"/>
            <a:ext cx="3008049" cy="174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02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CBC2-CF4A-3B46-8ED3-7516DD60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LST1: commissioning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09FEA-B2CC-364A-8782-C2AD1455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40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19B44A-F78F-3245-8A3E-13F3C24B1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20" y="1085850"/>
            <a:ext cx="6709906" cy="314661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AU" dirty="0"/>
              <a:t>Mechanics, optics, camera: no major issues after 2 years but still debugging.</a:t>
            </a:r>
          </a:p>
          <a:p>
            <a:pPr>
              <a:lnSpc>
                <a:spcPct val="120000"/>
              </a:lnSpc>
            </a:pPr>
            <a:r>
              <a:rPr lang="en-AU" dirty="0"/>
              <a:t>Control: still working on high level control of all sub-systems and full automation: Telescope largely operative from remote: good during Covid-19 times!</a:t>
            </a:r>
          </a:p>
          <a:p>
            <a:pPr>
              <a:lnSpc>
                <a:spcPct val="120000"/>
              </a:lnSpc>
            </a:pPr>
            <a:r>
              <a:rPr lang="en-AU" dirty="0"/>
              <a:t>General operation pretty successful: already achieved ～ 80% duty cycle. Aiming at nominal duty cycle &gt;95% - when volcano is over!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86496-D37A-2542-8F70-CEA8A709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66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4917-8948-D940-A629-5A99B889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LST1: </a:t>
            </a:r>
            <a:r>
              <a:rPr lang="es-ES" dirty="0" err="1"/>
              <a:t>Crab</a:t>
            </a:r>
            <a:r>
              <a:rPr lang="es-ES" dirty="0"/>
              <a:t> </a:t>
            </a:r>
            <a:r>
              <a:rPr lang="es-ES" dirty="0" err="1"/>
              <a:t>Nebula</a:t>
            </a:r>
            <a:r>
              <a:rPr lang="es-ES" dirty="0"/>
              <a:t> </a:t>
            </a:r>
            <a:r>
              <a:rPr lang="es-ES" dirty="0" err="1"/>
              <a:t>observations</a:t>
            </a:r>
            <a:endParaRPr lang="es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952C25-5C40-F041-BF9B-2482E8FC6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9127" y="1876221"/>
            <a:ext cx="3605366" cy="279203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E98AD-B8A7-FF49-85B5-C3BF4E12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3218" y="4767263"/>
            <a:ext cx="3477719" cy="273844"/>
          </a:xfrm>
        </p:spPr>
        <p:txBody>
          <a:bodyPr/>
          <a:lstStyle/>
          <a:p>
            <a:r>
              <a:rPr lang="en-US"/>
              <a:t>J. Cortina, TeVPA 2021, Chengdu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4703A-9D6B-F140-A401-EFC059F7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8249" y="4767263"/>
            <a:ext cx="2133600" cy="273844"/>
          </a:xfrm>
        </p:spPr>
        <p:txBody>
          <a:bodyPr/>
          <a:lstStyle/>
          <a:p>
            <a:fld id="{19A9FCDA-B809-C440-BD62-3E96D0DA3F33}" type="slidenum">
              <a:rPr lang="en-US" smtClean="0"/>
              <a:t>41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AF2CA6-5A3D-D145-9200-E7560391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77" y="2016057"/>
            <a:ext cx="2828622" cy="25269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F519F4-9713-3840-BDC1-E0C3092AACEB}"/>
              </a:ext>
            </a:extLst>
          </p:cNvPr>
          <p:cNvSpPr txBox="1"/>
          <p:nvPr/>
        </p:nvSpPr>
        <p:spPr>
          <a:xfrm>
            <a:off x="502169" y="1118120"/>
            <a:ext cx="8416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Detection achieved “off-the-shelf”: ～18</a:t>
            </a:r>
            <a:r>
              <a:rPr lang="en-AU" dirty="0">
                <a:latin typeface="Symbol" pitchFamily="2" charset="2"/>
              </a:rPr>
              <a:t>s</a:t>
            </a:r>
            <a:r>
              <a:rPr lang="en-AU" dirty="0"/>
              <a:t> in 36 min for energy threshold ～50 GeV. Stay tuned for Crab flares.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Reconstructed spectrum &lt; 1 </a:t>
            </a:r>
            <a:r>
              <a:rPr lang="en-AU" dirty="0" err="1"/>
              <a:t>TeV</a:t>
            </a:r>
            <a:r>
              <a:rPr lang="en-AU" dirty="0"/>
              <a:t> is already consistent with previous measurements.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3A7F15-89F8-E044-9D6E-01733E461B5C}"/>
              </a:ext>
            </a:extLst>
          </p:cNvPr>
          <p:cNvSpPr txBox="1"/>
          <p:nvPr/>
        </p:nvSpPr>
        <p:spPr>
          <a:xfrm>
            <a:off x="5211659" y="3733099"/>
            <a:ext cx="862737" cy="261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</a:rPr>
              <a:t>Preliminary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8C6B1-B177-7841-B5A4-6DE51F04FF70}"/>
              </a:ext>
            </a:extLst>
          </p:cNvPr>
          <p:cNvSpPr txBox="1"/>
          <p:nvPr/>
        </p:nvSpPr>
        <p:spPr>
          <a:xfrm>
            <a:off x="1674751" y="2352534"/>
            <a:ext cx="862737" cy="261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347116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4917-8948-D940-A629-5A99B889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LST1: </a:t>
            </a:r>
            <a:r>
              <a:rPr lang="es-ES" dirty="0" err="1"/>
              <a:t>Crab</a:t>
            </a:r>
            <a:r>
              <a:rPr lang="es-ES" dirty="0"/>
              <a:t> PULSAR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4703A-9D6B-F140-A401-EFC059F7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F519F4-9713-3840-BDC1-E0C3092AACEB}"/>
              </a:ext>
            </a:extLst>
          </p:cNvPr>
          <p:cNvSpPr txBox="1"/>
          <p:nvPr/>
        </p:nvSpPr>
        <p:spPr>
          <a:xfrm>
            <a:off x="5141647" y="1358752"/>
            <a:ext cx="24962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Only 4 pulsars are detected at VHE. First detection by MAGIC took years. Now detection of Crab pulsar is achieved matter-of-factly.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Preliminary ratio of P1 and P2 points to an energy threshold ～50 GeV.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25DD2B-EDED-D841-8703-696F78CF7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255" y="1358752"/>
            <a:ext cx="4774392" cy="295645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8E4018-3D1B-9A4A-A97B-62A18FA641C5}"/>
              </a:ext>
            </a:extLst>
          </p:cNvPr>
          <p:cNvSpPr txBox="1"/>
          <p:nvPr/>
        </p:nvSpPr>
        <p:spPr>
          <a:xfrm>
            <a:off x="789818" y="3517952"/>
            <a:ext cx="862737" cy="261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sz="1100" b="1" dirty="0">
                <a:solidFill>
                  <a:schemeClr val="tx1"/>
                </a:solidFill>
              </a:rPr>
              <a:t>Preliminary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1494FA-46F1-2245-8497-B58A54886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682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54FB9-75B8-F34F-A679-5453C310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three</a:t>
            </a:r>
            <a:r>
              <a:rPr lang="es-ES" dirty="0"/>
              <a:t> LSTs in CTA-North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5113D-BFA3-CF4C-8386-5D9C2DEC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43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2EDE3-DBFE-6647-ABD0-9FF966C9A1A0}"/>
              </a:ext>
            </a:extLst>
          </p:cNvPr>
          <p:cNvSpPr txBox="1"/>
          <p:nvPr/>
        </p:nvSpPr>
        <p:spPr>
          <a:xfrm>
            <a:off x="2079040" y="884839"/>
            <a:ext cx="5713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98% of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component</a:t>
            </a:r>
            <a:r>
              <a:rPr lang="es-ES" sz="1600" dirty="0"/>
              <a:t> </a:t>
            </a:r>
            <a:r>
              <a:rPr lang="es-ES" sz="1600" dirty="0" err="1"/>
              <a:t>production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its</a:t>
            </a:r>
            <a:r>
              <a:rPr lang="es-ES" sz="1600" dirty="0"/>
              <a:t> </a:t>
            </a:r>
            <a:r>
              <a:rPr lang="es-ES" sz="1600" dirty="0" err="1"/>
              <a:t>way</a:t>
            </a:r>
            <a:r>
              <a:rPr lang="es-ES" sz="1600" dirty="0"/>
              <a:t> </a:t>
            </a:r>
            <a:r>
              <a:rPr lang="es-ES" sz="1600" dirty="0" err="1"/>
              <a:t>or</a:t>
            </a:r>
            <a:r>
              <a:rPr lang="es-ES" sz="1600" dirty="0"/>
              <a:t> </a:t>
            </a:r>
            <a:r>
              <a:rPr lang="es-ES" sz="1600" dirty="0" err="1"/>
              <a:t>finished</a:t>
            </a:r>
            <a:endParaRPr lang="es-ES" sz="1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573B58-FCB0-D047-A0FC-CB9BDD906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07" y="1255127"/>
            <a:ext cx="8318164" cy="388837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6604F-B193-804D-BD0C-0217C67E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72FD7-351E-294B-B82A-3AA27B319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06" y="3112994"/>
            <a:ext cx="1970887" cy="16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78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83065-8410-314C-A1CC-C001FD27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Beyond</a:t>
            </a:r>
            <a:r>
              <a:rPr lang="es-ES" dirty="0"/>
              <a:t>: 1-10 </a:t>
            </a:r>
            <a:r>
              <a:rPr lang="es-ES" dirty="0" err="1"/>
              <a:t>GeV</a:t>
            </a:r>
            <a:r>
              <a:rPr lang="es-E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90A02-38DF-1942-97C7-8F282DA11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64" y="1035424"/>
            <a:ext cx="4784700" cy="3146611"/>
          </a:xfrm>
        </p:spPr>
        <p:txBody>
          <a:bodyPr/>
          <a:lstStyle/>
          <a:p>
            <a:r>
              <a:rPr lang="en-AU" dirty="0"/>
              <a:t>LSTs should reach a threshold of ~20 GeV. What’s the limit of the IACT technique??</a:t>
            </a:r>
          </a:p>
          <a:p>
            <a:pPr lvl="1"/>
            <a:r>
              <a:rPr lang="en-AU" b="1" dirty="0"/>
              <a:t>LST</a:t>
            </a:r>
            <a:r>
              <a:rPr lang="en-AU" dirty="0"/>
              <a:t> is already exploring an </a:t>
            </a:r>
            <a:r>
              <a:rPr lang="en-AU" b="1" dirty="0"/>
              <a:t>advanced camera </a:t>
            </a:r>
            <a:r>
              <a:rPr lang="en-AU" dirty="0"/>
              <a:t>equipped with higher QE </a:t>
            </a:r>
            <a:r>
              <a:rPr lang="en-AU" dirty="0" err="1"/>
              <a:t>SiPM</a:t>
            </a:r>
            <a:r>
              <a:rPr lang="en-AU" dirty="0"/>
              <a:t> and denser angular sampling.   </a:t>
            </a:r>
          </a:p>
          <a:p>
            <a:pPr lvl="1"/>
            <a:r>
              <a:rPr lang="en-AU" dirty="0"/>
              <a:t>“</a:t>
            </a:r>
            <a:r>
              <a:rPr lang="en-AU" b="1" dirty="0" err="1"/>
              <a:t>Plenoscope</a:t>
            </a:r>
            <a:r>
              <a:rPr lang="en-AU" dirty="0"/>
              <a:t>” (arXiv:1904.13368v1): breakthrough optics and </a:t>
            </a:r>
            <a:r>
              <a:rPr lang="en-AU" dirty="0" err="1"/>
              <a:t>SiPM</a:t>
            </a:r>
            <a:r>
              <a:rPr lang="en-AU" dirty="0"/>
              <a:t> in a 71 m ∅ telescope.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1CF46-AA9C-434F-900F-7F61F23E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6352" y="257138"/>
            <a:ext cx="628649" cy="575765"/>
          </a:xfrm>
        </p:spPr>
        <p:txBody>
          <a:bodyPr/>
          <a:lstStyle/>
          <a:p>
            <a:fld id="{D57F1E4F-1CFF-5643-939E-02111984F565}" type="slidenum">
              <a:rPr lang="en-US" smtClean="0"/>
              <a:t>44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3A9E0-8C24-3F48-9C82-618E21889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544" y="644201"/>
            <a:ext cx="1351916" cy="1351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055F7-FF48-8E4A-ABB5-B21830EA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45" y="2143234"/>
            <a:ext cx="1354457" cy="1354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38BE36-BC57-3C45-912C-BF7D59104E00}"/>
              </a:ext>
            </a:extLst>
          </p:cNvPr>
          <p:cNvSpPr txBox="1"/>
          <p:nvPr/>
        </p:nvSpPr>
        <p:spPr>
          <a:xfrm>
            <a:off x="6843182" y="1080344"/>
            <a:ext cx="1389888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H" sz="1100"/>
              <a:t>PMT </a:t>
            </a:r>
            <a:r>
              <a:rPr lang="en-CH" sz="1100" dirty="0"/>
              <a:t>camera </a:t>
            </a:r>
            <a:br>
              <a:rPr lang="en-CH" sz="1100" dirty="0"/>
            </a:br>
            <a:r>
              <a:rPr lang="en-CH" sz="1100" dirty="0"/>
              <a:t>(1855 x 0.1° pixel)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45995-240E-8A4B-9118-A935B0B9D6D9}"/>
              </a:ext>
            </a:extLst>
          </p:cNvPr>
          <p:cNvSpPr txBox="1"/>
          <p:nvPr/>
        </p:nvSpPr>
        <p:spPr>
          <a:xfrm>
            <a:off x="5072930" y="2485903"/>
            <a:ext cx="1582685" cy="6001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100" dirty="0"/>
              <a:t>LST </a:t>
            </a:r>
            <a:r>
              <a:rPr lang="en-CH" sz="1100"/>
              <a:t>Advanced </a:t>
            </a:r>
            <a:r>
              <a:rPr lang="en-CH" sz="1100" dirty="0"/>
              <a:t>SiPM camera (7420 x 0.05° </a:t>
            </a:r>
            <a:r>
              <a:rPr lang="en-CH" sz="1100"/>
              <a:t>pixel)</a:t>
            </a:r>
            <a:endParaRPr lang="en-CH" sz="11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B5B46EF3-7B26-BB4E-8469-078BFFA18749}"/>
              </a:ext>
            </a:extLst>
          </p:cNvPr>
          <p:cNvSpPr/>
          <p:nvPr/>
        </p:nvSpPr>
        <p:spPr>
          <a:xfrm rot="3734605">
            <a:off x="6646420" y="1788568"/>
            <a:ext cx="362529" cy="461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D552DD-38C9-AE48-8FD2-8B5BDA8F6D50}"/>
              </a:ext>
            </a:extLst>
          </p:cNvPr>
          <p:cNvGrpSpPr/>
          <p:nvPr/>
        </p:nvGrpSpPr>
        <p:grpSpPr>
          <a:xfrm>
            <a:off x="592019" y="3115327"/>
            <a:ext cx="4118528" cy="1726468"/>
            <a:chOff x="4726187" y="927687"/>
            <a:chExt cx="4116668" cy="21630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B2997E-A09A-A249-AE61-9013B8333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6187" y="1015949"/>
              <a:ext cx="4116668" cy="2074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F8FA60-22C3-7448-938F-398760588606}"/>
                </a:ext>
              </a:extLst>
            </p:cNvPr>
            <p:cNvSpPr txBox="1"/>
            <p:nvPr/>
          </p:nvSpPr>
          <p:spPr>
            <a:xfrm>
              <a:off x="6001648" y="927687"/>
              <a:ext cx="1565747" cy="34704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ES" sz="1200" dirty="0">
                  <a:solidFill>
                    <a:schemeClr val="tx1"/>
                  </a:solidFill>
                </a:rPr>
                <a:t>1 </a:t>
              </a:r>
              <a:r>
                <a:rPr lang="es-ES" sz="1200" dirty="0" err="1">
                  <a:solidFill>
                    <a:schemeClr val="tx1"/>
                  </a:solidFill>
                </a:rPr>
                <a:t>GeV</a:t>
              </a:r>
              <a:r>
                <a:rPr lang="es-ES" sz="1200" dirty="0">
                  <a:solidFill>
                    <a:schemeClr val="tx1"/>
                  </a:solidFill>
                </a:rPr>
                <a:t> </a:t>
              </a:r>
              <a:r>
                <a:rPr lang="es-ES" sz="1200" dirty="0" err="1">
                  <a:solidFill>
                    <a:schemeClr val="tx1"/>
                  </a:solidFill>
                </a:rPr>
                <a:t>Plenoscope</a:t>
              </a:r>
              <a:endParaRPr lang="es-ES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756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BC7D-2675-FD4F-A40D-461880F8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Conclusions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29680-AA7C-6244-8A49-DE9E48D67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220" y="1085850"/>
            <a:ext cx="6709906" cy="3146611"/>
          </a:xfrm>
        </p:spPr>
        <p:txBody>
          <a:bodyPr/>
          <a:lstStyle/>
          <a:p>
            <a:r>
              <a:rPr lang="en-AU" dirty="0" err="1"/>
              <a:t>TeV</a:t>
            </a:r>
            <a:r>
              <a:rPr lang="en-AU" dirty="0"/>
              <a:t> + </a:t>
            </a:r>
            <a:r>
              <a:rPr lang="en-AU" dirty="0" err="1"/>
              <a:t>PeV</a:t>
            </a:r>
            <a:r>
              <a:rPr lang="en-AU" dirty="0"/>
              <a:t> astronomy is a lively field: </a:t>
            </a:r>
          </a:p>
          <a:p>
            <a:pPr lvl="1"/>
            <a:r>
              <a:rPr lang="en-AU" dirty="0"/>
              <a:t>constant flow of discoveries</a:t>
            </a:r>
          </a:p>
          <a:p>
            <a:pPr lvl="1"/>
            <a:r>
              <a:rPr lang="en-AU" dirty="0"/>
              <a:t>observationally driven.</a:t>
            </a:r>
          </a:p>
          <a:p>
            <a:r>
              <a:rPr lang="en-AU" dirty="0"/>
              <a:t>Several experiments techniques have proven successful along the last 20 years. Large potential for instrumental improvements. </a:t>
            </a:r>
          </a:p>
          <a:p>
            <a:pPr lvl="1"/>
            <a:r>
              <a:rPr lang="en-AU" dirty="0"/>
              <a:t>IACTs, HAWC, Tibet: productive experiments.</a:t>
            </a:r>
          </a:p>
          <a:p>
            <a:pPr lvl="1"/>
            <a:r>
              <a:rPr lang="en-AU" dirty="0"/>
              <a:t>LHAASO: just starting! </a:t>
            </a:r>
          </a:p>
          <a:p>
            <a:pPr lvl="1"/>
            <a:r>
              <a:rPr lang="en-AU" dirty="0"/>
              <a:t>CTA: starting construction, transformational in </a:t>
            </a:r>
            <a:r>
              <a:rPr lang="en-AU" dirty="0" err="1"/>
              <a:t>TeV</a:t>
            </a:r>
            <a:r>
              <a:rPr lang="en-AU" dirty="0"/>
              <a:t> astronomy.</a:t>
            </a:r>
          </a:p>
          <a:p>
            <a:pPr lvl="1"/>
            <a:r>
              <a:rPr lang="en-AU" dirty="0"/>
              <a:t>Promising: SWGO. Need larger area for &gt;1 </a:t>
            </a:r>
            <a:r>
              <a:rPr lang="en-AU" dirty="0" err="1"/>
              <a:t>PeV</a:t>
            </a:r>
            <a:r>
              <a:rPr lang="en-AU" dirty="0"/>
              <a:t>. </a:t>
            </a:r>
          </a:p>
          <a:p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B89238-1D71-524D-A555-9257F88FF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89890-7005-6D49-A457-C76B494F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50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9DDA-E083-1241-BB68-846A292D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5170E4-335C-F244-B869-A15031D50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357" b="3642"/>
          <a:stretch/>
        </p:blipFill>
        <p:spPr>
          <a:xfrm>
            <a:off x="0" y="0"/>
            <a:ext cx="9144000" cy="5143501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A2DC19-35D3-2749-B89F-41B509BEAC53}"/>
              </a:ext>
            </a:extLst>
          </p:cNvPr>
          <p:cNvSpPr txBox="1">
            <a:spLocks/>
          </p:cNvSpPr>
          <p:nvPr/>
        </p:nvSpPr>
        <p:spPr>
          <a:xfrm>
            <a:off x="424798" y="-170589"/>
            <a:ext cx="7113328" cy="156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Fira Sans"/>
                <a:ea typeface="+mj-ea"/>
                <a:cs typeface="Fira Sans"/>
              </a:defRPr>
            </a:lvl1pPr>
          </a:lstStyle>
          <a:p>
            <a:r>
              <a:rPr lang="en-US" sz="4400" b="0" dirty="0">
                <a:latin typeface="Century Gothic" panose="020B0502020202020204" pitchFamily="34" charset="0"/>
              </a:rPr>
              <a:t>Thank you!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98F333-1FD6-4142-8051-F1AA26B0E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9154" y="4830478"/>
            <a:ext cx="2894846" cy="228601"/>
          </a:xfrm>
        </p:spPr>
        <p:txBody>
          <a:bodyPr/>
          <a:lstStyle/>
          <a:p>
            <a:r>
              <a:rPr lang="en-US" sz="1400"/>
              <a:t>J. Cortina, TeVPA 2021, Chengdu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ABCFE5-2DB9-7B4A-8539-E6572847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72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27B0-0BE4-8246-BD1E-755EFA40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backup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AC012-D7B1-124D-AA38-9FA86A006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C35D5-A818-3B4C-995A-6231C195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B3366-6394-3240-BDC4-321086F1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1932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2874E6-5EA1-BD4B-BD79-70E7931A1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18" y="0"/>
            <a:ext cx="5298906" cy="512029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3533C-6BED-4940-803B-C647BFD1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5E0C4-3F44-E746-99ED-7A77FAB8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70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5A21B-1622-4B4C-8837-51FF49F1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LHAASO – KM2A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A64F9C-73C5-D143-B06D-7608C63E2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255" y="1041023"/>
            <a:ext cx="4140200" cy="29845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C298A-1549-C240-9F49-2F232A55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Cortina, TeVPA 2021, Chengdu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DF73F-33F1-BA43-86B1-6B9C9910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CD6C3-A578-0449-9B64-116A4BDE0FB8}"/>
              </a:ext>
            </a:extLst>
          </p:cNvPr>
          <p:cNvSpPr txBox="1"/>
          <p:nvPr/>
        </p:nvSpPr>
        <p:spPr>
          <a:xfrm>
            <a:off x="484584" y="4117957"/>
            <a:ext cx="7073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LHAASO </a:t>
            </a:r>
            <a:r>
              <a:rPr lang="es-ES" dirty="0" err="1"/>
              <a:t>Collaboration</a:t>
            </a:r>
            <a:r>
              <a:rPr lang="es-ES" dirty="0"/>
              <a:t>, </a:t>
            </a:r>
            <a:r>
              <a:rPr lang="es-ES" dirty="0" err="1"/>
              <a:t>Observation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Crab</a:t>
            </a:r>
            <a:r>
              <a:rPr lang="es-ES" dirty="0"/>
              <a:t> </a:t>
            </a:r>
            <a:r>
              <a:rPr lang="es-ES" dirty="0" err="1"/>
              <a:t>Nebula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LHAASO-KM2A − a performance </a:t>
            </a:r>
            <a:r>
              <a:rPr lang="es-ES" dirty="0" err="1"/>
              <a:t>study</a:t>
            </a:r>
            <a:r>
              <a:rPr lang="es-ES" dirty="0"/>
              <a:t>. </a:t>
            </a:r>
            <a:r>
              <a:rPr lang="es-ES" i="1" dirty="0" err="1"/>
              <a:t>Chinese</a:t>
            </a:r>
            <a:r>
              <a:rPr lang="es-ES" i="1" dirty="0"/>
              <a:t> </a:t>
            </a:r>
            <a:r>
              <a:rPr lang="es-ES" i="1" dirty="0" err="1"/>
              <a:t>Phys</a:t>
            </a:r>
            <a:r>
              <a:rPr lang="es-ES" i="1" dirty="0"/>
              <a:t>. C </a:t>
            </a:r>
            <a:r>
              <a:rPr lang="es-ES" b="1" dirty="0"/>
              <a:t>45</a:t>
            </a:r>
            <a:r>
              <a:rPr lang="es-ES" dirty="0"/>
              <a:t>, 025002 (2021). doi:10.1088/1674-1137/abd01b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1518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E439-65AF-2741-908D-A9F50DFA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194947" cy="1050398"/>
          </a:xfrm>
        </p:spPr>
        <p:txBody>
          <a:bodyPr/>
          <a:lstStyle/>
          <a:p>
            <a:r>
              <a:rPr lang="en-AU" sz="2800" dirty="0"/>
              <a:t>TeV+PeV Astronomy: wide science case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36267B-CAB2-764B-B270-01B84A1E1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055" y="1069180"/>
            <a:ext cx="2007737" cy="16640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ED198-3DBD-7B47-BB86-44B4270B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55B4E-00FA-8444-AD02-6A1255E1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7" y="2981984"/>
            <a:ext cx="2267719" cy="1720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F2854-FCD5-4D4D-B0E1-450B021A6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581" y="1069180"/>
            <a:ext cx="3008049" cy="1747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5BA04-51F9-2146-8C9C-D5B98FC19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87" y="2981984"/>
            <a:ext cx="2840169" cy="1243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795AF8-29A6-4443-978F-326BB54BBE87}"/>
              </a:ext>
            </a:extLst>
          </p:cNvPr>
          <p:cNvSpPr txBox="1"/>
          <p:nvPr/>
        </p:nvSpPr>
        <p:spPr>
          <a:xfrm>
            <a:off x="4011355" y="2981984"/>
            <a:ext cx="513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/>
              <a:t>GRBs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080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E439-65AF-2741-908D-A9F50DFA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194947" cy="1050398"/>
          </a:xfrm>
        </p:spPr>
        <p:txBody>
          <a:bodyPr/>
          <a:lstStyle/>
          <a:p>
            <a:r>
              <a:rPr lang="en-AU" sz="2800" dirty="0"/>
              <a:t>TeV+PeV Astronomy: wide science case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36267B-CAB2-764B-B270-01B84A1E1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055" y="1069180"/>
            <a:ext cx="2007737" cy="16640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ED198-3DBD-7B47-BB86-44B4270B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55B4E-00FA-8444-AD02-6A1255E1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7" y="2981984"/>
            <a:ext cx="2267719" cy="1720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F2854-FCD5-4D4D-B0E1-450B021A6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581" y="1069180"/>
            <a:ext cx="3008049" cy="1747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5BA04-51F9-2146-8C9C-D5B98FC19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87" y="2981984"/>
            <a:ext cx="2840169" cy="1243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50F5E-3C5F-6240-9825-665235BDB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419" y="1069181"/>
            <a:ext cx="2565962" cy="17472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795AF8-29A6-4443-978F-326BB54BBE87}"/>
              </a:ext>
            </a:extLst>
          </p:cNvPr>
          <p:cNvSpPr txBox="1"/>
          <p:nvPr/>
        </p:nvSpPr>
        <p:spPr>
          <a:xfrm>
            <a:off x="4011355" y="2981984"/>
            <a:ext cx="513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/>
              <a:t>GRBs</a:t>
            </a:r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CE3F7-9348-5648-A9E3-25A390513473}"/>
              </a:ext>
            </a:extLst>
          </p:cNvPr>
          <p:cNvSpPr txBox="1"/>
          <p:nvPr/>
        </p:nvSpPr>
        <p:spPr>
          <a:xfrm>
            <a:off x="7472098" y="1210738"/>
            <a:ext cx="681597" cy="2616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100" dirty="0"/>
              <a:t>EBL, LIV</a:t>
            </a:r>
          </a:p>
        </p:txBody>
      </p:sp>
    </p:spTree>
    <p:extLst>
      <p:ext uri="{BB962C8B-B14F-4D97-AF65-F5344CB8AC3E}">
        <p14:creationId xmlns:p14="http://schemas.microsoft.com/office/powerpoint/2010/main" val="133451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E439-65AF-2741-908D-A9F50DFA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194947" cy="1050398"/>
          </a:xfrm>
        </p:spPr>
        <p:txBody>
          <a:bodyPr/>
          <a:lstStyle/>
          <a:p>
            <a:r>
              <a:rPr lang="en-AU" sz="2800" dirty="0"/>
              <a:t>TeV+PeV Astronomy: wide science case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36267B-CAB2-764B-B270-01B84A1E1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055" y="1069180"/>
            <a:ext cx="2007737" cy="16640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ED198-3DBD-7B47-BB86-44B4270B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55B4E-00FA-8444-AD02-6A1255E1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7" y="2981984"/>
            <a:ext cx="2267719" cy="1720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F2854-FCD5-4D4D-B0E1-450B021A6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581" y="1069180"/>
            <a:ext cx="3008049" cy="1747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5BA04-51F9-2146-8C9C-D5B98FC19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87" y="2981984"/>
            <a:ext cx="2840169" cy="1243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50F5E-3C5F-6240-9825-665235BDB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419" y="1069181"/>
            <a:ext cx="2565962" cy="1747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68245E-57F1-FA42-AFE1-CBB3A5EF8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419" y="2981984"/>
            <a:ext cx="2565962" cy="16904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795AF8-29A6-4443-978F-326BB54BBE87}"/>
              </a:ext>
            </a:extLst>
          </p:cNvPr>
          <p:cNvSpPr txBox="1"/>
          <p:nvPr/>
        </p:nvSpPr>
        <p:spPr>
          <a:xfrm>
            <a:off x="4011355" y="2981984"/>
            <a:ext cx="513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/>
              <a:t>GRBs</a:t>
            </a:r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BEE30A-2932-3649-BACA-CD30AD3034CF}"/>
              </a:ext>
            </a:extLst>
          </p:cNvPr>
          <p:cNvSpPr txBox="1"/>
          <p:nvPr/>
        </p:nvSpPr>
        <p:spPr>
          <a:xfrm>
            <a:off x="7472098" y="1210738"/>
            <a:ext cx="681597" cy="2616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100" dirty="0"/>
              <a:t>EBL, LIV</a:t>
            </a:r>
          </a:p>
        </p:txBody>
      </p:sp>
    </p:spTree>
    <p:extLst>
      <p:ext uri="{BB962C8B-B14F-4D97-AF65-F5344CB8AC3E}">
        <p14:creationId xmlns:p14="http://schemas.microsoft.com/office/powerpoint/2010/main" val="702512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E439-65AF-2741-908D-A9F50DFA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194947" cy="1050398"/>
          </a:xfrm>
        </p:spPr>
        <p:txBody>
          <a:bodyPr/>
          <a:lstStyle/>
          <a:p>
            <a:r>
              <a:rPr lang="en-AU" sz="2800" dirty="0"/>
              <a:t>TeV+PeV Astronomy: wide science case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36267B-CAB2-764B-B270-01B84A1E1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055" y="1069180"/>
            <a:ext cx="2007737" cy="16640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ED198-3DBD-7B47-BB86-44B4270B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F55B4E-00FA-8444-AD02-6A1255E12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7" y="2981984"/>
            <a:ext cx="2267719" cy="1720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F2854-FCD5-4D4D-B0E1-450B021A6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581" y="1069180"/>
            <a:ext cx="3008049" cy="1747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5BA04-51F9-2146-8C9C-D5B98FC19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587" y="2981984"/>
            <a:ext cx="2840169" cy="1243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50F5E-3C5F-6240-9825-665235BDB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419" y="1069181"/>
            <a:ext cx="2565962" cy="1747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68245E-57F1-FA42-AFE1-CBB3A5EF8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419" y="2981984"/>
            <a:ext cx="2565962" cy="16904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795AF8-29A6-4443-978F-326BB54BBE87}"/>
              </a:ext>
            </a:extLst>
          </p:cNvPr>
          <p:cNvSpPr txBox="1"/>
          <p:nvPr/>
        </p:nvSpPr>
        <p:spPr>
          <a:xfrm>
            <a:off x="4011355" y="2981984"/>
            <a:ext cx="5132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/>
              <a:t>GRBs</a:t>
            </a:r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24BAEC-0E41-B444-8D8C-5804614125C8}"/>
              </a:ext>
            </a:extLst>
          </p:cNvPr>
          <p:cNvSpPr/>
          <p:nvPr/>
        </p:nvSpPr>
        <p:spPr>
          <a:xfrm>
            <a:off x="5657148" y="4771483"/>
            <a:ext cx="34868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 err="1">
                <a:solidFill>
                  <a:srgbClr val="FFFFFF"/>
                </a:solidFill>
                <a:latin typeface="HelveticaNeue" panose="02000503000000020004" pitchFamily="2" charset="0"/>
              </a:rPr>
              <a:t>Science</a:t>
            </a:r>
            <a:r>
              <a:rPr lang="es-ES" sz="1100" dirty="0">
                <a:solidFill>
                  <a:srgbClr val="FFFFFF"/>
                </a:solidFill>
                <a:latin typeface="HelveticaNeue" panose="02000503000000020004" pitchFamily="2" charset="0"/>
              </a:rPr>
              <a:t> </a:t>
            </a:r>
            <a:r>
              <a:rPr lang="es-ES" sz="1100" dirty="0" err="1">
                <a:solidFill>
                  <a:srgbClr val="FFFFFF"/>
                </a:solidFill>
                <a:latin typeface="HelveticaNeue" panose="02000503000000020004" pitchFamily="2" charset="0"/>
              </a:rPr>
              <a:t>with</a:t>
            </a:r>
            <a:r>
              <a:rPr lang="es-ES" sz="1100" dirty="0">
                <a:solidFill>
                  <a:srgbClr val="FFFFFF"/>
                </a:solidFill>
                <a:latin typeface="HelveticaNeue" panose="02000503000000020004" pitchFamily="2" charset="0"/>
              </a:rPr>
              <a:t> CTA: https://</a:t>
            </a:r>
            <a:r>
              <a:rPr lang="es-ES" sz="1100" dirty="0" err="1">
                <a:solidFill>
                  <a:srgbClr val="FFFFFF"/>
                </a:solidFill>
                <a:latin typeface="HelveticaNeue" panose="02000503000000020004" pitchFamily="2" charset="0"/>
              </a:rPr>
              <a:t>arxiv.org</a:t>
            </a:r>
            <a:r>
              <a:rPr lang="es-ES" sz="1100" dirty="0">
                <a:solidFill>
                  <a:srgbClr val="FFFFFF"/>
                </a:solidFill>
                <a:latin typeface="HelveticaNeue" panose="02000503000000020004" pitchFamily="2" charset="0"/>
              </a:rPr>
              <a:t>/</a:t>
            </a:r>
            <a:r>
              <a:rPr lang="es-ES" sz="1100" dirty="0" err="1">
                <a:solidFill>
                  <a:srgbClr val="FFFFFF"/>
                </a:solidFill>
                <a:latin typeface="HelveticaNeue" panose="02000503000000020004" pitchFamily="2" charset="0"/>
              </a:rPr>
              <a:t>abs</a:t>
            </a:r>
            <a:r>
              <a:rPr lang="es-ES" sz="1100" dirty="0">
                <a:solidFill>
                  <a:srgbClr val="FFFFFF"/>
                </a:solidFill>
                <a:latin typeface="HelveticaNeue" panose="02000503000000020004" pitchFamily="2" charset="0"/>
              </a:rPr>
              <a:t>/1709.07997 </a:t>
            </a:r>
            <a:endParaRPr lang="es-E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491F0-CC3F-0147-A946-1AB34A0CE1C4}"/>
              </a:ext>
            </a:extLst>
          </p:cNvPr>
          <p:cNvSpPr txBox="1"/>
          <p:nvPr/>
        </p:nvSpPr>
        <p:spPr>
          <a:xfrm>
            <a:off x="7472098" y="1210738"/>
            <a:ext cx="681597" cy="2616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100" dirty="0"/>
              <a:t>EBL, LIV</a:t>
            </a:r>
          </a:p>
        </p:txBody>
      </p:sp>
    </p:spTree>
    <p:extLst>
      <p:ext uri="{BB962C8B-B14F-4D97-AF65-F5344CB8AC3E}">
        <p14:creationId xmlns:p14="http://schemas.microsoft.com/office/powerpoint/2010/main" val="92271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E439-65AF-2741-908D-A9F50DFA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3" y="339538"/>
            <a:ext cx="7194947" cy="1050398"/>
          </a:xfrm>
        </p:spPr>
        <p:txBody>
          <a:bodyPr/>
          <a:lstStyle/>
          <a:p>
            <a:r>
              <a:rPr lang="en-AU" sz="2800" dirty="0"/>
              <a:t>TeV+PeV Astronomy: instrumental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ED198-3DBD-7B47-BB86-44B4270B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BC3EDB-2E77-CD48-9DD4-253F4B541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84" y="1539689"/>
            <a:ext cx="6501163" cy="2709582"/>
          </a:xfrm>
        </p:spPr>
        <p:txBody>
          <a:bodyPr>
            <a:normAutofit fontScale="92500" lnSpcReduction="20000"/>
          </a:bodyPr>
          <a:lstStyle/>
          <a:p>
            <a:r>
              <a:rPr lang="en-AU" b="1" dirty="0"/>
              <a:t>Angular resolution</a:t>
            </a:r>
            <a:r>
              <a:rPr lang="en-AU" dirty="0"/>
              <a:t>: &gt;0.2º may be enough to resolve large structures like </a:t>
            </a:r>
            <a:r>
              <a:rPr lang="en-AU" dirty="0" err="1"/>
              <a:t>TeV</a:t>
            </a:r>
            <a:r>
              <a:rPr lang="en-AU" dirty="0"/>
              <a:t> halos but need &lt;0.1º to resolve features inside SNR / </a:t>
            </a:r>
            <a:r>
              <a:rPr lang="en-AU" dirty="0" err="1"/>
              <a:t>SNR+clouds</a:t>
            </a:r>
            <a:r>
              <a:rPr lang="en-AU" dirty="0"/>
              <a:t> or increase sensitivity for point sources.</a:t>
            </a:r>
          </a:p>
          <a:p>
            <a:r>
              <a:rPr lang="en-AU" b="1" dirty="0"/>
              <a:t>Spectral resolution</a:t>
            </a:r>
            <a:r>
              <a:rPr lang="en-AU" dirty="0"/>
              <a:t>: &lt;10%, spectral features, lines in DM searches.</a:t>
            </a:r>
          </a:p>
          <a:p>
            <a:r>
              <a:rPr lang="en-AU" dirty="0"/>
              <a:t>Wide </a:t>
            </a:r>
            <a:r>
              <a:rPr lang="en-AU" b="1" dirty="0"/>
              <a:t>energy coverage</a:t>
            </a:r>
            <a:r>
              <a:rPr lang="en-AU" dirty="0"/>
              <a:t>: &lt;50 GeV for EBL studies or high statistics in fast transients, and up to </a:t>
            </a:r>
            <a:r>
              <a:rPr lang="en-AU" dirty="0" err="1"/>
              <a:t>PeV</a:t>
            </a:r>
            <a:r>
              <a:rPr lang="en-AU" dirty="0"/>
              <a:t> to identify sources of cosmic rays.</a:t>
            </a:r>
          </a:p>
          <a:p>
            <a:r>
              <a:rPr lang="en-AU" b="1" dirty="0"/>
              <a:t>High sensitivity</a:t>
            </a:r>
            <a:r>
              <a:rPr lang="en-AU" dirty="0"/>
              <a:t>: current generation of IACTs has operated for ~15 years. Need significant improvement -&gt; much larger collection area.</a:t>
            </a:r>
          </a:p>
          <a:p>
            <a:r>
              <a:rPr lang="en-AU" b="1" dirty="0"/>
              <a:t>Large</a:t>
            </a:r>
            <a:r>
              <a:rPr lang="en-AU" dirty="0"/>
              <a:t> </a:t>
            </a:r>
            <a:r>
              <a:rPr lang="en-AU" b="1" dirty="0"/>
              <a:t>FOV</a:t>
            </a:r>
            <a:r>
              <a:rPr lang="en-AU" dirty="0"/>
              <a:t> ≳8º: extended objects, surveys, alerts.</a:t>
            </a:r>
          </a:p>
          <a:p>
            <a:r>
              <a:rPr lang="en-AU" dirty="0"/>
              <a:t>For instruments with small FOV: </a:t>
            </a:r>
            <a:r>
              <a:rPr lang="en-AU" b="1" dirty="0"/>
              <a:t>fast repositioning </a:t>
            </a:r>
            <a:r>
              <a:rPr lang="en-AU" dirty="0"/>
              <a:t>for GRBs and other fast transients.</a:t>
            </a:r>
          </a:p>
        </p:txBody>
      </p:sp>
    </p:spTree>
    <p:extLst>
      <p:ext uri="{BB962C8B-B14F-4D97-AF65-F5344CB8AC3E}">
        <p14:creationId xmlns:p14="http://schemas.microsoft.com/office/powerpoint/2010/main" val="3779327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22906</TotalTime>
  <Words>1919</Words>
  <Application>Microsoft Macintosh PowerPoint</Application>
  <PresentationFormat>On-screen Show (16:9)</PresentationFormat>
  <Paragraphs>270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ＭＳ Ｐゴシック</vt:lpstr>
      <vt:lpstr>Arial</vt:lpstr>
      <vt:lpstr>Calibri</vt:lpstr>
      <vt:lpstr>Century Gothic</vt:lpstr>
      <vt:lpstr>Fira Sans</vt:lpstr>
      <vt:lpstr>HelveticaNeue</vt:lpstr>
      <vt:lpstr>Symbol</vt:lpstr>
      <vt:lpstr>Webdings</vt:lpstr>
      <vt:lpstr>Wingdings</vt:lpstr>
      <vt:lpstr>Wingdings 3</vt:lpstr>
      <vt:lpstr>Ion</vt:lpstr>
      <vt:lpstr>Future gamma ray experiments</vt:lpstr>
      <vt:lpstr>TeV+PeV Astronomy: wide science case</vt:lpstr>
      <vt:lpstr>TeV+PeV Astronomy: wide science case</vt:lpstr>
      <vt:lpstr>TeV+PeV Astronomy: wide science case</vt:lpstr>
      <vt:lpstr>TeV+PeV Astronomy: wide science case</vt:lpstr>
      <vt:lpstr>TeV+PeV Astronomy: wide science case</vt:lpstr>
      <vt:lpstr>TeV+PeV Astronomy: wide science case</vt:lpstr>
      <vt:lpstr>TeV+PeV Astronomy: wide science case</vt:lpstr>
      <vt:lpstr>TeV+PeV Astronomy: instrumental requirements</vt:lpstr>
      <vt:lpstr>From space</vt:lpstr>
      <vt:lpstr>From space</vt:lpstr>
      <vt:lpstr>VHE = From the ground</vt:lpstr>
      <vt:lpstr>A world of experiments</vt:lpstr>
      <vt:lpstr>Shower front sampling</vt:lpstr>
      <vt:lpstr>Arrays of particle detectors</vt:lpstr>
      <vt:lpstr>PowerPoint Presentation</vt:lpstr>
      <vt:lpstr>PowerPoint Presentation</vt:lpstr>
      <vt:lpstr>LHAASO</vt:lpstr>
      <vt:lpstr>If particle detectors = water tanks</vt:lpstr>
      <vt:lpstr>Water tanks, future :  SWGO</vt:lpstr>
      <vt:lpstr>Water tanks, future :  SWGO</vt:lpstr>
      <vt:lpstr>Water tanks, future :  SWGO</vt:lpstr>
      <vt:lpstr>PowerPoint Presentation</vt:lpstr>
      <vt:lpstr>Beyond: superpevatron search?</vt:lpstr>
      <vt:lpstr>Cherenkov light imaging</vt:lpstr>
      <vt:lpstr>PowerPoint Presentation</vt:lpstr>
      <vt:lpstr>PowerPoint Presentation</vt:lpstr>
      <vt:lpstr>PowerPoint Presentation</vt:lpstr>
      <vt:lpstr>How does CTA work?               ... </vt:lpstr>
      <vt:lpstr>Collection areas</vt:lpstr>
      <vt:lpstr>Sensitivity</vt:lpstr>
      <vt:lpstr>Short term sensitivity</vt:lpstr>
      <vt:lpstr>Angular resolution</vt:lpstr>
      <vt:lpstr>Latest from CTA: June 2021</vt:lpstr>
      <vt:lpstr>On-going construction: CTA-North</vt:lpstr>
      <vt:lpstr>First CTA telescope on site: LST-1</vt:lpstr>
      <vt:lpstr>The largest CTA telescopes, the lowest energies           </vt:lpstr>
      <vt:lpstr>LST1: inauguration</vt:lpstr>
      <vt:lpstr>LST1: “eventful” commissioning</vt:lpstr>
      <vt:lpstr>LST1: commissioning status</vt:lpstr>
      <vt:lpstr>LST1: Crab Nebula observations</vt:lpstr>
      <vt:lpstr>LST1: Crab PULSAR</vt:lpstr>
      <vt:lpstr>Next three LSTs in CTA-North</vt:lpstr>
      <vt:lpstr>Beyond: 1-10 GeV?</vt:lpstr>
      <vt:lpstr>Conclusions</vt:lpstr>
      <vt:lpstr>PowerPoint Presentation</vt:lpstr>
      <vt:lpstr>backup</vt:lpstr>
      <vt:lpstr>PowerPoint Presentation</vt:lpstr>
      <vt:lpstr>LHAASO – KM2A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rays and gamma rays</dc:title>
  <dc:creator>Microsoft Office User</dc:creator>
  <cp:lastModifiedBy>Microsoft Office User</cp:lastModifiedBy>
  <cp:revision>247</cp:revision>
  <cp:lastPrinted>2021-10-25T10:06:55Z</cp:lastPrinted>
  <dcterms:created xsi:type="dcterms:W3CDTF">2021-09-02T12:45:17Z</dcterms:created>
  <dcterms:modified xsi:type="dcterms:W3CDTF">2021-10-26T13:19:43Z</dcterms:modified>
</cp:coreProperties>
</file>