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85" r:id="rId4"/>
    <p:sldId id="260" r:id="rId5"/>
    <p:sldId id="282" r:id="rId6"/>
    <p:sldId id="286" r:id="rId7"/>
    <p:sldId id="275" r:id="rId8"/>
    <p:sldId id="291" r:id="rId9"/>
    <p:sldId id="292" r:id="rId10"/>
    <p:sldId id="293" r:id="rId11"/>
    <p:sldId id="283" r:id="rId12"/>
    <p:sldId id="287" r:id="rId13"/>
    <p:sldId id="269" r:id="rId14"/>
    <p:sldId id="261" r:id="rId15"/>
    <p:sldId id="284" r:id="rId16"/>
    <p:sldId id="288" r:id="rId17"/>
    <p:sldId id="289" r:id="rId18"/>
    <p:sldId id="290" r:id="rId19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howGuides="1">
      <p:cViewPr varScale="1">
        <p:scale>
          <a:sx n="147" d="100"/>
          <a:sy n="147" d="100"/>
        </p:scale>
        <p:origin x="64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FA9CA-59CC-44CE-BFEA-4ABEAFE2D8D5}" type="datetimeFigureOut">
              <a:rPr lang="de-DE" smtClean="0"/>
              <a:t>27.10.21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461A8-EED0-4171-B908-56C962A04B2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31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461A8-EED0-4171-B908-56C962A04B28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38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Subtitle</a:t>
            </a:r>
            <a:endParaRPr lang="de-DE" dirty="0"/>
          </a:p>
          <a:p>
            <a:r>
              <a:rPr lang="de-DE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61884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P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932333"/>
            <a:ext cx="2133600" cy="21600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/>
              <a:t>Date of talk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932333"/>
            <a:ext cx="2895600" cy="216000"/>
          </a:xfrm>
        </p:spPr>
        <p:txBody>
          <a:bodyPr/>
          <a:lstStyle>
            <a:lvl1pPr>
              <a:defRPr sz="1000"/>
            </a:lvl1pPr>
          </a:lstStyle>
          <a:p>
            <a:r>
              <a:rPr lang="de-DE" dirty="0"/>
              <a:t>Place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talk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4932333"/>
            <a:ext cx="2133600" cy="216000"/>
          </a:xfrm>
        </p:spPr>
        <p:txBody>
          <a:bodyPr/>
          <a:lstStyle>
            <a:lvl1pPr>
              <a:defRPr sz="1000"/>
            </a:lvl1pPr>
          </a:lstStyle>
          <a:p>
            <a:fld id="{51D15D83-5BC4-4FF7-8407-2D41C280221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734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Date of talk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Place of talk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5D83-5BC4-4FF7-8407-2D41C28022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79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69231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The implications of </a:t>
            </a:r>
            <a:r>
              <a:rPr lang="en-US" sz="2700" b="1" dirty="0" err="1"/>
              <a:t>TeV</a:t>
            </a:r>
            <a:r>
              <a:rPr lang="en-US" sz="2700" b="1" dirty="0"/>
              <a:t> detected GRB afterglows for acceleration at relativistic shocks</a:t>
            </a:r>
            <a:br>
              <a:rPr lang="en-US" b="1" dirty="0"/>
            </a:br>
            <a:r>
              <a:rPr lang="en-US" sz="1800" b="1" dirty="0"/>
              <a:t>(</a:t>
            </a:r>
            <a:r>
              <a:rPr lang="en-US" sz="1800" b="1" dirty="0" err="1"/>
              <a:t>TeVPA</a:t>
            </a:r>
            <a:r>
              <a:rPr lang="en-US" sz="1800" b="1" dirty="0"/>
              <a:t> 2021)</a:t>
            </a:r>
            <a:endParaRPr lang="de-DE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643758"/>
            <a:ext cx="6400800" cy="1314450"/>
          </a:xfrm>
        </p:spPr>
        <p:txBody>
          <a:bodyPr>
            <a:noAutofit/>
          </a:bodyPr>
          <a:lstStyle/>
          <a:p>
            <a:r>
              <a:rPr lang="en-US" altLang="zh-CN" sz="1800" dirty="0" err="1"/>
              <a:t>Zhiqiu</a:t>
            </a:r>
            <a:r>
              <a:rPr lang="zh-CN" altLang="en-US" sz="1800" dirty="0"/>
              <a:t> </a:t>
            </a:r>
            <a:r>
              <a:rPr lang="en-US" altLang="zh-CN" sz="1800" dirty="0"/>
              <a:t>Huang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r>
              <a:rPr lang="en-US" altLang="zh-CN" sz="1800" dirty="0"/>
              <a:t>John</a:t>
            </a:r>
            <a:r>
              <a:rPr lang="zh-CN" altLang="en-US" sz="1800" dirty="0"/>
              <a:t> </a:t>
            </a:r>
            <a:r>
              <a:rPr lang="en-US" altLang="zh-CN" sz="1800" dirty="0"/>
              <a:t>Kirk</a:t>
            </a:r>
          </a:p>
          <a:p>
            <a:r>
              <a:rPr lang="en-US" sz="1800" dirty="0" err="1"/>
              <a:t>Gwenael</a:t>
            </a:r>
            <a:r>
              <a:rPr lang="en-US" sz="1800" dirty="0"/>
              <a:t> </a:t>
            </a:r>
            <a:r>
              <a:rPr lang="en-US" sz="1800" dirty="0" err="1"/>
              <a:t>Giacinti</a:t>
            </a:r>
            <a:endParaRPr lang="en-US" sz="1800" dirty="0"/>
          </a:p>
          <a:p>
            <a:r>
              <a:rPr lang="en-US" altLang="zh-CN" sz="1800" dirty="0"/>
              <a:t>Brian</a:t>
            </a:r>
            <a:r>
              <a:rPr lang="zh-CN" altLang="en-US" sz="1800" dirty="0"/>
              <a:t> </a:t>
            </a:r>
            <a:r>
              <a:rPr lang="en-US" altLang="zh-CN" sz="1800" dirty="0" err="1"/>
              <a:t>Reville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83120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9450D-FA72-334F-9C44-11018578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12E9E4-2A49-454E-BD1C-EF48BED54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4" y="879562"/>
            <a:ext cx="2798812" cy="144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97782-B118-E44F-985E-9DD97340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951570"/>
            <a:ext cx="4716016" cy="20801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778543-C052-F14D-BE2E-348416F15F65}"/>
              </a:ext>
            </a:extLst>
          </p:cNvPr>
          <p:cNvSpPr txBox="1"/>
          <p:nvPr/>
        </p:nvSpPr>
        <p:spPr>
          <a:xfrm>
            <a:off x="574601" y="2591430"/>
            <a:ext cx="254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Sironi</a:t>
            </a:r>
            <a:r>
              <a:rPr lang="zh-CN" altLang="en-US" sz="1600" dirty="0"/>
              <a:t> </a:t>
            </a:r>
            <a:r>
              <a:rPr lang="en-US" altLang="zh-CN" sz="1600" dirty="0"/>
              <a:t>et</a:t>
            </a:r>
            <a:r>
              <a:rPr lang="zh-CN" altLang="en-US" sz="1600" dirty="0"/>
              <a:t> </a:t>
            </a:r>
            <a:r>
              <a:rPr lang="en-US" altLang="zh-CN" sz="1600" dirty="0"/>
              <a:t>al.</a:t>
            </a:r>
            <a:r>
              <a:rPr lang="zh-CN" altLang="en-US" sz="1600" dirty="0"/>
              <a:t> </a:t>
            </a:r>
            <a:r>
              <a:rPr lang="en-US" altLang="zh-CN" sz="1600" dirty="0"/>
              <a:t>2013</a:t>
            </a:r>
            <a:endParaRPr lang="en-CN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39EA9-0846-9B45-8439-0A113BDB82A7}"/>
              </a:ext>
            </a:extLst>
          </p:cNvPr>
          <p:cNvSpPr txBox="1"/>
          <p:nvPr/>
        </p:nvSpPr>
        <p:spPr>
          <a:xfrm>
            <a:off x="6192768" y="266236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damping</a:t>
            </a:r>
            <a:r>
              <a:rPr lang="zh-CN" altLang="en-US" dirty="0"/>
              <a:t> </a:t>
            </a:r>
            <a:r>
              <a:rPr lang="en-CN" dirty="0"/>
              <a:t>limit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EDECC-EC5E-0544-BC3B-BEE7257972D6}"/>
              </a:ext>
            </a:extLst>
          </p:cNvPr>
          <p:cNvSpPr txBox="1"/>
          <p:nvPr/>
        </p:nvSpPr>
        <p:spPr>
          <a:xfrm>
            <a:off x="457200" y="3160489"/>
            <a:ext cx="240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Turbulences</a:t>
            </a:r>
            <a:r>
              <a:rPr lang="zh-CN" altLang="en-US" sz="1600" dirty="0"/>
              <a:t> </a:t>
            </a:r>
            <a:r>
              <a:rPr lang="en-US" altLang="zh-CN" sz="1600" dirty="0"/>
              <a:t>damp</a:t>
            </a:r>
            <a:r>
              <a:rPr lang="zh-CN" altLang="en-US" sz="1600" dirty="0"/>
              <a:t> </a:t>
            </a:r>
            <a:r>
              <a:rPr lang="en-US" altLang="zh-CN" sz="1600" dirty="0"/>
              <a:t>away rapidly</a:t>
            </a:r>
            <a:r>
              <a:rPr lang="zh-CN" altLang="en-US" sz="1600" dirty="0"/>
              <a:t> </a:t>
            </a:r>
            <a:r>
              <a:rPr lang="en-US" altLang="zh-CN" sz="1600" dirty="0"/>
              <a:t>in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downstream</a:t>
            </a:r>
            <a:endParaRPr lang="en-CN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C8C18F-2555-9A46-A6FE-0653C2847C7B}"/>
              </a:ext>
            </a:extLst>
          </p:cNvPr>
          <p:cNvSpPr txBox="1"/>
          <p:nvPr/>
        </p:nvSpPr>
        <p:spPr>
          <a:xfrm>
            <a:off x="4069452" y="3285465"/>
            <a:ext cx="202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Turbulences</a:t>
            </a:r>
            <a:r>
              <a:rPr lang="zh-CN" altLang="en-US" sz="1400" dirty="0"/>
              <a:t> </a:t>
            </a:r>
            <a:r>
              <a:rPr lang="en-US" altLang="zh-CN" sz="1400" dirty="0"/>
              <a:t>damp</a:t>
            </a:r>
            <a:r>
              <a:rPr lang="zh-CN" altLang="en-US" sz="1400" dirty="0"/>
              <a:t> </a:t>
            </a:r>
            <a:r>
              <a:rPr lang="en-US" altLang="zh-CN" sz="1400" dirty="0"/>
              <a:t>slowly</a:t>
            </a:r>
            <a:endParaRPr lang="en-CN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DB68E8-4503-C44C-BCC6-D2F72718E4C9}"/>
              </a:ext>
            </a:extLst>
          </p:cNvPr>
          <p:cNvSpPr txBox="1"/>
          <p:nvPr/>
        </p:nvSpPr>
        <p:spPr>
          <a:xfrm>
            <a:off x="6758260" y="3285464"/>
            <a:ext cx="2067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Turbulences</a:t>
            </a:r>
            <a:r>
              <a:rPr lang="zh-CN" altLang="en-US" sz="1400" dirty="0"/>
              <a:t> </a:t>
            </a:r>
            <a:r>
              <a:rPr lang="en-US" altLang="zh-CN" sz="1400" dirty="0"/>
              <a:t>damp</a:t>
            </a:r>
            <a:r>
              <a:rPr lang="zh-CN" altLang="en-US" sz="1400" dirty="0"/>
              <a:t> </a:t>
            </a:r>
            <a:r>
              <a:rPr lang="en-US" altLang="zh-CN" sz="1400" dirty="0"/>
              <a:t>rapidly</a:t>
            </a:r>
            <a:endParaRPr lang="en-CN" sz="1400" dirty="0"/>
          </a:p>
        </p:txBody>
      </p:sp>
    </p:spTree>
    <p:extLst>
      <p:ext uri="{BB962C8B-B14F-4D97-AF65-F5344CB8AC3E}">
        <p14:creationId xmlns:p14="http://schemas.microsoft.com/office/powerpoint/2010/main" val="2670849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3D4C2-EF12-B845-8D72-E47A05BE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FFDB8-A81C-6441-B121-13E0F651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30" y="1131590"/>
            <a:ext cx="8862170" cy="3396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392EB-FC41-1E46-966D-431B52CAB031}"/>
              </a:ext>
            </a:extLst>
          </p:cNvPr>
          <p:cNvSpPr txBox="1"/>
          <p:nvPr/>
        </p:nvSpPr>
        <p:spPr>
          <a:xfrm>
            <a:off x="2540685" y="353848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rebuchet MS" panose="020B0703020202090204" pitchFamily="34" charset="0"/>
              </a:rPr>
              <a:t>Maximum electron energy</a:t>
            </a:r>
            <a:endParaRPr lang="en-CN" sz="2800" dirty="0">
              <a:latin typeface="Trebuchet MS" panose="020B070302020209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600E3-C153-D646-B405-BC6303C0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783" y="4225179"/>
            <a:ext cx="2540434" cy="605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2137EE-FD45-F14B-AAFF-770AAF8B1DC3}"/>
              </a:ext>
            </a:extLst>
          </p:cNvPr>
          <p:cNvSpPr txBox="1"/>
          <p:nvPr/>
        </p:nvSpPr>
        <p:spPr>
          <a:xfrm>
            <a:off x="4062470" y="4692405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</a:t>
            </a:r>
            <a:r>
              <a:rPr lang="en-CN" sz="1200" dirty="0"/>
              <a:t>oss limit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963BD5-5114-7A4A-B7C2-6518559FE968}"/>
              </a:ext>
            </a:extLst>
          </p:cNvPr>
          <p:cNvSpPr txBox="1"/>
          <p:nvPr/>
        </p:nvSpPr>
        <p:spPr>
          <a:xfrm>
            <a:off x="4801775" y="4690890"/>
            <a:ext cx="1227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magnetized limit</a:t>
            </a:r>
          </a:p>
        </p:txBody>
      </p:sp>
    </p:spTree>
    <p:extLst>
      <p:ext uri="{BB962C8B-B14F-4D97-AF65-F5344CB8AC3E}">
        <p14:creationId xmlns:p14="http://schemas.microsoft.com/office/powerpoint/2010/main" val="109308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Outline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286AC-EC5D-BE42-921C-B34362E3746C}"/>
              </a:ext>
            </a:extLst>
          </p:cNvPr>
          <p:cNvSpPr txBox="1"/>
          <p:nvPr/>
        </p:nvSpPr>
        <p:spPr>
          <a:xfrm>
            <a:off x="647564" y="1279088"/>
            <a:ext cx="37659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Relativistic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Single zone SSC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5510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03B0A-D100-4046-8219-B3F1041C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0FA6A-1A3F-EC42-B215-2ABE43A6A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131590"/>
            <a:ext cx="4046092" cy="3147814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6E84CB15-5F8F-5D41-A57F-DA037E072AE9}"/>
              </a:ext>
            </a:extLst>
          </p:cNvPr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Radiative Processes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687EA-6AD6-D74F-BAF9-5CF3F4884359}"/>
              </a:ext>
            </a:extLst>
          </p:cNvPr>
          <p:cNvSpPr txBox="1"/>
          <p:nvPr/>
        </p:nvSpPr>
        <p:spPr>
          <a:xfrm>
            <a:off x="1444163" y="4288383"/>
            <a:ext cx="1328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CN" dirty="0"/>
              <a:t>ynchrotron</a:t>
            </a:r>
          </a:p>
          <a:p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5A6DC-F254-914F-BDFE-4D01ADF98F90}"/>
              </a:ext>
            </a:extLst>
          </p:cNvPr>
          <p:cNvSpPr txBox="1"/>
          <p:nvPr/>
        </p:nvSpPr>
        <p:spPr>
          <a:xfrm>
            <a:off x="5904148" y="4103717"/>
            <a:ext cx="230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SSC (inverse Compton)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83730-67D7-C840-9F5C-E60765CD1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154" y="1042463"/>
            <a:ext cx="4046092" cy="298934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356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FB06B-54AF-3F42-88F1-6EE93A12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4E38A4-749E-9A40-B1D2-8548584A7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4" y="339502"/>
            <a:ext cx="5544616" cy="42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8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DE04C-C60D-4E41-A62E-0756A472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5C5A6-4180-ED43-A082-DFA14DCF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03598"/>
            <a:ext cx="5504222" cy="3489836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957D57C1-FD3A-D542-9070-98649D76D076}"/>
              </a:ext>
            </a:extLst>
          </p:cNvPr>
          <p:cNvSpPr txBox="1"/>
          <p:nvPr/>
        </p:nvSpPr>
        <p:spPr>
          <a:xfrm>
            <a:off x="1475656" y="276225"/>
            <a:ext cx="6372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Fitting to GRB 190829A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E3C2A-C670-0043-97EA-0B4B8DA83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743658"/>
            <a:ext cx="2540434" cy="6057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F0916A-298A-A842-9593-125FD0DE2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313" y="2794117"/>
            <a:ext cx="1168648" cy="3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1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Outline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286AC-EC5D-BE42-921C-B34362E3746C}"/>
              </a:ext>
            </a:extLst>
          </p:cNvPr>
          <p:cNvSpPr txBox="1"/>
          <p:nvPr/>
        </p:nvSpPr>
        <p:spPr>
          <a:xfrm>
            <a:off x="647564" y="1279088"/>
            <a:ext cx="37659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Relativistic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zone SSC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7430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0FC30-D0DA-024E-AE0B-3C2ADD8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3415DC6-00A0-B042-A79E-7269523E5C21}"/>
              </a:ext>
            </a:extLst>
          </p:cNvPr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Conclusions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200ED-3E96-F944-A8B8-51DA081BAAA9}"/>
              </a:ext>
            </a:extLst>
          </p:cNvPr>
          <p:cNvSpPr txBox="1"/>
          <p:nvPr/>
        </p:nvSpPr>
        <p:spPr>
          <a:xfrm>
            <a:off x="503548" y="1095586"/>
            <a:ext cx="832311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Scenarios in which the magnetic field damps </a:t>
            </a:r>
            <a:r>
              <a:rPr lang="en-US" sz="2000" dirty="0">
                <a:solidFill>
                  <a:srgbClr val="FF0000"/>
                </a:solidFill>
              </a:rPr>
              <a:t>rapidly</a:t>
            </a:r>
            <a:r>
              <a:rPr lang="en-US" sz="2000" dirty="0"/>
              <a:t> in the downstream of  </a:t>
            </a:r>
          </a:p>
          <a:p>
            <a:r>
              <a:rPr lang="en-US" sz="2000" dirty="0"/>
              <a:t>     the shock: </a:t>
            </a:r>
            <a:r>
              <a:rPr lang="en-US" sz="2000" dirty="0">
                <a:solidFill>
                  <a:srgbClr val="FF0000"/>
                </a:solidFill>
              </a:rPr>
              <a:t>ruled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</a:t>
            </a:r>
            <a:r>
              <a:rPr lang="en-US" sz="1600" dirty="0" err="1"/>
              <a:t>w</a:t>
            </a:r>
            <a:r>
              <a:rPr lang="en-US" sz="2000" dirty="0"/>
              <a:t> &gt; 10? Future simulations with larger scale structures of turbulences are</a:t>
            </a:r>
          </a:p>
          <a:p>
            <a:r>
              <a:rPr lang="en-US" sz="2000" dirty="0"/>
              <a:t>     required.</a:t>
            </a: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/>
              <a:t>Abdalla et al. 2021 show VHE gamma-ray spectrum is hard. </a:t>
            </a:r>
            <a:r>
              <a:rPr lang="en-US" sz="2000" dirty="0">
                <a:solidFill>
                  <a:srgbClr val="FF0000"/>
                </a:solidFill>
              </a:rPr>
              <a:t>KN suppression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  softens the spectrum in </a:t>
            </a:r>
            <a:r>
              <a:rPr lang="en-US" sz="2000" dirty="0" err="1">
                <a:solidFill>
                  <a:srgbClr val="FF0000"/>
                </a:solidFill>
              </a:rPr>
              <a:t>TeV</a:t>
            </a:r>
            <a:r>
              <a:rPr lang="en-US" sz="2000" dirty="0">
                <a:solidFill>
                  <a:srgbClr val="FF0000"/>
                </a:solidFill>
              </a:rPr>
              <a:t> band</a:t>
            </a:r>
            <a:r>
              <a:rPr lang="en-US" sz="2000" dirty="0"/>
              <a:t>, and presents a significant obstacle to </a:t>
            </a:r>
          </a:p>
          <a:p>
            <a:r>
              <a:rPr lang="en-US" sz="2000" dirty="0"/>
              <a:t>     matching</a:t>
            </a:r>
            <a:r>
              <a:rPr lang="en-CN" sz="2000" dirty="0"/>
              <a:t> the data.</a:t>
            </a:r>
            <a:r>
              <a:rPr lang="zh-CN" altLang="en-US" sz="2000"/>
              <a:t> 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081537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4CECA-C743-2242-A5F7-FAB4F1F5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AF133-8DFB-9640-B524-1CA8D3FF5187}"/>
              </a:ext>
            </a:extLst>
          </p:cNvPr>
          <p:cNvSpPr txBox="1"/>
          <p:nvPr/>
        </p:nvSpPr>
        <p:spPr>
          <a:xfrm>
            <a:off x="3563888" y="2310140"/>
            <a:ext cx="1807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9916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Outline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286AC-EC5D-BE42-921C-B34362E3746C}"/>
              </a:ext>
            </a:extLst>
          </p:cNvPr>
          <p:cNvSpPr txBox="1"/>
          <p:nvPr/>
        </p:nvSpPr>
        <p:spPr>
          <a:xfrm>
            <a:off x="647564" y="1279088"/>
            <a:ext cx="376596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Basic</a:t>
            </a:r>
            <a:r>
              <a:rPr lang="zh-CN" altLang="en-US" sz="2400" dirty="0"/>
              <a:t> </a:t>
            </a:r>
            <a:r>
              <a:rPr lang="en-US" altLang="zh-CN" sz="2400" dirty="0"/>
              <a:t>introduction</a:t>
            </a:r>
            <a:r>
              <a:rPr lang="zh-CN" altLang="en-US" sz="2400" dirty="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 dirty="0"/>
              <a:t>GRBs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Relativistic</a:t>
            </a:r>
            <a:r>
              <a:rPr lang="zh-CN" altLang="en-US" sz="2400" dirty="0"/>
              <a:t> </a:t>
            </a:r>
            <a:r>
              <a:rPr lang="en-US" altLang="zh-CN" sz="2400" dirty="0"/>
              <a:t>shocks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Single zone SSC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Conclusions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68704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Outline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286AC-EC5D-BE42-921C-B34362E3746C}"/>
              </a:ext>
            </a:extLst>
          </p:cNvPr>
          <p:cNvSpPr txBox="1"/>
          <p:nvPr/>
        </p:nvSpPr>
        <p:spPr>
          <a:xfrm>
            <a:off x="647564" y="1279088"/>
            <a:ext cx="37659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Basic</a:t>
            </a:r>
            <a:r>
              <a:rPr lang="zh-CN" altLang="en-US" sz="2400" dirty="0"/>
              <a:t> </a:t>
            </a:r>
            <a:r>
              <a:rPr lang="en-US" altLang="zh-CN" sz="2400" dirty="0"/>
              <a:t>introduction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GRBs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Relativistic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zone SSC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03164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FA047-8C3A-624E-A178-2E27D026E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Picture 4" descr="grb_animation">
            <a:extLst>
              <a:ext uri="{FF2B5EF4-FFF2-40B4-BE49-F238E27FC236}">
                <a16:creationId xmlns:a16="http://schemas.microsoft.com/office/drawing/2014/main" id="{CF4B41AF-A915-BA4C-90B0-AB4BD26558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43558"/>
            <a:ext cx="5436604" cy="372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B8F340AB-B27A-CE4C-8B08-47B7D44A78AC}"/>
              </a:ext>
            </a:extLst>
          </p:cNvPr>
          <p:cNvSpPr txBox="1"/>
          <p:nvPr/>
        </p:nvSpPr>
        <p:spPr>
          <a:xfrm>
            <a:off x="2897814" y="311504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Prompt</a:t>
            </a:r>
            <a:r>
              <a:rPr lang="zh-CN" altLang="en-US" sz="2800" dirty="0">
                <a:latin typeface="Trebuchet MS" panose="020B0603020202020204" pitchFamily="34" charset="0"/>
              </a:rPr>
              <a:t> </a:t>
            </a:r>
            <a:r>
              <a:rPr lang="en-US" altLang="zh-CN" sz="2800" dirty="0">
                <a:latin typeface="Trebuchet MS" panose="020B0603020202020204" pitchFamily="34" charset="0"/>
              </a:rPr>
              <a:t>Emission</a:t>
            </a:r>
            <a:endParaRPr lang="de-DE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82334-24F9-1E40-B2D2-5EF4692D5BBE}"/>
              </a:ext>
            </a:extLst>
          </p:cNvPr>
          <p:cNvSpPr txBox="1"/>
          <p:nvPr/>
        </p:nvSpPr>
        <p:spPr>
          <a:xfrm>
            <a:off x="755576" y="1635646"/>
            <a:ext cx="23890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relativistic</a:t>
            </a:r>
            <a:r>
              <a:rPr lang="zh-CN" altLang="en-US" dirty="0"/>
              <a:t> </a:t>
            </a:r>
            <a:r>
              <a:rPr lang="en-US" altLang="zh-CN" dirty="0"/>
              <a:t>shock</a:t>
            </a:r>
          </a:p>
          <a:p>
            <a:r>
              <a:rPr lang="en-US" altLang="zh-CN" dirty="0"/>
              <a:t>would</a:t>
            </a:r>
            <a:r>
              <a:rPr lang="zh-CN" altLang="en-US" dirty="0"/>
              <a:t> </a:t>
            </a:r>
            <a:r>
              <a:rPr lang="en-US" altLang="zh-CN" dirty="0"/>
              <a:t>propagate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ambient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medium and accelerate</a:t>
            </a:r>
          </a:p>
          <a:p>
            <a:r>
              <a:rPr lang="en-US" altLang="zh-CN" dirty="0"/>
              <a:t>particles.</a:t>
            </a:r>
          </a:p>
          <a:p>
            <a:endParaRPr lang="en-US" dirty="0"/>
          </a:p>
          <a:p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69AD9-D9F6-AD4F-B793-220AB966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782" y="1347614"/>
            <a:ext cx="4896036" cy="2754020"/>
          </a:xfrm>
          <a:prstGeom prst="rect">
            <a:avLst/>
          </a:prstGeom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2A2C25EB-F902-0E45-941E-AD1880526287}"/>
              </a:ext>
            </a:extLst>
          </p:cNvPr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Afterglow</a:t>
            </a:r>
            <a:endParaRPr lang="de-DE" sz="2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5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t>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897814" y="276225"/>
            <a:ext cx="33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rebuchet MS" panose="020B0603020202020204" pitchFamily="34" charset="0"/>
              </a:rPr>
              <a:t>Outline</a:t>
            </a: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286AC-EC5D-BE42-921C-B34362E3746C}"/>
              </a:ext>
            </a:extLst>
          </p:cNvPr>
          <p:cNvSpPr txBox="1"/>
          <p:nvPr/>
        </p:nvSpPr>
        <p:spPr>
          <a:xfrm>
            <a:off x="647564" y="1279088"/>
            <a:ext cx="376596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Basic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Relativistic</a:t>
            </a:r>
            <a:r>
              <a:rPr lang="zh-CN" altLang="en-US" sz="2400" dirty="0"/>
              <a:t> </a:t>
            </a:r>
            <a:r>
              <a:rPr lang="en-US" altLang="zh-CN" sz="2400" dirty="0"/>
              <a:t>shocks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zone SSC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99345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36D48-D419-3C4D-9326-F4A7BB4D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6</a:t>
            </a:fld>
            <a:endParaRPr lang="de-D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8568F8-2438-E845-B7E5-55D7B706EDD7}"/>
              </a:ext>
            </a:extLst>
          </p:cNvPr>
          <p:cNvCxnSpPr/>
          <p:nvPr/>
        </p:nvCxnSpPr>
        <p:spPr>
          <a:xfrm>
            <a:off x="1475656" y="1743658"/>
            <a:ext cx="0" cy="176419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7DAB79-1C4D-D64D-9163-7F2A6604D1A3}"/>
              </a:ext>
            </a:extLst>
          </p:cNvPr>
          <p:cNvCxnSpPr/>
          <p:nvPr/>
        </p:nvCxnSpPr>
        <p:spPr>
          <a:xfrm flipV="1">
            <a:off x="1475656" y="2067694"/>
            <a:ext cx="1800200" cy="504056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B36861-5371-A64C-A2ED-15C54D4B935A}"/>
              </a:ext>
            </a:extLst>
          </p:cNvPr>
          <p:cNvCxnSpPr/>
          <p:nvPr/>
        </p:nvCxnSpPr>
        <p:spPr>
          <a:xfrm>
            <a:off x="1475656" y="2571750"/>
            <a:ext cx="1800200" cy="468052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D9F67A-2897-AC46-B51C-80AEDE2DDF3C}"/>
              </a:ext>
            </a:extLst>
          </p:cNvPr>
          <p:cNvCxnSpPr/>
          <p:nvPr/>
        </p:nvCxnSpPr>
        <p:spPr>
          <a:xfrm>
            <a:off x="1475656" y="2571750"/>
            <a:ext cx="1800200" cy="0"/>
          </a:xfrm>
          <a:prstGeom prst="line">
            <a:avLst/>
          </a:prstGeom>
          <a:ln w="19050">
            <a:solidFill>
              <a:schemeClr val="dk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E8A6330D-DCBD-2249-BE7A-AAA2BCE2AB08}"/>
              </a:ext>
            </a:extLst>
          </p:cNvPr>
          <p:cNvSpPr/>
          <p:nvPr/>
        </p:nvSpPr>
        <p:spPr>
          <a:xfrm>
            <a:off x="2159732" y="2391730"/>
            <a:ext cx="144016" cy="360040"/>
          </a:xfrm>
          <a:prstGeom prst="arc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4188D-9258-E049-8EEB-BC97805AE0E6}"/>
              </a:ext>
            </a:extLst>
          </p:cNvPr>
          <p:cNvSpPr txBox="1"/>
          <p:nvPr/>
        </p:nvSpPr>
        <p:spPr>
          <a:xfrm>
            <a:off x="2630154" y="2202419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1/</a:t>
            </a:r>
            <a:r>
              <a:rPr lang="en-US" altLang="zh-CN" dirty="0" err="1"/>
              <a:t>γ</a:t>
            </a:r>
            <a:r>
              <a:rPr lang="en-US" altLang="zh-CN" sz="1100" dirty="0" err="1"/>
              <a:t>s</a:t>
            </a:r>
            <a:endParaRPr lang="en-CN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906656-7C72-CD4F-8439-95EF574B8636}"/>
              </a:ext>
            </a:extLst>
          </p:cNvPr>
          <p:cNvSpPr txBox="1"/>
          <p:nvPr/>
        </p:nvSpPr>
        <p:spPr>
          <a:xfrm>
            <a:off x="2021334" y="1469667"/>
            <a:ext cx="113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upstream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7C0D10-FFC9-CA47-9918-FCBF5FEA4B15}"/>
              </a:ext>
            </a:extLst>
          </p:cNvPr>
          <p:cNvSpPr txBox="1"/>
          <p:nvPr/>
        </p:nvSpPr>
        <p:spPr>
          <a:xfrm>
            <a:off x="1115621" y="378585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shock</a:t>
            </a:r>
            <a:endParaRPr lang="en-CN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0F61C98D-21C3-5549-9A5A-386F5C7ACB41}"/>
              </a:ext>
            </a:extLst>
          </p:cNvPr>
          <p:cNvSpPr/>
          <p:nvPr/>
        </p:nvSpPr>
        <p:spPr>
          <a:xfrm>
            <a:off x="1583668" y="3615866"/>
            <a:ext cx="437666" cy="16998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2EA4B04C-99BE-154F-969E-A7BE5FA5F27E}"/>
              </a:ext>
            </a:extLst>
          </p:cNvPr>
          <p:cNvSpPr/>
          <p:nvPr/>
        </p:nvSpPr>
        <p:spPr>
          <a:xfrm>
            <a:off x="3381336" y="2202419"/>
            <a:ext cx="792088" cy="396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935492-329C-0E47-8ECB-0C65A502F604}"/>
              </a:ext>
            </a:extLst>
          </p:cNvPr>
          <p:cNvCxnSpPr/>
          <p:nvPr/>
        </p:nvCxnSpPr>
        <p:spPr>
          <a:xfrm>
            <a:off x="6553200" y="1838999"/>
            <a:ext cx="0" cy="18618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D10077-024F-BD47-A5E7-D0AD2CF20FB6}"/>
              </a:ext>
            </a:extLst>
          </p:cNvPr>
          <p:cNvCxnSpPr>
            <a:cxnSpLocks/>
          </p:cNvCxnSpPr>
          <p:nvPr/>
        </p:nvCxnSpPr>
        <p:spPr>
          <a:xfrm flipH="1" flipV="1">
            <a:off x="6553200" y="3111810"/>
            <a:ext cx="1259160" cy="58905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CBE38A-5F8C-1844-8D71-3449DB8B16AE}"/>
              </a:ext>
            </a:extLst>
          </p:cNvPr>
          <p:cNvCxnSpPr>
            <a:cxnSpLocks/>
          </p:cNvCxnSpPr>
          <p:nvPr/>
        </p:nvCxnSpPr>
        <p:spPr>
          <a:xfrm flipH="1" flipV="1">
            <a:off x="6355213" y="1805991"/>
            <a:ext cx="197987" cy="130582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35F4386-641A-564D-A4C2-2073B7F4E1DE}"/>
              </a:ext>
            </a:extLst>
          </p:cNvPr>
          <p:cNvSpPr txBox="1"/>
          <p:nvPr/>
        </p:nvSpPr>
        <p:spPr>
          <a:xfrm>
            <a:off x="7422511" y="313852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C000"/>
                </a:solidFill>
              </a:rPr>
              <a:t>B</a:t>
            </a:r>
            <a:r>
              <a:rPr lang="en-US" altLang="zh-CN" sz="1200" dirty="0">
                <a:solidFill>
                  <a:srgbClr val="FFC000"/>
                </a:solidFill>
              </a:rPr>
              <a:t>u</a:t>
            </a:r>
            <a:endParaRPr lang="en-CN" sz="1200" dirty="0">
              <a:solidFill>
                <a:srgbClr val="FFC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3A42EE-5328-434A-8B72-5829703D15E5}"/>
              </a:ext>
            </a:extLst>
          </p:cNvPr>
          <p:cNvSpPr txBox="1"/>
          <p:nvPr/>
        </p:nvSpPr>
        <p:spPr>
          <a:xfrm>
            <a:off x="5975330" y="165038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B</a:t>
            </a:r>
            <a:r>
              <a:rPr lang="en-US" altLang="zh-CN" sz="1200" dirty="0">
                <a:solidFill>
                  <a:srgbClr val="00B050"/>
                </a:solidFill>
              </a:rPr>
              <a:t>d</a:t>
            </a:r>
            <a:endParaRPr lang="en-CN" sz="12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B9E7A9-2DE6-AD44-85B9-AA3E659AA038}"/>
              </a:ext>
            </a:extLst>
          </p:cNvPr>
          <p:cNvSpPr txBox="1"/>
          <p:nvPr/>
        </p:nvSpPr>
        <p:spPr>
          <a:xfrm>
            <a:off x="7272949" y="1422554"/>
            <a:ext cx="1078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upstream</a:t>
            </a:r>
            <a:endParaRPr lang="en-C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B87BF1-DA84-174F-9A73-462A3A02A272}"/>
              </a:ext>
            </a:extLst>
          </p:cNvPr>
          <p:cNvSpPr txBox="1"/>
          <p:nvPr/>
        </p:nvSpPr>
        <p:spPr>
          <a:xfrm>
            <a:off x="4989198" y="1403651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downstream</a:t>
            </a:r>
            <a:endParaRPr lang="en-CN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B45630-C957-104C-B388-8DECC7602A8E}"/>
              </a:ext>
            </a:extLst>
          </p:cNvPr>
          <p:cNvSpPr txBox="1"/>
          <p:nvPr/>
        </p:nvSpPr>
        <p:spPr>
          <a:xfrm>
            <a:off x="6192180" y="378844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shock</a:t>
            </a:r>
            <a:endParaRPr lang="en-CN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9266D5B-2B55-914F-AC5B-DBA4C77BA4C8}"/>
              </a:ext>
            </a:extLst>
          </p:cNvPr>
          <p:cNvSpPr/>
          <p:nvPr/>
        </p:nvSpPr>
        <p:spPr>
          <a:xfrm>
            <a:off x="6769023" y="3659656"/>
            <a:ext cx="437666" cy="16998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831886-A443-854F-B5A9-AD799AF56C5B}"/>
              </a:ext>
            </a:extLst>
          </p:cNvPr>
          <p:cNvCxnSpPr>
            <a:cxnSpLocks/>
          </p:cNvCxnSpPr>
          <p:nvPr/>
        </p:nvCxnSpPr>
        <p:spPr>
          <a:xfrm>
            <a:off x="6552214" y="3111810"/>
            <a:ext cx="1476170" cy="26712"/>
          </a:xfrm>
          <a:prstGeom prst="line">
            <a:avLst/>
          </a:prstGeom>
          <a:ln w="19050">
            <a:solidFill>
              <a:schemeClr val="dk1">
                <a:shade val="95000"/>
                <a:satMod val="10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0CB438F-30AC-0A41-8068-CE4149E4FA64}"/>
              </a:ext>
            </a:extLst>
          </p:cNvPr>
          <p:cNvSpPr txBox="1"/>
          <p:nvPr/>
        </p:nvSpPr>
        <p:spPr>
          <a:xfrm>
            <a:off x="6992523" y="2815308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Shock</a:t>
            </a:r>
            <a:r>
              <a:rPr lang="zh-CN" altLang="en-US" sz="1200" dirty="0"/>
              <a:t> </a:t>
            </a:r>
            <a:r>
              <a:rPr lang="en-US" altLang="zh-CN" sz="1200" dirty="0"/>
              <a:t>normal</a:t>
            </a:r>
            <a:endParaRPr lang="en-CN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8D43C5-E2D2-9F41-A132-D64962C978B6}"/>
              </a:ext>
            </a:extLst>
          </p:cNvPr>
          <p:cNvSpPr txBox="1"/>
          <p:nvPr/>
        </p:nvSpPr>
        <p:spPr>
          <a:xfrm>
            <a:off x="56214" y="1475645"/>
            <a:ext cx="13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downstream</a:t>
            </a:r>
            <a:endParaRPr lang="en-C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27DA35-A08E-B843-9DC6-56D0A5C2EB00}"/>
              </a:ext>
            </a:extLst>
          </p:cNvPr>
          <p:cNvSpPr txBox="1"/>
          <p:nvPr/>
        </p:nvSpPr>
        <p:spPr>
          <a:xfrm>
            <a:off x="3094720" y="361134"/>
            <a:ext cx="3108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rebuchet MS" panose="020B0703020202090204" pitchFamily="34" charset="0"/>
              </a:rPr>
              <a:t>Relativistic</a:t>
            </a:r>
            <a:r>
              <a:rPr lang="zh-CN" altLang="en-US" sz="2800" dirty="0">
                <a:latin typeface="Trebuchet MS" panose="020B0703020202090204" pitchFamily="34" charset="0"/>
              </a:rPr>
              <a:t> </a:t>
            </a:r>
            <a:r>
              <a:rPr lang="en-US" altLang="zh-CN" sz="2800" dirty="0">
                <a:latin typeface="Trebuchet MS" panose="020B0703020202090204" pitchFamily="34" charset="0"/>
              </a:rPr>
              <a:t>shocks</a:t>
            </a:r>
            <a:endParaRPr lang="en-CN" sz="2800" dirty="0"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B19EF-1A53-9F46-AD62-24861659673F}"/>
              </a:ext>
            </a:extLst>
          </p:cNvPr>
          <p:cNvSpPr txBox="1"/>
          <p:nvPr/>
        </p:nvSpPr>
        <p:spPr>
          <a:xfrm>
            <a:off x="3330783" y="2742478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particle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0C459-9E32-714D-9B96-62217BA30171}"/>
              </a:ext>
            </a:extLst>
          </p:cNvPr>
          <p:cNvSpPr txBox="1"/>
          <p:nvPr/>
        </p:nvSpPr>
        <p:spPr>
          <a:xfrm>
            <a:off x="2630154" y="4011910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γ</a:t>
            </a:r>
            <a:r>
              <a:rPr lang="en-US" altLang="zh-CN" sz="1200" dirty="0" err="1"/>
              <a:t>s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zh-CN" altLang="en-US" dirty="0"/>
              <a:t> </a:t>
            </a:r>
            <a:r>
              <a:rPr lang="en-US" altLang="zh-CN" dirty="0"/>
              <a:t>&gt;&gt;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endParaRPr lang="en-CN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198399-B063-8549-BC05-334C7858931B}"/>
              </a:ext>
            </a:extLst>
          </p:cNvPr>
          <p:cNvSpPr txBox="1"/>
          <p:nvPr/>
        </p:nvSpPr>
        <p:spPr>
          <a:xfrm>
            <a:off x="5616569" y="2847162"/>
            <a:ext cx="110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particle</a:t>
            </a: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C20E5B74-A178-9B4E-8D5B-328D31BA0CD3}"/>
              </a:ext>
            </a:extLst>
          </p:cNvPr>
          <p:cNvSpPr/>
          <p:nvPr/>
        </p:nvSpPr>
        <p:spPr>
          <a:xfrm rot="15602193">
            <a:off x="5605929" y="2202418"/>
            <a:ext cx="792088" cy="3960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9951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D514E-B012-5F4A-9EFF-C30BACB2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E87F4-2BE1-1F44-AC72-1691B8183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31490"/>
            <a:ext cx="4958307" cy="3096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7D157-A26F-824E-B71B-90A13592C336}"/>
              </a:ext>
            </a:extLst>
          </p:cNvPr>
          <p:cNvSpPr txBox="1"/>
          <p:nvPr/>
        </p:nvSpPr>
        <p:spPr>
          <a:xfrm>
            <a:off x="2087724" y="22837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CN" dirty="0"/>
              <a:t>oss limit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E8FA58-FBCF-4247-B097-EC080C87C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8" y="2067694"/>
            <a:ext cx="4394061" cy="2743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5CEB7-3491-7C49-A4D3-B812271D3BE5}"/>
              </a:ext>
            </a:extLst>
          </p:cNvPr>
          <p:cNvSpPr txBox="1"/>
          <p:nvPr/>
        </p:nvSpPr>
        <p:spPr>
          <a:xfrm>
            <a:off x="5976156" y="4263938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CN" dirty="0"/>
              <a:t>agnetized limit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891E9-FEC4-964E-A392-A24C700E2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263938"/>
            <a:ext cx="1238734" cy="458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AA2704-229F-E144-8E64-A4E8524DA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64" y="2283718"/>
            <a:ext cx="1316608" cy="4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9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556DD-2664-A14C-8ACD-DA330665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6C513-4F13-884D-8F9E-94CAB03628CD}"/>
              </a:ext>
            </a:extLst>
          </p:cNvPr>
          <p:cNvSpPr txBox="1"/>
          <p:nvPr/>
        </p:nvSpPr>
        <p:spPr>
          <a:xfrm>
            <a:off x="6660232" y="591530"/>
            <a:ext cx="258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400" dirty="0"/>
              <a:t>F</a:t>
            </a:r>
            <a:r>
              <a:rPr lang="en-US" sz="1400" dirty="0"/>
              <a:t>o</a:t>
            </a:r>
            <a:r>
              <a:rPr lang="en-CN" sz="1400" dirty="0"/>
              <a:t>r Weibel-mediated</a:t>
            </a:r>
          </a:p>
          <a:p>
            <a:r>
              <a:rPr lang="en-CN" sz="1400" dirty="0"/>
              <a:t>(unmagnetized) </a:t>
            </a:r>
            <a:r>
              <a:rPr lang="en-US" altLang="zh-CN" sz="1400" dirty="0"/>
              <a:t>electron-ion</a:t>
            </a:r>
            <a:r>
              <a:rPr lang="zh-CN" altLang="en-US" sz="1400" dirty="0"/>
              <a:t> </a:t>
            </a:r>
            <a:r>
              <a:rPr lang="en-CN" sz="1400" dirty="0"/>
              <a:t>shocks,</a:t>
            </a:r>
          </a:p>
          <a:p>
            <a:endParaRPr lang="en-C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31E3B-7555-124D-BE49-F82CBB80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351" y="1391749"/>
            <a:ext cx="1536074" cy="484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CF54D-80EB-DB42-A344-920CCC69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66" y="2057429"/>
            <a:ext cx="1304844" cy="338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CA0889-9717-9146-BF05-8A1CD3E91ED9}"/>
              </a:ext>
            </a:extLst>
          </p:cNvPr>
          <p:cNvSpPr txBox="1"/>
          <p:nvPr/>
        </p:nvSpPr>
        <p:spPr>
          <a:xfrm>
            <a:off x="1316000" y="4227934"/>
            <a:ext cx="254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Sironi</a:t>
            </a:r>
            <a:r>
              <a:rPr lang="zh-CN" altLang="en-US" sz="1600" dirty="0"/>
              <a:t> </a:t>
            </a:r>
            <a:r>
              <a:rPr lang="en-US" altLang="zh-CN" sz="1600" dirty="0"/>
              <a:t>et</a:t>
            </a:r>
            <a:r>
              <a:rPr lang="zh-CN" altLang="en-US" sz="1600" dirty="0"/>
              <a:t> </a:t>
            </a:r>
            <a:r>
              <a:rPr lang="en-US" altLang="zh-CN" sz="1600" dirty="0"/>
              <a:t>al.</a:t>
            </a:r>
            <a:r>
              <a:rPr lang="zh-CN" altLang="en-US" sz="1600" dirty="0"/>
              <a:t> </a:t>
            </a:r>
            <a:r>
              <a:rPr lang="en-US" altLang="zh-CN" sz="1600" dirty="0"/>
              <a:t>2013</a:t>
            </a:r>
            <a:endParaRPr lang="en-CN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0D7057-945F-2F46-A488-21EAF906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2" y="41205"/>
            <a:ext cx="3072639" cy="4032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263119-CB0E-4249-93DA-1EED9D7B018F}"/>
              </a:ext>
            </a:extLst>
          </p:cNvPr>
          <p:cNvSpPr txBox="1"/>
          <p:nvPr/>
        </p:nvSpPr>
        <p:spPr>
          <a:xfrm>
            <a:off x="4019746" y="2395983"/>
            <a:ext cx="29861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/>
              <a:t>2D plot of the </a:t>
            </a:r>
            <a:r>
              <a:rPr lang="en-US" sz="1400" dirty="0"/>
              <a:t>m</a:t>
            </a:r>
            <a:r>
              <a:rPr lang="en-CN" sz="1400" dirty="0"/>
              <a:t>agnetic</a:t>
            </a:r>
          </a:p>
          <a:p>
            <a:r>
              <a:rPr lang="en-CN" sz="1400" dirty="0"/>
              <a:t>energy fraction</a:t>
            </a:r>
          </a:p>
          <a:p>
            <a:endParaRPr lang="en-CN" sz="1400" dirty="0"/>
          </a:p>
          <a:p>
            <a:r>
              <a:rPr lang="zh-CN" altLang="en-US" sz="1200" dirty="0"/>
              <a:t> </a:t>
            </a:r>
            <a:r>
              <a:rPr lang="en-US" sz="1200" dirty="0" err="1"/>
              <a:t>σ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magnetization</a:t>
            </a:r>
            <a:r>
              <a:rPr lang="zh-CN" altLang="en-US" sz="1200" dirty="0"/>
              <a:t> </a:t>
            </a:r>
            <a:r>
              <a:rPr lang="en-US" altLang="zh-CN" sz="1200" dirty="0"/>
              <a:t>parameter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upstream</a:t>
            </a:r>
          </a:p>
          <a:p>
            <a:r>
              <a:rPr lang="zh-CN" altLang="en-US" sz="1200" dirty="0"/>
              <a:t>      </a:t>
            </a:r>
            <a:r>
              <a:rPr lang="en-US" altLang="zh-CN" sz="1200" dirty="0"/>
              <a:t>(~</a:t>
            </a:r>
            <a:r>
              <a:rPr lang="zh-CN" altLang="en-US" sz="1200" dirty="0"/>
              <a:t> </a:t>
            </a:r>
            <a:r>
              <a:rPr lang="en-US" altLang="zh-CN" sz="1200" dirty="0"/>
              <a:t>10^-8</a:t>
            </a:r>
            <a:r>
              <a:rPr lang="zh-CN" altLang="en-US" sz="1200" dirty="0"/>
              <a:t> </a:t>
            </a:r>
            <a:r>
              <a:rPr lang="en-US" altLang="zh-CN" sz="1200" dirty="0"/>
              <a:t>for</a:t>
            </a:r>
            <a:r>
              <a:rPr lang="zh-CN" altLang="en-US" sz="1200" dirty="0"/>
              <a:t> </a:t>
            </a:r>
            <a:r>
              <a:rPr lang="en-US" altLang="zh-CN" sz="1200" dirty="0"/>
              <a:t>typical</a:t>
            </a:r>
            <a:r>
              <a:rPr lang="zh-CN" altLang="en-US" sz="1200" dirty="0"/>
              <a:t> </a:t>
            </a:r>
            <a:r>
              <a:rPr lang="en-US" altLang="zh-CN" sz="1200" dirty="0"/>
              <a:t>GRB</a:t>
            </a:r>
            <a:r>
              <a:rPr lang="zh-CN" altLang="en-US" sz="1200" dirty="0"/>
              <a:t> </a:t>
            </a:r>
            <a:r>
              <a:rPr lang="en-US" altLang="zh-CN" sz="1200" dirty="0"/>
              <a:t>external</a:t>
            </a:r>
            <a:r>
              <a:rPr lang="zh-CN" altLang="en-US" sz="1200" dirty="0"/>
              <a:t> </a:t>
            </a:r>
            <a:r>
              <a:rPr lang="en-US" altLang="zh-CN" sz="1200" dirty="0"/>
              <a:t>shocks)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1734780369"/>
      </p:ext>
    </p:extLst>
  </p:cSld>
  <p:clrMapOvr>
    <a:masterClrMapping/>
  </p:clrMapOvr>
</p:sld>
</file>

<file path=ppt/theme/theme1.xml><?xml version="1.0" encoding="utf-8"?>
<a:theme xmlns:a="http://schemas.openxmlformats.org/drawingml/2006/main" name="NeueFolien17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NeueFolien17</Template>
  <TotalTime>1084</TotalTime>
  <Words>300</Words>
  <Application>Microsoft Macintosh PowerPoint</Application>
  <PresentationFormat>On-screen Show (16:9)</PresentationFormat>
  <Paragraphs>131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Trebuchet MS</vt:lpstr>
      <vt:lpstr>NeueFolien17</vt:lpstr>
      <vt:lpstr>The implications of TeV detected GRB afterglows for acceleration at relativistic shocks (TeVPA 2021)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MPI fuer Kernpysik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hoenes</dc:creator>
  <cp:lastModifiedBy>黄 稚秋</cp:lastModifiedBy>
  <cp:revision>55</cp:revision>
  <dcterms:created xsi:type="dcterms:W3CDTF">2017-05-03T12:28:18Z</dcterms:created>
  <dcterms:modified xsi:type="dcterms:W3CDTF">2021-10-27T06:58:26Z</dcterms:modified>
</cp:coreProperties>
</file>