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6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7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2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5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3903-227C-47B1-B4C0-C6338AB585F6}" type="datetimeFigureOut">
              <a:rPr lang="zh-CN" altLang="en-US" smtClean="0"/>
              <a:t>2020-6-2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HTS plan and Radiation thickness calculation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Ning </a:t>
            </a:r>
            <a:r>
              <a:rPr lang="en-US" altLang="zh-CN" dirty="0" smtClean="0"/>
              <a:t>Feipeng</a:t>
            </a:r>
          </a:p>
          <a:p>
            <a:r>
              <a:rPr lang="en-US" altLang="zh-CN" dirty="0" smtClean="0"/>
              <a:t>2020-06-03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38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CEPC 3T inside calorimeter version, the coil parameter? Radius, length?</a:t>
            </a:r>
          </a:p>
          <a:p>
            <a:r>
              <a:rPr lang="en-US" altLang="zh-CN" dirty="0" smtClean="0"/>
              <a:t> Radiation length requirement? </a:t>
            </a:r>
          </a:p>
          <a:p>
            <a:r>
              <a:rPr lang="en-US" altLang="zh-CN" dirty="0" smtClean="0"/>
              <a:t>The most important thing is to develop the HTS cable.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8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4351338"/>
          </a:xfrm>
        </p:spPr>
        <p:txBody>
          <a:bodyPr/>
          <a:lstStyle/>
          <a:p>
            <a:r>
              <a:rPr lang="en-US" altLang="zh-CN" b="1" dirty="0"/>
              <a:t>HTS SOLENOID FOR IDEA </a:t>
            </a:r>
            <a:r>
              <a:rPr lang="en-US" altLang="zh-CN" b="1" dirty="0" smtClean="0"/>
              <a:t>Detector</a:t>
            </a:r>
          </a:p>
          <a:p>
            <a:pPr lvl="1"/>
            <a:r>
              <a:rPr lang="en-US" altLang="zh-CN" dirty="0" smtClean="0"/>
              <a:t>Based on the LTS plan of IDEA  detector.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39" y="2637904"/>
            <a:ext cx="6217137" cy="409609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93695"/>
              </p:ext>
            </p:extLst>
          </p:nvPr>
        </p:nvGraphicFramePr>
        <p:xfrm>
          <a:off x="838200" y="3144369"/>
          <a:ext cx="4162952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08191"/>
                <a:gridCol w="1254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Property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Value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Magnetic</a:t>
                      </a:r>
                      <a:r>
                        <a:rPr lang="en-US" altLang="zh-CN" sz="2000" baseline="0" dirty="0" smtClean="0"/>
                        <a:t> field in center (T)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Free bore diameter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inner radius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37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7379"/>
            <a:ext cx="10515600" cy="730006"/>
          </a:xfrm>
        </p:spPr>
        <p:txBody>
          <a:bodyPr/>
          <a:lstStyle/>
          <a:p>
            <a:r>
              <a:rPr lang="en-US" altLang="zh-CN" dirty="0" smtClean="0"/>
              <a:t>Cable development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49046" y="2813626"/>
            <a:ext cx="64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LTS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49046" y="4870736"/>
            <a:ext cx="74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HTS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82" y="2485316"/>
            <a:ext cx="1867633" cy="926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906328" y="2497946"/>
            <a:ext cx="379343" cy="23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162182" y="2078477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Rutherford Cable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270612" y="2128426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NbTi</a:t>
            </a:r>
            <a:r>
              <a:rPr lang="en-US" altLang="zh-CN" dirty="0" smtClean="0"/>
              <a:t> wire</a:t>
            </a:r>
            <a:endParaRPr lang="zh-CN" altLang="en-US" dirty="0"/>
          </a:p>
        </p:txBody>
      </p:sp>
      <p:pic>
        <p:nvPicPr>
          <p:cNvPr id="11" name="图片 10" descr="Image_00_026.jpg_副本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4397" r="16306" b="26134"/>
          <a:stretch>
            <a:fillRect/>
          </a:stretch>
        </p:blipFill>
        <p:spPr bwMode="auto">
          <a:xfrm>
            <a:off x="9111498" y="2432313"/>
            <a:ext cx="1647092" cy="7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301038" y="1993614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Al Stabilized </a:t>
            </a:r>
            <a:r>
              <a:rPr lang="en-US" altLang="zh-CN" dirty="0" smtClean="0"/>
              <a:t>Rutherford Cable 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5" y="2529892"/>
            <a:ext cx="747384" cy="5512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964" y="3141531"/>
            <a:ext cx="2491877" cy="8527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68972" y="4459357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ReBCO</a:t>
            </a:r>
            <a:r>
              <a:rPr lang="en-US" altLang="zh-CN" dirty="0" smtClean="0"/>
              <a:t> tape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23226" y="4459357"/>
            <a:ext cx="194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ReBCO</a:t>
            </a:r>
            <a:r>
              <a:rPr lang="en-US" altLang="zh-CN" dirty="0" smtClean="0"/>
              <a:t> Stack Cable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872712" y="4446307"/>
            <a:ext cx="39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Al Stabilized </a:t>
            </a:r>
            <a:r>
              <a:rPr lang="en-US" altLang="zh-CN" dirty="0" err="1"/>
              <a:t>ReBCO</a:t>
            </a:r>
            <a:r>
              <a:rPr lang="en-US" altLang="zh-CN" dirty="0"/>
              <a:t> Stacked Tape Cable 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440" y="4815639"/>
            <a:ext cx="2091127" cy="10771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57" y="5856866"/>
            <a:ext cx="1853857" cy="7947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233" y="4916557"/>
            <a:ext cx="2119091" cy="7015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5848" y="5290087"/>
            <a:ext cx="2650107" cy="65609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527" y="3095885"/>
            <a:ext cx="1977429" cy="92436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2712" y="5618134"/>
            <a:ext cx="3911679" cy="1105386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269631" y="4232031"/>
            <a:ext cx="11746523" cy="117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572000" y="2078477"/>
            <a:ext cx="35169" cy="46450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760650" y="2078477"/>
            <a:ext cx="35169" cy="46450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4780866" y="4408034"/>
            <a:ext cx="6997979" cy="2315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216606" y="6322232"/>
            <a:ext cx="206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It is developing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直接箭头连接符 31"/>
          <p:cNvCxnSpPr>
            <a:stCxn id="30" idx="3"/>
          </p:cNvCxnSpPr>
          <p:nvPr/>
        </p:nvCxnSpPr>
        <p:spPr>
          <a:xfrm flipV="1">
            <a:off x="4285121" y="6133713"/>
            <a:ext cx="512310" cy="419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526459" y="2078477"/>
            <a:ext cx="35169" cy="46450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8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739" y="1579440"/>
            <a:ext cx="10515600" cy="612775"/>
          </a:xfrm>
        </p:spPr>
        <p:txBody>
          <a:bodyPr/>
          <a:lstStyle/>
          <a:p>
            <a:r>
              <a:rPr lang="en-US" altLang="zh-CN" dirty="0" smtClean="0"/>
              <a:t>Coil winding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85" y="2178213"/>
            <a:ext cx="1958853" cy="19763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9734" y="2581636"/>
            <a:ext cx="71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734" y="5066928"/>
            <a:ext cx="828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HTS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541648" y="5066927"/>
            <a:ext cx="4001142" cy="857936"/>
            <a:chOff x="2541648" y="5066927"/>
            <a:chExt cx="4001142" cy="857936"/>
          </a:xfrm>
        </p:grpSpPr>
        <p:pic>
          <p:nvPicPr>
            <p:cNvPr id="1026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8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362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76" y="5066927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829" y="1924649"/>
            <a:ext cx="4310970" cy="65698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7420708" y="3446585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372" y="4771293"/>
            <a:ext cx="4988736" cy="32616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7420708" y="6281491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511183" y="415460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vertical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configuration</a:t>
            </a:r>
            <a:r>
              <a:rPr lang="en-US" altLang="zh-CN" dirty="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05999" y="616716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horizontal configuration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9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2231"/>
            <a:ext cx="10515600" cy="1325563"/>
          </a:xfrm>
        </p:spPr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231" y="1427040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IDEA LTS part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3" y="1985343"/>
            <a:ext cx="5540088" cy="26567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31" y="1427040"/>
            <a:ext cx="6376581" cy="52640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8262" y="4936741"/>
            <a:ext cx="5858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b="1" i="1" dirty="0"/>
              <a:t>Ultra-light 2T/4m bore Detector Solenoid for </a:t>
            </a:r>
            <a:r>
              <a:rPr lang="en-US" altLang="zh-CN" b="1" i="1" dirty="0" err="1"/>
              <a:t>FCCee</a:t>
            </a:r>
            <a:r>
              <a:rPr lang="en-US" altLang="zh-CN" i="1" dirty="0"/>
              <a:t>-the Solenoid in the IDEA detector -</a:t>
            </a:r>
            <a:r>
              <a:rPr lang="en-US" altLang="zh-CN" i="1" dirty="0" smtClean="0">
                <a:latin typeface="Calibri" panose="020F0502020204030204" pitchFamily="34" charset="0"/>
              </a:rPr>
              <a:t>Herman </a:t>
            </a:r>
            <a:r>
              <a:rPr lang="en-US" altLang="zh-CN" i="1" dirty="0">
                <a:latin typeface="Calibri" panose="020F0502020204030204" pitchFamily="34" charset="0"/>
              </a:rPr>
              <a:t>ten Kate</a:t>
            </a:r>
            <a:r>
              <a:rPr lang="en-US" altLang="zh-CN" i="1" dirty="0" smtClean="0">
                <a:latin typeface="Calibri" panose="020F0502020204030204" pitchFamily="34" charset="0"/>
              </a:rPr>
              <a:t>,</a:t>
            </a:r>
            <a:r>
              <a:rPr lang="it-IT" altLang="zh-CN" u="sng" dirty="0"/>
              <a:t> </a:t>
            </a:r>
            <a:r>
              <a:rPr lang="en-US" altLang="zh-CN" dirty="0" smtClean="0"/>
              <a:t>FCC </a:t>
            </a:r>
            <a:r>
              <a:rPr lang="en-US" altLang="zh-CN" dirty="0"/>
              <a:t>Annual meeting Amsterdam, April 9-14, 2018</a:t>
            </a:r>
            <a:endParaRPr lang="it-IT" altLang="zh-CN" u="sng" dirty="0" smtClean="0"/>
          </a:p>
          <a:p>
            <a:r>
              <a:rPr lang="en-US" altLang="zh-CN" b="1" dirty="0"/>
              <a:t>IDEA: a detector concept for </a:t>
            </a:r>
            <a:r>
              <a:rPr lang="en-US" altLang="zh-CN" b="1" dirty="0" err="1" smtClean="0"/>
              <a:t>CepC</a:t>
            </a:r>
            <a:r>
              <a:rPr lang="en-US" altLang="zh-CN" b="1" dirty="0" smtClean="0"/>
              <a:t>, </a:t>
            </a:r>
            <a:r>
              <a:rPr lang="it-IT" altLang="zh-CN" dirty="0" smtClean="0"/>
              <a:t>F. Bedeschi, INFN-Pisa,CEPC CDR International Review, Beijing, September, 2018</a:t>
            </a:r>
            <a:endParaRPr lang="it-IT" altLang="zh-CN" dirty="0"/>
          </a:p>
        </p:txBody>
      </p:sp>
      <p:sp>
        <p:nvSpPr>
          <p:cNvPr id="7" name="椭圆 6"/>
          <p:cNvSpPr/>
          <p:nvPr/>
        </p:nvSpPr>
        <p:spPr>
          <a:xfrm>
            <a:off x="5852463" y="4879451"/>
            <a:ext cx="5081954" cy="1043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58262" y="2763393"/>
            <a:ext cx="2198076" cy="1043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78215" y="2907323"/>
            <a:ext cx="1184032" cy="574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6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669" y="152103"/>
            <a:ext cx="10515600" cy="1325563"/>
          </a:xfrm>
        </p:spPr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330" y="1336130"/>
            <a:ext cx="10515600" cy="4351338"/>
          </a:xfrm>
        </p:spPr>
        <p:txBody>
          <a:bodyPr/>
          <a:lstStyle/>
          <a:p>
            <a:r>
              <a:rPr lang="en-US" altLang="zh-CN" dirty="0"/>
              <a:t>IDEA LTS </a:t>
            </a:r>
            <a:r>
              <a:rPr lang="en-US" altLang="zh-CN" dirty="0" smtClean="0"/>
              <a:t>version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How to calculate the radiation thickness?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8017033" y="1329149"/>
            <a:ext cx="3689471" cy="3755109"/>
            <a:chOff x="7901353" y="1027906"/>
            <a:chExt cx="3689471" cy="3755109"/>
          </a:xfrm>
        </p:grpSpPr>
        <p:grpSp>
          <p:nvGrpSpPr>
            <p:cNvPr id="18" name="组合 17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6" name="直接箭头连接符 5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2595236"/>
            <a:ext cx="1460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2: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-5646" y="5086191"/>
            <a:ext cx="146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</a:t>
            </a:r>
            <a:r>
              <a:rPr lang="en-US" altLang="zh-CN" sz="2400" b="1" dirty="0" smtClean="0"/>
              <a:t>1:</a:t>
            </a:r>
            <a:endParaRPr lang="zh-CN" altLang="en-US" sz="2400" b="1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79483"/>
              </p:ext>
            </p:extLst>
          </p:nvPr>
        </p:nvGraphicFramePr>
        <p:xfrm>
          <a:off x="1483042" y="2118702"/>
          <a:ext cx="5818065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3981"/>
                <a:gridCol w="998141"/>
                <a:gridCol w="925106"/>
                <a:gridCol w="803382"/>
                <a:gridCol w="931038"/>
                <a:gridCol w="876417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 smtClean="0">
                          <a:effectLst/>
                        </a:rPr>
                        <a:t>0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X/X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15.028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0.0449 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0.0033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0.0470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153.2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0.0044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Stabilizer,Al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0.3375 </a:t>
                      </a:r>
                      <a:endParaRPr lang="en-US" altLang="zh-CN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397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0.0756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0.4469 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0.083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62801"/>
              </p:ext>
            </p:extLst>
          </p:nvPr>
        </p:nvGraphicFramePr>
        <p:xfrm>
          <a:off x="1483042" y="4531471"/>
          <a:ext cx="5841691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6538"/>
                <a:gridCol w="783809"/>
                <a:gridCol w="756756"/>
                <a:gridCol w="710187"/>
                <a:gridCol w="894425"/>
                <a:gridCol w="879976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r>
                        <a:rPr lang="en-US" sz="1800" u="none" strike="noStrike" dirty="0">
                          <a:effectLst/>
                        </a:rPr>
                        <a:t>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X/X</a:t>
                      </a:r>
                      <a:r>
                        <a:rPr lang="en-US" sz="1800" u="none" strike="noStrike" baseline="-25000">
                          <a:effectLst/>
                        </a:rPr>
                        <a:t>0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15.028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0.6654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0.0489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0.6964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153.2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0.0653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err="1">
                          <a:effectLst/>
                        </a:rPr>
                        <a:t>Stabilizer,Al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0.1125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397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0.0252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1.4918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0.1394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549632" y="5012425"/>
            <a:ext cx="446085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(25 mm Al):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2107"/>
              </p:ext>
            </p:extLst>
          </p:nvPr>
        </p:nvGraphicFramePr>
        <p:xfrm>
          <a:off x="8017033" y="5603986"/>
          <a:ext cx="3277134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0719"/>
                <a:gridCol w="1079822"/>
                <a:gridCol w="916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Track 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0.73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0.153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Track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1.77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0.21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6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IDEA </a:t>
            </a:r>
            <a:r>
              <a:rPr lang="en-US" altLang="zh-CN" dirty="0" smtClean="0"/>
              <a:t>HTS </a:t>
            </a:r>
            <a:r>
              <a:rPr lang="en-US" altLang="zh-CN" dirty="0" smtClean="0"/>
              <a:t>version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35 layers HTS tape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298989" y="3021840"/>
            <a:ext cx="4148137" cy="1567233"/>
            <a:chOff x="7298989" y="3021840"/>
            <a:chExt cx="4148137" cy="15672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83" y="1433950"/>
            <a:ext cx="6404170" cy="1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40457"/>
              </p:ext>
            </p:extLst>
          </p:nvPr>
        </p:nvGraphicFramePr>
        <p:xfrm>
          <a:off x="348263" y="3166646"/>
          <a:ext cx="5876050" cy="3537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3323"/>
                <a:gridCol w="1078523"/>
                <a:gridCol w="762000"/>
                <a:gridCol w="949569"/>
                <a:gridCol w="908009"/>
                <a:gridCol w="794626"/>
              </a:tblGrid>
              <a:tr h="20955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>
                          <a:effectLst/>
                        </a:rPr>
                        <a:t>Material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Radiation 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Nuclear Interaction length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r>
                        <a:rPr lang="en-US" sz="1600" u="none" strike="noStrike">
                          <a:effectLst/>
                        </a:rPr>
                        <a:t>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X/X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λ0, </a:t>
                      </a:r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λ=</a:t>
                      </a:r>
                      <a:r>
                        <a:rPr lang="en-US" sz="1600" u="none" strike="noStrike">
                          <a:effectLst/>
                        </a:rPr>
                        <a:t>X/</a:t>
                      </a:r>
                      <a:r>
                        <a:rPr lang="el-GR" sz="1600" u="none" strike="noStrike">
                          <a:effectLst/>
                        </a:rPr>
                        <a:t>λ0</a:t>
                      </a:r>
                      <a:endParaRPr lang="el-GR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Cu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14.36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0.0244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153.2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0.0023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1.75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17.57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0.0996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167.7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0.0104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Ag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8.543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0.0082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YBa2Cu3O7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12.49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0.0056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296.5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MgO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0.00000035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78.28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274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Al2O3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0.0000028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70.38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247.9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CeO2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0.0000105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16.54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230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 stablizer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88.97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0.1686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397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0.0378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MLI, Fiber glass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415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 smtClean="0">
                          <a:effectLst/>
                        </a:rPr>
                        <a:t>Glassepoxy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0.0070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428.9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0.0047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b="1" u="none" strike="noStrike" dirty="0">
                          <a:effectLst/>
                        </a:rPr>
                        <a:t>Total, </a:t>
                      </a:r>
                      <a:r>
                        <a:rPr lang="en-US" sz="1600" b="1" u="none" strike="noStrike" dirty="0" err="1">
                          <a:effectLst/>
                        </a:rPr>
                        <a:t>X</a:t>
                      </a:r>
                      <a:r>
                        <a:rPr lang="en-US" sz="1600" b="1" u="none" strike="noStrike" baseline="-25000" dirty="0" err="1">
                          <a:effectLst/>
                        </a:rPr>
                        <a:t>tot</a:t>
                      </a:r>
                      <a:endParaRPr lang="en-US" sz="1600" b="1" i="1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0.3134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0.0559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229639" y="4809784"/>
            <a:ext cx="446085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(25 mm Al):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52394"/>
              </p:ext>
            </p:extLst>
          </p:nvPr>
        </p:nvGraphicFramePr>
        <p:xfrm>
          <a:off x="7568087" y="5544810"/>
          <a:ext cx="3277134" cy="792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0719"/>
                <a:gridCol w="1079822"/>
                <a:gridCol w="916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Track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0.5934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0.1259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0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447" y="1867137"/>
            <a:ext cx="7489974" cy="4351338"/>
          </a:xfrm>
        </p:spPr>
        <p:txBody>
          <a:bodyPr/>
          <a:lstStyle/>
          <a:p>
            <a:r>
              <a:rPr lang="en-US" altLang="zh-CN" dirty="0" smtClean="0"/>
              <a:t>IDEA LTS and HTS Comparison</a:t>
            </a:r>
          </a:p>
          <a:p>
            <a:pPr marL="0" indent="0">
              <a:buNone/>
            </a:pPr>
            <a:r>
              <a:rPr lang="en-US" altLang="zh-CN" dirty="0" smtClean="0"/>
              <a:t>Consider using the same Cryostat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25 mm Al):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8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017033" y="1329149"/>
            <a:ext cx="3689471" cy="3755109"/>
            <a:chOff x="7901353" y="1027906"/>
            <a:chExt cx="3689471" cy="3755109"/>
          </a:xfrm>
        </p:grpSpPr>
        <p:grpSp>
          <p:nvGrpSpPr>
            <p:cNvPr id="5" name="组合 4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9" name="直接箭头连接符 8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10684"/>
              </p:ext>
            </p:extLst>
          </p:nvPr>
        </p:nvGraphicFramePr>
        <p:xfrm>
          <a:off x="1397356" y="3750230"/>
          <a:ext cx="4113782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07685"/>
                <a:gridCol w="1355499"/>
                <a:gridCol w="11505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 Track 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0.73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0.153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 Track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1.77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0.21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HTS Track</a:t>
                      </a:r>
                      <a:r>
                        <a:rPr lang="en-US" altLang="zh-CN" sz="2000" baseline="0" dirty="0" smtClean="0"/>
                        <a:t>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0.126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498200" y="5264665"/>
            <a:ext cx="4148137" cy="1567233"/>
            <a:chOff x="7298989" y="3021840"/>
            <a:chExt cx="4148137" cy="15672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353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HTS plan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 to develop the Al stabilized HTS stack cable or other HTS cable.</a:t>
            </a:r>
          </a:p>
          <a:p>
            <a:r>
              <a:rPr lang="en-US" altLang="zh-CN" dirty="0" smtClean="0"/>
              <a:t>Got fund (3 million yuan)from CAS to develop the cable and prototype coil.</a:t>
            </a:r>
            <a:endParaRPr lang="zh-CN" altLang="en-US" dirty="0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313510" y="3038620"/>
            <a:ext cx="5583436" cy="3703685"/>
            <a:chOff x="4072226" y="0"/>
            <a:chExt cx="8263702" cy="66110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6489" y="0"/>
              <a:ext cx="2829439" cy="66110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454" y="3928304"/>
              <a:ext cx="2770773" cy="230391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2226" y="276568"/>
              <a:ext cx="5434263" cy="351938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64" y="4116457"/>
            <a:ext cx="1633352" cy="841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53" y="4870895"/>
            <a:ext cx="1594574" cy="683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080" y="4197644"/>
            <a:ext cx="1644081" cy="5443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24" y="4614084"/>
            <a:ext cx="1033014" cy="255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6628" y="4890463"/>
            <a:ext cx="2286478" cy="646127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1247031" y="4396155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405362" y="4478271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811976" y="4537119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10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524</Words>
  <Application>Microsoft Office PowerPoint</Application>
  <PresentationFormat>宽屏</PresentationFormat>
  <Paragraphs>245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 Unicode MS</vt:lpstr>
      <vt:lpstr>宋体</vt:lpstr>
      <vt:lpstr>Arial</vt:lpstr>
      <vt:lpstr>Calibri</vt:lpstr>
      <vt:lpstr>Calibri Light</vt:lpstr>
      <vt:lpstr>Times New Roman</vt:lpstr>
      <vt:lpstr>Office 主题</vt:lpstr>
      <vt:lpstr>CEPC HTS plan and Radiation thickness calculation</vt:lpstr>
      <vt:lpstr>CEPC HTS plan</vt:lpstr>
      <vt:lpstr>CEPC HTS plan</vt:lpstr>
      <vt:lpstr>CEPC HTS plan</vt:lpstr>
      <vt:lpstr>Radiation thickness calculation</vt:lpstr>
      <vt:lpstr>Radiation thickness calculation</vt:lpstr>
      <vt:lpstr>Radiation thickness calculation</vt:lpstr>
      <vt:lpstr>Radiation thickness calculation</vt:lpstr>
      <vt:lpstr>HTS plan R&amp;D</vt:lpstr>
      <vt:lpstr>Future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HTS plan and Radiation thickness calculation</dc:title>
  <dc:creator>Ning Feipeng</dc:creator>
  <cp:lastModifiedBy>Ning Feipeng</cp:lastModifiedBy>
  <cp:revision>76</cp:revision>
  <dcterms:created xsi:type="dcterms:W3CDTF">2020-06-01T06:08:35Z</dcterms:created>
  <dcterms:modified xsi:type="dcterms:W3CDTF">2020-06-02T08:45:07Z</dcterms:modified>
</cp:coreProperties>
</file>