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67" r:id="rId4"/>
    <p:sldId id="275" r:id="rId5"/>
    <p:sldId id="276" r:id="rId6"/>
    <p:sldId id="277" r:id="rId7"/>
    <p:sldId id="257" r:id="rId8"/>
    <p:sldId id="278" r:id="rId9"/>
    <p:sldId id="259" r:id="rId10"/>
    <p:sldId id="261" r:id="rId11"/>
    <p:sldId id="262" r:id="rId12"/>
    <p:sldId id="263" r:id="rId13"/>
    <p:sldId id="279" r:id="rId14"/>
    <p:sldId id="273" r:id="rId15"/>
    <p:sldId id="274" r:id="rId16"/>
    <p:sldId id="264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160B-3059-4B96-ACB6-E097C67DEDEF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17B00-C220-499C-B125-C904C60503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7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17B00-C220-499C-B125-C904C605038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74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46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70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53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2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95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4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53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5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3903-227C-47B1-B4C0-C6338AB585F6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03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3903-227C-47B1-B4C0-C6338AB585F6}" type="datetimeFigureOut">
              <a:rPr lang="zh-CN" altLang="en-US" smtClean="0"/>
              <a:t>2020-7-21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278B-6F40-4BCD-8736-AF7ADD291EB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55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wmf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30.png"/><Relationship Id="rId5" Type="http://schemas.openxmlformats.org/officeDocument/2006/relationships/image" Target="../media/image20.jpeg"/><Relationship Id="rId10" Type="http://schemas.openxmlformats.org/officeDocument/2006/relationships/image" Target="../media/image220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CEPC </a:t>
            </a:r>
            <a:r>
              <a:rPr lang="en-US" altLang="zh-CN" dirty="0"/>
              <a:t>detector </a:t>
            </a:r>
            <a:r>
              <a:rPr lang="en-US" altLang="zh-CN" dirty="0" smtClean="0"/>
              <a:t>solenoid magnet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Ning Feipeng</a:t>
            </a:r>
          </a:p>
          <a:p>
            <a:r>
              <a:rPr lang="en-US" altLang="zh-CN" dirty="0"/>
              <a:t>For the CEPC Detector Magnet </a:t>
            </a:r>
            <a:r>
              <a:rPr lang="en-US" altLang="zh-CN" dirty="0" smtClean="0"/>
              <a:t>Team</a:t>
            </a:r>
          </a:p>
          <a:p>
            <a:r>
              <a:rPr lang="en-US" altLang="zh-CN" dirty="0" smtClean="0"/>
              <a:t>2020-07-23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038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669" y="152103"/>
            <a:ext cx="10515600" cy="1325563"/>
          </a:xfrm>
        </p:spPr>
        <p:txBody>
          <a:bodyPr/>
          <a:lstStyle/>
          <a:p>
            <a:r>
              <a:rPr lang="en-US" altLang="zh-CN" dirty="0"/>
              <a:t>Radiation thickness </a:t>
            </a:r>
            <a:r>
              <a:rPr lang="en-US" altLang="zh-CN" dirty="0" smtClean="0"/>
              <a:t>calculation of </a:t>
            </a:r>
            <a:r>
              <a:rPr lang="en-US" altLang="zh-CN" dirty="0" smtClean="0">
                <a:solidFill>
                  <a:srgbClr val="FF0000"/>
                </a:solidFill>
              </a:rPr>
              <a:t>2 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5330" y="1336130"/>
            <a:ext cx="10515600" cy="4351338"/>
          </a:xfrm>
        </p:spPr>
        <p:txBody>
          <a:bodyPr/>
          <a:lstStyle/>
          <a:p>
            <a:r>
              <a:rPr lang="en-US" altLang="zh-CN" dirty="0"/>
              <a:t>IDEA LTS </a:t>
            </a:r>
            <a:r>
              <a:rPr lang="en-US" altLang="zh-CN" dirty="0" smtClean="0"/>
              <a:t>version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017033" y="1329149"/>
            <a:ext cx="3689471" cy="3755109"/>
            <a:chOff x="7901353" y="1027906"/>
            <a:chExt cx="3689471" cy="3755109"/>
          </a:xfrm>
        </p:grpSpPr>
        <p:grpSp>
          <p:nvGrpSpPr>
            <p:cNvPr id="18" name="组合 17"/>
            <p:cNvGrpSpPr/>
            <p:nvPr/>
          </p:nvGrpSpPr>
          <p:grpSpPr>
            <a:xfrm>
              <a:off x="7901353" y="1027906"/>
              <a:ext cx="3689471" cy="3755109"/>
              <a:chOff x="7901353" y="1027906"/>
              <a:chExt cx="3689471" cy="3755109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1353" y="1323242"/>
                <a:ext cx="3689471" cy="2918225"/>
              </a:xfrm>
              <a:prstGeom prst="rect">
                <a:avLst/>
              </a:prstGeom>
            </p:spPr>
          </p:pic>
          <p:cxnSp>
            <p:nvCxnSpPr>
              <p:cNvPr id="6" name="直接箭头连接符 5"/>
              <p:cNvCxnSpPr/>
              <p:nvPr/>
            </p:nvCxnSpPr>
            <p:spPr>
              <a:xfrm flipV="1">
                <a:off x="8428892" y="1027906"/>
                <a:ext cx="46893" cy="375510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 flipV="1">
                <a:off x="8651631" y="1027906"/>
                <a:ext cx="1094457" cy="3755109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8127206" y="41674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8728529" y="418278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2</a:t>
              </a:r>
              <a:endParaRPr lang="zh-CN" altLang="en-US" sz="2800" b="1" dirty="0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0" y="2595236"/>
            <a:ext cx="1460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/>
              <a:t>Trajectory</a:t>
            </a:r>
          </a:p>
          <a:p>
            <a:pPr algn="ctr"/>
            <a:r>
              <a:rPr lang="en-US" altLang="zh-CN" sz="2400" b="1" dirty="0" smtClean="0"/>
              <a:t> 2:</a:t>
            </a:r>
            <a:endParaRPr lang="zh-CN" altLang="en-US" sz="2400" b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-5646" y="5086191"/>
            <a:ext cx="1463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/>
              <a:t>Trajectory</a:t>
            </a:r>
          </a:p>
          <a:p>
            <a:pPr algn="ctr"/>
            <a:r>
              <a:rPr lang="en-US" altLang="zh-CN" sz="2400" b="1" dirty="0" smtClean="0"/>
              <a:t> 1:</a:t>
            </a:r>
            <a:endParaRPr lang="zh-CN" altLang="en-US" sz="2400" b="1" dirty="0"/>
          </a:p>
        </p:txBody>
      </p:sp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179483"/>
              </p:ext>
            </p:extLst>
          </p:nvPr>
        </p:nvGraphicFramePr>
        <p:xfrm>
          <a:off x="1483042" y="2118702"/>
          <a:ext cx="5818065" cy="22612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3981"/>
                <a:gridCol w="998141"/>
                <a:gridCol w="925106"/>
                <a:gridCol w="803382"/>
                <a:gridCol w="931038"/>
                <a:gridCol w="876417"/>
              </a:tblGrid>
              <a:tr h="180975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Material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Thickness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Radiation thickness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Nuclear Interaction length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X, mm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 smtClean="0">
                          <a:effectLst/>
                        </a:rPr>
                        <a:t>X</a:t>
                      </a:r>
                      <a:r>
                        <a:rPr lang="en-US" sz="1800" u="none" strike="noStrike" baseline="-25000" dirty="0" smtClean="0">
                          <a:effectLst/>
                        </a:rPr>
                        <a:t>0</a:t>
                      </a:r>
                      <a:r>
                        <a:rPr lang="en-US" sz="1800" u="none" strike="noStrike" dirty="0" smtClean="0">
                          <a:effectLst/>
                        </a:rPr>
                        <a:t>, </a:t>
                      </a:r>
                      <a:r>
                        <a:rPr lang="en-US" sz="1800" u="none" strike="noStrike" dirty="0">
                          <a:effectLst/>
                        </a:rPr>
                        <a:t>mm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X/X</a:t>
                      </a:r>
                      <a:r>
                        <a:rPr lang="en-US" sz="1800" u="none" strike="noStrike" baseline="-25000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800" u="none" strike="noStrike">
                          <a:effectLst/>
                        </a:rPr>
                        <a:t>λ0, </a:t>
                      </a:r>
                      <a:r>
                        <a:rPr lang="en-US" sz="1800" u="none" strike="noStrike">
                          <a:effectLst/>
                        </a:rPr>
                        <a:t>mm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800" u="none" strike="noStrike">
                          <a:effectLst/>
                        </a:rPr>
                        <a:t>λ=</a:t>
                      </a:r>
                      <a:r>
                        <a:rPr lang="en-US" sz="1800" u="none" strike="noStrike">
                          <a:effectLst/>
                        </a:rPr>
                        <a:t>X/</a:t>
                      </a:r>
                      <a:r>
                        <a:rPr lang="el-GR" sz="1800" u="none" strike="noStrike">
                          <a:effectLst/>
                        </a:rPr>
                        <a:t>λ0</a:t>
                      </a:r>
                      <a:endParaRPr lang="el-GR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NbTi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0.675</a:t>
                      </a:r>
                      <a:endParaRPr lang="en-US" altLang="zh-CN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15.028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>
                          <a:effectLst/>
                        </a:rPr>
                        <a:t>0.0449 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>
                          <a:effectLst/>
                        </a:rPr>
                        <a:t>204.5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 smtClean="0">
                          <a:effectLst/>
                        </a:rPr>
                        <a:t>0.0033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Cu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0.675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14.36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0.0470 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153.2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 smtClean="0">
                          <a:effectLst/>
                        </a:rPr>
                        <a:t>0.0044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Stabilizer,Al</a:t>
                      </a:r>
                      <a:endParaRPr lang="en-US" sz="18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88.9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0.3375 </a:t>
                      </a:r>
                      <a:endParaRPr lang="en-US" altLang="zh-CN" sz="1800" b="0" i="0" u="none" strike="noStrike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>
                          <a:effectLst/>
                        </a:rPr>
                        <a:t>397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 smtClean="0">
                          <a:effectLst/>
                        </a:rPr>
                        <a:t>0.0756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 smtClean="0">
                          <a:effectLst/>
                        </a:rPr>
                        <a:t>Glass/epoxy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5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286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0.0175 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</a:rPr>
                        <a:t>　</a:t>
                      </a:r>
                      <a:endParaRPr lang="zh-CN" alt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Total, </a:t>
                      </a:r>
                      <a:r>
                        <a:rPr lang="en-US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r>
                        <a:rPr lang="en-US" sz="1800" b="1" u="none" strike="noStrike" baseline="-25000" dirty="0" err="1">
                          <a:solidFill>
                            <a:srgbClr val="FF0000"/>
                          </a:solidFill>
                          <a:effectLst/>
                        </a:rPr>
                        <a:t>tot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0.4469 </a:t>
                      </a:r>
                      <a:endParaRPr lang="en-US" altLang="zh-CN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0.083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62801"/>
              </p:ext>
            </p:extLst>
          </p:nvPr>
        </p:nvGraphicFramePr>
        <p:xfrm>
          <a:off x="1483042" y="4531471"/>
          <a:ext cx="5841691" cy="22612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16538"/>
                <a:gridCol w="783809"/>
                <a:gridCol w="756756"/>
                <a:gridCol w="710187"/>
                <a:gridCol w="894425"/>
                <a:gridCol w="879976"/>
              </a:tblGrid>
              <a:tr h="180975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Material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Thickness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Radiation thickness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Nuclear Interaction length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X, mm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r>
                        <a:rPr lang="en-US" sz="1800" u="none" strike="noStrike" baseline="-25000" dirty="0">
                          <a:effectLst/>
                        </a:rPr>
                        <a:t>0</a:t>
                      </a:r>
                      <a:r>
                        <a:rPr lang="en-US" sz="1800" u="none" strike="noStrike" dirty="0">
                          <a:effectLst/>
                        </a:rPr>
                        <a:t>, mm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X/X</a:t>
                      </a:r>
                      <a:r>
                        <a:rPr lang="en-US" sz="1800" u="none" strike="noStrike" baseline="-25000">
                          <a:effectLst/>
                        </a:rPr>
                        <a:t>0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800" u="none" strike="noStrike">
                          <a:effectLst/>
                        </a:rPr>
                        <a:t>λ0, </a:t>
                      </a:r>
                      <a:r>
                        <a:rPr lang="en-US" sz="1800" u="none" strike="noStrike">
                          <a:effectLst/>
                        </a:rPr>
                        <a:t>mm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800" u="none" strike="noStrike">
                          <a:effectLst/>
                        </a:rPr>
                        <a:t>λ=</a:t>
                      </a:r>
                      <a:r>
                        <a:rPr lang="en-US" sz="1800" u="none" strike="noStrike">
                          <a:effectLst/>
                        </a:rPr>
                        <a:t>X/</a:t>
                      </a:r>
                      <a:r>
                        <a:rPr lang="el-GR" sz="1800" u="none" strike="noStrike">
                          <a:effectLst/>
                        </a:rPr>
                        <a:t>λ0</a:t>
                      </a:r>
                      <a:endParaRPr lang="el-GR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>
                          <a:effectLst/>
                        </a:rPr>
                        <a:t>NbTi</a:t>
                      </a:r>
                      <a:endParaRPr lang="en-US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>
                          <a:effectLst/>
                        </a:rPr>
                        <a:t>15.028</a:t>
                      </a:r>
                      <a:endParaRPr lang="en-US" altLang="zh-CN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0.6654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204.5</a:t>
                      </a:r>
                      <a:endParaRPr lang="en-US" altLang="zh-CN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>
                          <a:effectLst/>
                          <a:latin typeface="+mn-lt"/>
                          <a:ea typeface="宋体" panose="02010600030101010101" pitchFamily="2" charset="-122"/>
                        </a:rPr>
                        <a:t>0.0489 </a:t>
                      </a: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>
                          <a:effectLst/>
                        </a:rPr>
                        <a:t>Cu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</a:rPr>
                        <a:t>10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14.36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0.6964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153.2</a:t>
                      </a:r>
                      <a:endParaRPr lang="en-US" altLang="zh-CN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>
                          <a:effectLst/>
                          <a:latin typeface="+mn-lt"/>
                          <a:ea typeface="宋体" panose="02010600030101010101" pitchFamily="2" charset="-122"/>
                        </a:rPr>
                        <a:t>0.0653 </a:t>
                      </a: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 err="1">
                          <a:effectLst/>
                        </a:rPr>
                        <a:t>Stabilizer,Al</a:t>
                      </a:r>
                      <a:endParaRPr lang="en-US" sz="1800" b="0" i="0" u="none" strike="noStrike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en-US" altLang="zh-CN" sz="18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88.9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0.1125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u="none" strike="noStrike" dirty="0">
                          <a:effectLst/>
                          <a:latin typeface="+mn-lt"/>
                        </a:rPr>
                        <a:t>397</a:t>
                      </a:r>
                      <a:endParaRPr lang="en-US" altLang="zh-CN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0.0252 </a:t>
                      </a:r>
                    </a:p>
                  </a:txBody>
                  <a:tcPr marL="9525" marR="9525" marT="9525" marB="0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u="none" strike="noStrike" dirty="0" smtClean="0">
                          <a:effectLst/>
                        </a:rPr>
                        <a:t>Glass/epoxy</a:t>
                      </a:r>
                      <a:endParaRPr lang="en-US" sz="18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5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</a:rPr>
                        <a:t>286</a:t>
                      </a:r>
                      <a:endParaRPr lang="en-US" altLang="zh-CN" sz="18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u="none" strike="noStrike">
                          <a:effectLst/>
                          <a:latin typeface="+mn-lt"/>
                        </a:rPr>
                        <a:t>0.0175 </a:t>
                      </a:r>
                      <a:endParaRPr lang="en-US" altLang="zh-CN" sz="1800" b="0" i="0" u="none" strike="noStrike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u="none" strike="noStrike" dirty="0">
                          <a:effectLst/>
                          <a:latin typeface="+mn-lt"/>
                        </a:rPr>
                        <a:t>　</a:t>
                      </a:r>
                      <a:endParaRPr lang="zh-CN" alt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Total, </a:t>
                      </a:r>
                      <a:r>
                        <a:rPr lang="en-US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r>
                        <a:rPr lang="en-US" sz="1800" b="1" u="none" strike="noStrike" baseline="-25000" dirty="0" err="1">
                          <a:solidFill>
                            <a:srgbClr val="FF0000"/>
                          </a:solidFill>
                          <a:effectLst/>
                        </a:rPr>
                        <a:t>tot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1.4918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　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</a:rPr>
                        <a:t>0.1394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7549632" y="4848398"/>
            <a:ext cx="446085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Cryostat 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altLang="zh-C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25 mm Al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): </a:t>
            </a:r>
            <a:r>
              <a:rPr lang="it-IT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it-IT" altLang="zh-CN" sz="14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= 0.28, </a:t>
            </a:r>
            <a:r>
              <a:rPr lang="it-IT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= 0.07</a:t>
            </a: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085414"/>
              </p:ext>
            </p:extLst>
          </p:nvPr>
        </p:nvGraphicFramePr>
        <p:xfrm>
          <a:off x="7502117" y="5516978"/>
          <a:ext cx="4496525" cy="1188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74558"/>
                <a:gridCol w="944684"/>
                <a:gridCol w="8772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Total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X0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λ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Weight averaged</a:t>
                      </a:r>
                      <a:r>
                        <a:rPr lang="en-US" altLang="zh-CN" sz="2000" baseline="0" dirty="0" smtClean="0"/>
                        <a:t> value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0.59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0.09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Total</a:t>
                      </a:r>
                      <a:r>
                        <a:rPr lang="en-US" altLang="zh-CN" sz="2000" baseline="0" dirty="0" smtClean="0"/>
                        <a:t> (including cryostat)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0.87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0.16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9912322" y="4588042"/>
            <a:ext cx="1584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Big challenge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 rot="19784786">
            <a:off x="9410882" y="4879663"/>
            <a:ext cx="565525" cy="12386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66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Radiation thickness calculation of </a:t>
            </a:r>
            <a:r>
              <a:rPr lang="en-US" altLang="zh-CN" dirty="0">
                <a:solidFill>
                  <a:srgbClr val="FF0000"/>
                </a:solidFill>
              </a:rPr>
              <a:t>2 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IDEA </a:t>
            </a:r>
            <a:r>
              <a:rPr lang="en-US" altLang="zh-CN" dirty="0" smtClean="0"/>
              <a:t>HTS version</a:t>
            </a:r>
          </a:p>
          <a:p>
            <a:pPr lvl="1"/>
            <a:r>
              <a:rPr lang="en-US" altLang="zh-CN" dirty="0" smtClean="0"/>
              <a:t>35 layers HTS tape</a:t>
            </a:r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19" name="组合 18"/>
          <p:cNvGrpSpPr/>
          <p:nvPr/>
        </p:nvGrpSpPr>
        <p:grpSpPr>
          <a:xfrm>
            <a:off x="7298989" y="3021840"/>
            <a:ext cx="4148137" cy="1567233"/>
            <a:chOff x="7298989" y="3021840"/>
            <a:chExt cx="4148137" cy="15672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8989" y="3021840"/>
              <a:ext cx="4148137" cy="1044013"/>
            </a:xfrm>
            <a:prstGeom prst="rect">
              <a:avLst/>
            </a:prstGeom>
          </p:spPr>
        </p:pic>
        <p:cxnSp>
          <p:nvCxnSpPr>
            <p:cNvPr id="9" name="直接箭头连接符 8"/>
            <p:cNvCxnSpPr/>
            <p:nvPr/>
          </p:nvCxnSpPr>
          <p:spPr>
            <a:xfrm flipH="1" flipV="1">
              <a:off x="9448341" y="3021840"/>
              <a:ext cx="11723" cy="130562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9005649" y="406585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283" y="1433950"/>
            <a:ext cx="6404170" cy="145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表格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040457"/>
              </p:ext>
            </p:extLst>
          </p:nvPr>
        </p:nvGraphicFramePr>
        <p:xfrm>
          <a:off x="348263" y="3166646"/>
          <a:ext cx="5876050" cy="35375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3323"/>
                <a:gridCol w="1078523"/>
                <a:gridCol w="762000"/>
                <a:gridCol w="949569"/>
                <a:gridCol w="908009"/>
                <a:gridCol w="794626"/>
              </a:tblGrid>
              <a:tr h="209550">
                <a:tc rowSpan="2"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>
                          <a:effectLst/>
                        </a:rPr>
                        <a:t>Material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Thickness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Radiation thickness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Nuclear Interaction length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X, mm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X</a:t>
                      </a:r>
                      <a:r>
                        <a:rPr lang="en-US" sz="1600" u="none" strike="noStrike" baseline="-25000">
                          <a:effectLst/>
                        </a:rPr>
                        <a:t>0</a:t>
                      </a:r>
                      <a:r>
                        <a:rPr lang="en-US" sz="1600" u="none" strike="noStrike">
                          <a:effectLst/>
                        </a:rPr>
                        <a:t>, mm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X/X</a:t>
                      </a:r>
                      <a:r>
                        <a:rPr lang="en-US" sz="1600" u="none" strike="noStrike" baseline="-25000">
                          <a:effectLst/>
                        </a:rPr>
                        <a:t>0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600" u="none" strike="noStrike">
                          <a:effectLst/>
                        </a:rPr>
                        <a:t>λ0, </a:t>
                      </a:r>
                      <a:r>
                        <a:rPr lang="en-US" sz="1600" u="none" strike="noStrike">
                          <a:effectLst/>
                        </a:rPr>
                        <a:t>mm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l-GR" sz="1600" u="none" strike="noStrike">
                          <a:effectLst/>
                        </a:rPr>
                        <a:t>λ=</a:t>
                      </a:r>
                      <a:r>
                        <a:rPr lang="en-US" sz="1600" u="none" strike="noStrike">
                          <a:effectLst/>
                        </a:rPr>
                        <a:t>X/</a:t>
                      </a:r>
                      <a:r>
                        <a:rPr lang="el-GR" sz="1600" u="none" strike="noStrike">
                          <a:effectLst/>
                        </a:rPr>
                        <a:t>λ0</a:t>
                      </a:r>
                      <a:endParaRPr lang="el-GR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Cu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0.35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14.36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0.0244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153.2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0.0023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Fe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1.75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17.57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0.0996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167.7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0.0104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Ag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0.07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8.543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0.0082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154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0.0005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YBa2Cu3O7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0.07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12.49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0.0056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296.5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0.0002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MgO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0.00000035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78.28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274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Al2O3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0.0000028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70.38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 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247.9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CeO2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 dirty="0">
                          <a:effectLst/>
                        </a:rPr>
                        <a:t>0.0000105</a:t>
                      </a:r>
                      <a:endParaRPr lang="en-US" altLang="zh-CN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16.54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230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Al stablizer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88.97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0.1686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397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0.0378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>
                          <a:effectLst/>
                        </a:rPr>
                        <a:t>MLI, Fiber glass</a:t>
                      </a:r>
                      <a:endParaRPr lang="en-US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286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415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0.0000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8097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u="none" strike="noStrike" dirty="0" err="1" smtClean="0">
                          <a:effectLst/>
                        </a:rPr>
                        <a:t>Glassepoxy</a:t>
                      </a:r>
                      <a:endParaRPr lang="en-US" sz="16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2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286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u="none" strike="noStrike">
                          <a:effectLst/>
                        </a:rPr>
                        <a:t>0.0070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428.9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u="none" strike="noStrike">
                          <a:effectLst/>
                        </a:rPr>
                        <a:t>0.0047 </a:t>
                      </a:r>
                      <a:endParaRPr lang="en-US" altLang="zh-CN" sz="1600" b="0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600" b="1" u="none" strike="noStrike" dirty="0">
                          <a:effectLst/>
                        </a:rPr>
                        <a:t>Total, </a:t>
                      </a:r>
                      <a:r>
                        <a:rPr lang="en-US" sz="1600" b="1" u="none" strike="noStrike" dirty="0" err="1">
                          <a:effectLst/>
                        </a:rPr>
                        <a:t>X</a:t>
                      </a:r>
                      <a:r>
                        <a:rPr lang="en-US" sz="1600" b="1" u="none" strike="noStrike" baseline="-25000" dirty="0" err="1">
                          <a:effectLst/>
                        </a:rPr>
                        <a:t>tot</a:t>
                      </a:r>
                      <a:endParaRPr lang="en-US" sz="1600" b="1" i="1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zh-CN" altLang="en-US" sz="1600" b="1" u="none" strike="noStrike">
                          <a:effectLst/>
                        </a:rPr>
                        <a:t>　</a:t>
                      </a:r>
                      <a:endParaRPr lang="zh-CN" altLang="en-US" sz="1600" b="1" i="0" u="none" strike="noStrike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0.3134 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0.0559 </a:t>
                      </a:r>
                      <a:endParaRPr lang="en-US" altLang="zh-CN" sz="1600" b="1" i="0" u="none" strike="noStrike" dirty="0">
                        <a:solidFill>
                          <a:srgbClr val="FF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7229639" y="4548174"/>
            <a:ext cx="446085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Cryostat 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(25 mm Al): </a:t>
            </a:r>
            <a:r>
              <a:rPr lang="it-IT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it-IT" altLang="zh-CN" sz="14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= 0.28, </a:t>
            </a:r>
            <a:r>
              <a:rPr lang="it-IT" altLang="zh-CN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it-IT" altLang="zh-CN" sz="2000" dirty="0">
                <a:solidFill>
                  <a:srgbClr val="000000"/>
                </a:solidFill>
                <a:latin typeface="Calibri" panose="020F0502020204030204" pitchFamily="34" charset="0"/>
              </a:rPr>
              <a:t>= 0.07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358714"/>
              </p:ext>
            </p:extLst>
          </p:nvPr>
        </p:nvGraphicFramePr>
        <p:xfrm>
          <a:off x="6714250" y="5394374"/>
          <a:ext cx="4927121" cy="11887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96307"/>
                <a:gridCol w="1148862"/>
                <a:gridCol w="10819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Total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X0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000" i="1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λ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Track 1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0.313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0.056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Total</a:t>
                      </a:r>
                      <a:r>
                        <a:rPr lang="en-US" altLang="zh-CN" sz="2000" baseline="0" dirty="0" smtClean="0"/>
                        <a:t> (including cryostat)</a:t>
                      </a:r>
                      <a:endParaRPr lang="zh-CN" alt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0.593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0.126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420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Radiation thickness calculation of </a:t>
            </a:r>
            <a:r>
              <a:rPr lang="en-US" altLang="zh-CN" dirty="0">
                <a:solidFill>
                  <a:srgbClr val="FF0000"/>
                </a:solidFill>
              </a:rPr>
              <a:t>2 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4445" y="1867137"/>
            <a:ext cx="8105919" cy="4351338"/>
          </a:xfrm>
        </p:spPr>
        <p:txBody>
          <a:bodyPr/>
          <a:lstStyle/>
          <a:p>
            <a:r>
              <a:rPr lang="en-US" altLang="zh-CN" dirty="0" smtClean="0"/>
              <a:t>IDEA LTS and HTS Comparison</a:t>
            </a:r>
          </a:p>
          <a:p>
            <a:pPr marL="0" indent="0">
              <a:buNone/>
            </a:pPr>
            <a:r>
              <a:rPr lang="en-US" altLang="zh-CN" dirty="0" smtClean="0"/>
              <a:t>Consider using the same Cryostat </a:t>
            </a:r>
            <a:r>
              <a:rPr lang="it-IT" altLang="zh-CN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25 mm Al</a:t>
            </a:r>
            <a:r>
              <a:rPr lang="it-IT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): </a:t>
            </a:r>
            <a:r>
              <a:rPr lang="it-IT" altLang="zh-CN" i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it-IT" altLang="zh-CN" sz="18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it-IT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= 0.28, </a:t>
            </a:r>
            <a:r>
              <a:rPr lang="it-IT" altLang="zh-CN" i="1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it-IT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= 0.07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8421183" y="1327547"/>
            <a:ext cx="3689471" cy="3755109"/>
            <a:chOff x="7901353" y="1027906"/>
            <a:chExt cx="3689471" cy="3755109"/>
          </a:xfrm>
        </p:grpSpPr>
        <p:grpSp>
          <p:nvGrpSpPr>
            <p:cNvPr id="5" name="组合 4"/>
            <p:cNvGrpSpPr/>
            <p:nvPr/>
          </p:nvGrpSpPr>
          <p:grpSpPr>
            <a:xfrm>
              <a:off x="7901353" y="1027906"/>
              <a:ext cx="3689471" cy="3755109"/>
              <a:chOff x="7901353" y="1027906"/>
              <a:chExt cx="3689471" cy="3755109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01353" y="1323242"/>
                <a:ext cx="3689471" cy="2918225"/>
              </a:xfrm>
              <a:prstGeom prst="rect">
                <a:avLst/>
              </a:prstGeom>
            </p:spPr>
          </p:pic>
          <p:cxnSp>
            <p:nvCxnSpPr>
              <p:cNvPr id="9" name="直接箭头连接符 8"/>
              <p:cNvCxnSpPr/>
              <p:nvPr/>
            </p:nvCxnSpPr>
            <p:spPr>
              <a:xfrm flipV="1">
                <a:off x="8428892" y="1027906"/>
                <a:ext cx="46893" cy="3755109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/>
              <p:cNvCxnSpPr/>
              <p:nvPr/>
            </p:nvCxnSpPr>
            <p:spPr>
              <a:xfrm flipV="1">
                <a:off x="8651631" y="1027906"/>
                <a:ext cx="1094457" cy="3755109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/>
            <p:cNvSpPr txBox="1"/>
            <p:nvPr/>
          </p:nvSpPr>
          <p:spPr>
            <a:xfrm>
              <a:off x="8127206" y="4167471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728529" y="4182782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2</a:t>
              </a:r>
              <a:endParaRPr lang="zh-CN" altLang="en-US" sz="2800" b="1" dirty="0"/>
            </a:p>
          </p:txBody>
        </p:sp>
      </p:grp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22990"/>
              </p:ext>
            </p:extLst>
          </p:nvPr>
        </p:nvGraphicFramePr>
        <p:xfrm>
          <a:off x="1605745" y="3322779"/>
          <a:ext cx="4784307" cy="124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0084"/>
                <a:gridCol w="1477107"/>
                <a:gridCol w="14871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Total</a:t>
                      </a:r>
                      <a:r>
                        <a:rPr lang="en-US" altLang="zh-CN" sz="2400" baseline="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X0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400" dirty="0" smtClean="0"/>
                        <a:t>λ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LTS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0.87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0.16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HTS 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0.59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0.13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7873336" y="5170881"/>
            <a:ext cx="4148137" cy="1567233"/>
            <a:chOff x="7298989" y="3021840"/>
            <a:chExt cx="4148137" cy="15672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8989" y="3021840"/>
              <a:ext cx="4148137" cy="1044013"/>
            </a:xfrm>
            <a:prstGeom prst="rect">
              <a:avLst/>
            </a:prstGeom>
          </p:spPr>
        </p:pic>
        <p:cxnSp>
          <p:nvCxnSpPr>
            <p:cNvPr id="14" name="直接箭头连接符 13"/>
            <p:cNvCxnSpPr/>
            <p:nvPr/>
          </p:nvCxnSpPr>
          <p:spPr>
            <a:xfrm flipH="1" flipV="1">
              <a:off x="9448341" y="3021840"/>
              <a:ext cx="11723" cy="130562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9005649" y="4065853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1</a:t>
              </a:r>
              <a:endParaRPr lang="zh-CN" altLang="en-US" sz="2800" b="1" dirty="0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25485" y="5260707"/>
            <a:ext cx="183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The cryostat:</a:t>
            </a:r>
            <a:endParaRPr lang="zh-CN" altLang="en-US" b="1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74" y="5898821"/>
            <a:ext cx="2883070" cy="47220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1614" y="5381012"/>
            <a:ext cx="2105365" cy="128210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093" y="5381012"/>
            <a:ext cx="1775378" cy="12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3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Radiation thickness calculation of </a:t>
            </a:r>
            <a:r>
              <a:rPr lang="en-US" altLang="zh-CN" dirty="0" smtClean="0">
                <a:solidFill>
                  <a:srgbClr val="FF0000"/>
                </a:solidFill>
              </a:rPr>
              <a:t>3 </a:t>
            </a:r>
            <a:r>
              <a:rPr lang="en-US" altLang="zh-CN" dirty="0">
                <a:solidFill>
                  <a:srgbClr val="FF0000"/>
                </a:solidFill>
              </a:rPr>
              <a:t>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4445" y="1867137"/>
            <a:ext cx="9360281" cy="4351338"/>
          </a:xfrm>
        </p:spPr>
        <p:txBody>
          <a:bodyPr/>
          <a:lstStyle/>
          <a:p>
            <a:r>
              <a:rPr lang="en-US" altLang="zh-CN" dirty="0" smtClean="0"/>
              <a:t>LTS and HTS cable Comparison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Consider using the same Cryostat </a:t>
            </a:r>
            <a:r>
              <a:rPr lang="it-IT" altLang="zh-CN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it-IT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50 </a:t>
            </a:r>
            <a:r>
              <a:rPr lang="it-IT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mm Al</a:t>
            </a:r>
            <a:r>
              <a:rPr lang="it-IT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): </a:t>
            </a:r>
            <a:r>
              <a:rPr lang="it-IT" altLang="zh-CN" i="1" dirty="0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r>
              <a:rPr lang="it-IT" altLang="zh-CN" sz="1800" dirty="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r>
              <a:rPr lang="it-IT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it-IT" altLang="zh-CN" dirty="0" smtClean="0">
                <a:solidFill>
                  <a:srgbClr val="000000"/>
                </a:solidFill>
                <a:latin typeface="Calibri" panose="020F0502020204030204" pitchFamily="34" charset="0"/>
              </a:rPr>
              <a:t>0.56, </a:t>
            </a:r>
            <a:r>
              <a:rPr lang="it-IT" altLang="zh-CN" i="1" dirty="0">
                <a:solidFill>
                  <a:srgbClr val="000000"/>
                </a:solidFill>
                <a:latin typeface="Calibri" panose="020F0502020204030204" pitchFamily="34" charset="0"/>
              </a:rPr>
              <a:t>λ</a:t>
            </a:r>
            <a:r>
              <a:rPr lang="it-IT" altLang="zh-CN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it-IT" altLang="zh-CN" dirty="0" smtClean="0">
                <a:solidFill>
                  <a:srgbClr val="000000"/>
                </a:solidFill>
                <a:latin typeface="Calibri" panose="020F0502020204030204" pitchFamily="34" charset="0"/>
              </a:rPr>
              <a:t>0.14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988441"/>
              </p:ext>
            </p:extLst>
          </p:nvPr>
        </p:nvGraphicFramePr>
        <p:xfrm>
          <a:off x="1934468" y="2604499"/>
          <a:ext cx="4784307" cy="124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0084"/>
                <a:gridCol w="1477107"/>
                <a:gridCol w="14871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Total</a:t>
                      </a:r>
                      <a:r>
                        <a:rPr lang="en-US" altLang="zh-CN" sz="2400" baseline="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X0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400" dirty="0" smtClean="0"/>
                        <a:t>λ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LTS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1.18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0.18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HTS 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0.626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0.112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7873336" y="5330202"/>
            <a:ext cx="4148137" cy="1567233"/>
            <a:chOff x="7298989" y="3021840"/>
            <a:chExt cx="4148137" cy="15672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8989" y="3021840"/>
              <a:ext cx="4148137" cy="1044013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005649" y="4065853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800" b="1" dirty="0"/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727" y="1327709"/>
            <a:ext cx="1368406" cy="138066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4727" y="2708369"/>
            <a:ext cx="1368406" cy="138066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779" y="4767990"/>
            <a:ext cx="3867150" cy="771525"/>
          </a:xfrm>
          <a:prstGeom prst="rect">
            <a:avLst/>
          </a:prstGeom>
        </p:spPr>
      </p:pic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091686"/>
              </p:ext>
            </p:extLst>
          </p:nvPr>
        </p:nvGraphicFramePr>
        <p:xfrm>
          <a:off x="1902875" y="5386145"/>
          <a:ext cx="4784307" cy="1249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20084"/>
                <a:gridCol w="1477107"/>
                <a:gridCol w="14871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Total</a:t>
                      </a:r>
                      <a:r>
                        <a:rPr lang="en-US" altLang="zh-CN" sz="2400" baseline="0" dirty="0" smtClean="0"/>
                        <a:t> 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X0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altLang="zh-CN" sz="2400" dirty="0" smtClean="0"/>
                        <a:t>λ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LTS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1.74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0.32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HTS </a:t>
                      </a:r>
                      <a:r>
                        <a:rPr lang="en-US" altLang="zh-CN" sz="2000" baseline="0" dirty="0" smtClean="0"/>
                        <a:t> 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1.186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0.252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81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Cable </a:t>
            </a:r>
            <a:r>
              <a:rPr lang="en-US" altLang="zh-CN" dirty="0" smtClean="0"/>
              <a:t>development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LTS Cable </a:t>
            </a:r>
            <a:r>
              <a:rPr lang="en-US" altLang="zh-CN" dirty="0"/>
              <a:t>development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081365" y="5364749"/>
            <a:ext cx="140351" cy="103889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232712" y="5296332"/>
            <a:ext cx="1164272" cy="161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NbTi</a:t>
            </a:r>
            <a:r>
              <a:rPr lang="en-US" altLang="zh-CN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Rutherford cable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286" y="3598635"/>
            <a:ext cx="1867633" cy="926099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451432" y="3611265"/>
            <a:ext cx="379343" cy="235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3707286" y="3191796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Rutherford Cable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97504" y="3189770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NbTi</a:t>
            </a:r>
            <a:r>
              <a:rPr lang="en-US" altLang="zh-CN" dirty="0" smtClean="0"/>
              <a:t> wire</a:t>
            </a:r>
            <a:endParaRPr lang="zh-CN" altLang="en-US" dirty="0"/>
          </a:p>
        </p:txBody>
      </p:sp>
      <p:pic>
        <p:nvPicPr>
          <p:cNvPr id="14" name="图片 13" descr="Image_00_026.jpg_副本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24397" r="16306" b="26134"/>
          <a:stretch>
            <a:fillRect/>
          </a:stretch>
        </p:blipFill>
        <p:spPr bwMode="auto">
          <a:xfrm>
            <a:off x="6707912" y="3539303"/>
            <a:ext cx="1647092" cy="7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897452" y="3100604"/>
            <a:ext cx="302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Al Stabilized </a:t>
            </a:r>
            <a:r>
              <a:rPr lang="en-US" altLang="zh-CN" dirty="0" smtClean="0"/>
              <a:t>Rutherford Cable 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7" y="3591236"/>
            <a:ext cx="747384" cy="55126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56" y="4202875"/>
            <a:ext cx="2491877" cy="8527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941" y="4202875"/>
            <a:ext cx="1977429" cy="9243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673" y="2297726"/>
            <a:ext cx="2038350" cy="28384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4284" y="5617747"/>
            <a:ext cx="2103090" cy="503865"/>
          </a:xfrm>
          <a:prstGeom prst="rect">
            <a:avLst/>
          </a:prstGeom>
        </p:spPr>
      </p:pic>
      <p:sp>
        <p:nvSpPr>
          <p:cNvPr id="21" name="右箭头 20"/>
          <p:cNvSpPr/>
          <p:nvPr/>
        </p:nvSpPr>
        <p:spPr>
          <a:xfrm>
            <a:off x="2808154" y="3986355"/>
            <a:ext cx="585913" cy="51418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5860353" y="3986355"/>
            <a:ext cx="585913" cy="51418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8884313" y="4010547"/>
            <a:ext cx="585913" cy="51418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4389093" y="5054107"/>
                <a:ext cx="927843" cy="1322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8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zh-CN" altLang="en-US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093" y="5054107"/>
                <a:ext cx="927843" cy="13229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7235229" y="5054107"/>
                <a:ext cx="927843" cy="13229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8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zh-CN" altLang="en-US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229" y="5054107"/>
                <a:ext cx="927843" cy="132299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/>
          <p:cNvSpPr txBox="1"/>
          <p:nvPr/>
        </p:nvSpPr>
        <p:spPr>
          <a:xfrm>
            <a:off x="9314534" y="1850844"/>
            <a:ext cx="2695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Under development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21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Cable </a:t>
            </a:r>
            <a:r>
              <a:rPr lang="en-US" altLang="zh-CN" dirty="0" smtClean="0"/>
              <a:t>development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HTS Cable </a:t>
            </a:r>
            <a:r>
              <a:rPr lang="en-US" altLang="zh-CN" dirty="0"/>
              <a:t>development</a:t>
            </a:r>
            <a:endParaRPr lang="zh-CN" altLang="en-US" dirty="0"/>
          </a:p>
          <a:p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82062" y="4091509"/>
            <a:ext cx="4472765" cy="1826584"/>
            <a:chOff x="823968" y="4532237"/>
            <a:chExt cx="6233323" cy="2212311"/>
          </a:xfrm>
        </p:grpSpPr>
        <p:pic>
          <p:nvPicPr>
            <p:cNvPr id="22" name="图片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266" y="4532237"/>
              <a:ext cx="2496724" cy="1488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图片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266" y="5678283"/>
              <a:ext cx="2132530" cy="106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圆角矩形 23"/>
            <p:cNvSpPr/>
            <p:nvPr/>
          </p:nvSpPr>
          <p:spPr>
            <a:xfrm>
              <a:off x="823968" y="4837139"/>
              <a:ext cx="6233323" cy="190740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5990" y="4960125"/>
              <a:ext cx="3297115" cy="1717797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9448800" y="3792520"/>
            <a:ext cx="2749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20 layers </a:t>
            </a:r>
            <a:r>
              <a:rPr lang="en-US" altLang="zh-CN" b="1" dirty="0"/>
              <a:t>Al Stabilized </a:t>
            </a:r>
            <a:r>
              <a:rPr lang="en-US" altLang="zh-CN" b="1" dirty="0" err="1"/>
              <a:t>ReBCO</a:t>
            </a:r>
            <a:r>
              <a:rPr lang="en-US" altLang="zh-CN" b="1" dirty="0"/>
              <a:t> Stacked Tape Cable </a:t>
            </a:r>
            <a:endParaRPr lang="zh-CN" altLang="en-US" b="1" dirty="0"/>
          </a:p>
        </p:txBody>
      </p:sp>
      <p:sp>
        <p:nvSpPr>
          <p:cNvPr id="27" name="文本框 26"/>
          <p:cNvSpPr txBox="1"/>
          <p:nvPr/>
        </p:nvSpPr>
        <p:spPr>
          <a:xfrm>
            <a:off x="337766" y="3800813"/>
            <a:ext cx="187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1, HTS stack cable</a:t>
            </a:r>
            <a:endParaRPr lang="zh-CN" altLang="en-US" b="1" dirty="0"/>
          </a:p>
        </p:txBody>
      </p:sp>
      <p:pic>
        <p:nvPicPr>
          <p:cNvPr id="2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987" y="5152141"/>
            <a:ext cx="2181400" cy="113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5083955" y="4312296"/>
            <a:ext cx="4039993" cy="1605797"/>
            <a:chOff x="5132053" y="4968214"/>
            <a:chExt cx="3850939" cy="1614971"/>
          </a:xfrm>
        </p:grpSpPr>
        <p:pic>
          <p:nvPicPr>
            <p:cNvPr id="30" name="图片 11" descr="captur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692" y="5058358"/>
              <a:ext cx="1419365" cy="1448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图片 18" descr="C:\Users\Lenovo\Documents\Tongda\_DSC691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2809" y="5058358"/>
              <a:ext cx="2143718" cy="1434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圆角矩形 31"/>
            <p:cNvSpPr/>
            <p:nvPr/>
          </p:nvSpPr>
          <p:spPr>
            <a:xfrm>
              <a:off x="5132053" y="4968214"/>
              <a:ext cx="3850939" cy="161497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5083955" y="3829100"/>
            <a:ext cx="402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2, Add Al stabilization to HTS stack cable</a:t>
            </a:r>
            <a:endParaRPr lang="zh-CN" altLang="en-US" b="1" dirty="0"/>
          </a:p>
        </p:txBody>
      </p:sp>
      <p:sp>
        <p:nvSpPr>
          <p:cNvPr id="34" name="右箭头 33"/>
          <p:cNvSpPr/>
          <p:nvPr/>
        </p:nvSpPr>
        <p:spPr>
          <a:xfrm>
            <a:off x="4529668" y="4777064"/>
            <a:ext cx="585913" cy="51418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9256056" y="4756236"/>
            <a:ext cx="585913" cy="51418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3168360" y="2850544"/>
            <a:ext cx="129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ReBCO</a:t>
            </a:r>
            <a:r>
              <a:rPr lang="en-US" altLang="zh-CN" dirty="0" smtClean="0"/>
              <a:t> tape</a:t>
            </a:r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4740" y="2707151"/>
            <a:ext cx="2650107" cy="656094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68104" y="6032683"/>
            <a:ext cx="2695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Under development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750387" y="6032683"/>
            <a:ext cx="2695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Under development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5276" y="4608830"/>
            <a:ext cx="1641053" cy="5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12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5306" y="365125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HTS plan R&amp;D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Need to develop the Al stabilized HTS stack cable or other HTS cable.</a:t>
            </a:r>
          </a:p>
          <a:p>
            <a:r>
              <a:rPr lang="en-US" altLang="zh-CN" dirty="0" smtClean="0"/>
              <a:t>Got fund (3 million yuan)from CAS to develop the cable and prototype coil.</a:t>
            </a:r>
            <a:endParaRPr lang="zh-CN" altLang="en-US" dirty="0"/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6375225" y="2608215"/>
            <a:ext cx="5583436" cy="3703685"/>
            <a:chOff x="4072226" y="0"/>
            <a:chExt cx="8263702" cy="66110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06489" y="0"/>
              <a:ext cx="2829439" cy="661100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1454" y="3928304"/>
              <a:ext cx="2770773" cy="230391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72226" y="276568"/>
              <a:ext cx="5434263" cy="3519388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464" y="4116457"/>
            <a:ext cx="1633352" cy="8413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53" y="4870895"/>
            <a:ext cx="1594574" cy="6835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0080" y="4197644"/>
            <a:ext cx="1644081" cy="5443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624" y="4614084"/>
            <a:ext cx="1033014" cy="2557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6628" y="4890463"/>
            <a:ext cx="2286478" cy="646127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1247031" y="4396155"/>
            <a:ext cx="315434" cy="479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3405362" y="4478271"/>
            <a:ext cx="315434" cy="479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5811976" y="4537119"/>
            <a:ext cx="315434" cy="479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 rot="16200000">
            <a:off x="3418328" y="3559929"/>
            <a:ext cx="638908" cy="477925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562464" y="6420819"/>
            <a:ext cx="3995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3 years, from 2019.9 to 2022.9</a:t>
            </a:r>
            <a:endParaRPr lang="zh-CN" altLang="en-US" sz="2400" dirty="0"/>
          </a:p>
        </p:txBody>
      </p:sp>
      <p:sp>
        <p:nvSpPr>
          <p:cNvPr id="18" name="左大括号 17"/>
          <p:cNvSpPr/>
          <p:nvPr/>
        </p:nvSpPr>
        <p:spPr>
          <a:xfrm rot="16200000">
            <a:off x="9171505" y="3687963"/>
            <a:ext cx="474606" cy="5075679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186122" y="6396335"/>
            <a:ext cx="3995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2 </a:t>
            </a:r>
            <a:r>
              <a:rPr lang="en-US" altLang="zh-CN" sz="2400" dirty="0"/>
              <a:t>years, from </a:t>
            </a:r>
            <a:r>
              <a:rPr lang="en-US" altLang="zh-CN" sz="2400" dirty="0" smtClean="0"/>
              <a:t>2022.9 </a:t>
            </a:r>
            <a:r>
              <a:rPr lang="en-US" altLang="zh-CN" sz="2400" dirty="0"/>
              <a:t>to </a:t>
            </a:r>
            <a:r>
              <a:rPr lang="en-US" altLang="zh-CN" sz="2400" dirty="0" smtClean="0"/>
              <a:t>2024.9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410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1, </a:t>
            </a:r>
            <a:r>
              <a:rPr lang="en-US" altLang="zh-CN" dirty="0" smtClean="0"/>
              <a:t>CEPC </a:t>
            </a:r>
            <a:r>
              <a:rPr lang="en-US" altLang="zh-CN" dirty="0"/>
              <a:t>detector </a:t>
            </a:r>
            <a:r>
              <a:rPr lang="en-US" altLang="zh-CN" dirty="0" smtClean="0"/>
              <a:t>magnet </a:t>
            </a:r>
            <a:r>
              <a:rPr lang="en-US" altLang="zh-CN" dirty="0" smtClean="0"/>
              <a:t>parameters at </a:t>
            </a:r>
            <a:r>
              <a:rPr lang="en-US" altLang="zh-CN" dirty="0" smtClean="0"/>
              <a:t>present.</a:t>
            </a:r>
            <a:endParaRPr lang="en-US" altLang="zh-CN" dirty="0"/>
          </a:p>
          <a:p>
            <a:r>
              <a:rPr lang="en-US" altLang="zh-CN" dirty="0"/>
              <a:t>2, </a:t>
            </a:r>
            <a:r>
              <a:rPr lang="en-US" altLang="zh-CN" dirty="0" smtClean="0"/>
              <a:t>Magnet inside </a:t>
            </a:r>
            <a:r>
              <a:rPr lang="en-US" altLang="zh-CN" dirty="0" smtClean="0"/>
              <a:t>Calorimeter</a:t>
            </a:r>
          </a:p>
          <a:p>
            <a:r>
              <a:rPr lang="en-US" altLang="zh-CN" dirty="0"/>
              <a:t>3</a:t>
            </a:r>
            <a:r>
              <a:rPr lang="en-US" altLang="zh-CN" dirty="0" smtClean="0"/>
              <a:t>, Radiation length of different superconducting materials.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776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02" y="2238703"/>
            <a:ext cx="6422076" cy="33053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1, New </a:t>
            </a:r>
            <a:r>
              <a:rPr lang="en-US" altLang="zh-CN" dirty="0" smtClean="0"/>
              <a:t>version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393909" y="5587834"/>
            <a:ext cx="143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CDR version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239375" y="5544088"/>
            <a:ext cx="1893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New version </a:t>
            </a:r>
            <a:endParaRPr lang="zh-CN" altLang="en-US" dirty="0"/>
          </a:p>
        </p:txBody>
      </p:sp>
      <p:graphicFrame>
        <p:nvGraphicFramePr>
          <p:cNvPr id="7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109078"/>
              </p:ext>
            </p:extLst>
          </p:nvPr>
        </p:nvGraphicFramePr>
        <p:xfrm>
          <a:off x="6716179" y="1277006"/>
          <a:ext cx="5362355" cy="4450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00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5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2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4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CMS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CEPC CDR version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CEPC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New version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Central field (T)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Operating current (A)</a:t>
                      </a:r>
                      <a:endParaRPr lang="zh-CN" sz="2000" b="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19600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15779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16796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Inner diameter of coil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6360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7200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7200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Length of coil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12480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7606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7600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Barrel yoke inner diameter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9180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8800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9200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3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Barrel yoke outer diameter (mm)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14000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14480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12120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Total length of yoke (mm)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20040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13966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12020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Weight of barrel yoke (t)</a:t>
                      </a:r>
                      <a:endParaRPr lang="zh-CN" sz="1800" kern="1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6000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5940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3137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Weight of each end cap (t)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2000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3316.6</a:t>
                      </a:r>
                      <a:endParaRPr lang="zh-CN" sz="1800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1144</a:t>
                      </a:r>
                      <a:endParaRPr lang="zh-CN" sz="1800" kern="1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Total weight of yoke (t)</a:t>
                      </a:r>
                      <a:endParaRPr lang="zh-CN" sz="2000" b="1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10,000</a:t>
                      </a:r>
                      <a:endParaRPr lang="zh-CN" sz="2000" b="1" kern="1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</a:rPr>
                        <a:t>12,573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5,425</a:t>
                      </a:r>
                      <a:endParaRPr lang="zh-CN" sz="20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08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detector magnet baseline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6222" y="1690688"/>
            <a:ext cx="4072694" cy="1085851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/>
              <a:t>C</a:t>
            </a:r>
            <a:r>
              <a:rPr lang="en-US" altLang="zh-CN" sz="2400" dirty="0" smtClean="0"/>
              <a:t>able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lvl="1"/>
            <a:r>
              <a:rPr lang="en-US" altLang="zh-CN" sz="2200" dirty="0" smtClean="0"/>
              <a:t>Al stabilized </a:t>
            </a:r>
            <a:r>
              <a:rPr lang="en-US" altLang="zh-CN" sz="2200" dirty="0" err="1" smtClean="0"/>
              <a:t>NbTi</a:t>
            </a:r>
            <a:r>
              <a:rPr lang="en-US" altLang="zh-CN" sz="2200" dirty="0" smtClean="0"/>
              <a:t> Rutherford cable</a:t>
            </a:r>
            <a:endParaRPr lang="zh-CN" altLang="en-US" sz="2200" dirty="0"/>
          </a:p>
        </p:txBody>
      </p:sp>
      <p:pic>
        <p:nvPicPr>
          <p:cNvPr id="4" name="图片 3" descr="F:\CEPC\超导电缆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51" y="2783426"/>
            <a:ext cx="3441850" cy="34534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91051" y="6352605"/>
            <a:ext cx="29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Cable configuration, unit, mm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621428" y="1690688"/>
            <a:ext cx="63061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Coil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Divide into 3 coils in axial direction</a:t>
            </a:r>
            <a:r>
              <a:rPr lang="zh-CN" altLang="en-US" sz="2200" dirty="0" smtClean="0"/>
              <a:t>，</a:t>
            </a:r>
            <a:r>
              <a:rPr lang="en-US" altLang="zh-CN" sz="2200" dirty="0" smtClean="0"/>
              <a:t>4 layers in radial direction</a:t>
            </a:r>
            <a:endParaRPr lang="zh-CN" altLang="en-US" sz="2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06" y="3127460"/>
            <a:ext cx="4600488" cy="3459977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6351373" y="3929449"/>
            <a:ext cx="321276" cy="87733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3954162" y="4411362"/>
            <a:ext cx="239721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371094" y="5608088"/>
            <a:ext cx="107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Layer 1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0371093" y="4847262"/>
            <a:ext cx="107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Layer 2</a:t>
            </a:r>
            <a:endParaRPr lang="zh-CN" altLang="en-US" sz="2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0365139" y="4137281"/>
            <a:ext cx="107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Layer 3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0365138" y="3376455"/>
            <a:ext cx="107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Layer 4</a:t>
            </a:r>
            <a:endParaRPr lang="zh-CN" altLang="en-US" sz="2400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59" y="4137281"/>
            <a:ext cx="217573" cy="96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90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detector magnet baseline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34" y="1762306"/>
            <a:ext cx="8998540" cy="39685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00836" y="2730912"/>
            <a:ext cx="2506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</a:t>
            </a:r>
            <a:r>
              <a:rPr lang="en-US" altLang="zh-CN" sz="2000" dirty="0" smtClean="0">
                <a:solidFill>
                  <a:srgbClr val="FF0000"/>
                </a:solidFill>
              </a:rPr>
              <a:t>thickness</a:t>
            </a:r>
            <a:r>
              <a:rPr lang="en-US" altLang="zh-CN" sz="2000" dirty="0" smtClean="0"/>
              <a:t> of the magnet: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950 mm</a:t>
            </a:r>
          </a:p>
          <a:p>
            <a:r>
              <a:rPr lang="en-US" altLang="zh-CN" sz="2000" dirty="0" smtClean="0"/>
              <a:t>Length: 8500 mm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7213600" y="5116945"/>
            <a:ext cx="286327" cy="61389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8714509" y="5116944"/>
            <a:ext cx="286327" cy="613899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3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Magnet Inside Calorimeter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Inner diameter of the magnet: 2 m</a:t>
            </a:r>
          </a:p>
          <a:p>
            <a:r>
              <a:rPr lang="en-US" altLang="zh-CN" dirty="0" smtClean="0"/>
              <a:t>Length: 6 m</a:t>
            </a:r>
          </a:p>
          <a:p>
            <a:r>
              <a:rPr lang="en-US" altLang="zh-CN" dirty="0" smtClean="0"/>
              <a:t>The central magnetic field strength:</a:t>
            </a:r>
          </a:p>
          <a:p>
            <a:pPr lvl="1"/>
            <a:r>
              <a:rPr lang="en-US" altLang="zh-CN" dirty="0" smtClean="0"/>
              <a:t>2 T ?  It is similar to the plan of INFN.</a:t>
            </a:r>
          </a:p>
          <a:p>
            <a:pPr lvl="1"/>
            <a:r>
              <a:rPr lang="en-US" altLang="zh-CN" dirty="0" smtClean="0"/>
              <a:t>3 T 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5101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SOLENOID FOR IDEA Detector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37348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b="1" i="1" dirty="0"/>
              <a:t>Ultra-light 2T/4m bore Detector </a:t>
            </a:r>
            <a:r>
              <a:rPr lang="en-US" altLang="zh-CN" b="1" i="1" dirty="0" smtClean="0"/>
              <a:t>Solenoid 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016" y="2326223"/>
            <a:ext cx="6878421" cy="4531777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606438"/>
              </p:ext>
            </p:extLst>
          </p:nvPr>
        </p:nvGraphicFramePr>
        <p:xfrm>
          <a:off x="506188" y="2854659"/>
          <a:ext cx="4162952" cy="1981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08191"/>
                <a:gridCol w="12547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Property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Value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Magnetic</a:t>
                      </a:r>
                      <a:r>
                        <a:rPr lang="en-US" altLang="zh-CN" sz="2000" baseline="0" dirty="0" smtClean="0"/>
                        <a:t> field in center (T)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Free bore diameter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4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Cold</a:t>
                      </a:r>
                      <a:r>
                        <a:rPr lang="en-US" altLang="zh-CN" sz="2000" baseline="0" dirty="0" smtClean="0"/>
                        <a:t> mass inner radius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2.2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Cold</a:t>
                      </a:r>
                      <a:r>
                        <a:rPr lang="en-US" altLang="zh-CN" sz="2000" baseline="0" dirty="0" smtClean="0"/>
                        <a:t> mass length (m)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6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10820478" y="4935446"/>
            <a:ext cx="697117" cy="4332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0954772" y="3412951"/>
            <a:ext cx="697117" cy="4332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13441" y="5206839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The thickness of the magnet: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500 </a:t>
            </a:r>
            <a:r>
              <a:rPr lang="en-US" altLang="zh-CN" sz="2000" b="1" dirty="0">
                <a:solidFill>
                  <a:srgbClr val="FF0000"/>
                </a:solidFill>
              </a:rPr>
              <a:t>mm</a:t>
            </a:r>
          </a:p>
          <a:p>
            <a:r>
              <a:rPr lang="en-US" altLang="zh-CN" dirty="0"/>
              <a:t>Length: </a:t>
            </a:r>
            <a:r>
              <a:rPr lang="en-US" altLang="zh-CN" dirty="0" smtClean="0"/>
              <a:t>6000 </a:t>
            </a:r>
            <a:r>
              <a:rPr lang="en-US" altLang="zh-CN" dirty="0"/>
              <a:t>mm</a:t>
            </a:r>
          </a:p>
        </p:txBody>
      </p:sp>
      <p:sp>
        <p:nvSpPr>
          <p:cNvPr id="9" name="矩形 8"/>
          <p:cNvSpPr/>
          <p:nvPr/>
        </p:nvSpPr>
        <p:spPr>
          <a:xfrm>
            <a:off x="2111775" y="5798661"/>
            <a:ext cx="2897108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10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 challenging work 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右箭头 9"/>
          <p:cNvSpPr/>
          <p:nvPr/>
        </p:nvSpPr>
        <p:spPr>
          <a:xfrm rot="16200000">
            <a:off x="3159661" y="5599162"/>
            <a:ext cx="497940" cy="303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965303" y="163386"/>
            <a:ext cx="2132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 smtClean="0">
                <a:latin typeface="Calibri" panose="020F0502020204030204" pitchFamily="34" charset="0"/>
              </a:rPr>
              <a:t> </a:t>
            </a:r>
            <a:r>
              <a:rPr lang="en-US" altLang="zh-CN" b="1" i="1" dirty="0">
                <a:latin typeface="Calibri" panose="020F0502020204030204" pitchFamily="34" charset="0"/>
              </a:rPr>
              <a:t>Herman ten </a:t>
            </a:r>
            <a:r>
              <a:rPr lang="en-US" altLang="zh-CN" b="1" i="1" dirty="0" smtClean="0">
                <a:latin typeface="Calibri" panose="020F0502020204030204" pitchFamily="34" charset="0"/>
              </a:rPr>
              <a:t>Kate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037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SOLENOID FOR </a:t>
            </a:r>
            <a:r>
              <a:rPr lang="en-US" altLang="zh-CN" b="1" dirty="0" smtClean="0"/>
              <a:t>Detector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51" y="3647960"/>
            <a:ext cx="2086070" cy="1649998"/>
          </a:xfrm>
          <a:prstGeom prst="rect">
            <a:avLst/>
          </a:prstGeom>
        </p:spPr>
      </p:pic>
      <p:pic>
        <p:nvPicPr>
          <p:cNvPr id="11" name="内容占位符 10" descr="F:\CEPC\超导电缆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677" y="2638477"/>
            <a:ext cx="3680499" cy="366896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711451" y="1721056"/>
            <a:ext cx="1590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IDEA: LTS cable</a:t>
            </a:r>
          </a:p>
          <a:p>
            <a:r>
              <a:rPr lang="en-US" altLang="zh-CN" dirty="0" smtClean="0"/>
              <a:t>Current: 20 kA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3706640" y="1721056"/>
            <a:ext cx="214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CMS/CEPC: LTS cable</a:t>
            </a:r>
          </a:p>
          <a:p>
            <a:r>
              <a:rPr lang="en-US" altLang="zh-CN" dirty="0" smtClean="0"/>
              <a:t>Current: 20 kA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286" y="2457655"/>
            <a:ext cx="1368406" cy="138066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286" y="3838315"/>
            <a:ext cx="1368406" cy="138066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639175" y="1924050"/>
            <a:ext cx="231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3T IDEA: 2layers, 15 kA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386870" y="5429220"/>
            <a:ext cx="4287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The thickness of the magnet: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700-800 </a:t>
            </a:r>
            <a:r>
              <a:rPr lang="en-US" altLang="zh-CN" sz="2000" b="1" dirty="0">
                <a:solidFill>
                  <a:srgbClr val="FF0000"/>
                </a:solidFill>
              </a:rPr>
              <a:t>mm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22760" y="5829330"/>
            <a:ext cx="2335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B050"/>
                </a:solidFill>
              </a:rPr>
              <a:t>This is more reliable.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70833" y="424607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/>
              <a:t>30</a:t>
            </a:r>
            <a:r>
              <a:rPr lang="en-US" altLang="zh-CN" sz="2000" dirty="0" smtClean="0"/>
              <a:t> 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56376" y="50469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10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51799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3, CEPC </a:t>
            </a:r>
            <a:r>
              <a:rPr lang="en-US" altLang="zh-CN" dirty="0"/>
              <a:t>HTS plan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3739" y="1579440"/>
            <a:ext cx="10515600" cy="612775"/>
          </a:xfrm>
        </p:spPr>
        <p:txBody>
          <a:bodyPr/>
          <a:lstStyle/>
          <a:p>
            <a:r>
              <a:rPr lang="en-US" altLang="zh-CN" dirty="0" smtClean="0"/>
              <a:t>Coil winding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985" y="2178213"/>
            <a:ext cx="1958853" cy="19763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89734" y="2581636"/>
            <a:ext cx="715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/>
              <a:t>LTS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989734" y="5066928"/>
            <a:ext cx="8286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/>
              <a:t>HTS</a:t>
            </a:r>
            <a:endParaRPr lang="zh-CN" altLang="en-US" sz="3200" dirty="0"/>
          </a:p>
        </p:txBody>
      </p:sp>
      <p:grpSp>
        <p:nvGrpSpPr>
          <p:cNvPr id="9" name="组合 8"/>
          <p:cNvGrpSpPr/>
          <p:nvPr/>
        </p:nvGrpSpPr>
        <p:grpSpPr>
          <a:xfrm>
            <a:off x="2541648" y="5066927"/>
            <a:ext cx="4001142" cy="857936"/>
            <a:chOff x="2541648" y="5066927"/>
            <a:chExt cx="4001142" cy="857936"/>
          </a:xfrm>
        </p:grpSpPr>
        <p:pic>
          <p:nvPicPr>
            <p:cNvPr id="1026" name="Picture 2" descr="批注 2020-05-10 1044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648" y="5066928"/>
              <a:ext cx="1333714" cy="85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批注 2020-05-10 1044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362" y="5066928"/>
              <a:ext cx="1333714" cy="85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批注 2020-05-10 1044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076" y="5066927"/>
              <a:ext cx="1333714" cy="85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829" y="1924649"/>
            <a:ext cx="4310970" cy="656987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V="1">
            <a:off x="7420708" y="3446585"/>
            <a:ext cx="4595446" cy="70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372" y="4771293"/>
            <a:ext cx="4988736" cy="326166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V="1">
            <a:off x="7420708" y="6281491"/>
            <a:ext cx="4595446" cy="703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3511183" y="415460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vertical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configuration</a:t>
            </a:r>
            <a:r>
              <a:rPr lang="en-US" altLang="zh-CN" dirty="0">
                <a:solidFill>
                  <a:srgbClr val="999999"/>
                </a:solidFill>
                <a:latin typeface="Arial" panose="020B0604020202020204" pitchFamily="34" charset="0"/>
              </a:rPr>
              <a:t> 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305999" y="6167163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horizontal configuration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9904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816</Words>
  <Application>Microsoft Office PowerPoint</Application>
  <PresentationFormat>宽屏</PresentationFormat>
  <Paragraphs>358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 Unicode MS</vt:lpstr>
      <vt:lpstr>MS Mincho</vt:lpstr>
      <vt:lpstr>宋体</vt:lpstr>
      <vt:lpstr>微软雅黑</vt:lpstr>
      <vt:lpstr>Arial</vt:lpstr>
      <vt:lpstr>Calibri</vt:lpstr>
      <vt:lpstr>Calibri Light</vt:lpstr>
      <vt:lpstr>Cambria</vt:lpstr>
      <vt:lpstr>Cambria Math</vt:lpstr>
      <vt:lpstr>Times New Roman</vt:lpstr>
      <vt:lpstr>Office 主题</vt:lpstr>
      <vt:lpstr>CEPC detector solenoid magnet</vt:lpstr>
      <vt:lpstr>Outline </vt:lpstr>
      <vt:lpstr>1, New version</vt:lpstr>
      <vt:lpstr>CEPC detector magnet baseline</vt:lpstr>
      <vt:lpstr>CEPC detector magnet baseline</vt:lpstr>
      <vt:lpstr>Magnet Inside Calorimeter</vt:lpstr>
      <vt:lpstr>SOLENOID FOR IDEA Detector</vt:lpstr>
      <vt:lpstr>SOLENOID FOR Detector</vt:lpstr>
      <vt:lpstr>3, CEPC HTS plan</vt:lpstr>
      <vt:lpstr>Radiation thickness calculation of 2 T</vt:lpstr>
      <vt:lpstr>Radiation thickness calculation of 2 T</vt:lpstr>
      <vt:lpstr>Radiation thickness calculation of 2 T</vt:lpstr>
      <vt:lpstr>Radiation thickness calculation of 3 T</vt:lpstr>
      <vt:lpstr>Cable development</vt:lpstr>
      <vt:lpstr>Cable development</vt:lpstr>
      <vt:lpstr>HTS plan R&amp;D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HTS plan and Radiation thickness calculation</dc:title>
  <dc:creator>Ning Feipeng</dc:creator>
  <cp:lastModifiedBy>Ning Feipeng</cp:lastModifiedBy>
  <cp:revision>153</cp:revision>
  <dcterms:created xsi:type="dcterms:W3CDTF">2020-06-01T06:08:35Z</dcterms:created>
  <dcterms:modified xsi:type="dcterms:W3CDTF">2020-07-21T08:00:56Z</dcterms:modified>
</cp:coreProperties>
</file>