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93" r:id="rId4"/>
    <p:sldId id="294" r:id="rId5"/>
    <p:sldId id="257" r:id="rId6"/>
    <p:sldId id="263" r:id="rId7"/>
    <p:sldId id="291" r:id="rId8"/>
    <p:sldId id="286" r:id="rId9"/>
    <p:sldId id="266" r:id="rId10"/>
    <p:sldId id="292" r:id="rId11"/>
    <p:sldId id="329" r:id="rId12"/>
    <p:sldId id="264" r:id="rId13"/>
    <p:sldId id="307" r:id="rId14"/>
    <p:sldId id="302" r:id="rId15"/>
    <p:sldId id="334" r:id="rId16"/>
    <p:sldId id="305" r:id="rId17"/>
    <p:sldId id="272" r:id="rId18"/>
    <p:sldId id="333" r:id="rId19"/>
    <p:sldId id="313" r:id="rId20"/>
    <p:sldId id="314" r:id="rId21"/>
    <p:sldId id="338" r:id="rId22"/>
    <p:sldId id="315" r:id="rId23"/>
    <p:sldId id="316" r:id="rId24"/>
    <p:sldId id="317" r:id="rId25"/>
    <p:sldId id="320" r:id="rId26"/>
    <p:sldId id="328" r:id="rId27"/>
    <p:sldId id="318" r:id="rId28"/>
    <p:sldId id="319" r:id="rId29"/>
    <p:sldId id="277" r:id="rId30"/>
    <p:sldId id="336" r:id="rId31"/>
    <p:sldId id="337" r:id="rId32"/>
    <p:sldId id="339" r:id="rId33"/>
    <p:sldId id="340" r:id="rId34"/>
    <p:sldId id="342" r:id="rId35"/>
    <p:sldId id="343" r:id="rId36"/>
    <p:sldId id="335" r:id="rId37"/>
    <p:sldId id="34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FFE9-2764-4274-984C-05ADFB445A5A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E311-8B52-46B0-837C-333C8C10B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13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64703-A5EE-40AA-B9B9-1C5B1864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EEF663-37DF-467C-AC1F-53C7CA5A4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74809D-F875-4DC8-9E9A-34E18279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B02-ABE9-4949-A5A1-68CD36AAAC15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3BB1D-D463-4C7F-A2E4-BD5824B6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139AD-568D-4C99-8226-96FC1E34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78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60177-562C-4F55-8A29-D2F2F7E0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A008EB-1423-46ED-B276-62403A0E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50FEB-1AB0-4FAA-900A-131AD378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C8DE-FB1D-4918-9354-58C1D0B449D1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486A4-6C4C-4041-A4EA-DFB49897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FA474-FDAA-425B-BD45-342CAD67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0100DF-9935-4432-9100-95B8B5AC3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07176A-B3CD-4D85-9ADB-D149F227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AB404A-0259-493A-854C-5973D1E7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3056-E872-44B0-8F81-499E8B0B317B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4298AB-D8C0-4E6F-AA85-5A699167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75A727-BBE9-48A6-A3F0-30144AF9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6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66615-77B5-4342-B6DA-10E68306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D53DF4-8547-4558-B0FB-E24FF173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F47752-CAF4-47A9-AA3A-9CCB334B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0AC8-FA6C-4AAA-8074-C6F09FCBEC1C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3E85E4-C4FC-4B83-95B9-062EE5C9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78C7E4-7850-4EFC-856A-DE18A669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6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13863-5122-46BA-819D-B1AE5EEF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B7B81C-2C99-45A8-A7BD-CD8C0B8A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27E60E-70FA-4231-B226-BF8EA2DD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F1D-0837-4796-8623-2DF7F4FA716B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70879F-6BC0-4250-A366-E10CC7F1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32E4AE-2BD6-4445-8B11-25402530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3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8447F-CA41-4F1D-A708-24B83B58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8A8FE1-8683-4254-8EF9-32B1D453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6896A5-C004-4A7D-888B-AC48EAA44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DCD0D6-1F35-4E0B-BCE9-C18D6F84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48C8-6918-4522-84EC-644A9480F2B3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8AA73D-4881-4FC8-872D-22762593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FE29E9-229F-46FD-8DDB-E8EAB5B5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4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5DB54-B1AC-4019-B2E9-85AF62AA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93E566-AD0B-4380-AA7B-DC23BCEB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768C7A-F19E-4239-9170-4E82D91E6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6A3158-C977-422C-9EA7-6833C3A7B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F9B98E-8FA2-46AE-8906-AE1BB740C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ADC319-4277-496B-9272-19FD6997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1173-DE38-4445-9611-5AF208149133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ACF9A9-7FAB-4F0C-87B7-7D2955A3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87AC62-F1CB-47A7-82DC-B742C90E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8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8B952-FF4F-46D1-81E3-6ADBD25A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0F8D92-E470-423E-B735-EF007254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565A-7E94-45DA-B71E-CC26CA1BDDB0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0BE377-EDEF-4D8D-976E-FE1C66AE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B1A164-B116-47A0-A2E0-14A99C50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EE1BDF-6B0F-4F97-8B48-951A1A64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7224-98BE-49A6-987F-8FDD8F2A2203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2C7AD9-C6DF-4AE0-A2A4-E19ABE92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259AC7-2472-4BA1-A7CB-862E53F9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3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04086-C253-4FF6-A7A1-64D86734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F07640-2B9D-4E6E-9CE2-6D03CE2C1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32129F-6D12-434B-8CA5-43D812112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367EE2-7664-40BC-8825-09B9D99C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E877-6168-468F-BEE5-FF82AD9AE32C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209AED-D001-4072-8978-EC09D622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9FADCA-8CF1-4899-8024-52F372F9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3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82D5E-BEE0-41CF-9254-9AB25E06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048B25-8D6D-4E98-B0F3-14DE71C2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9AB904-463F-4FE7-9856-4CA53F4B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6EA008-8CF7-4043-9465-2DA3D029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36D0-0D63-4A35-B6F3-2DD0FC672697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DA7025-13A2-4537-9654-5CCCD3E8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4F61FB-EB5E-47E0-AB1D-B69B462B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7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30E095-3F5B-48D4-9CA2-804F3E0C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A4841E-1079-43F4-B44D-C18DED97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E24D1-24B5-48CD-8DD4-44D0CC045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8473-5096-4675-BE00-9B09FF037C1F}" type="datetime1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EF2223-33FE-4778-B030-0A6520F0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27D41-8D41-4685-8576-CDB5E0EFB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D526-71CC-4017-BA04-6B7573893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7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74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3.emf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8.png"/><Relationship Id="rId4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590.png"/><Relationship Id="rId7" Type="http://schemas.openxmlformats.org/officeDocument/2006/relationships/image" Target="../media/image70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81AEB-01A2-4FA8-83EC-79379995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3" y="1122363"/>
            <a:ext cx="11662347" cy="162083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CMI model and heavy multiquarks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838641-AAD8-4FD2-B178-385CE284B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746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Yan-Rui Liu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刘言锐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Shandong University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Nanjing Normal University</a:t>
            </a:r>
          </a:p>
          <a:p>
            <a:r>
              <a:rPr lang="en-US" altLang="zh-CN" dirty="0"/>
              <a:t>2020. 6. 20</a:t>
            </a:r>
          </a:p>
        </p:txBody>
      </p:sp>
      <p:pic>
        <p:nvPicPr>
          <p:cNvPr id="4" name="图片 3" descr="sdu.jpg">
            <a:extLst>
              <a:ext uri="{FF2B5EF4-FFF2-40B4-BE49-F238E27FC236}">
                <a16:creationId xmlns:a16="http://schemas.microsoft.com/office/drawing/2014/main" id="{06D79515-EF87-424D-B85D-897EDBD9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EEB06B-D2FF-446E-BBA6-EEA5C77B243D}"/>
              </a:ext>
            </a:extLst>
          </p:cNvPr>
          <p:cNvSpPr/>
          <p:nvPr/>
        </p:nvSpPr>
        <p:spPr>
          <a:xfrm>
            <a:off x="9224335" y="164196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“</a:t>
            </a:r>
            <a:r>
              <a:rPr lang="zh-CN" altLang="en-US" dirty="0"/>
              <a:t>低质量多轻子末态研讨会</a:t>
            </a:r>
            <a:r>
              <a:rPr lang="en-US" altLang="zh-CN" dirty="0"/>
              <a:t>”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2A246-DBB1-472F-BA21-04576A77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5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21F162D-33E7-43D0-8ADA-E50D02ADAE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Decays</a:t>
                </a:r>
                <a:br>
                  <a:rPr lang="en-US" altLang="zh-CN" sz="2400" dirty="0"/>
                </a:br>
                <a:r>
                  <a:rPr lang="en-US" altLang="zh-CN" sz="2400" dirty="0"/>
                  <a:t>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𝑞𝑞𝑞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, PRD100, 054002 (2019);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/>
                  <a:t>, PRD101, 114017 (2020)]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21F162D-33E7-43D0-8ADA-E50D02ADA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4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http://latex2png.com/output/latex_aeb14e93c30ef52cde7e619c068e4cac.png">
            <a:extLst>
              <a:ext uri="{FF2B5EF4-FFF2-40B4-BE49-F238E27FC236}">
                <a16:creationId xmlns:a16="http://schemas.microsoft.com/office/drawing/2014/main" id="{BFD195B1-7087-4C8F-83CC-F1AEF64A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35" y="1795961"/>
            <a:ext cx="2220387" cy="4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latex2png.com/output/latex_14abd3578e2c996803dc8f328f3283ae.png">
            <a:extLst>
              <a:ext uri="{FF2B5EF4-FFF2-40B4-BE49-F238E27FC236}">
                <a16:creationId xmlns:a16="http://schemas.microsoft.com/office/drawing/2014/main" id="{8A6D9E27-E0FF-4E09-ADFA-491025EE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86" y="2648291"/>
            <a:ext cx="4980260" cy="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latex2png.com/output/latex_d9dbd505f4b8832d22695dc79981416e.png">
            <a:extLst>
              <a:ext uri="{FF2B5EF4-FFF2-40B4-BE49-F238E27FC236}">
                <a16:creationId xmlns:a16="http://schemas.microsoft.com/office/drawing/2014/main" id="{8E86A679-E0C4-49BD-8401-B3113CAD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2" y="3550597"/>
            <a:ext cx="8750850" cy="6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atex2png.com/output/latex_2354d42135770d744c130987607cb605.png">
            <a:extLst>
              <a:ext uri="{FF2B5EF4-FFF2-40B4-BE49-F238E27FC236}">
                <a16:creationId xmlns:a16="http://schemas.microsoft.com/office/drawing/2014/main" id="{3C8C4308-373B-4626-A093-3A676912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40" y="5349874"/>
            <a:ext cx="3350151" cy="9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atex2png.com/output/latex_d2fc3a366d3dd32ea50e57fb19c7e108.png">
            <a:extLst>
              <a:ext uri="{FF2B5EF4-FFF2-40B4-BE49-F238E27FC236}">
                <a16:creationId xmlns:a16="http://schemas.microsoft.com/office/drawing/2014/main" id="{754F40CF-DDFB-4D21-ABA7-9BD8B3D1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01" y="4441301"/>
            <a:ext cx="7207074" cy="5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EC8936-73F7-4CB4-9EAB-BCFC9867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8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Hidden-charm pentaquark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527243"/>
                <a:ext cx="11300690" cy="508756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Interpretations: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molecules</a:t>
                </a:r>
                <a:r>
                  <a:rPr lang="en-US" altLang="zh-CN" dirty="0"/>
                  <a:t>, compact penta-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quarks, </a:t>
                </a:r>
                <a:r>
                  <a:rPr lang="en-US" altLang="zh-CN" dirty="0" err="1"/>
                  <a:t>hadrocharmonia</a:t>
                </a:r>
                <a:r>
                  <a:rPr lang="en-US" altLang="zh-CN" dirty="0"/>
                  <a:t>, kinematical effects,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triangle singularity, ...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en-US" altLang="zh-CN" sz="1900" dirty="0"/>
                  <a:t>[See e.g. Phys.Rept.639, 1; PPNP 107, 237]</a:t>
                </a:r>
                <a:endParaRPr lang="en-US" altLang="zh-CN" dirty="0"/>
              </a:p>
              <a:p>
                <a:r>
                  <a:rPr lang="en-US" altLang="zh-CN" dirty="0"/>
                  <a:t>J/</a:t>
                </a:r>
                <a:r>
                  <a:rPr lang="en-US" altLang="zh-CN" dirty="0">
                    <a:sym typeface="Symbol" panose="05050102010706020507" pitchFamily="18" charset="2"/>
                  </a:rPr>
                  <a:t></a:t>
                </a:r>
                <a:r>
                  <a:rPr lang="en-US" altLang="zh-CN" dirty="0"/>
                  <a:t> N resonance?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altLang="zh-CN" dirty="0"/>
                  <a:t>   (</a:t>
                </a:r>
                <a:r>
                  <a:rPr lang="en-US" altLang="zh-CN" sz="2400" dirty="0"/>
                  <a:t>4380-4035=345 MeV but a=0.71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400" dirty="0"/>
                  <a:t>0.48 </a:t>
                </a:r>
                <a:r>
                  <a:rPr lang="en-US" altLang="zh-CN" sz="2400" dirty="0" err="1"/>
                  <a:t>fm</a:t>
                </a:r>
                <a:r>
                  <a:rPr lang="en-US" altLang="zh-CN" sz="2400" dirty="0"/>
                  <a:t> </a:t>
                </a:r>
              </a:p>
              <a:p>
                <a:pPr>
                  <a:buFontTx/>
                  <a:buNone/>
                </a:pPr>
                <a:r>
                  <a:rPr lang="en-US" altLang="zh-CN" sz="2400" dirty="0"/>
                  <a:t>    [Yokokawa et al, PRD74, 034504(2006)]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Colored charm-</a:t>
                </a:r>
                <a:r>
                  <a:rPr lang="en-US" altLang="zh-CN" dirty="0" err="1"/>
                  <a:t>anticharm</a:t>
                </a:r>
                <a:r>
                  <a:rPr lang="en-US" altLang="zh-CN" dirty="0"/>
                  <a:t> pair?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1900" dirty="0"/>
                  <a:t>  [Takeuchi, Takizawa, 1608.05475;   Wu, Liu, Chen, Liu, Zhu, 1701.03873;   </a:t>
                </a:r>
              </a:p>
              <a:p>
                <a:pPr marL="0" indent="0">
                  <a:buNone/>
                </a:pPr>
                <a:r>
                  <a:rPr lang="en-US" altLang="zh-CN" sz="1900" dirty="0"/>
                  <a:t>   Li, Liu, Liu, Si, Zhang, 1706.04765;  </a:t>
                </a:r>
                <a:r>
                  <a:rPr lang="en-US" altLang="zh-CN" sz="1900" dirty="0" err="1"/>
                  <a:t>Irie</a:t>
                </a:r>
                <a:r>
                  <a:rPr lang="en-US" altLang="zh-CN" sz="1900" dirty="0"/>
                  <a:t>, Oka, </a:t>
                </a:r>
                <a:r>
                  <a:rPr lang="en-US" altLang="zh-CN" sz="1900" dirty="0" err="1"/>
                  <a:t>Yasui</a:t>
                </a:r>
                <a:r>
                  <a:rPr lang="en-US" altLang="zh-CN" sz="1900" dirty="0"/>
                  <a:t>, 1707.04544;   Richard, </a:t>
                </a:r>
                <a:r>
                  <a:rPr lang="en-US" altLang="zh-CN" sz="1900" dirty="0" err="1"/>
                  <a:t>Valcarce</a:t>
                </a:r>
                <a:r>
                  <a:rPr lang="en-US" altLang="zh-CN" sz="1900" dirty="0"/>
                  <a:t>, </a:t>
                </a:r>
                <a:r>
                  <a:rPr lang="en-US" altLang="zh-CN" sz="1900" dirty="0" err="1"/>
                  <a:t>Vijande</a:t>
                </a:r>
                <a:r>
                  <a:rPr lang="en-US" altLang="zh-CN" sz="1900" dirty="0"/>
                  <a:t>, 1710.08239;</a:t>
                </a:r>
              </a:p>
              <a:p>
                <a:pPr marL="0" indent="0">
                  <a:buNone/>
                </a:pPr>
                <a:r>
                  <a:rPr lang="en-US" altLang="zh-CN" sz="1900" dirty="0"/>
                  <a:t>   </a:t>
                </a:r>
                <a:r>
                  <a:rPr lang="en-US" altLang="zh-CN" sz="1900" dirty="0" err="1"/>
                  <a:t>Buccella</a:t>
                </a:r>
                <a:r>
                  <a:rPr lang="en-US" altLang="zh-CN" sz="1900" dirty="0"/>
                  <a:t>, 1801.03723; </a:t>
                </a:r>
                <a:r>
                  <a:rPr lang="en-US" altLang="zh-CN" sz="2000" dirty="0"/>
                  <a:t>Cheng, Liu, 1905.08605</a:t>
                </a:r>
                <a:r>
                  <a:rPr lang="en-US" altLang="zh-CN" sz="1900" dirty="0"/>
                  <a:t>]</a:t>
                </a:r>
                <a:endParaRPr lang="zh-CN" altLang="en-US" sz="19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527243"/>
                <a:ext cx="11300690" cy="5087566"/>
              </a:xfrm>
              <a:blipFill>
                <a:blip r:embed="rId2"/>
                <a:stretch>
                  <a:fillRect l="-809" t="-2638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27858" y="4800532"/>
            <a:ext cx="2500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34FF421-3A3F-4E4F-8F5B-1E545054AA4A}"/>
              </a:ext>
            </a:extLst>
          </p:cNvPr>
          <p:cNvGrpSpPr/>
          <p:nvPr/>
        </p:nvGrpSpPr>
        <p:grpSpPr>
          <a:xfrm>
            <a:off x="7373563" y="1400787"/>
            <a:ext cx="4394897" cy="4495278"/>
            <a:chOff x="7373563" y="1400787"/>
            <a:chExt cx="4394897" cy="44952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F968B24-5370-4BD8-94E0-1DF2C685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3563" y="1400787"/>
              <a:ext cx="4394897" cy="449527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7F5C873-26AA-4B35-8921-A8F82A6644AA}"/>
                </a:ext>
              </a:extLst>
            </p:cNvPr>
            <p:cNvSpPr txBox="1"/>
            <p:nvPr/>
          </p:nvSpPr>
          <p:spPr>
            <a:xfrm>
              <a:off x="8010215" y="1736164"/>
              <a:ext cx="2509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PRL 122, 222001 (2019)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5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5335" y="1825625"/>
                <a:ext cx="1123259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Most studies favor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𝑛𝑛𝑐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molecule interpretations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CMI results for colored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charm-anticharm pair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𝑢𝑢𝑑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by using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𝐶𝑀𝐼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𝑟𝑒𝑓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335" y="1825625"/>
                <a:ext cx="11232596" cy="4351338"/>
              </a:xfrm>
              <a:blipFill>
                <a:blip r:embed="rId2"/>
                <a:stretch>
                  <a:fillRect l="-97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10" name="Picture 2" descr="http://latex2png.com/output/latex_a599dac5eaaead193a9604d36db1a678.png">
            <a:extLst>
              <a:ext uri="{FF2B5EF4-FFF2-40B4-BE49-F238E27FC236}">
                <a16:creationId xmlns:a16="http://schemas.microsoft.com/office/drawing/2014/main" id="{6E7BA982-9E80-4A5F-A660-83669BC5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3" y="765919"/>
            <a:ext cx="8728953" cy="5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D9EA5C4-11DC-463A-9FEA-6F2AA2416FAF}"/>
              </a:ext>
            </a:extLst>
          </p:cNvPr>
          <p:cNvGrpSpPr/>
          <p:nvPr/>
        </p:nvGrpSpPr>
        <p:grpSpPr>
          <a:xfrm>
            <a:off x="5426440" y="1398499"/>
            <a:ext cx="6558688" cy="5345520"/>
            <a:chOff x="5426440" y="1398499"/>
            <a:chExt cx="6558688" cy="53455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440" y="1398499"/>
              <a:ext cx="6558688" cy="534552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D038E3-D0C3-4D2D-9E0A-D31CD6268752}"/>
                </a:ext>
              </a:extLst>
            </p:cNvPr>
            <p:cNvSpPr txBox="1"/>
            <p:nvPr/>
          </p:nvSpPr>
          <p:spPr>
            <a:xfrm>
              <a:off x="10249758" y="1540943"/>
              <a:ext cx="160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D-wave decay</a:t>
              </a:r>
              <a:endParaRPr lang="zh-CN" altLang="en-US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4A5D08B6-9691-480A-ACB0-73D6D5E3B122}"/>
                </a:ext>
              </a:extLst>
            </p:cNvPr>
            <p:cNvCxnSpPr/>
            <p:nvPr/>
          </p:nvCxnSpPr>
          <p:spPr>
            <a:xfrm flipH="1">
              <a:off x="10645726" y="1963713"/>
              <a:ext cx="205902" cy="3210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98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5064"/>
            <a:ext cx="10515600" cy="5004860"/>
          </a:xfrm>
        </p:spPr>
        <p:txBody>
          <a:bodyPr>
            <a:normAutofit/>
          </a:bodyPr>
          <a:lstStyle/>
          <a:p>
            <a:r>
              <a:rPr lang="en-US" altLang="zh-CN" dirty="0"/>
              <a:t>For Pc states,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if assume                             .</a:t>
            </a:r>
          </a:p>
          <a:p>
            <a:pPr marL="0" indent="0">
              <a:buNone/>
            </a:pPr>
            <a:r>
              <a:rPr lang="en-US" altLang="zh-CN" sz="1800" dirty="0"/>
              <a:t>     [                             from Cao, Dai, 1904.06015]</a:t>
            </a:r>
          </a:p>
          <a:p>
            <a:pPr marL="0" indent="0">
              <a:buNone/>
            </a:pPr>
            <a:r>
              <a:rPr lang="en-US" altLang="zh-CN" dirty="0"/>
              <a:t>Consistent with exp. ratios: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Then                assignments:</a:t>
            </a:r>
          </a:p>
          <a:p>
            <a:pPr marL="0" indent="0">
              <a:buNone/>
            </a:pPr>
            <a:r>
              <a:rPr lang="en-US" altLang="zh-CN" sz="2000" dirty="0"/>
              <a:t>[Uncertainties of parameters do not affect much.]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Picture 2" descr="http://latex2png.com/output/latex_ae62e61865624080fef5009d0dad307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83" y="4542601"/>
            <a:ext cx="4131643" cy="9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05" y="900186"/>
            <a:ext cx="5044744" cy="4111612"/>
          </a:xfrm>
          <a:prstGeom prst="rect">
            <a:avLst/>
          </a:prstGeom>
        </p:spPr>
      </p:pic>
      <p:pic>
        <p:nvPicPr>
          <p:cNvPr id="8" name="Picture 2" descr="http://latex2png.com/output/latex_37c953ea9ae14d71c57818bb7a35250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75" y="3219027"/>
            <a:ext cx="2629251" cy="3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latex2png.com/output/latex_3f0b97a723ca401194d9998e3ed6b3a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7" y="2155339"/>
            <a:ext cx="3091219" cy="9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latex2png.com/output/latex_18492d08dc9a1f684018d5b71724439a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7" y="5327471"/>
            <a:ext cx="3686851" cy="13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8500" y="5687658"/>
            <a:ext cx="1412712" cy="29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076527" y="6235428"/>
            <a:ext cx="1575266" cy="37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 descr="http://latex2png.com/output/latex_8697faef5ee3e7f7b71599aeb1952d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80" y="3754570"/>
            <a:ext cx="1643372" cy="1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8148497" y="470393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[Cheng, Liu, 1905.08605]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934036" y="2262910"/>
            <a:ext cx="1320800" cy="298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084291" y="2244436"/>
            <a:ext cx="1182254" cy="355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8395619" y="2930627"/>
            <a:ext cx="955560" cy="328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7486347" y="655059"/>
            <a:ext cx="2429177" cy="1120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876487" y="241602"/>
                <a:ext cx="646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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487" y="241602"/>
                <a:ext cx="646139" cy="276999"/>
              </a:xfrm>
              <a:prstGeom prst="rect">
                <a:avLst/>
              </a:prstGeom>
              <a:blipFill>
                <a:blip r:embed="rId9"/>
                <a:stretch>
                  <a:fillRect l="-10377" t="-4444" r="-1226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CEBD2B0-E9A0-48C8-A936-C1801880C2FC}"/>
              </a:ext>
            </a:extLst>
          </p:cNvPr>
          <p:cNvCxnSpPr/>
          <p:nvPr/>
        </p:nvCxnSpPr>
        <p:spPr>
          <a:xfrm flipH="1" flipV="1">
            <a:off x="7633354" y="562963"/>
            <a:ext cx="186671" cy="16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latex2png.com/output/latex_a599dac5eaaead193a9604d36db1a678.png">
            <a:extLst>
              <a:ext uri="{FF2B5EF4-FFF2-40B4-BE49-F238E27FC236}">
                <a16:creationId xmlns:a16="http://schemas.microsoft.com/office/drawing/2014/main" id="{BA33A76F-2B76-481A-9381-5F44F1F3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9" y="308042"/>
            <a:ext cx="6115861" cy="5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2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 about S-wave </a:t>
            </a:r>
            <a:r>
              <a:rPr lang="en-US" altLang="zh-CN" dirty="0">
                <a:solidFill>
                  <a:srgbClr val="FF0000"/>
                </a:solidFill>
              </a:rPr>
              <a:t>molecules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Assume                        and </a:t>
            </a:r>
            <a:endParaRPr lang="zh-CN" altLang="en-US" dirty="0"/>
          </a:p>
        </p:txBody>
      </p:sp>
      <p:pic>
        <p:nvPicPr>
          <p:cNvPr id="9218" name="Picture 2" descr="http://latex2png.com/output/latex_b6cba33f3a8d653b35fd4191da5a9e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4" y="2981366"/>
            <a:ext cx="5325441" cy="11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727558" y="335942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[Cao, Dai, 1904.06015]</a:t>
            </a:r>
          </a:p>
        </p:txBody>
      </p:sp>
      <p:pic>
        <p:nvPicPr>
          <p:cNvPr id="9220" name="Picture 4" descr="http://latex2png.com/output/latex_4da3be90f6428417f1880a8b12edc8e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08" y="2397882"/>
            <a:ext cx="1735375" cy="3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atex2png.com/output/latex_59773914d65fd5e3f888a20429f8329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68" y="2447138"/>
            <a:ext cx="2595031" cy="2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/>
          <p:cNvSpPr/>
          <p:nvPr/>
        </p:nvSpPr>
        <p:spPr>
          <a:xfrm>
            <a:off x="979251" y="4809435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76242" y="476008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or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300546" y="4399417"/>
            <a:ext cx="3643054" cy="1271703"/>
            <a:chOff x="2300546" y="4905262"/>
            <a:chExt cx="3643054" cy="1271703"/>
          </a:xfrm>
        </p:grpSpPr>
        <p:pic>
          <p:nvPicPr>
            <p:cNvPr id="9230" name="Picture 14" descr="http://latex2png.com/output/latex_d0f41d7834133234c7220d461c411b0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546" y="4905262"/>
              <a:ext cx="3643054" cy="127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4241876" y="5796716"/>
              <a:ext cx="1575266" cy="3744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27648" y="4364200"/>
            <a:ext cx="3883526" cy="1355646"/>
            <a:chOff x="6927648" y="4870045"/>
            <a:chExt cx="3883526" cy="1355646"/>
          </a:xfrm>
        </p:grpSpPr>
        <p:pic>
          <p:nvPicPr>
            <p:cNvPr id="9232" name="Picture 16" descr="http://latex2png.com/output/latex_42833b078332157c2f87879ed91779c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648" y="4870045"/>
              <a:ext cx="3883526" cy="135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9092758" y="5812928"/>
              <a:ext cx="1575266" cy="3744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 flipH="1">
            <a:off x="1271403" y="6176963"/>
            <a:ext cx="490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Both pictures can understand the decay ratios!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8" name="Picture 2" descr="http://latex2png.com/output/latex_a599dac5eaaead193a9604d36db1a67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3" y="765919"/>
            <a:ext cx="8728953" cy="5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8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5E2204-6FC8-4D46-B07E-0DECAD0A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" y="3747542"/>
            <a:ext cx="7380110" cy="29158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9D23A4-9587-4249-B375-15B17FC0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8" y="216076"/>
            <a:ext cx="4698460" cy="33824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321FAE-3D7B-4A42-9279-BC01EDDF5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540" y="77821"/>
            <a:ext cx="4698460" cy="51167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CE6244-CC06-413B-A818-C0D819B2BA6A}"/>
              </a:ext>
            </a:extLst>
          </p:cNvPr>
          <p:cNvSpPr txBox="1"/>
          <p:nvPr/>
        </p:nvSpPr>
        <p:spPr>
          <a:xfrm>
            <a:off x="9786025" y="616733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Molecules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02317F1-FF76-458A-8C1D-2ECC396D8C1D}"/>
              </a:ext>
            </a:extLst>
          </p:cNvPr>
          <p:cNvCxnSpPr>
            <a:stCxn id="8" idx="0"/>
          </p:cNvCxnSpPr>
          <p:nvPr/>
        </p:nvCxnSpPr>
        <p:spPr>
          <a:xfrm flipV="1">
            <a:off x="10377694" y="5311302"/>
            <a:ext cx="21174" cy="85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F4CF1E6-A536-4159-85C8-83D66E40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6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" y="1139349"/>
            <a:ext cx="4861954" cy="3393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18803" y="-1893389"/>
            <a:ext cx="3138962" cy="70680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46882" y="1407620"/>
            <a:ext cx="3647876" cy="72528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flipH="1">
            <a:off x="7288145" y="3367252"/>
            <a:ext cx="406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Rearrangement decays of molecules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 flipH="1">
                <a:off x="7488020" y="90386"/>
                <a:ext cx="4065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Rearrangement decays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𝑢𝑢𝑠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88020" y="90386"/>
                <a:ext cx="4065655" cy="369332"/>
              </a:xfrm>
              <a:prstGeom prst="rect">
                <a:avLst/>
              </a:prstGeom>
              <a:blipFill>
                <a:blip r:embed="rId5"/>
                <a:stretch>
                  <a:fillRect l="-1199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 flipH="1">
            <a:off x="170849" y="6172969"/>
            <a:ext cx="457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Unlike </a:t>
            </a:r>
            <a:r>
              <a:rPr lang="en-US" altLang="zh-CN" sz="1400" dirty="0" err="1">
                <a:solidFill>
                  <a:srgbClr val="FF0000"/>
                </a:solidFill>
              </a:rPr>
              <a:t>uud</a:t>
            </a:r>
            <a:r>
              <a:rPr lang="en-US" altLang="zh-CN" sz="1400" dirty="0">
                <a:solidFill>
                  <a:srgbClr val="FF0000"/>
                </a:solidFill>
              </a:rPr>
              <a:t> case, also have nonvanishing open-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charm decays.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2050" name="Picture 2" descr="http://latex2png.com/output/latex_3db414f9dd65307e365f7532dd73945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4" y="5483178"/>
            <a:ext cx="4577398" cy="2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3FF1252C-353B-430B-BB29-DB6D68BA8823}"/>
              </a:ext>
            </a:extLst>
          </p:cNvPr>
          <p:cNvSpPr/>
          <p:nvPr/>
        </p:nvSpPr>
        <p:spPr>
          <a:xfrm>
            <a:off x="963006" y="3424133"/>
            <a:ext cx="1128413" cy="4863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617E64-F71C-4801-9962-5767EA943C57}"/>
                  </a:ext>
                </a:extLst>
              </p:cNvPr>
              <p:cNvSpPr txBox="1"/>
              <p:nvPr/>
            </p:nvSpPr>
            <p:spPr>
              <a:xfrm>
                <a:off x="457200" y="275052"/>
                <a:ext cx="2721001" cy="629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 dirty="0" err="1" smtClean="0">
                                  <a:latin typeface="Cambria Math" panose="02040503050406030204" pitchFamily="18" charset="0"/>
                                </a:rPr>
                                <m:t>𝑢𝑑𝑠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617E64-F71C-4801-9962-5767EA94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5052"/>
                <a:ext cx="2721001" cy="629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4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comparison and a question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0377" y="1679706"/>
                <a:ext cx="11269697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In PRL105,232001(2010) [Wu et al]: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 is around 4261 MeV [CMI ~4290 MeV];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is around 4209 MeV </a:t>
                </a:r>
                <a:r>
                  <a:rPr lang="en-US" altLang="zh-CN" dirty="0"/>
                  <a:t>[CMI ~4210 MeV].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Compact structure or equivalent description of molecule picture?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【 Li, Liu, Liu, Si, Wu, 1809.08072: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𝑄𝑄𝑄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 】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More information from experiments: spectrum,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decay</a:t>
                </a:r>
                <a:r>
                  <a:rPr lang="en-US" altLang="zh-CN" dirty="0"/>
                  <a:t>, production.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2253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377" y="1679706"/>
                <a:ext cx="11269697" cy="4530725"/>
              </a:xfrm>
              <a:blipFill>
                <a:blip r:embed="rId2"/>
                <a:stretch>
                  <a:fillRect l="-866" t="-2826" b="-1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DE700-ADAC-4676-B92D-B251A8811856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CN" altLang="zh-CN" sz="1400"/>
          </a:p>
        </p:txBody>
      </p:sp>
      <p:pic>
        <p:nvPicPr>
          <p:cNvPr id="5132" name="Picture 12" descr="http://latex2png.com/output/latex_15d7ba1d7e6b6ca9d724fde2021d96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71" y="4106993"/>
            <a:ext cx="7794104" cy="3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7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Summary for pentaquarks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14350" y="1825625"/>
                <a:ext cx="11304756" cy="466725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zh-CN" dirty="0">
                    <a:sym typeface="Symbol" panose="05050102010706020507" pitchFamily="18" charset="2"/>
                  </a:rPr>
                  <a:t>Masses and ratios between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4457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4440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4312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are not conflict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𝑞𝑞𝑞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picture in the simple model:</a:t>
                </a:r>
              </a:p>
              <a:p>
                <a:pPr marL="0" indent="0" eaLnBrk="1" hangingPunct="1">
                  <a:buNone/>
                </a:pPr>
                <a:r>
                  <a:rPr lang="en-US" altLang="zh-CN" b="0" dirty="0"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𝑠𝑝𝑙𝑖𝑡𝑡𝑖𝑛𝑔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𝑑𝑒𝑐𝑎𝑦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𝑐𝑜𝑛𝑠𝑡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r>
                  <a:rPr lang="en-US" altLang="zh-CN" dirty="0">
                    <a:sym typeface="Symbol" panose="05050102010706020507" pitchFamily="18" charset="2"/>
                  </a:rPr>
                  <a:t>More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Λ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-type hidden-charm pentaquarks are expected, in particular a low-mass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𝑢𝑑𝑠𝑐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state.</a:t>
                </a:r>
              </a:p>
              <a:p>
                <a:pPr eaLnBrk="1" hangingPunct="1"/>
                <a:r>
                  <a:rPr lang="en-US" altLang="zh-CN" dirty="0">
                    <a:sym typeface="Symbol" panose="05050102010706020507" pitchFamily="18" charset="2"/>
                  </a:rPr>
                  <a:t>Decay information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assignments of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LHCb</a:t>
                </a:r>
                <a:r>
                  <a:rPr lang="en-US" altLang="zh-CN" dirty="0">
                    <a:sym typeface="Symbol" panose="05050102010706020507" pitchFamily="18" charset="2"/>
                  </a:rPr>
                  <a:t> pentaquarks are crucial in understanding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inner structures.</a:t>
                </a:r>
              </a:p>
              <a:p>
                <a:pPr eaLnBrk="1" hangingPunct="1"/>
                <a:endParaRPr lang="en-US" altLang="zh-CN" dirty="0">
                  <a:sym typeface="Symbol" panose="05050102010706020507" pitchFamily="18" charset="2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Estimation with thresholds </a:t>
                </a:r>
                <a:r>
                  <a:rPr lang="en-US" altLang="zh-CN" dirty="0"/>
                  <a:t>seems to work for pentaquark states.</a:t>
                </a:r>
                <a:endParaRPr lang="zh-CN" altLang="en-US" dirty="0"/>
              </a:p>
              <a:p>
                <a:r>
                  <a:rPr lang="en-US" altLang="zh-CN" dirty="0">
                    <a:sym typeface="Symbol" panose="05050102010706020507" pitchFamily="18" charset="2"/>
                  </a:rPr>
                  <a:t>Predictions for other pentaquarks: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𝑄𝑄𝑄𝑞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𝑞𝑞𝑄𝑄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𝑄𝑄𝑞𝑞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867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825625"/>
                <a:ext cx="11304756" cy="4667250"/>
              </a:xfrm>
              <a:blipFill>
                <a:blip r:embed="rId2"/>
                <a:stretch>
                  <a:fillRect l="-970" t="-3003" r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6904297-1F66-4470-8D5B-9BFCA076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2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tetraquarks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39645" y="1630755"/>
                <a:ext cx="1106274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Notice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dirty="0"/>
                  <a:t> exotic states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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distributions: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X(4140) and X(4274)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Assume</a:t>
                </a:r>
                <a:r>
                  <a:rPr lang="en-US" altLang="zh-CN" dirty="0"/>
                  <a:t> they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tetraquark</a:t>
                </a:r>
                <a:r>
                  <a:rPr lang="en-US" altLang="zh-CN" dirty="0"/>
                  <a:t> states: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Masses are still low by using 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𝐶𝑀𝐼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𝑟𝑒𝑓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so choose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(4140)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as input.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645" y="1630755"/>
                <a:ext cx="11062741" cy="4351338"/>
              </a:xfrm>
              <a:blipFill>
                <a:blip r:embed="rId3"/>
                <a:stretch>
                  <a:fillRect l="-1158" t="-2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124738-6AAA-4923-998A-F51D405D6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02" y="4702175"/>
            <a:ext cx="5534025" cy="201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FDADDDC-59AD-4B0F-A738-0AF1BDEE0E91}"/>
                  </a:ext>
                </a:extLst>
              </p:cNvPr>
              <p:cNvSpPr txBox="1"/>
              <p:nvPr/>
            </p:nvSpPr>
            <p:spPr>
              <a:xfrm>
                <a:off x="824462" y="5741230"/>
                <a:ext cx="5102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LHCb, PRL 118, 022003 (2017)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FDADDDC-59AD-4B0F-A738-0AF1BDEE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62" y="5741230"/>
                <a:ext cx="5102679" cy="461665"/>
              </a:xfrm>
              <a:prstGeom prst="rect">
                <a:avLst/>
              </a:prstGeom>
              <a:blipFill>
                <a:blip r:embed="rId5"/>
                <a:stretch>
                  <a:fillRect l="-179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C43CF2-C3A2-492D-B5EC-969F454E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6BFE67-1B13-4161-B761-A2A0AB611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1. CMI model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2. Hidden-charm pentaquarks</a:t>
                </a:r>
              </a:p>
              <a:p>
                <a:endParaRPr lang="en-US" altLang="zh-CN" dirty="0"/>
              </a:p>
              <a:p>
                <a:r>
                  <a:rPr lang="en-US" altLang="zh-CN" b="0" dirty="0"/>
                  <a:t>3.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partner tetraquarks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4. Tetraquarks with four different flavors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5.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dirty="0"/>
                  <a:t> &amp;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Summary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6BFE67-1B13-4161-B761-A2A0AB611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28" t="-3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94C438-F131-45AB-8A6F-6B5C0A81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13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tetraquarks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0467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sz="2400" dirty="0"/>
                  <a:t>X(4350):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tetraquark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1600" dirty="0"/>
                  <a:t>    [Wu et al, PRD 94, 094031 (2016)]</a:t>
                </a:r>
              </a:p>
              <a:p>
                <a:r>
                  <a:rPr lang="en-US" altLang="zh-CN" sz="2400" dirty="0"/>
                  <a:t>Not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/>
                  <a:t> molecule: QSR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[Albuquerque et al, PLB 690, 141 (2010)]</a:t>
                </a:r>
              </a:p>
              <a:p>
                <a:r>
                  <a:rPr lang="en-US" altLang="zh-CN" sz="2400" dirty="0"/>
                  <a:t>No molecules. X(4274)/X(4350):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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tetraquark</a:t>
                </a:r>
                <a:r>
                  <a:rPr lang="en-US" altLang="zh-CN" sz="2400" dirty="0"/>
                  <a:t>: quark model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 [Yang, Ping, 1903.08505]</a:t>
                </a:r>
              </a:p>
              <a:p>
                <a:r>
                  <a:rPr lang="en-US" altLang="zh-CN" dirty="0"/>
                  <a:t>More possible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/>
                  <a:t> tetraquarks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467" y="1825625"/>
                <a:ext cx="10515600" cy="4351338"/>
              </a:xfrm>
              <a:blipFill>
                <a:blip r:embed="rId3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910E9D-0D5E-4C14-8B03-3F751312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966" y="0"/>
            <a:ext cx="6584342" cy="6584951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7EEDB654-69F5-460B-86FF-F358A486156E}"/>
              </a:ext>
            </a:extLst>
          </p:cNvPr>
          <p:cNvSpPr/>
          <p:nvPr/>
        </p:nvSpPr>
        <p:spPr>
          <a:xfrm>
            <a:off x="7328986" y="1986424"/>
            <a:ext cx="735242" cy="455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33BFDDB-A401-4FDF-B2DC-47AB33D81E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151" y="1412471"/>
            <a:ext cx="5837401" cy="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9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21952C2-4B93-44D8-A39A-17F4FE024E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tetraquarks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21952C2-4B93-44D8-A39A-17F4FE024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E40A32-A004-4F02-9D7C-C6AEB58F1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636" y="1825625"/>
                <a:ext cx="10799164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The decay model fails if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(4274)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(4140)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is true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[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(4274)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(4140)</m:t>
                        </m:r>
                      </m:sub>
                    </m:sSub>
                  </m:oMath>
                </a14:m>
                <a:r>
                  <a:rPr lang="en-US" altLang="zh-CN" dirty="0"/>
                  <a:t>]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≈7.</m:t>
                    </m:r>
                  </m:oMath>
                </a14:m>
                <a:r>
                  <a:rPr lang="en-US" altLang="zh-CN" dirty="0"/>
                  <a:t>3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GeV with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data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[</a:t>
                </a:r>
                <a:r>
                  <a:rPr lang="en-US" altLang="zh-CN" sz="2000" dirty="0"/>
                  <a:t>Cheng et al, PRD101, 114017 (2020)</a:t>
                </a:r>
                <a:r>
                  <a:rPr lang="en-US" altLang="zh-CN" dirty="0"/>
                  <a:t>]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E40A32-A004-4F02-9D7C-C6AEB58F1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636" y="1825625"/>
                <a:ext cx="10799164" cy="4351338"/>
              </a:xfrm>
              <a:blipFill>
                <a:blip r:embed="rId3"/>
                <a:stretch>
                  <a:fillRect l="-1016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4DD5AEA-D473-4F31-B72A-B607AEAE2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282" y="681038"/>
            <a:ext cx="6344743" cy="5495926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2A80D5-2188-46D1-A42A-30E81170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2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appropriate reference </a:t>
            </a:r>
            <a:r>
              <a:rPr lang="en-US" altLang="zh-CN" dirty="0" err="1"/>
              <a:t>tetraquarks</a:t>
            </a:r>
            <a:endParaRPr lang="en-US" altLang="zh-CN" dirty="0"/>
          </a:p>
          <a:p>
            <a:r>
              <a:rPr lang="en-US" altLang="zh-CN" dirty="0"/>
              <a:t>Try to relate them to X(4140) with quark mass differences: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9" y="3049250"/>
            <a:ext cx="5299201" cy="759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74723" y="3433864"/>
            <a:ext cx="1332690" cy="350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18372" y="4116213"/>
                <a:ext cx="2726900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(4140)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𝐶𝑀𝐼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(4140)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72" y="4116213"/>
                <a:ext cx="2726900" cy="396006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3968885" y="3784060"/>
            <a:ext cx="428017" cy="25291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587" y="4106654"/>
            <a:ext cx="3539562" cy="2614821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6650482" y="3936460"/>
            <a:ext cx="479892" cy="3777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212730" y="3440347"/>
            <a:ext cx="1053832" cy="350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0119" y="4724305"/>
            <a:ext cx="576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[Wu, Liu, Liu, Zhu, PRD 99, 014037 (2019) or 1810.06886]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91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2" y="1362074"/>
            <a:ext cx="5158762" cy="522922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15" y="1997751"/>
            <a:ext cx="6561901" cy="344616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509615" y="5214026"/>
            <a:ext cx="6387313" cy="87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509615" y="5214026"/>
            <a:ext cx="6387313" cy="87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509615" y="5987018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[Wu, Liu, Liu, Zhu, 1810.06886]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02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1242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400" dirty="0"/>
                  <a:t> tetraquark? </a:t>
                </a:r>
                <a:r>
                  <a:rPr lang="en-US" altLang="zh-CN" sz="1600" dirty="0"/>
                  <a:t>[Wu, Liu, Liu, Zhu, 1810.06886]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h</a:t>
                </a:r>
                <a:r>
                  <a:rPr lang="en-US" altLang="zh-CN" sz="2400" dirty="0" err="1"/>
                  <a:t>adrocharmonium</a:t>
                </a:r>
                <a:r>
                  <a:rPr lang="en-US" altLang="zh-CN" dirty="0"/>
                  <a:t>   </a:t>
                </a:r>
                <a:r>
                  <a:rPr lang="en-US" altLang="zh-CN" sz="1600" dirty="0"/>
                  <a:t>[</a:t>
                </a:r>
                <a:r>
                  <a:rPr lang="en-US" altLang="zh-CN" sz="1600" dirty="0" err="1"/>
                  <a:t>Voloshin</a:t>
                </a:r>
                <a:r>
                  <a:rPr lang="en-US" altLang="zh-CN" sz="1600" dirty="0"/>
                  <a:t>, 1810.08146]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Arial" panose="020B0604020202020204" pitchFamily="34" charset="0"/>
                  </a:rPr>
                  <a:t> FSI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Arial" panose="020B0604020202020204" pitchFamily="34" charset="0"/>
                  </a:rPr>
                  <a:t> excited </a:t>
                </a:r>
                <a:r>
                  <a:rPr lang="en-US" altLang="zh-CN" sz="2400" dirty="0" err="1">
                    <a:cs typeface="Arial" panose="020B0604020202020204" pitchFamily="34" charset="0"/>
                  </a:rPr>
                  <a:t>Zc</a:t>
                </a:r>
                <a:r>
                  <a:rPr lang="en-US" altLang="zh-CN" sz="2400" dirty="0">
                    <a:cs typeface="Arial" panose="020B0604020202020204" pitchFamily="34" charset="0"/>
                  </a:rPr>
                  <a:t>(4020)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[Zhao, 1811.05357]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4100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4050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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4250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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  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 [Cao, Dai, 1811.06434]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Diquark-antidiquark</a:t>
                </a:r>
                <a:r>
                  <a:rPr lang="en-US" altLang="zh-CN" sz="2400" dirty="0"/>
                  <a:t>: QSR</a:t>
                </a:r>
                <a:r>
                  <a:rPr lang="en-US" altLang="zh-CN" sz="2000" dirty="0"/>
                  <a:t>  </a:t>
                </a:r>
                <a:r>
                  <a:rPr lang="en-US" altLang="zh-CN" sz="1600" dirty="0"/>
                  <a:t>[</a:t>
                </a:r>
                <a:r>
                  <a:rPr lang="en-US" altLang="zh-CN" sz="1600" dirty="0" err="1"/>
                  <a:t>Sundu</a:t>
                </a:r>
                <a:r>
                  <a:rPr lang="en-US" altLang="zh-CN" sz="1600" dirty="0"/>
                  <a:t> et al, 1812.10094]</a:t>
                </a:r>
              </a:p>
              <a:p>
                <a:r>
                  <a:rPr lang="en-US" altLang="zh-CN" sz="2400" dirty="0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tetraquark</a:t>
                </a:r>
                <a:r>
                  <a:rPr lang="en-US" altLang="zh-CN" sz="2400" dirty="0"/>
                  <a:t>: QSR</a:t>
                </a:r>
                <a:r>
                  <a:rPr lang="en-US" altLang="zh-CN" sz="2600" dirty="0"/>
                  <a:t> </a:t>
                </a:r>
                <a:r>
                  <a:rPr lang="en-US" altLang="zh-CN" sz="1600" dirty="0"/>
                  <a:t>[Wang, 1903.03468]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 err="1"/>
                  <a:t>Diquark-antidiquark</a:t>
                </a:r>
                <a:r>
                  <a:rPr lang="en-US" altLang="zh-CN" sz="2400" dirty="0"/>
                  <a:t>: dynamical </a:t>
                </a:r>
                <a:r>
                  <a:rPr lang="en-US" altLang="zh-CN" sz="2400" dirty="0" err="1"/>
                  <a:t>diquark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000" dirty="0"/>
                  <a:t>   </a:t>
                </a:r>
                <a:r>
                  <a:rPr lang="en-US" altLang="zh-CN" sz="1600" dirty="0"/>
                  <a:t>[</a:t>
                </a:r>
                <a:r>
                  <a:rPr lang="en-US" altLang="zh-CN" sz="1600" dirty="0" err="1"/>
                  <a:t>Giron</a:t>
                </a:r>
                <a:r>
                  <a:rPr lang="en-US" altLang="zh-CN" sz="1600" dirty="0"/>
                  <a:t>, Lebed, Peterson, 1903.04551]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" y="1825624"/>
                <a:ext cx="10515600" cy="5032375"/>
              </a:xfrm>
              <a:blipFill>
                <a:blip r:embed="rId3"/>
                <a:stretch>
                  <a:fillRect l="-754" t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67" y="1436331"/>
            <a:ext cx="4805182" cy="4721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907" y="1537738"/>
            <a:ext cx="5878801" cy="21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5325" y="6244573"/>
            <a:ext cx="5899501" cy="186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996135" y="1984442"/>
            <a:ext cx="575553" cy="321013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352162" y="1825624"/>
                <a:ext cx="982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62" y="1825624"/>
                <a:ext cx="9824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7334655" y="2052536"/>
            <a:ext cx="515566" cy="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49219" y="6506254"/>
            <a:ext cx="5878801" cy="1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5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dirty="0"/>
                  <a:t> tetraquark? 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[Wu, Liu, Liu, Zhu, 1810.06886]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tetraquark</a:t>
                </a:r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QSR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 [Chen et al, 1706.09731]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tetraquark</a:t>
                </a:r>
                <a:r>
                  <a:rPr lang="en-US" altLang="zh-CN" dirty="0"/>
                  <a:t>: QSR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 [Wang, 1704.04111]</a:t>
                </a:r>
              </a:p>
              <a:p>
                <a:endParaRPr lang="en-US" altLang="zh-CN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should be narrow: 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srgbClr val="FF0000"/>
                    </a:solidFill>
                  </a:rPr>
                  <a:t>    [Zhou, Xiao, 1704.04438]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srgbClr val="FF0000"/>
                    </a:solidFill>
                  </a:rPr>
                  <a:t>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4250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2600" dirty="0"/>
                  <a:t>X(3915), X(3940): </a:t>
                </a:r>
                <a:r>
                  <a:rPr lang="en-US" altLang="zh-CN" sz="1600" dirty="0"/>
                  <a:t>no appropriate </a:t>
                </a:r>
                <a:r>
                  <a:rPr lang="en-US" altLang="zh-CN" sz="1600" dirty="0" err="1"/>
                  <a:t>tetraquark</a:t>
                </a:r>
                <a:r>
                  <a:rPr lang="en-US" altLang="zh-CN" sz="1600" dirty="0"/>
                  <a:t> assignment                                                                                                     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3"/>
                <a:stretch>
                  <a:fillRect l="-812" t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0" y="1455787"/>
            <a:ext cx="4805182" cy="4721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" y="1584771"/>
            <a:ext cx="5858101" cy="21183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996135" y="1984442"/>
            <a:ext cx="575553" cy="3501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983162" y="3016250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196519" y="1690688"/>
            <a:ext cx="1877439" cy="31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9184" y="5303638"/>
            <a:ext cx="5878801" cy="196333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7587574" y="4601183"/>
            <a:ext cx="395588" cy="262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247107" y="474709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7996135" y="1439564"/>
            <a:ext cx="2305456" cy="340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989647" y="26044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272405" y="27568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708" y="6259010"/>
            <a:ext cx="5899501" cy="392667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 flipV="1">
            <a:off x="7564873" y="2247089"/>
            <a:ext cx="2230880" cy="249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4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dirty="0"/>
                  <a:t> tetraquark. 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[Wu, Liu, Liu, Zhu, 1810.06886]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Consistent with [Zhang et al, 0705.2470; </a:t>
                </a:r>
                <a:r>
                  <a:rPr lang="en-US" altLang="zh-CN" sz="1600" dirty="0" err="1"/>
                  <a:t>Vijande</a:t>
                </a:r>
                <a:r>
                  <a:rPr lang="en-US" altLang="zh-CN" sz="1600" dirty="0"/>
                  <a:t> et al, 0708.3285]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>
                    <a:solidFill>
                      <a:srgbClr val="FF0000"/>
                    </a:solidFill>
                  </a:rPr>
                  <a:t>Coupling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srgbClr val="FF000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endParaRPr lang="en-US" altLang="zh-CN" sz="160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 err="1">
                    <a:solidFill>
                      <a:srgbClr val="FF0000"/>
                    </a:solidFill>
                  </a:rPr>
                  <a:t>Isovector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3950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CN" dirty="0"/>
              </a:p>
              <a:p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3"/>
                <a:stretch>
                  <a:fillRect l="-1043" t="-2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0" y="1455787"/>
            <a:ext cx="4805182" cy="472117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996135" y="1984442"/>
            <a:ext cx="575553" cy="3501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983162" y="3016250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996135" y="1439564"/>
            <a:ext cx="2305456" cy="340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989647" y="26044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272405" y="27568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4766553" y="2892361"/>
            <a:ext cx="4393663" cy="167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816" y="1505218"/>
            <a:ext cx="5940901" cy="1705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9160216" y="2545411"/>
            <a:ext cx="575553" cy="350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99987" y="5061517"/>
            <a:ext cx="531587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Note: I=0 and I=1 </a:t>
            </a:r>
            <a:r>
              <a:rPr lang="en-US" altLang="zh-CN" dirty="0" err="1"/>
              <a:t>tetraquark</a:t>
            </a:r>
            <a:r>
              <a:rPr lang="en-US" altLang="zh-CN" dirty="0"/>
              <a:t> states are degenerate!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70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sz="26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en-US" altLang="zh-CN" sz="2600" dirty="0"/>
                  <a:t> tetraquark?</a:t>
                </a:r>
                <a:r>
                  <a:rPr lang="en-US" altLang="zh-CN" sz="2400" dirty="0"/>
                  <a:t> </a:t>
                </a:r>
                <a:r>
                  <a:rPr lang="en-US" altLang="zh-CN" sz="1600" dirty="0"/>
                  <a:t>[Wu, Liu, Liu, Zhu, 1810.06886]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Cambria Math" panose="02040503050406030204" pitchFamily="18" charset="0"/>
                  </a:rPr>
                  <a:t> tetraquark: QSR</a:t>
                </a:r>
                <a:r>
                  <a:rPr lang="en-US" altLang="zh-CN" sz="2600" dirty="0"/>
                  <a:t> </a:t>
                </a:r>
                <a:r>
                  <a:rPr lang="en-US" altLang="zh-CN" sz="1600" dirty="0"/>
                  <a:t>[Chen et al, 1501.03863]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  8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600" dirty="0" err="1">
                    <a:latin typeface="Cambria Math" panose="02040503050406030204" pitchFamily="18" charset="0"/>
                  </a:rPr>
                  <a:t>tetraquark</a:t>
                </a:r>
                <a:r>
                  <a:rPr lang="en-US" altLang="zh-CN" sz="2600" dirty="0">
                    <a:latin typeface="Cambria Math" panose="02040503050406030204" pitchFamily="18" charset="0"/>
                  </a:rPr>
                  <a:t>: QSR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[Wang, 1502.01459]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𝑐𝑢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 err="1">
                    <a:latin typeface="Cambria Math" panose="02040503050406030204" pitchFamily="18" charset="0"/>
                  </a:rPr>
                  <a:t>tetraquark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: </a:t>
                </a:r>
                <a:r>
                  <a:rPr lang="en-US" altLang="zh-CN" b="0" dirty="0">
                    <a:latin typeface="Cambria Math" panose="02040503050406030204" pitchFamily="18" charset="0"/>
                  </a:rPr>
                  <a:t>Quark model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latin typeface="Cambria Math" panose="02040503050406030204" pitchFamily="18" charset="0"/>
                  </a:rPr>
                  <a:t>       [Deng et al, </a:t>
                </a:r>
                <a:r>
                  <a:rPr lang="en-US" altLang="zh-CN" sz="1600" dirty="0"/>
                  <a:t>1801.00164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]</a:t>
                </a:r>
                <a:endParaRPr lang="en-US" altLang="zh-CN" sz="16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/>
                  <a:t> </a:t>
                </a:r>
                <a:r>
                  <a:rPr lang="en-US" altLang="zh-CN" sz="2600" dirty="0" err="1"/>
                  <a:t>hadrocharmonium</a:t>
                </a:r>
                <a:r>
                  <a:rPr lang="en-US" altLang="zh-CN" sz="2600" dirty="0"/>
                  <a:t>: </a:t>
                </a:r>
                <a:r>
                  <a:rPr lang="en-US" altLang="zh-CN" sz="2600" dirty="0" err="1"/>
                  <a:t>Zc</a:t>
                </a:r>
                <a:r>
                  <a:rPr lang="en-US" altLang="zh-CN" sz="2600" dirty="0"/>
                  <a:t>(4100) partner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 [</a:t>
                </a:r>
                <a:r>
                  <a:rPr lang="en-US" altLang="zh-CN" sz="1600" dirty="0" err="1"/>
                  <a:t>Voloshin</a:t>
                </a:r>
                <a:r>
                  <a:rPr lang="en-US" altLang="zh-CN" sz="1600" dirty="0"/>
                  <a:t>, 1810.08146]</a:t>
                </a:r>
              </a:p>
              <a:p>
                <a:r>
                  <a:rPr lang="en-US" altLang="zh-CN" sz="2600" dirty="0"/>
                  <a:t>Kinematical singularity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[</a:t>
                </a:r>
                <a:r>
                  <a:rPr lang="en-US" altLang="zh-CN" sz="1600" dirty="0" err="1"/>
                  <a:t>Nakamura,Tsushima</a:t>
                </a:r>
                <a:r>
                  <a:rPr lang="en-US" altLang="zh-CN" sz="1600" dirty="0"/>
                  <a:t>, 1901.07385]</a:t>
                </a:r>
              </a:p>
              <a:p>
                <a:r>
                  <a:rPr lang="en-US" altLang="zh-CN" sz="2600" dirty="0" err="1"/>
                  <a:t>Zc</a:t>
                </a:r>
                <a:r>
                  <a:rPr lang="en-US" altLang="zh-CN" sz="2600" dirty="0"/>
                  <a:t>(3900): </a:t>
                </a:r>
                <a:r>
                  <a:rPr lang="en-US" altLang="zh-CN" sz="1700" dirty="0"/>
                  <a:t>no appropriate </a:t>
                </a:r>
                <a:r>
                  <a:rPr lang="en-US" altLang="zh-CN" sz="1700" dirty="0" err="1"/>
                  <a:t>tetraquark</a:t>
                </a:r>
                <a:r>
                  <a:rPr lang="en-US" altLang="zh-CN" sz="1700" dirty="0"/>
                  <a:t> assignment.</a:t>
                </a:r>
              </a:p>
              <a:p>
                <a:r>
                  <a:rPr lang="en-US" altLang="zh-CN" dirty="0"/>
                  <a:t>More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tetraquarks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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𝜓𝜋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21" b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696" y="1513735"/>
            <a:ext cx="5899501" cy="211833"/>
          </a:xfrm>
          <a:prstGeom prst="rect">
            <a:avLst/>
          </a:prstGeom>
        </p:spPr>
      </p:pic>
      <p:pic>
        <p:nvPicPr>
          <p:cNvPr id="6" name="内容占位符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0" y="1455787"/>
            <a:ext cx="4805182" cy="4721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7090" y="6538912"/>
            <a:ext cx="5878801" cy="217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996135" y="1984442"/>
            <a:ext cx="575553" cy="3501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983162" y="3016250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587574" y="2720509"/>
            <a:ext cx="1068116" cy="214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247107" y="474709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996135" y="1439564"/>
            <a:ext cx="2305456" cy="340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989647" y="26044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272405" y="2756845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564873" y="2350861"/>
            <a:ext cx="1058707" cy="239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160216" y="2545411"/>
            <a:ext cx="575553" cy="350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7587574" y="4114800"/>
            <a:ext cx="984114" cy="83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8605734" y="1796369"/>
            <a:ext cx="575553" cy="3501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570063" y="2980583"/>
            <a:ext cx="575553" cy="28791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93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CMI model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No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consistent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tetraquark</a:t>
                </a:r>
                <a:r>
                  <a:rPr lang="en-US" altLang="zh-CN" dirty="0"/>
                  <a:t> assignments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a </a:t>
                </a:r>
                <a:r>
                  <a:rPr lang="en-US" altLang="zh-CN" dirty="0" err="1"/>
                  <a:t>tetraquark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Decay information is helpful.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0" y="1455787"/>
            <a:ext cx="4805182" cy="472117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265924" y="1870075"/>
            <a:ext cx="755514" cy="925005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17309" y="1943406"/>
            <a:ext cx="6251401" cy="778341"/>
            <a:chOff x="958143" y="2795812"/>
            <a:chExt cx="6251401" cy="778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8143" y="2990320"/>
              <a:ext cx="6251401" cy="58383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7016" y="2795812"/>
              <a:ext cx="6230701" cy="19633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464" y="3912436"/>
            <a:ext cx="5878801" cy="21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45262" y="5375140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Since both I=0 and I=1 </a:t>
                </a:r>
                <a:r>
                  <a:rPr lang="en-US" altLang="zh-CN" dirty="0" err="1"/>
                  <a:t>tetraquarks</a:t>
                </a:r>
                <a:r>
                  <a:rPr lang="en-US" altLang="zh-CN" dirty="0"/>
                  <a:t> are degenerate, </a:t>
                </a:r>
              </a:p>
              <a:p>
                <a:r>
                  <a:rPr lang="en-US" altLang="zh-CN" dirty="0"/>
                  <a:t>BESIII: search more </a:t>
                </a:r>
                <a:r>
                  <a:rPr lang="en-US" altLang="zh-CN" dirty="0" err="1"/>
                  <a:t>isovector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tetraquarks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?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 err="1"/>
                  <a:t>Tetraquarks</a:t>
                </a:r>
                <a:r>
                  <a:rPr lang="en-US" altLang="zh-CN" dirty="0"/>
                  <a:t> more difficult to be found than molecules?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2" y="5375140"/>
                <a:ext cx="6096000" cy="1200329"/>
              </a:xfrm>
              <a:prstGeom prst="rect">
                <a:avLst/>
              </a:prstGeom>
              <a:blipFill>
                <a:blip r:embed="rId8"/>
                <a:stretch>
                  <a:fillRect l="-900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4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Summary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tetraquarks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674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33751" y="1825625"/>
                <a:ext cx="11453449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Estimation with X(4140) </a:t>
                </a:r>
                <a:r>
                  <a:rPr lang="en-US" altLang="zh-CN" dirty="0"/>
                  <a:t>gives higher masses than estimation with thresholds</a:t>
                </a:r>
              </a:p>
              <a:p>
                <a:endParaRPr lang="en-US" altLang="zh-CN" dirty="0"/>
              </a:p>
              <a:p>
                <a:r>
                  <a:rPr lang="en-US" altLang="zh-CN" dirty="0">
                    <a:sym typeface="Symbol" panose="05050102010706020507" pitchFamily="18" charset="2"/>
                  </a:rPr>
                  <a:t>More possible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(Isospin=1, 0) states are predicted. Candidates of tetraquarks: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(4350)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(4100)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(3860)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(4200)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en-US" altLang="zh-CN" dirty="0">
                  <a:sym typeface="Symbol" panose="05050102010706020507" pitchFamily="18" charset="2"/>
                </a:endParaRPr>
              </a:p>
              <a:p>
                <a:r>
                  <a:rPr lang="en-US" altLang="zh-CN" dirty="0">
                    <a:sym typeface="Symbol" panose="05050102010706020507" pitchFamily="18" charset="2"/>
                  </a:rPr>
                  <a:t>Problems such as decay, mixing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c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… need to be considered.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2867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51" y="1825625"/>
                <a:ext cx="11453449" cy="4351338"/>
              </a:xfrm>
              <a:blipFill>
                <a:blip r:embed="rId3"/>
                <a:stretch>
                  <a:fillRect l="-958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A096-7117-45D6-A2CF-64F51A6126B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4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00B174-1A51-429B-B9A6-1FB6DAA4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743"/>
            <a:ext cx="12192000" cy="42907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594019-49CA-4AF2-8221-C879A0554790}"/>
              </a:ext>
            </a:extLst>
          </p:cNvPr>
          <p:cNvSpPr/>
          <p:nvPr/>
        </p:nvSpPr>
        <p:spPr>
          <a:xfrm>
            <a:off x="5331445" y="5851534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Yan-Rui Liu, Hua-Xing Chen, Wei Chen, Xiang Liu, Shi-Lin Zhu</a:t>
            </a:r>
          </a:p>
          <a:p>
            <a:r>
              <a:rPr lang="zh-CN" altLang="en-US" dirty="0"/>
              <a:t>Progress in Particle and Nuclear Physics 107 (2019) 237–320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12EB34-E486-4886-A1F8-1064C9ED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4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01850-C95F-413B-ACD2-F88A3B20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Tetraquarks with four different flavors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E197B0-F9EF-4125-BEA8-CA7833457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666" y="1825625"/>
                <a:ext cx="1084413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1−9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𝑏𝑛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𝑏𝑢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𝑏𝑢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𝑐𝑢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4140</m:t>
                                </m:r>
                              </m:e>
                            </m:d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𝐶𝑀𝐼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4140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=3330.3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=1362.3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=180.6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E197B0-F9EF-4125-BEA8-CA7833457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666" y="1825625"/>
                <a:ext cx="1084413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6E3D851-786B-4964-9DF0-6DE03CDF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2" y="3445415"/>
            <a:ext cx="5111647" cy="34125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980AB6-6C24-44AA-8A9F-3F7D5344F1ED}"/>
              </a:ext>
            </a:extLst>
          </p:cNvPr>
          <p:cNvSpPr txBox="1"/>
          <p:nvPr/>
        </p:nvSpPr>
        <p:spPr>
          <a:xfrm>
            <a:off x="6910465" y="5462341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LHCb</a:t>
            </a:r>
            <a:r>
              <a:rPr lang="en-US" altLang="zh-CN" dirty="0"/>
              <a:t>, ATLAS, CDF, CMS: no evidence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B3C5756-7C83-4BFC-AC25-9CFF71F0E1AC}"/>
              </a:ext>
            </a:extLst>
          </p:cNvPr>
          <p:cNvCxnSpPr>
            <a:cxnSpLocks/>
          </p:cNvCxnSpPr>
          <p:nvPr/>
        </p:nvCxnSpPr>
        <p:spPr>
          <a:xfrm flipV="1">
            <a:off x="2863121" y="2308485"/>
            <a:ext cx="4242217" cy="206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BF36DAF-42D8-4583-8C14-872B0620207B}"/>
              </a:ext>
            </a:extLst>
          </p:cNvPr>
          <p:cNvGrpSpPr/>
          <p:nvPr/>
        </p:nvGrpSpPr>
        <p:grpSpPr>
          <a:xfrm>
            <a:off x="6442882" y="3810794"/>
            <a:ext cx="4733925" cy="898370"/>
            <a:chOff x="6442882" y="3810794"/>
            <a:chExt cx="4733925" cy="89837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069330C-0AE0-4AAF-B0A4-735F23D8E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2882" y="3810794"/>
              <a:ext cx="4733925" cy="381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7FB2A40-2BB9-4789-914A-B04ED4E7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0859" y="4271014"/>
              <a:ext cx="4343400" cy="438150"/>
            </a:xfrm>
            <a:prstGeom prst="rect">
              <a:avLst/>
            </a:prstGeom>
          </p:spPr>
        </p:pic>
      </p:grp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3F751EB4-E32C-4848-9A5E-E58E2D20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901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45E8BB-73AD-4778-B04C-C9771934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" y="0"/>
            <a:ext cx="6027082" cy="50516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4D378E-35AE-4A96-A546-5C322CA8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50814"/>
            <a:ext cx="6648656" cy="4978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63F35E-19F0-45F5-8F44-7F9D05E95BEC}"/>
                  </a:ext>
                </a:extLst>
              </p:cNvPr>
              <p:cNvSpPr txBox="1"/>
              <p:nvPr/>
            </p:nvSpPr>
            <p:spPr>
              <a:xfrm>
                <a:off x="6745571" y="404734"/>
                <a:ext cx="43449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With m=5640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altLang="zh-CN" sz="2400" dirty="0"/>
                  <a:t>15 MeV</a:t>
                </a:r>
              </a:p>
              <a:p>
                <a:r>
                  <a:rPr lang="en-US" altLang="zh-CN" sz="2400" dirty="0"/>
                  <a:t>With m=5568 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 9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MeV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63F35E-19F0-45F5-8F44-7F9D05E95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71" y="404734"/>
                <a:ext cx="4344972" cy="830997"/>
              </a:xfrm>
              <a:prstGeom prst="rect">
                <a:avLst/>
              </a:prstGeom>
              <a:blipFill>
                <a:blip r:embed="rId4"/>
                <a:stretch>
                  <a:fillRect l="-2247" t="-5109" r="-1264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BD15F391-8FF6-4FBD-83DD-1E3E37484DD9}"/>
              </a:ext>
            </a:extLst>
          </p:cNvPr>
          <p:cNvSpPr/>
          <p:nvPr/>
        </p:nvSpPr>
        <p:spPr>
          <a:xfrm>
            <a:off x="49423" y="3324225"/>
            <a:ext cx="1036427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2EDC1E5-E5FF-4A6C-BB10-394D469B9066}"/>
              </a:ext>
            </a:extLst>
          </p:cNvPr>
          <p:cNvGrpSpPr/>
          <p:nvPr/>
        </p:nvGrpSpPr>
        <p:grpSpPr>
          <a:xfrm>
            <a:off x="419100" y="5543550"/>
            <a:ext cx="4734824" cy="1174296"/>
            <a:chOff x="419100" y="5543550"/>
            <a:chExt cx="4734824" cy="117429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E7A0132-24C9-4BE3-80FF-6D6DA2357E2A}"/>
                </a:ext>
              </a:extLst>
            </p:cNvPr>
            <p:cNvGrpSpPr/>
            <p:nvPr/>
          </p:nvGrpSpPr>
          <p:grpSpPr>
            <a:xfrm>
              <a:off x="419999" y="5819476"/>
              <a:ext cx="4733925" cy="898370"/>
              <a:chOff x="6442882" y="3810794"/>
              <a:chExt cx="4733925" cy="898370"/>
            </a:xfrm>
            <a:solidFill>
              <a:schemeClr val="bg1"/>
            </a:solidFill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278BA6B-F9E4-467D-85C5-8EEFBBE38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2882" y="3810794"/>
                <a:ext cx="4733925" cy="381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11D26DD5-8BD1-4532-995A-94F567D3E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0859" y="4271014"/>
                <a:ext cx="4343400" cy="4381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32A18C0-E74A-4D4D-BD28-EEB75EBA709E}"/>
                </a:ext>
              </a:extLst>
            </p:cNvPr>
            <p:cNvSpPr txBox="1"/>
            <p:nvPr/>
          </p:nvSpPr>
          <p:spPr>
            <a:xfrm>
              <a:off x="419100" y="5543550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D0:</a:t>
              </a:r>
              <a:endParaRPr lang="zh-CN" altLang="en-US" dirty="0"/>
            </a:p>
          </p:txBody>
        </p:sp>
      </p:grp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2396A566-1BDF-431C-B0F8-C94E3B1A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0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BEB6FB-C9A2-4233-8B82-DEA9C456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455248"/>
            <a:ext cx="6691312" cy="51958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20D0EE5-6299-458D-B7B4-55FEA5E989FF}"/>
              </a:ext>
            </a:extLst>
          </p:cNvPr>
          <p:cNvSpPr txBox="1"/>
          <p:nvPr/>
        </p:nvSpPr>
        <p:spPr>
          <a:xfrm>
            <a:off x="7529512" y="5268010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diquark-antidiquark &gt; BK &gt; molecule </a:t>
            </a:r>
          </a:p>
          <a:p>
            <a:r>
              <a:rPr lang="en-US" altLang="zh-CN" dirty="0"/>
              <a:t>Chen, Ping, PRD98, 054022 (2018)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916E87-744A-4FE9-A60B-3830CD8BDFA5}"/>
              </a:ext>
            </a:extLst>
          </p:cNvPr>
          <p:cNvGrpSpPr/>
          <p:nvPr/>
        </p:nvGrpSpPr>
        <p:grpSpPr>
          <a:xfrm>
            <a:off x="7835814" y="180975"/>
            <a:ext cx="4010905" cy="4205696"/>
            <a:chOff x="7835814" y="180975"/>
            <a:chExt cx="4010905" cy="449070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FEE1C1F-B449-4415-A8ED-5D208B95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5814" y="180975"/>
              <a:ext cx="4010905" cy="29146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812F854-9BD0-4721-8165-68C7FB7D2E69}"/>
                    </a:ext>
                  </a:extLst>
                </p:cNvPr>
                <p:cNvSpPr txBox="1"/>
                <p:nvPr/>
              </p:nvSpPr>
              <p:spPr>
                <a:xfrm>
                  <a:off x="7866909" y="3279776"/>
                  <a:ext cx="3970574" cy="13919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</m:oMath>
                  </a14:m>
                  <a:r>
                    <a:rPr lang="en-US" altLang="zh-CN" sz="2400" dirty="0"/>
                    <a:t> (Model-I) = 5637 MeV,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</m:sSub>
                    </m:oMath>
                  </a14:m>
                  <a:r>
                    <a:rPr lang="en-US" altLang="zh-CN" sz="2400" dirty="0"/>
                    <a:t>(Model-II)=6119.7 MeV.</a:t>
                  </a:r>
                </a:p>
                <a:p>
                  <a:r>
                    <a:rPr lang="en-US" altLang="zh-CN" sz="2400" dirty="0"/>
                    <a:t>Yu, </a:t>
                  </a:r>
                  <a:r>
                    <a:rPr lang="en-US" altLang="zh-CN" sz="2400" dirty="0" err="1"/>
                    <a:t>arXiv</a:t>
                  </a:r>
                  <a:r>
                    <a:rPr lang="en-US" altLang="zh-CN" sz="2400" dirty="0"/>
                    <a:t>: 1709.02571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812F854-9BD0-4721-8165-68C7FB7D2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6909" y="3279776"/>
                  <a:ext cx="3970574" cy="1391900"/>
                </a:xfrm>
                <a:prstGeom prst="rect">
                  <a:avLst/>
                </a:prstGeom>
                <a:blipFill>
                  <a:blip r:embed="rId4"/>
                  <a:stretch>
                    <a:fillRect l="-2458" t="-2804" r="-1536" b="-9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6B070-9CFE-40B0-90DE-1031670A7A1D}"/>
                  </a:ext>
                </a:extLst>
              </p:cNvPr>
              <p:cNvSpPr txBox="1"/>
              <p:nvPr/>
            </p:nvSpPr>
            <p:spPr>
              <a:xfrm>
                <a:off x="554637" y="5221843"/>
                <a:ext cx="1798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tens of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6B070-9CFE-40B0-90DE-1031670A7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" y="5221843"/>
                <a:ext cx="1798890" cy="369332"/>
              </a:xfrm>
              <a:prstGeom prst="rect">
                <a:avLst/>
              </a:prstGeom>
              <a:blipFill>
                <a:blip r:embed="rId5"/>
                <a:stretch>
                  <a:fillRect t="-10000" r="-203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BE9B107-AD52-4C79-A6C8-C1BAC7B9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520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5DC2CA-A2BC-44AB-8AF4-2C23A8663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114301"/>
            <a:ext cx="5814008" cy="52239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6DD7AB-4322-458B-96D7-F4FA524F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61" y="166687"/>
            <a:ext cx="4416127" cy="37766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A41910-2972-4BA8-A8CB-94113467A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22" y="3987800"/>
            <a:ext cx="3352714" cy="270351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2C401A2-30C2-4F6F-9F06-D3DEA25807DC}"/>
              </a:ext>
            </a:extLst>
          </p:cNvPr>
          <p:cNvGrpSpPr/>
          <p:nvPr/>
        </p:nvGrpSpPr>
        <p:grpSpPr>
          <a:xfrm>
            <a:off x="9067936" y="4918492"/>
            <a:ext cx="2944184" cy="1059635"/>
            <a:chOff x="5680789" y="5338216"/>
            <a:chExt cx="2944184" cy="105963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525CEE1-405B-459C-AB9C-CA746D0C8DBA}"/>
                </a:ext>
              </a:extLst>
            </p:cNvPr>
            <p:cNvSpPr/>
            <p:nvPr/>
          </p:nvSpPr>
          <p:spPr>
            <a:xfrm>
              <a:off x="6003367" y="6028519"/>
              <a:ext cx="2299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Yu, </a:t>
              </a:r>
              <a:r>
                <a:rPr lang="en-US" altLang="zh-CN" dirty="0" err="1"/>
                <a:t>arXiv</a:t>
              </a:r>
              <a:r>
                <a:rPr lang="en-US" altLang="zh-CN" dirty="0"/>
                <a:t>: 1709.02571</a:t>
              </a:r>
              <a:endParaRPr lang="zh-CN" altLang="en-US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A4A54B-9AD4-4DA7-9B5D-96B026D1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0789" y="5338216"/>
              <a:ext cx="2944184" cy="6903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F5247-54BA-40A9-8648-7B5275501957}"/>
                  </a:ext>
                </a:extLst>
              </p:cNvPr>
              <p:cNvSpPr txBox="1"/>
              <p:nvPr/>
            </p:nvSpPr>
            <p:spPr>
              <a:xfrm>
                <a:off x="614594" y="4968885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∼10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F5247-54BA-40A9-8648-7B5275501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4" y="4968885"/>
                <a:ext cx="1380506" cy="369332"/>
              </a:xfrm>
              <a:prstGeom prst="rect">
                <a:avLst/>
              </a:prstGeom>
              <a:blipFill>
                <a:blip r:embed="rId6"/>
                <a:stretch>
                  <a:fillRect t="-8197" r="-30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DF23CD-AFA7-40F7-A9AE-FC8C96315500}"/>
                  </a:ext>
                </a:extLst>
              </p:cNvPr>
              <p:cNvSpPr txBox="1"/>
              <p:nvPr/>
            </p:nvSpPr>
            <p:spPr>
              <a:xfrm>
                <a:off x="9575906" y="152217"/>
                <a:ext cx="2040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∼10−130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DF23CD-AFA7-40F7-A9AE-FC8C96315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906" y="152217"/>
                <a:ext cx="2040943" cy="369332"/>
              </a:xfrm>
              <a:prstGeom prst="rect">
                <a:avLst/>
              </a:prstGeom>
              <a:blipFill>
                <a:blip r:embed="rId7"/>
                <a:stretch>
                  <a:fillRect t="-9836" r="-179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AF9C55E-10FA-4F53-8B8E-4EA9A216E896}"/>
                  </a:ext>
                </a:extLst>
              </p:cNvPr>
              <p:cNvSpPr txBox="1"/>
              <p:nvPr/>
            </p:nvSpPr>
            <p:spPr>
              <a:xfrm>
                <a:off x="284816" y="5738287"/>
                <a:ext cx="3220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dirty="0"/>
                  <a:t> not stable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altLang="zh-CN" dirty="0"/>
                  <a:t> stable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AF9C55E-10FA-4F53-8B8E-4EA9A216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6" y="5738287"/>
                <a:ext cx="3220562" cy="369332"/>
              </a:xfrm>
              <a:prstGeom prst="rect">
                <a:avLst/>
              </a:prstGeom>
              <a:blipFill>
                <a:blip r:embed="rId8"/>
                <a:stretch>
                  <a:fillRect t="-8197" r="-94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6D3BBB9-C430-4D75-B309-4961AA04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00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F3F64B-BE71-49F9-9E05-C55199B0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550C34-0318-46AC-A879-A1B3D78F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4" y="1222321"/>
            <a:ext cx="5970010" cy="41591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0A7A2B-2EDC-477F-8619-0C4686F4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12" y="1320745"/>
            <a:ext cx="5577554" cy="3955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1F59D-4938-46DF-B496-C141E3165850}"/>
                  </a:ext>
                </a:extLst>
              </p:cNvPr>
              <p:cNvSpPr txBox="1"/>
              <p:nvPr/>
            </p:nvSpPr>
            <p:spPr>
              <a:xfrm>
                <a:off x="929390" y="5726243"/>
                <a:ext cx="2876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dirty="0"/>
                  <a:t>:  6215 MeV, 6432 MeV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1F59D-4938-46DF-B496-C141E316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90" y="5726243"/>
                <a:ext cx="2876044" cy="369332"/>
              </a:xfrm>
              <a:prstGeom prst="rect">
                <a:avLst/>
              </a:prstGeom>
              <a:blipFill>
                <a:blip r:embed="rId4"/>
                <a:stretch>
                  <a:fillRect t="-8197" r="-12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0649CF-74E7-424D-BF16-28317A358D3E}"/>
                  </a:ext>
                </a:extLst>
              </p:cNvPr>
              <p:cNvSpPr/>
              <p:nvPr/>
            </p:nvSpPr>
            <p:spPr>
              <a:xfrm>
                <a:off x="252890" y="216033"/>
                <a:ext cx="6282821" cy="64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600" dirty="0"/>
                  <a:t>5.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sz="3600" dirty="0"/>
                  <a:t> &amp;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0649CF-74E7-424D-BF16-28317A358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90" y="216033"/>
                <a:ext cx="6282821" cy="647613"/>
              </a:xfrm>
              <a:prstGeom prst="rect">
                <a:avLst/>
              </a:prstGeom>
              <a:blipFill>
                <a:blip r:embed="rId5"/>
                <a:stretch>
                  <a:fillRect l="-2910" t="-13084" b="-34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2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961822-BCF8-436E-95AD-6E152179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216BC3-99F7-4BF5-871C-AB65D5D9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5" y="455872"/>
            <a:ext cx="5105400" cy="5076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147A88-B9BF-4D9A-BDBB-6A181C4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67" y="2914779"/>
            <a:ext cx="4524820" cy="34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A72B4-D1A0-441F-9D88-896C9ECD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 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C60C8A-3AC9-4999-9BC1-9CBC0069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636" y="1690688"/>
                <a:ext cx="11332564" cy="48021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Estimation with thresholds seems to work for pentaquark states.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4312</m:t>
                            </m:r>
                          </m:e>
                        </m:d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𝑢𝑢𝑑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configuration: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2. Stable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-type hidden-charm pentaquark: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altLang="zh-CN" dirty="0"/>
                  <a:t>4.2 GeV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Estimation using X(4140)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(4140)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(4274)</m:t>
                        </m:r>
                      </m:sub>
                    </m:sSub>
                  </m:oMath>
                </a14:m>
                <a:r>
                  <a:rPr lang="en-US" altLang="zh-CN" dirty="0"/>
                  <a:t>] seems to work for tetraquark states.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1. Tetraquark candidates: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(4350)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(4100)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(3860)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(4200)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2. 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dirty="0"/>
                  <a:t> unbound,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altLang="zh-CN" dirty="0"/>
                  <a:t> bound,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altLang="zh-CN" dirty="0"/>
                  <a:t> marginal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3. Search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𝑏𝑢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other tetraquarks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C60C8A-3AC9-4999-9BC1-9CBC0069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636" y="1690688"/>
                <a:ext cx="11332564" cy="4802187"/>
              </a:xfrm>
              <a:blipFill>
                <a:blip r:embed="rId2"/>
                <a:stretch>
                  <a:fillRect l="-968" t="-2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DF5F3-48A8-4C38-91CE-83E5D1BC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96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14AB1-AE07-4C20-BCE9-6A98C1C9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802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Thank you very much!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AD4AB1-9611-43A2-BF91-371542CD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1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90B246-A87A-4F25-8EB3-7BB8DED8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502460" cy="2368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778879-48CD-4A54-8FF5-EE6F81A4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94" y="-46375"/>
            <a:ext cx="5892409" cy="23684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65596A-4C1E-40D5-863E-0F8E919DA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3445"/>
            <a:ext cx="6257194" cy="40605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DC0D4-0987-4645-B3A9-14EA0B661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194" y="2687723"/>
            <a:ext cx="5802545" cy="4060501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A2A2D7E-0B15-4D52-B430-18B0F100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5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708B0-6A6A-4FCE-A935-0A44F8DE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prstClr val="black"/>
                </a:solidFill>
              </a:rPr>
              <a:t>1. The color-magnetic-interaction (CMI) model</a:t>
            </a:r>
            <a:br>
              <a:rPr lang="en-US" altLang="zh-CN" sz="3200" dirty="0">
                <a:solidFill>
                  <a:prstClr val="black"/>
                </a:solidFill>
              </a:rPr>
            </a:br>
            <a:r>
              <a:rPr lang="en-US" altLang="zh-CN" sz="3200" dirty="0">
                <a:solidFill>
                  <a:prstClr val="black"/>
                </a:solidFill>
              </a:rPr>
              <a:t>    (</a:t>
            </a:r>
            <a:r>
              <a:rPr lang="en-US" altLang="zh-CN" sz="3200" dirty="0" err="1">
                <a:solidFill>
                  <a:prstClr val="black"/>
                </a:solidFill>
              </a:rPr>
              <a:t>Chromomagnetic</a:t>
            </a:r>
            <a:r>
              <a:rPr lang="en-US" altLang="zh-CN" sz="3200" dirty="0">
                <a:solidFill>
                  <a:prstClr val="black"/>
                </a:solidFill>
              </a:rPr>
              <a:t> Interaction model)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4C3D7C-442F-4E32-9E74-414133BD4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Hyperfine structure in hydrogen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      splitting of spectral line</a:t>
                </a:r>
              </a:p>
              <a:p>
                <a:r>
                  <a:rPr lang="en-US" altLang="zh-CN" dirty="0"/>
                  <a:t>Mass </a:t>
                </a:r>
                <a:r>
                  <a:rPr lang="en-US" altLang="zh-CN" dirty="0" err="1"/>
                  <a:t>splittings</a:t>
                </a:r>
                <a:r>
                  <a:rPr lang="en-US" altLang="zh-CN" dirty="0"/>
                  <a:t> of hadrons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4C3D7C-442F-4E32-9E74-414133BD4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4757D18-B955-4010-B0F2-17738576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34941" y="3956324"/>
            <a:ext cx="5228523" cy="9776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F3EF280-425E-47A1-A9B7-DED66A6C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1578" y="5518027"/>
            <a:ext cx="3158820" cy="34289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7DBA091-1006-4BF2-B3A3-161A73B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526-71CC-4017-BA04-6B75738936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/>
              <a:t>CMI model</a:t>
            </a:r>
            <a:endParaRPr lang="zh-CN" altLang="en-US" sz="3200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838200" y="1502065"/>
            <a:ext cx="10515600" cy="52194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Mass </a:t>
            </a:r>
            <a:r>
              <a:rPr lang="en-US" altLang="zh-CN" dirty="0" err="1"/>
              <a:t>splittings</a:t>
            </a:r>
            <a:r>
              <a:rPr lang="en-US" altLang="zh-CN" dirty="0"/>
              <a:t> of S-wave states: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>
              <a:buFontTx/>
              <a:buNone/>
            </a:pPr>
            <a:r>
              <a:rPr lang="en-US" altLang="zh-CN" dirty="0">
                <a:sym typeface="Symbol" panose="05050102010706020507" pitchFamily="18" charset="2"/>
              </a:rPr>
              <a:t>      </a:t>
            </a:r>
          </a:p>
          <a:p>
            <a:pPr eaLnBrk="1" hangingPunct="1">
              <a:buFontTx/>
              <a:buNone/>
            </a:pPr>
            <a:endParaRPr lang="en-US" altLang="zh-CN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zh-CN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zh-CN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zh-CN" dirty="0">
                <a:sym typeface="Symbol" panose="05050102010706020507" pitchFamily="18" charset="2"/>
              </a:rPr>
              <a:t> (or                                            )</a:t>
            </a:r>
          </a:p>
          <a:p>
            <a:pPr>
              <a:buNone/>
            </a:pPr>
            <a:r>
              <a:rPr lang="en-US" altLang="zh-CN" dirty="0">
                <a:sym typeface="Symbol" panose="05050102010706020507" pitchFamily="18" charset="2"/>
              </a:rPr>
              <a:t> (or                                                         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28897"/>
            <a:ext cx="56911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95605" y="3612884"/>
            <a:ext cx="3719499" cy="142876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latex2png.com/output/latex_bafa1a16a3038a34d10b82f3055ba2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75" y="6143037"/>
            <a:ext cx="4782068" cy="3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2png.com/output/latex_7417ad41c14728bb5f29a45b035cc4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00" y="5719003"/>
            <a:ext cx="3516093" cy="2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1CE3-789F-42A1-8126-42D5CA40BD5D}" type="slidenum">
              <a:rPr lang="zh-CN" altLang="en-US" smtClean="0"/>
              <a:pPr/>
              <a:t>6</a:t>
            </a:fld>
            <a:r>
              <a:rPr lang="en-US" altLang="zh-CN" dirty="0"/>
              <a:t>/35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1EAC11-03D0-49FD-8EA6-9747DDAD2EFE}"/>
              </a:ext>
            </a:extLst>
          </p:cNvPr>
          <p:cNvSpPr/>
          <p:nvPr/>
        </p:nvSpPr>
        <p:spPr>
          <a:xfrm>
            <a:off x="5820905" y="42689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Yan-Rui Liu, Hua-Xing Chen, Wei Chen, Xiang Liu, Shi-Lin Zhu</a:t>
            </a:r>
          </a:p>
          <a:p>
            <a:r>
              <a:rPr lang="zh-CN" altLang="en-US" dirty="0"/>
              <a:t>Progress in Particle and Nuclear Physics 107 (2019) 237–320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071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126460"/>
            <a:ext cx="7484566" cy="36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6" y="4036610"/>
            <a:ext cx="11855900" cy="2694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192" y="1474059"/>
            <a:ext cx="3483874" cy="20569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8048" y="4445391"/>
            <a:ext cx="984739" cy="2179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005027" y="4505751"/>
            <a:ext cx="984739" cy="1854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1CE3-789F-42A1-8126-42D5CA40BD5D}" type="slidenum">
              <a:rPr lang="zh-CN" altLang="en-US" smtClean="0"/>
              <a:pPr/>
              <a:t>7</a:t>
            </a:fld>
            <a:r>
              <a:rPr lang="en-US" altLang="zh-CN" dirty="0"/>
              <a:t>/35</a:t>
            </a:r>
            <a:endParaRPr lang="zh-CN" altLang="en-US" dirty="0"/>
          </a:p>
        </p:txBody>
      </p:sp>
      <p:pic>
        <p:nvPicPr>
          <p:cNvPr id="1026" name="Picture 2" descr="http://latex2png.com/output/latex_0fd9c14ce14599cbfdb89be454ca8cd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35" y="472914"/>
            <a:ext cx="4054852" cy="60633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3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Spectra in CMI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4833" y="1795644"/>
                <a:ext cx="11279942" cy="48283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Mass uncertainties mainly come from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Our strategy: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(1) Important color-mixing (basis independent results)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(2) 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𝐶𝑀𝐼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upper limit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(3) 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⟨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𝐶𝑀𝐼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+⟨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,  lower limit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reasonable masses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𝒓𝒆𝒇</m:t>
                    </m:r>
                  </m:oMath>
                </a14:m>
                <a:r>
                  <a:rPr lang="en-US" altLang="zh-CN" b="1" dirty="0"/>
                  <a:t>: relevant thresholds or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X(4140) as a tetraquark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4140</m:t>
                                </m:r>
                              </m:e>
                            </m:d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𝐶𝑀𝐼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4140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i="1" dirty="0"/>
                  <a:t>  (4) Effective interactions between quark components: 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narrow </a:t>
                </a:r>
                <a:r>
                  <a:rPr lang="en-US" altLang="zh-CN" i="1" dirty="0"/>
                  <a:t>multiquarks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833" y="1795644"/>
                <a:ext cx="11279942" cy="4828393"/>
              </a:xfrm>
              <a:blipFill>
                <a:blip r:embed="rId2"/>
                <a:stretch>
                  <a:fillRect l="-865" t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1CE3-789F-42A1-8126-42D5CA40BD5D}" type="slidenum">
              <a:rPr lang="zh-CN" altLang="en-US" smtClean="0"/>
              <a:pPr/>
              <a:t>8</a:t>
            </a:fld>
            <a:r>
              <a:rPr lang="en-US" altLang="zh-CN" dirty="0"/>
              <a:t>/35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F72473A-1AB7-4B07-8C25-5B1282BFD826}"/>
                  </a:ext>
                </a:extLst>
              </p:cNvPr>
              <p:cNvSpPr/>
              <p:nvPr/>
            </p:nvSpPr>
            <p:spPr>
              <a:xfrm>
                <a:off x="9075341" y="78157"/>
                <a:ext cx="3029676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F72473A-1AB7-4B07-8C25-5B1282BFD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41" y="78157"/>
                <a:ext cx="3029676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C5235539-6F0D-4300-86E1-1C13B85EF9C7}"/>
              </a:ext>
            </a:extLst>
          </p:cNvPr>
          <p:cNvSpPr/>
          <p:nvPr/>
        </p:nvSpPr>
        <p:spPr>
          <a:xfrm>
            <a:off x="85727" y="6169709"/>
            <a:ext cx="497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[Li, Liu, Liu, Si, Wu, 1809.08072;</a:t>
            </a:r>
          </a:p>
          <a:p>
            <a:r>
              <a:rPr lang="en-US" altLang="zh-CN" dirty="0"/>
              <a:t>Liu, Chen, Chen, Liu, Zhu, PPNP 107, 237 (2019)]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99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in several systems: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5805"/>
                <a:ext cx="10899098" cy="4937070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Tx/>
                  <a:buAutoNum type="arabicPeriod"/>
                </a:pPr>
                <a:r>
                  <a:rPr lang="en-US" altLang="zh-CN" dirty="0"/>
                  <a:t>Hidden-charm pentaquarks: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/>
                  <a:t>          [PRD 95, 034002 (2017)]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Pc(4312, 4440, 4457)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/>
                  <a:t>          [PRD100, 054002 (2019)]*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2.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dirty="0"/>
                  <a:t>Triply heavy pentaquarks: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𝑄𝑄𝑄𝑞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        [EPJC 79, 87 (2019)]</a:t>
                </a:r>
              </a:p>
              <a:p>
                <a:pPr marL="514350" indent="-514350">
                  <a:buAutoNum type="arabicPeriod" startAt="3"/>
                </a:pPr>
                <a:r>
                  <a:rPr lang="en-US" altLang="zh-CN" dirty="0"/>
                  <a:t>Triply heavy pentaquarks: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𝑞𝑞𝑄𝑄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dirty="0"/>
                  <a:t>         [PRD100, 056004 (2019)]</a:t>
                </a:r>
              </a:p>
              <a:p>
                <a:pPr marL="514350" indent="-514350">
                  <a:buAutoNum type="arabicPeriod" startAt="3"/>
                </a:pPr>
                <a:r>
                  <a:rPr lang="en-US" altLang="zh-CN" dirty="0"/>
                  <a:t>Doubly heavy pentaquarks: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𝑄𝑄𝑞𝑞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        [PRC 98, 045204 (2018)]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5.   Heavy-full tetraquarks: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dirty="0"/>
                  <a:t>          [PRD 97, 094015 (2018)]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6.   X states in J/</a:t>
                </a:r>
                <a:r>
                  <a:rPr lang="en-US" altLang="zh-CN" dirty="0">
                    <a:sym typeface="Symbol" panose="05050102010706020507" pitchFamily="18" charset="2"/>
                  </a:rPr>
                  <a:t>:</a:t>
                </a:r>
                <a:r>
                  <a:rPr lang="en-US" altLang="zh-CN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?          </a:t>
                </a:r>
                <a:r>
                  <a:rPr lang="en-US" altLang="zh-CN" dirty="0">
                    <a:sym typeface="Symbol" panose="05050102010706020507" pitchFamily="18" charset="2"/>
                  </a:rPr>
                  <a:t>[PR</a:t>
                </a:r>
                <a:r>
                  <a:rPr lang="en-US" altLang="zh-CN" dirty="0"/>
                  <a:t>D 94, 094031 (2016)]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Doubly heavy tetraquarks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          </a:t>
                </a:r>
                <a:r>
                  <a:rPr lang="en-US" altLang="zh-CN" dirty="0"/>
                  <a:t>[PRD 99, 014037 (2019)]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7.   Triply heavy mesons: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          [EPJA53, 5 (2017)]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8.   </a:t>
                </a:r>
                <a:r>
                  <a:rPr lang="en-US" altLang="zh-CN" dirty="0" err="1"/>
                  <a:t>Tcc</a:t>
                </a:r>
                <a:r>
                  <a:rPr lang="en-US" altLang="zh-CN" dirty="0"/>
                  <a:t> and its partner states: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dirty="0"/>
                  <a:t>           [EPJC77, 709 (2017)]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9.   Four different flavors: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/>
                  <a:t>       [PRD101, 114017 (2020)]*</a:t>
                </a:r>
              </a:p>
            </p:txBody>
          </p:sp>
        </mc:Choice>
        <mc:Fallback xmlns="">
          <p:sp>
            <p:nvSpPr>
              <p:cNvPr id="1331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5805"/>
                <a:ext cx="10899098" cy="4937070"/>
              </a:xfrm>
              <a:blipFill>
                <a:blip r:embed="rId2"/>
                <a:stretch>
                  <a:fillRect l="-1007" t="-2469" b="-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1CE3-789F-42A1-8126-42D5CA40BD5D}" type="slidenum">
              <a:rPr lang="zh-CN" altLang="en-US" smtClean="0"/>
              <a:pPr/>
              <a:t>9</a:t>
            </a:fld>
            <a:r>
              <a:rPr lang="en-US" altLang="zh-CN" dirty="0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817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2076</Words>
  <Application>Microsoft Office PowerPoint</Application>
  <PresentationFormat>宽屏</PresentationFormat>
  <Paragraphs>298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等线</vt:lpstr>
      <vt:lpstr>等线 Light</vt:lpstr>
      <vt:lpstr>宋体</vt:lpstr>
      <vt:lpstr>Arial</vt:lpstr>
      <vt:lpstr>Cambria Math</vt:lpstr>
      <vt:lpstr>Symbol</vt:lpstr>
      <vt:lpstr>Office 主题​​</vt:lpstr>
      <vt:lpstr>CMI model and heavy multiquarks</vt:lpstr>
      <vt:lpstr>Content</vt:lpstr>
      <vt:lpstr>PowerPoint 演示文稿</vt:lpstr>
      <vt:lpstr>PowerPoint 演示文稿</vt:lpstr>
      <vt:lpstr>1. The color-magnetic-interaction (CMI) model     (Chromomagnetic Interaction model)</vt:lpstr>
      <vt:lpstr>CMI model</vt:lpstr>
      <vt:lpstr>PowerPoint 演示文稿</vt:lpstr>
      <vt:lpstr>Spectra in CMI model</vt:lpstr>
      <vt:lpstr>Results in several systems:</vt:lpstr>
      <vt:lpstr>Decays [ (cc ̅ )_(8_c ) (qqq)_(8_c ), PRD100, 054002 (2019); q_1 q_2 q ̅_3 q ̅_4, PRD101, 114017 (2020)]</vt:lpstr>
      <vt:lpstr>2. Hidden-charm pentaquark states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comparison and a question</vt:lpstr>
      <vt:lpstr>Summary for pentaquarks</vt:lpstr>
      <vt:lpstr>3. csc ̅s ̅ tetraquarks</vt:lpstr>
      <vt:lpstr>csc ̅s ̅ tetraquarks</vt:lpstr>
      <vt:lpstr>csc ̅s ̅ tetraquarks</vt:lpstr>
      <vt:lpstr>CMI model and cnc ̅n ̅ spectrum</vt:lpstr>
      <vt:lpstr>CMI model and cnc ̅n ̅ spectrum</vt:lpstr>
      <vt:lpstr>CMI model and cnc ̅n ̅ spectrum</vt:lpstr>
      <vt:lpstr>CMI model and cnc ̅n ̅ spectrum</vt:lpstr>
      <vt:lpstr>CMI model and cnc ̅n ̅ spectrum</vt:lpstr>
      <vt:lpstr>CMI model and cnc ̅n ̅ spectrum</vt:lpstr>
      <vt:lpstr>CMI model and cnc ̅n ̅ spectrum</vt:lpstr>
      <vt:lpstr>Summary of QqQ ̅q ̅ tetraquarks</vt:lpstr>
      <vt:lpstr>3. Tetraquarks with four different flavors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Final Summary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CMI model and multiquark states</dc:title>
  <dc:creator>刘言锐</dc:creator>
  <cp:lastModifiedBy>刘言锐</cp:lastModifiedBy>
  <cp:revision>138</cp:revision>
  <dcterms:created xsi:type="dcterms:W3CDTF">2020-06-15T00:23:44Z</dcterms:created>
  <dcterms:modified xsi:type="dcterms:W3CDTF">2020-06-20T02:58:01Z</dcterms:modified>
</cp:coreProperties>
</file>