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26" r:id="rId3"/>
    <p:sldId id="327" r:id="rId4"/>
    <p:sldId id="328" r:id="rId5"/>
    <p:sldId id="329" r:id="rId6"/>
    <p:sldId id="334" r:id="rId7"/>
    <p:sldId id="330" r:id="rId8"/>
    <p:sldId id="331" r:id="rId9"/>
    <p:sldId id="336" r:id="rId10"/>
    <p:sldId id="332" r:id="rId11"/>
    <p:sldId id="335" r:id="rId12"/>
    <p:sldId id="33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7" autoAdjust="0"/>
    <p:restoredTop sz="94660"/>
  </p:normalViewPr>
  <p:slideViewPr>
    <p:cSldViewPr>
      <p:cViewPr varScale="1">
        <p:scale>
          <a:sx n="78" d="100"/>
          <a:sy n="78" d="100"/>
        </p:scale>
        <p:origin x="110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E234C-5752-46DF-BF3F-2CA1CC2F7CA4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2BABE-A268-4011-AB62-F38D4174A1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96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77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96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70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DIGSEL_EN</a:t>
            </a:r>
            <a:r>
              <a:rPr lang="zh-CN" altLang="en-US" dirty="0"/>
              <a:t>可用</a:t>
            </a:r>
            <a:r>
              <a:rPr lang="en-US" altLang="zh-CN" dirty="0" err="1"/>
              <a:t>hitmap_en</a:t>
            </a:r>
            <a:r>
              <a:rPr lang="zh-CN" altLang="en-US" dirty="0"/>
              <a:t>赋值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911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DIGSEL_EN</a:t>
            </a:r>
            <a:r>
              <a:rPr lang="zh-CN" altLang="en-US" dirty="0"/>
              <a:t>可用</a:t>
            </a:r>
            <a:r>
              <a:rPr lang="en-US" altLang="zh-CN" dirty="0" err="1"/>
              <a:t>hitmap_en</a:t>
            </a:r>
            <a:r>
              <a:rPr lang="zh-CN" altLang="en-US" dirty="0"/>
              <a:t>赋值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44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67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背景副本"/>
          <p:cNvPicPr>
            <a:picLocks noChangeAspect="1" noChangeArrowheads="1"/>
          </p:cNvPicPr>
          <p:nvPr/>
        </p:nvPicPr>
        <p:blipFill>
          <a:blip r:embed="rId2" cstate="print"/>
          <a:srcRect l="7502" t="7797"/>
          <a:stretch>
            <a:fillRect/>
          </a:stretch>
        </p:blipFill>
        <p:spPr bwMode="auto">
          <a:xfrm>
            <a:off x="0" y="0"/>
            <a:ext cx="12240683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1963" y="1714489"/>
            <a:ext cx="10363200" cy="209073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 b="1">
                <a:solidFill>
                  <a:srgbClr val="0000FF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4451"/>
            <a:ext cx="2743200" cy="6081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4451"/>
            <a:ext cx="8026400" cy="6081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38"/>
            <a:ext cx="12192000" cy="83661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25538"/>
            <a:ext cx="5384800" cy="53276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125539"/>
            <a:ext cx="5384800" cy="258762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865564"/>
            <a:ext cx="5384800" cy="2587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200" b="1" baseline="0" dirty="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052737"/>
            <a:ext cx="11521280" cy="5587325"/>
          </a:xfrm>
        </p:spPr>
        <p:txBody>
          <a:bodyPr/>
          <a:lstStyle>
            <a:lvl1pPr algn="l">
              <a:buClr>
                <a:srgbClr val="00B0F0"/>
              </a:buClr>
              <a:buSzPct val="80000"/>
              <a:buFont typeface="Wingdings" pitchFamily="2" charset="2"/>
              <a:buChar char="n"/>
              <a:defRPr b="0">
                <a:solidFill>
                  <a:schemeClr val="tx1"/>
                </a:solidFill>
                <a:latin typeface="+mn-ea"/>
                <a:ea typeface="+mn-ea"/>
              </a:defRPr>
            </a:lvl1pPr>
            <a:lvl2pPr algn="l">
              <a:buClr>
                <a:srgbClr val="00B050"/>
              </a:buClr>
              <a:buSzPct val="80000"/>
              <a:defRPr b="0" baseline="0">
                <a:solidFill>
                  <a:srgbClr val="0000FF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2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544616" cy="5587326"/>
          </a:xfrm>
        </p:spPr>
        <p:txBody>
          <a:bodyPr/>
          <a:lstStyle>
            <a:lvl1pPr>
              <a:defRPr sz="2000"/>
            </a:lvl1pPr>
            <a:lvl2pPr>
              <a:buSzPct val="80000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052736"/>
            <a:ext cx="5544616" cy="55873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1462"/>
            <a:ext cx="10972800" cy="1143000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2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052736"/>
            <a:ext cx="561662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1692498"/>
            <a:ext cx="5616624" cy="4947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7" y="1052736"/>
            <a:ext cx="561662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7" y="1692498"/>
            <a:ext cx="5616624" cy="4947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资料\PPT----汇总\PPT模版\PPT背景副本-窄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91999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7213" y="44450"/>
            <a:ext cx="10725187" cy="95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737"/>
            <a:ext cx="10972800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1691" y="6640062"/>
            <a:ext cx="5674816" cy="2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endParaRPr lang="zh-CN" altLang="en-US" dirty="0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9349" y="6640062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9pPr>
    </p:titleStyle>
    <p:bodyStyle>
      <a:lvl1pPr marL="342900" indent="-342900" algn="just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00B0F0"/>
        </a:buClr>
        <a:buSzPct val="90000"/>
        <a:buFont typeface="Wingdings" pitchFamily="2" charset="2"/>
        <a:buChar char="n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33CC33"/>
        </a:buClr>
        <a:buSzPct val="80000"/>
        <a:buFont typeface="Wingdings" pitchFamily="2" charset="2"/>
        <a:buChar char="l"/>
        <a:defRPr sz="1800" b="0">
          <a:solidFill>
            <a:srgbClr val="0000FF"/>
          </a:solidFill>
          <a:latin typeface="+mn-lt"/>
          <a:ea typeface="+mn-ea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宋体" charset="-122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宋体" charset="-122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宋体" charset="-122"/>
        </a:defRPr>
      </a:lvl5pPr>
      <a:lvl6pPr marL="25146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6pPr>
      <a:lvl7pPr marL="29718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7pPr>
      <a:lvl8pPr marL="34290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8pPr>
      <a:lvl9pPr marL="38862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Firmware</a:t>
            </a:r>
            <a:r>
              <a:rPr lang="zh-CN" altLang="en-US" dirty="0"/>
              <a:t>时序检查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卢云鹏</a:t>
            </a:r>
            <a:endParaRPr lang="en-US" altLang="zh-CN" dirty="0"/>
          </a:p>
          <a:p>
            <a:r>
              <a:rPr lang="en-US" altLang="zh-CN" dirty="0"/>
              <a:t>2020/09/21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0AC653-466F-469E-89AE-0851CE17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芯片控制时序检查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2DA2AF7-02B9-48D1-B575-C93DC731C995}"/>
              </a:ext>
            </a:extLst>
          </p:cNvPr>
          <p:cNvSpPr txBox="1">
            <a:spLocks/>
          </p:cNvSpPr>
          <p:nvPr/>
        </p:nvSpPr>
        <p:spPr bwMode="auto">
          <a:xfrm>
            <a:off x="335360" y="1052736"/>
            <a:ext cx="5544616" cy="55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80000"/>
              <a:buFont typeface="Wingdings" pitchFamily="2" charset="2"/>
              <a:buChar char="l"/>
              <a:defRPr sz="1800" b="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zh-CN" altLang="en-US" kern="0" dirty="0"/>
              <a:t>软件命令</a:t>
            </a:r>
            <a:r>
              <a:rPr lang="en-US" altLang="zh-CN" kern="0" dirty="0" err="1"/>
              <a:t>jadepix_dev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rs_config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start_rs</a:t>
            </a:r>
            <a:endParaRPr lang="en-US" altLang="zh-CN" kern="0" dirty="0"/>
          </a:p>
          <a:p>
            <a:pPr lvl="1"/>
            <a:endParaRPr lang="en-US" altLang="zh-CN" kern="0" dirty="0"/>
          </a:p>
          <a:p>
            <a:pPr lvl="1"/>
            <a:endParaRPr lang="en-US" altLang="zh-CN" kern="0" dirty="0"/>
          </a:p>
          <a:p>
            <a:pPr lvl="1"/>
            <a:endParaRPr lang="en-US" altLang="zh-CN" kern="0" dirty="0"/>
          </a:p>
          <a:p>
            <a:pPr lvl="1"/>
            <a:endParaRPr lang="en-US" altLang="zh-CN" kern="0" dirty="0"/>
          </a:p>
          <a:p>
            <a:pPr lvl="1"/>
            <a:endParaRPr lang="en-US" altLang="zh-CN" kern="0" dirty="0"/>
          </a:p>
          <a:p>
            <a:pPr lvl="1"/>
            <a:endParaRPr lang="en-US" altLang="zh-CN" kern="0" dirty="0"/>
          </a:p>
          <a:p>
            <a:r>
              <a:rPr lang="en-US" altLang="zh-CN" kern="0" dirty="0"/>
              <a:t>ILA trigger</a:t>
            </a:r>
            <a:r>
              <a:rPr lang="zh-CN" altLang="en-US" kern="0" dirty="0"/>
              <a:t>设置</a:t>
            </a:r>
            <a:endParaRPr lang="en-US" altLang="zh-CN" kern="0" dirty="0"/>
          </a:p>
          <a:p>
            <a:pPr lvl="1"/>
            <a:r>
              <a:rPr lang="en-US" altLang="zh-CN" kern="0" dirty="0"/>
              <a:t>RD_EN</a:t>
            </a:r>
            <a:r>
              <a:rPr lang="zh-CN" altLang="en-US" kern="0" dirty="0"/>
              <a:t>上升沿</a:t>
            </a:r>
            <a:endParaRPr lang="en-US" altLang="zh-CN" kern="0" dirty="0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3C648CA4-A928-4686-98FD-82B8C219176C}"/>
              </a:ext>
            </a:extLst>
          </p:cNvPr>
          <p:cNvSpPr txBox="1">
            <a:spLocks/>
          </p:cNvSpPr>
          <p:nvPr/>
        </p:nvSpPr>
        <p:spPr bwMode="auto">
          <a:xfrm>
            <a:off x="6384032" y="1052736"/>
            <a:ext cx="5544616" cy="55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80000"/>
              <a:buFont typeface="Wingdings" pitchFamily="2" charset="2"/>
              <a:buChar char="l"/>
              <a:defRPr sz="1800" b="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zh-CN" altLang="en-US" kern="0" dirty="0"/>
              <a:t>检查结果：</a:t>
            </a:r>
            <a:endParaRPr lang="en-US" altLang="zh-CN" kern="0" dirty="0"/>
          </a:p>
          <a:p>
            <a:pPr lvl="1"/>
            <a:r>
              <a:rPr lang="zh-CN" altLang="en-US" sz="1400" kern="0" dirty="0"/>
              <a:t>缺</a:t>
            </a:r>
            <a:r>
              <a:rPr lang="en-US" altLang="zh-CN" sz="1400" kern="0" dirty="0"/>
              <a:t>CACHE_CLK</a:t>
            </a:r>
          </a:p>
          <a:p>
            <a:pPr lvl="1"/>
            <a:r>
              <a:rPr lang="en-US" altLang="zh-CN" sz="1400" kern="0" dirty="0"/>
              <a:t>CACHE_BIT_SET[3:0]</a:t>
            </a:r>
            <a:r>
              <a:rPr lang="zh-CN" altLang="en-US" sz="1400" kern="0" dirty="0"/>
              <a:t>正确，</a:t>
            </a:r>
            <a:r>
              <a:rPr lang="en-US" altLang="zh-CN" sz="1400" kern="0" dirty="0" err="1"/>
              <a:t>hitmap_en</a:t>
            </a:r>
            <a:r>
              <a:rPr lang="zh-CN" altLang="en-US" sz="1400" kern="0" dirty="0"/>
              <a:t>正确</a:t>
            </a:r>
            <a:endParaRPr lang="en-US" altLang="zh-CN" sz="1400" kern="0" dirty="0"/>
          </a:p>
          <a:p>
            <a:pPr lvl="1"/>
            <a:r>
              <a:rPr lang="en-US" altLang="zh-CN" sz="1400" kern="0" dirty="0">
                <a:solidFill>
                  <a:srgbClr val="FF0000"/>
                </a:solidFill>
              </a:rPr>
              <a:t>RD_EN</a:t>
            </a:r>
            <a:r>
              <a:rPr lang="zh-CN" altLang="en-US" sz="1400" kern="0" dirty="0">
                <a:solidFill>
                  <a:srgbClr val="FF0000"/>
                </a:solidFill>
              </a:rPr>
              <a:t>应该为</a:t>
            </a:r>
            <a:r>
              <a:rPr lang="en-US" altLang="zh-CN" sz="1400" kern="0" dirty="0">
                <a:solidFill>
                  <a:srgbClr val="FF0000"/>
                </a:solidFill>
              </a:rPr>
              <a:t>8(T1)+4(T5)+4(T5)+2(T2)=18</a:t>
            </a:r>
            <a:r>
              <a:rPr lang="zh-CN" altLang="en-US" sz="1400" kern="0" dirty="0">
                <a:solidFill>
                  <a:srgbClr val="FF0000"/>
                </a:solidFill>
              </a:rPr>
              <a:t>个周期</a:t>
            </a:r>
            <a:endParaRPr lang="en-US" altLang="zh-CN" sz="1400" kern="0" dirty="0">
              <a:solidFill>
                <a:srgbClr val="FF0000"/>
              </a:solidFill>
            </a:endParaRPr>
          </a:p>
          <a:p>
            <a:pPr lvl="1"/>
            <a:r>
              <a:rPr lang="en-US" altLang="zh-CN" sz="1400" kern="0" dirty="0"/>
              <a:t>HIT_RST</a:t>
            </a:r>
            <a:r>
              <a:rPr lang="zh-CN" altLang="en-US" sz="1400" kern="0" dirty="0"/>
              <a:t>应为</a:t>
            </a:r>
            <a:r>
              <a:rPr lang="en-US" altLang="zh-CN" sz="1400" kern="0" dirty="0"/>
              <a:t>2</a:t>
            </a:r>
            <a:r>
              <a:rPr lang="zh-CN" altLang="en-US" sz="1400" kern="0" dirty="0"/>
              <a:t>个周期（图中是</a:t>
            </a:r>
            <a:r>
              <a:rPr lang="en-US" altLang="zh-CN" sz="1400" kern="0" dirty="0"/>
              <a:t>4</a:t>
            </a:r>
            <a:r>
              <a:rPr lang="zh-CN" altLang="en-US" sz="1400" kern="0" dirty="0"/>
              <a:t>个）</a:t>
            </a:r>
            <a:endParaRPr lang="en-US" altLang="zh-CN" sz="1400" kern="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DD0C6A6-5B95-4539-9220-510805851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288314"/>
              </p:ext>
            </p:extLst>
          </p:nvPr>
        </p:nvGraphicFramePr>
        <p:xfrm>
          <a:off x="1775520" y="2367000"/>
          <a:ext cx="2952328" cy="1926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6363627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24389774"/>
                    </a:ext>
                  </a:extLst>
                </a:gridCol>
              </a:tblGrid>
              <a:tr h="207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配置寄存器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设定值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59421"/>
                  </a:ext>
                </a:extLst>
              </a:tr>
              <a:tr h="3534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cache_bit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/>
                        <a:t>0xf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995758"/>
                  </a:ext>
                </a:extLst>
              </a:tr>
              <a:tr h="2079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 err="1"/>
                        <a:t>hitmap_col_low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340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47543"/>
                  </a:ext>
                </a:extLst>
              </a:tr>
              <a:tr h="2079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 err="1"/>
                        <a:t>hitmap_col_high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341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216390"/>
                  </a:ext>
                </a:extLst>
              </a:tr>
              <a:tr h="3534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 err="1"/>
                        <a:t>hitmap_en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0" dirty="0"/>
                        <a:t>true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022331"/>
                  </a:ext>
                </a:extLst>
              </a:tr>
              <a:tr h="2079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 err="1"/>
                        <a:t>frame_number</a:t>
                      </a:r>
                      <a:r>
                        <a:rPr lang="en-US" altLang="zh-CN" sz="1400" kern="0" dirty="0"/>
                        <a:t>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28157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2F09DD0D-1432-448A-A24D-B0B0BA30A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0" t="18993" r="50590" b="24899"/>
          <a:stretch/>
        </p:blipFill>
        <p:spPr>
          <a:xfrm>
            <a:off x="5519936" y="2724430"/>
            <a:ext cx="6624736" cy="38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8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0AC653-466F-469E-89AE-0851CE17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芯片控制时序检查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2DA2AF7-02B9-48D1-B575-C93DC731C995}"/>
              </a:ext>
            </a:extLst>
          </p:cNvPr>
          <p:cNvSpPr txBox="1">
            <a:spLocks/>
          </p:cNvSpPr>
          <p:nvPr/>
        </p:nvSpPr>
        <p:spPr bwMode="auto">
          <a:xfrm>
            <a:off x="335360" y="1052736"/>
            <a:ext cx="5544616" cy="55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80000"/>
              <a:buFont typeface="Wingdings" pitchFamily="2" charset="2"/>
              <a:buChar char="l"/>
              <a:defRPr sz="1800" b="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zh-CN" altLang="en-US" kern="0" dirty="0"/>
              <a:t>软件命令</a:t>
            </a:r>
            <a:r>
              <a:rPr lang="en-US" altLang="zh-CN" kern="0" dirty="0" err="1"/>
              <a:t>jadepix_dev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gs_config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start_gs</a:t>
            </a:r>
            <a:endParaRPr lang="en-US" altLang="zh-CN" kern="0" dirty="0"/>
          </a:p>
          <a:p>
            <a:pPr marL="457200" lvl="1" indent="0">
              <a:buNone/>
            </a:pPr>
            <a:endParaRPr lang="en-US" altLang="zh-CN" kern="0" dirty="0"/>
          </a:p>
          <a:p>
            <a:pPr marL="457200" lvl="1" indent="0">
              <a:buNone/>
            </a:pPr>
            <a:endParaRPr lang="en-US" altLang="zh-CN" kern="0" dirty="0"/>
          </a:p>
          <a:p>
            <a:pPr marL="457200" lvl="1" indent="0">
              <a:buNone/>
            </a:pPr>
            <a:endParaRPr lang="en-US" altLang="zh-CN" kern="0" dirty="0"/>
          </a:p>
          <a:p>
            <a:pPr marL="457200" lvl="1" indent="0">
              <a:buNone/>
            </a:pPr>
            <a:endParaRPr lang="en-US" altLang="zh-CN" kern="0" dirty="0"/>
          </a:p>
          <a:p>
            <a:pPr marL="457200" lvl="1" indent="0">
              <a:buNone/>
            </a:pPr>
            <a:endParaRPr lang="en-US" altLang="zh-CN" kern="0" dirty="0"/>
          </a:p>
          <a:p>
            <a:pPr marL="457200" lvl="1" indent="0">
              <a:buNone/>
            </a:pPr>
            <a:endParaRPr lang="en-US" altLang="zh-CN" kern="0" dirty="0"/>
          </a:p>
          <a:p>
            <a:r>
              <a:rPr lang="en-US" altLang="zh-CN" kern="0" dirty="0"/>
              <a:t>ILA trigger</a:t>
            </a:r>
            <a:r>
              <a:rPr lang="zh-CN" altLang="en-US" kern="0" dirty="0"/>
              <a:t>设置</a:t>
            </a:r>
            <a:endParaRPr lang="en-US" altLang="zh-CN" kern="0" dirty="0"/>
          </a:p>
          <a:p>
            <a:pPr lvl="1"/>
            <a:r>
              <a:rPr lang="en-US" altLang="zh-CN" kern="0" dirty="0"/>
              <a:t>GSHUTTER</a:t>
            </a: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3C648CA4-A928-4686-98FD-82B8C219176C}"/>
              </a:ext>
            </a:extLst>
          </p:cNvPr>
          <p:cNvSpPr txBox="1">
            <a:spLocks/>
          </p:cNvSpPr>
          <p:nvPr/>
        </p:nvSpPr>
        <p:spPr bwMode="auto">
          <a:xfrm>
            <a:off x="6384032" y="1052736"/>
            <a:ext cx="5544616" cy="55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80000"/>
              <a:buFont typeface="Wingdings" pitchFamily="2" charset="2"/>
              <a:buChar char="l"/>
              <a:defRPr sz="1800" b="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zh-CN" altLang="en-US" kern="0" dirty="0"/>
              <a:t>检查结果：</a:t>
            </a:r>
            <a:endParaRPr lang="en-US" altLang="zh-CN" kern="0" dirty="0"/>
          </a:p>
          <a:p>
            <a:pPr lvl="1"/>
            <a:r>
              <a:rPr lang="en-US" altLang="zh-CN" kern="0" dirty="0"/>
              <a:t>CACHE_CLK</a:t>
            </a:r>
            <a:r>
              <a:rPr lang="zh-CN" altLang="en-US" kern="0" dirty="0"/>
              <a:t>没有产生</a:t>
            </a:r>
            <a:endParaRPr lang="en-US" altLang="zh-CN" kern="0" dirty="0"/>
          </a:p>
          <a:p>
            <a:pPr lvl="1"/>
            <a:r>
              <a:rPr lang="en-US" altLang="zh-CN" kern="0" dirty="0"/>
              <a:t>GSHUTTER, APLSE, CA[8:0]</a:t>
            </a:r>
            <a:r>
              <a:rPr lang="zh-CN" altLang="en-US" kern="0" dirty="0"/>
              <a:t>正确</a:t>
            </a:r>
            <a:endParaRPr lang="en-US" altLang="zh-CN" kern="0" dirty="0"/>
          </a:p>
          <a:p>
            <a:pPr lvl="1"/>
            <a:r>
              <a:rPr lang="zh-CN" altLang="en-US" kern="0" dirty="0">
                <a:solidFill>
                  <a:srgbClr val="FF0000"/>
                </a:solidFill>
              </a:rPr>
              <a:t>需增加</a:t>
            </a:r>
            <a:r>
              <a:rPr lang="en-US" altLang="zh-CN" kern="0" dirty="0" err="1">
                <a:solidFill>
                  <a:srgbClr val="FF0000"/>
                </a:solidFill>
              </a:rPr>
              <a:t>gs_sel_pulse</a:t>
            </a:r>
            <a:r>
              <a:rPr lang="zh-CN" altLang="en-US" kern="0" dirty="0">
                <a:solidFill>
                  <a:srgbClr val="FF0000"/>
                </a:solidFill>
              </a:rPr>
              <a:t>软件定义</a:t>
            </a:r>
            <a:r>
              <a:rPr lang="en-US" altLang="zh-CN" kern="0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3F51122-8283-43E6-891D-BE4323C85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91119"/>
              </p:ext>
            </p:extLst>
          </p:nvPr>
        </p:nvGraphicFramePr>
        <p:xfrm>
          <a:off x="1775520" y="2367000"/>
          <a:ext cx="2952328" cy="1926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6363627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24389774"/>
                    </a:ext>
                  </a:extLst>
                </a:gridCol>
              </a:tblGrid>
              <a:tr h="207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配置寄存器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设定值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59421"/>
                  </a:ext>
                </a:extLst>
              </a:tr>
              <a:tr h="3534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pulse_delay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995758"/>
                  </a:ext>
                </a:extLst>
              </a:tr>
              <a:tr h="2079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/>
                        <a:t>width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03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47543"/>
                  </a:ext>
                </a:extLst>
              </a:tr>
              <a:tr h="2079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 err="1"/>
                        <a:t>pulse_deassert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216390"/>
                  </a:ext>
                </a:extLst>
              </a:tr>
              <a:tr h="3534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 err="1"/>
                        <a:t>deassert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022331"/>
                  </a:ext>
                </a:extLst>
              </a:tr>
              <a:tr h="2079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/>
                        <a:t>col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224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2815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2D3723C2-B5E1-4597-B9E6-3410019DE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0" t="23422" r="50590" b="24899"/>
          <a:stretch/>
        </p:blipFill>
        <p:spPr>
          <a:xfrm>
            <a:off x="5159896" y="2777553"/>
            <a:ext cx="6984776" cy="3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ED756C0-B4B9-45B4-B767-192B76DA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命令列表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F39556F-19A6-4A45-A768-70FDDB3A0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522020"/>
              </p:ext>
            </p:extLst>
          </p:nvPr>
        </p:nvGraphicFramePr>
        <p:xfrm>
          <a:off x="335360" y="1124744"/>
          <a:ext cx="11521280" cy="5364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4032948716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4093096833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952300451"/>
                    </a:ext>
                  </a:extLst>
                </a:gridCol>
              </a:tblGrid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命令名称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说明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198179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set_soft_rst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53585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soft_reset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01084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soft_clr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597246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w_power_chn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53940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w_ana_chn_update_chn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251110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reset_spi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42660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set_spi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495369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start_spi_config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06755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load_config_soft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99536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w_cfg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726124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start_cfg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500119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rs_config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984462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start_rs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292183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gs_config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71776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start_gs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0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78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DAC</a:t>
            </a:r>
            <a:r>
              <a:rPr lang="zh-CN" altLang="en-US" dirty="0"/>
              <a:t>控制时序检查</a:t>
            </a:r>
            <a:endParaRPr lang="en-US" altLang="zh-CN" dirty="0"/>
          </a:p>
          <a:p>
            <a:r>
              <a:rPr lang="en-US" altLang="zh-CN" dirty="0"/>
              <a:t>SPI</a:t>
            </a:r>
            <a:r>
              <a:rPr lang="zh-CN" altLang="en-US" dirty="0"/>
              <a:t>时序检查</a:t>
            </a:r>
            <a:endParaRPr lang="en-US" altLang="zh-CN" dirty="0"/>
          </a:p>
          <a:p>
            <a:r>
              <a:rPr lang="zh-CN" altLang="en-US" dirty="0"/>
              <a:t>读出控制时序检查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0AC653-466F-469E-89AE-0851CE17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DAC</a:t>
            </a:r>
            <a:r>
              <a:rPr lang="zh-CN" altLang="en-US" dirty="0"/>
              <a:t>时序检查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2DA2AF7-02B9-48D1-B575-C93DC731C995}"/>
              </a:ext>
            </a:extLst>
          </p:cNvPr>
          <p:cNvSpPr txBox="1">
            <a:spLocks/>
          </p:cNvSpPr>
          <p:nvPr/>
        </p:nvSpPr>
        <p:spPr bwMode="auto">
          <a:xfrm>
            <a:off x="335360" y="1052736"/>
            <a:ext cx="5112568" cy="55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80000"/>
              <a:buFont typeface="Wingdings" pitchFamily="2" charset="2"/>
              <a:buChar char="l"/>
              <a:defRPr sz="1800" b="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zh-CN" altLang="en-US" kern="0" dirty="0"/>
              <a:t>软件命令</a:t>
            </a:r>
            <a:r>
              <a:rPr lang="en-US" altLang="zh-CN" kern="0" dirty="0"/>
              <a:t>dac70004_dev</a:t>
            </a:r>
          </a:p>
          <a:p>
            <a:pPr lvl="1"/>
            <a:r>
              <a:rPr lang="en-US" altLang="zh-CN" kern="0" dirty="0" err="1"/>
              <a:t>soft_reset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soft_clr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w_power_chn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w_update_ch</a:t>
            </a:r>
            <a:r>
              <a:rPr lang="en-US" altLang="zh-CN" kern="0" dirty="0"/>
              <a:t> (A, 1.5)</a:t>
            </a:r>
          </a:p>
          <a:p>
            <a:pPr lvl="1"/>
            <a:r>
              <a:rPr lang="en-US" altLang="zh-CN" kern="0" dirty="0" err="1"/>
              <a:t>w_update_ch</a:t>
            </a:r>
            <a:r>
              <a:rPr lang="en-US" altLang="zh-CN" kern="0" dirty="0"/>
              <a:t> (B, 2.0)</a:t>
            </a:r>
          </a:p>
          <a:p>
            <a:r>
              <a:rPr lang="en-US" altLang="zh-CN" kern="0" dirty="0"/>
              <a:t>ILA trigger</a:t>
            </a:r>
            <a:r>
              <a:rPr lang="zh-CN" altLang="en-US" kern="0" dirty="0"/>
              <a:t>设置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DAC_SYNC_reg</a:t>
            </a:r>
            <a:r>
              <a:rPr lang="en-US" altLang="zh-CN" kern="0" dirty="0"/>
              <a:t>=</a:t>
            </a:r>
            <a:r>
              <a:rPr lang="zh-CN" altLang="en-US" kern="0" dirty="0"/>
              <a:t>下降沿</a:t>
            </a:r>
            <a:endParaRPr lang="en-US" altLang="zh-CN" kern="0" dirty="0"/>
          </a:p>
          <a:p>
            <a:r>
              <a:rPr lang="zh-CN" altLang="en-US" kern="0" dirty="0"/>
              <a:t>检查结果：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DAC_SYNC_reg</a:t>
            </a:r>
            <a:r>
              <a:rPr lang="zh-CN" altLang="en-US" kern="0" dirty="0"/>
              <a:t>信号的</a:t>
            </a:r>
            <a:r>
              <a:rPr lang="en-US" altLang="zh-CN" kern="0" dirty="0"/>
              <a:t>assert</a:t>
            </a:r>
            <a:r>
              <a:rPr lang="zh-CN" altLang="en-US" kern="0" dirty="0"/>
              <a:t>正确，</a:t>
            </a:r>
            <a:r>
              <a:rPr lang="en-US" altLang="zh-CN" kern="0" dirty="0">
                <a:solidFill>
                  <a:srgbClr val="FF0000"/>
                </a:solidFill>
              </a:rPr>
              <a:t>de-assert</a:t>
            </a:r>
            <a:r>
              <a:rPr lang="zh-CN" altLang="en-US" kern="0" dirty="0">
                <a:solidFill>
                  <a:srgbClr val="FF0000"/>
                </a:solidFill>
              </a:rPr>
              <a:t>不正确</a:t>
            </a:r>
            <a:r>
              <a:rPr lang="zh-CN" altLang="en-US" kern="0" dirty="0"/>
              <a:t>（见后图）</a:t>
            </a:r>
            <a:endParaRPr lang="en-US" altLang="zh-CN" kern="0" dirty="0"/>
          </a:p>
          <a:p>
            <a:pPr lvl="2"/>
            <a:r>
              <a:rPr lang="zh-CN" altLang="en-US" kern="0" dirty="0"/>
              <a:t>在</a:t>
            </a:r>
            <a:r>
              <a:rPr lang="en-US" altLang="zh-CN" kern="0" dirty="0" err="1"/>
              <a:t>DAC_refresh.v</a:t>
            </a:r>
            <a:r>
              <a:rPr lang="zh-CN" altLang="en-US" kern="0" dirty="0"/>
              <a:t>注释</a:t>
            </a:r>
            <a:r>
              <a:rPr lang="en-US" altLang="zh-CN" kern="0" dirty="0"/>
              <a:t>Line 88</a:t>
            </a:r>
            <a:r>
              <a:rPr lang="zh-CN" altLang="en-US" kern="0" dirty="0"/>
              <a:t>即可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A1ECD08-AC3A-461B-B85B-CDBF924A9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71" y="1124744"/>
            <a:ext cx="6479101" cy="548552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5D1D724-86E9-41A4-9FBF-F67E291CE0F7}"/>
              </a:ext>
            </a:extLst>
          </p:cNvPr>
          <p:cNvSpPr/>
          <p:nvPr/>
        </p:nvSpPr>
        <p:spPr>
          <a:xfrm>
            <a:off x="10944000" y="3258000"/>
            <a:ext cx="1148016" cy="126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1C2BB48-5009-4A70-9F7B-08366F4267FA}"/>
              </a:ext>
            </a:extLst>
          </p:cNvPr>
          <p:cNvSpPr/>
          <p:nvPr/>
        </p:nvSpPr>
        <p:spPr>
          <a:xfrm>
            <a:off x="10944000" y="4365104"/>
            <a:ext cx="1148016" cy="126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F8795EA-DB4F-484C-9A56-C8F1927647AB}"/>
              </a:ext>
            </a:extLst>
          </p:cNvPr>
          <p:cNvSpPr/>
          <p:nvPr/>
        </p:nvSpPr>
        <p:spPr>
          <a:xfrm>
            <a:off x="10944000" y="3707270"/>
            <a:ext cx="1148016" cy="126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7CC4FD7-5AF2-47BA-A507-167F58838749}"/>
              </a:ext>
            </a:extLst>
          </p:cNvPr>
          <p:cNvSpPr/>
          <p:nvPr/>
        </p:nvSpPr>
        <p:spPr>
          <a:xfrm>
            <a:off x="10944000" y="3049436"/>
            <a:ext cx="1148016" cy="178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3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BD6E1E-BDCA-430D-8111-01D50726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DAC_SYNC_reg</a:t>
            </a:r>
            <a:r>
              <a:rPr lang="zh-CN" altLang="en-US" dirty="0"/>
              <a:t>在</a:t>
            </a:r>
            <a:r>
              <a:rPr lang="en-US" altLang="zh-CN" dirty="0"/>
              <a:t>D31</a:t>
            </a:r>
            <a:r>
              <a:rPr lang="zh-CN" altLang="en-US" dirty="0"/>
              <a:t>之前</a:t>
            </a:r>
            <a:r>
              <a:rPr lang="en-US" altLang="zh-CN" dirty="0"/>
              <a:t>assert(</a:t>
            </a:r>
            <a:r>
              <a:rPr lang="zh-CN" altLang="en-US" dirty="0"/>
              <a:t>正确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6B6754-AF79-4BFB-B6C2-08C802DDC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09" t="22198" r="50605" b="35236"/>
          <a:stretch/>
        </p:blipFill>
        <p:spPr>
          <a:xfrm>
            <a:off x="47328" y="1124744"/>
            <a:ext cx="12144672" cy="5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1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475C6-5C11-4786-AFA8-F3796DF5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DAC_SYNC_reg</a:t>
            </a:r>
            <a:r>
              <a:rPr lang="zh-CN" altLang="en-US" dirty="0"/>
              <a:t>应在</a:t>
            </a:r>
            <a:r>
              <a:rPr lang="en-US" altLang="zh-CN" dirty="0"/>
              <a:t>D0</a:t>
            </a:r>
            <a:r>
              <a:rPr lang="zh-CN" altLang="en-US" dirty="0"/>
              <a:t>之前</a:t>
            </a:r>
            <a:r>
              <a:rPr lang="en-US" altLang="zh-CN" dirty="0"/>
              <a:t>de-assert</a:t>
            </a:r>
            <a:r>
              <a:rPr lang="zh-CN" altLang="en-US" dirty="0"/>
              <a:t>（需修改）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F2DD2D-BED0-4624-937F-E7FB74F36A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8690DD-3418-4E68-A5AA-85DFCF7864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FE831A-B82D-46F8-AF43-28549F17D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0" t="21946" r="50590" b="35234"/>
          <a:stretch/>
        </p:blipFill>
        <p:spPr>
          <a:xfrm>
            <a:off x="47328" y="1094297"/>
            <a:ext cx="12144672" cy="55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8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475C6-5C11-4786-AFA8-F3796DF5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DAC_SYNC_reg</a:t>
            </a:r>
            <a:r>
              <a:rPr lang="zh-CN" altLang="en-US" dirty="0"/>
              <a:t>应在</a:t>
            </a:r>
            <a:r>
              <a:rPr lang="en-US" altLang="zh-CN" dirty="0"/>
              <a:t>D0</a:t>
            </a:r>
            <a:r>
              <a:rPr lang="zh-CN" altLang="en-US" dirty="0"/>
              <a:t>之前</a:t>
            </a:r>
            <a:r>
              <a:rPr lang="en-US" altLang="zh-CN" dirty="0"/>
              <a:t>de-assert</a:t>
            </a:r>
            <a:r>
              <a:rPr lang="zh-CN" altLang="en-US" dirty="0"/>
              <a:t>（修改后）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F2DD2D-BED0-4624-937F-E7FB74F36A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8690DD-3418-4E68-A5AA-85DFCF7864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C6609F8-DA05-4170-A6A3-073B1A3A0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0" t="23422" r="51181" b="35235"/>
          <a:stretch/>
        </p:blipFill>
        <p:spPr>
          <a:xfrm>
            <a:off x="119336" y="1196752"/>
            <a:ext cx="12007334" cy="53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0AC653-466F-469E-89AE-0851CE17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SPI</a:t>
            </a:r>
            <a:r>
              <a:rPr lang="zh-CN" altLang="en-US" dirty="0"/>
              <a:t>时序检查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2DA2AF7-02B9-48D1-B575-C93DC731C995}"/>
              </a:ext>
            </a:extLst>
          </p:cNvPr>
          <p:cNvSpPr txBox="1">
            <a:spLocks/>
          </p:cNvSpPr>
          <p:nvPr/>
        </p:nvSpPr>
        <p:spPr bwMode="auto">
          <a:xfrm>
            <a:off x="335360" y="1052736"/>
            <a:ext cx="5544616" cy="55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80000"/>
              <a:buFont typeface="Wingdings" pitchFamily="2" charset="2"/>
              <a:buChar char="l"/>
              <a:defRPr sz="1800" b="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zh-CN" altLang="en-US" kern="0" dirty="0"/>
              <a:t>软件命令</a:t>
            </a:r>
            <a:r>
              <a:rPr lang="en-US" altLang="zh-CN" kern="0" dirty="0" err="1"/>
              <a:t>jadepix_dev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reset_spi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set_spi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start_spi_config</a:t>
            </a:r>
            <a:endParaRPr lang="en-US" altLang="zh-CN" kern="0" dirty="0"/>
          </a:p>
          <a:p>
            <a:pPr lvl="2"/>
            <a:r>
              <a:rPr lang="zh-CN" altLang="en-US" kern="0" dirty="0"/>
              <a:t>调用</a:t>
            </a:r>
            <a:r>
              <a:rPr lang="en-US" altLang="zh-CN" kern="0" dirty="0" err="1"/>
              <a:t>spi_dev</a:t>
            </a:r>
            <a:endParaRPr lang="en-US" altLang="zh-CN" kern="0" dirty="0"/>
          </a:p>
          <a:p>
            <a:r>
              <a:rPr lang="en-US" altLang="zh-CN" kern="0" dirty="0"/>
              <a:t>ILA trigger</a:t>
            </a:r>
            <a:r>
              <a:rPr lang="zh-CN" altLang="en-US" kern="0" dirty="0"/>
              <a:t>设置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sck</a:t>
            </a:r>
            <a:r>
              <a:rPr lang="zh-CN" altLang="en-US" kern="0" dirty="0"/>
              <a:t>上升沿</a:t>
            </a:r>
            <a:r>
              <a:rPr lang="en-US" altLang="zh-CN" kern="0" dirty="0"/>
              <a:t> / </a:t>
            </a:r>
            <a:r>
              <a:rPr lang="en-US" altLang="zh-CN" kern="0" dirty="0" err="1"/>
              <a:t>load_soft</a:t>
            </a:r>
            <a:r>
              <a:rPr lang="zh-CN" altLang="en-US" kern="0" dirty="0"/>
              <a:t>上升沿</a:t>
            </a:r>
            <a:endParaRPr lang="en-US" altLang="zh-CN" kern="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CAEADB-A33A-47ED-8EA9-245915B20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88" t="53319" r="58942" b="38188"/>
          <a:stretch/>
        </p:blipFill>
        <p:spPr>
          <a:xfrm>
            <a:off x="191344" y="3816369"/>
            <a:ext cx="11881320" cy="1412831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5A7A00ED-8B2D-43AE-878E-8493AD892392}"/>
              </a:ext>
            </a:extLst>
          </p:cNvPr>
          <p:cNvSpPr txBox="1">
            <a:spLocks/>
          </p:cNvSpPr>
          <p:nvPr/>
        </p:nvSpPr>
        <p:spPr bwMode="auto">
          <a:xfrm>
            <a:off x="6384032" y="1052736"/>
            <a:ext cx="5544616" cy="55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80000"/>
              <a:buFont typeface="Wingdings" pitchFamily="2" charset="2"/>
              <a:buChar char="l"/>
              <a:defRPr sz="1800" b="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zh-CN" altLang="en-US" kern="0" dirty="0"/>
              <a:t>检查结果：</a:t>
            </a:r>
            <a:endParaRPr lang="en-US" altLang="zh-CN" kern="0" dirty="0"/>
          </a:p>
          <a:p>
            <a:pPr lvl="1"/>
            <a:r>
              <a:rPr lang="en-US" altLang="zh-CN" kern="0" dirty="0"/>
              <a:t>SPI[199:184]</a:t>
            </a:r>
            <a:r>
              <a:rPr lang="zh-CN" altLang="en-US" kern="0" dirty="0"/>
              <a:t>正确</a:t>
            </a:r>
            <a:endParaRPr lang="en-US" altLang="zh-CN" kern="0" dirty="0"/>
          </a:p>
          <a:p>
            <a:pPr lvl="1"/>
            <a:r>
              <a:rPr lang="en-US" altLang="zh-CN" kern="0" dirty="0"/>
              <a:t>SPI[7:0]</a:t>
            </a:r>
            <a:r>
              <a:rPr lang="zh-CN" altLang="en-US" kern="0" dirty="0"/>
              <a:t>正确</a:t>
            </a:r>
            <a:endParaRPr lang="en-US" altLang="zh-CN" kern="0" dirty="0"/>
          </a:p>
          <a:p>
            <a:pPr lvl="1"/>
            <a:r>
              <a:rPr lang="zh-CN" altLang="en-US" kern="0" dirty="0"/>
              <a:t>将</a:t>
            </a:r>
            <a:r>
              <a:rPr lang="en-US" altLang="zh-CN" kern="0" dirty="0"/>
              <a:t>SPI</a:t>
            </a:r>
            <a:r>
              <a:rPr lang="zh-CN" altLang="en-US" kern="0" dirty="0"/>
              <a:t>设置为</a:t>
            </a:r>
            <a:r>
              <a:rPr lang="en-US" altLang="zh-CN" kern="0" dirty="0"/>
              <a:t>0/1</a:t>
            </a:r>
            <a:r>
              <a:rPr lang="zh-CN" altLang="en-US" kern="0" dirty="0"/>
              <a:t>间隔出现，验证通过</a:t>
            </a:r>
            <a:endParaRPr lang="en-US" altLang="zh-CN" kern="0" dirty="0"/>
          </a:p>
          <a:p>
            <a:pPr marL="457200" lvl="1" indent="0">
              <a:buNone/>
            </a:pPr>
            <a:r>
              <a:rPr lang="zh-CN" altLang="en-US" kern="0" dirty="0"/>
              <a:t>（红线为</a:t>
            </a:r>
            <a:r>
              <a:rPr lang="en-US" altLang="zh-CN" kern="0" dirty="0"/>
              <a:t>SPI[0],</a:t>
            </a:r>
            <a:r>
              <a:rPr lang="zh-CN" altLang="en-US" kern="0" dirty="0"/>
              <a:t>黄线为</a:t>
            </a:r>
            <a:r>
              <a:rPr lang="en-US" altLang="zh-CN" kern="0" dirty="0"/>
              <a:t>SPI[53:54]</a:t>
            </a:r>
            <a:r>
              <a:rPr lang="zh-CN" altLang="en-US" kern="0" dirty="0"/>
              <a:t>）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load_soft</a:t>
            </a:r>
            <a:r>
              <a:rPr lang="zh-CN" altLang="en-US" kern="0" dirty="0"/>
              <a:t>正脉冲一个周期</a:t>
            </a:r>
            <a:endParaRPr lang="en-US" altLang="zh-CN" kern="0" dirty="0"/>
          </a:p>
          <a:p>
            <a:pPr lvl="1"/>
            <a:r>
              <a:rPr lang="en-US" altLang="zh-CN" kern="0" dirty="0" err="1">
                <a:solidFill>
                  <a:srgbClr val="FF0000"/>
                </a:solidFill>
              </a:rPr>
              <a:t>sck</a:t>
            </a:r>
            <a:r>
              <a:rPr lang="zh-CN" altLang="en-US" kern="0" dirty="0">
                <a:solidFill>
                  <a:srgbClr val="FF0000"/>
                </a:solidFill>
              </a:rPr>
              <a:t>上升沿采样，</a:t>
            </a:r>
            <a:r>
              <a:rPr lang="en-US" altLang="zh-CN" kern="0" dirty="0" err="1">
                <a:solidFill>
                  <a:srgbClr val="FF0000"/>
                </a:solidFill>
              </a:rPr>
              <a:t>mosi</a:t>
            </a:r>
            <a:r>
              <a:rPr lang="zh-CN" altLang="en-US" kern="0" dirty="0">
                <a:solidFill>
                  <a:srgbClr val="FF0000"/>
                </a:solidFill>
              </a:rPr>
              <a:t>应提前建立状态</a:t>
            </a:r>
            <a:endParaRPr lang="en-US" altLang="zh-CN" kern="0" dirty="0">
              <a:solidFill>
                <a:srgbClr val="FF0000"/>
              </a:solidFill>
            </a:endParaRPr>
          </a:p>
          <a:p>
            <a:pPr lvl="1"/>
            <a:endParaRPr lang="zh-CN" altLang="en-US" kern="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3BEE51-1591-43C9-8D80-437F22545A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9" t="53634" r="52953" b="37584"/>
          <a:stretch/>
        </p:blipFill>
        <p:spPr>
          <a:xfrm>
            <a:off x="191344" y="5338581"/>
            <a:ext cx="11881320" cy="11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7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0AC653-466F-469E-89AE-0851CE17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写配置寄存器时序检查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2DA2AF7-02B9-48D1-B575-C93DC731C995}"/>
              </a:ext>
            </a:extLst>
          </p:cNvPr>
          <p:cNvSpPr txBox="1">
            <a:spLocks/>
          </p:cNvSpPr>
          <p:nvPr/>
        </p:nvSpPr>
        <p:spPr bwMode="auto">
          <a:xfrm>
            <a:off x="335360" y="1052736"/>
            <a:ext cx="5544616" cy="55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80000"/>
              <a:buFont typeface="Wingdings" pitchFamily="2" charset="2"/>
              <a:buChar char="l"/>
              <a:defRPr sz="1800" b="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zh-CN" altLang="en-US" kern="0" dirty="0"/>
              <a:t>软件命令</a:t>
            </a:r>
            <a:r>
              <a:rPr lang="en-US" altLang="zh-CN" kern="0" dirty="0" err="1"/>
              <a:t>jadepix_dev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w_cfg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start_cfg</a:t>
            </a:r>
            <a:endParaRPr lang="en-US" altLang="zh-CN" kern="0" dirty="0"/>
          </a:p>
          <a:p>
            <a:r>
              <a:rPr lang="en-US" altLang="zh-CN" kern="0" dirty="0"/>
              <a:t>ILA trigger</a:t>
            </a:r>
            <a:r>
              <a:rPr lang="zh-CN" altLang="en-US" kern="0" dirty="0"/>
              <a:t>设置</a:t>
            </a:r>
            <a:endParaRPr lang="en-US" altLang="zh-CN" kern="0" dirty="0"/>
          </a:p>
          <a:p>
            <a:pPr lvl="1"/>
            <a:r>
              <a:rPr lang="en-US" altLang="zh-CN" kern="0" dirty="0"/>
              <a:t>CON_DATA=</a:t>
            </a:r>
            <a:r>
              <a:rPr lang="zh-CN" altLang="en-US" kern="0" dirty="0"/>
              <a:t>上降沿</a:t>
            </a:r>
            <a:endParaRPr lang="en-US" altLang="zh-CN" kern="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9518BC-50DD-48F4-95DA-5504748FF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5" t="33504" r="50644" b="35235"/>
          <a:stretch/>
        </p:blipFill>
        <p:spPr>
          <a:xfrm>
            <a:off x="1343472" y="3263413"/>
            <a:ext cx="10009112" cy="3333939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3C648CA4-A928-4686-98FD-82B8C219176C}"/>
              </a:ext>
            </a:extLst>
          </p:cNvPr>
          <p:cNvSpPr txBox="1">
            <a:spLocks/>
          </p:cNvSpPr>
          <p:nvPr/>
        </p:nvSpPr>
        <p:spPr bwMode="auto">
          <a:xfrm>
            <a:off x="6384032" y="1052736"/>
            <a:ext cx="5544616" cy="55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80000"/>
              <a:buFont typeface="Wingdings" pitchFamily="2" charset="2"/>
              <a:buChar char="l"/>
              <a:defRPr sz="1800" b="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zh-CN" altLang="en-US" kern="0" dirty="0"/>
              <a:t>检查结果：</a:t>
            </a:r>
            <a:endParaRPr lang="en-US" altLang="zh-CN" kern="0" dirty="0"/>
          </a:p>
          <a:p>
            <a:pPr lvl="1"/>
            <a:r>
              <a:rPr lang="en-US" altLang="zh-CN" kern="0" dirty="0"/>
              <a:t>CA[8:0], RA[8:0], CON_SELM/P, CON_DATA</a:t>
            </a:r>
            <a:r>
              <a:rPr lang="zh-CN" altLang="en-US" kern="0" dirty="0"/>
              <a:t>时序正确</a:t>
            </a:r>
            <a:endParaRPr lang="en-US" altLang="zh-CN" kern="0" dirty="0"/>
          </a:p>
          <a:p>
            <a:pPr lvl="1"/>
            <a:r>
              <a:rPr lang="zh-CN" altLang="en-US" kern="0" dirty="0"/>
              <a:t>完成全阵列配置约</a:t>
            </a:r>
            <a:r>
              <a:rPr lang="en-US" altLang="zh-CN" kern="0" dirty="0"/>
              <a:t>20</a:t>
            </a:r>
            <a:r>
              <a:rPr lang="zh-CN" altLang="en-US" kern="0" dirty="0"/>
              <a:t>秒</a:t>
            </a:r>
          </a:p>
        </p:txBody>
      </p:sp>
    </p:spTree>
    <p:extLst>
      <p:ext uri="{BB962C8B-B14F-4D97-AF65-F5344CB8AC3E}">
        <p14:creationId xmlns:p14="http://schemas.microsoft.com/office/powerpoint/2010/main" val="419444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0AC653-466F-469E-89AE-0851CE17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芯片控制时序检查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2DA2AF7-02B9-48D1-B575-C93DC731C995}"/>
              </a:ext>
            </a:extLst>
          </p:cNvPr>
          <p:cNvSpPr txBox="1">
            <a:spLocks/>
          </p:cNvSpPr>
          <p:nvPr/>
        </p:nvSpPr>
        <p:spPr bwMode="auto">
          <a:xfrm>
            <a:off x="335360" y="1052736"/>
            <a:ext cx="5544616" cy="55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80000"/>
              <a:buFont typeface="Wingdings" pitchFamily="2" charset="2"/>
              <a:buChar char="l"/>
              <a:defRPr sz="1800" b="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zh-CN" altLang="en-US" kern="0" dirty="0"/>
              <a:t>软件命令</a:t>
            </a:r>
            <a:r>
              <a:rPr lang="en-US" altLang="zh-CN" kern="0" dirty="0" err="1"/>
              <a:t>jadepix_dev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rs_config</a:t>
            </a:r>
            <a:endParaRPr lang="en-US" altLang="zh-CN" kern="0" dirty="0"/>
          </a:p>
          <a:p>
            <a:pPr lvl="1"/>
            <a:r>
              <a:rPr lang="en-US" altLang="zh-CN" kern="0" dirty="0" err="1"/>
              <a:t>start_rs</a:t>
            </a:r>
            <a:endParaRPr lang="en-US" altLang="zh-CN" kern="0" dirty="0"/>
          </a:p>
          <a:p>
            <a:pPr lvl="1"/>
            <a:endParaRPr lang="en-US" altLang="zh-CN" kern="0" dirty="0"/>
          </a:p>
          <a:p>
            <a:pPr lvl="1"/>
            <a:endParaRPr lang="en-US" altLang="zh-CN" kern="0" dirty="0"/>
          </a:p>
          <a:p>
            <a:pPr lvl="1"/>
            <a:endParaRPr lang="en-US" altLang="zh-CN" kern="0" dirty="0"/>
          </a:p>
          <a:p>
            <a:pPr lvl="1"/>
            <a:endParaRPr lang="en-US" altLang="zh-CN" kern="0" dirty="0"/>
          </a:p>
          <a:p>
            <a:pPr lvl="1"/>
            <a:endParaRPr lang="en-US" altLang="zh-CN" kern="0" dirty="0"/>
          </a:p>
          <a:p>
            <a:pPr lvl="1"/>
            <a:endParaRPr lang="en-US" altLang="zh-CN" kern="0" dirty="0"/>
          </a:p>
          <a:p>
            <a:r>
              <a:rPr lang="en-US" altLang="zh-CN" kern="0" dirty="0"/>
              <a:t>ILA trigger</a:t>
            </a:r>
            <a:r>
              <a:rPr lang="zh-CN" altLang="en-US" kern="0" dirty="0"/>
              <a:t>设置</a:t>
            </a:r>
            <a:endParaRPr lang="en-US" altLang="zh-CN" kern="0" dirty="0"/>
          </a:p>
          <a:p>
            <a:pPr lvl="1"/>
            <a:r>
              <a:rPr lang="en-US" altLang="zh-CN" kern="0" dirty="0"/>
              <a:t>RD_EN</a:t>
            </a:r>
            <a:r>
              <a:rPr lang="zh-CN" altLang="en-US" kern="0" dirty="0"/>
              <a:t>上升沿</a:t>
            </a:r>
            <a:endParaRPr lang="en-US" altLang="zh-CN" kern="0" dirty="0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3C648CA4-A928-4686-98FD-82B8C219176C}"/>
              </a:ext>
            </a:extLst>
          </p:cNvPr>
          <p:cNvSpPr txBox="1">
            <a:spLocks/>
          </p:cNvSpPr>
          <p:nvPr/>
        </p:nvSpPr>
        <p:spPr bwMode="auto">
          <a:xfrm>
            <a:off x="6384032" y="1052736"/>
            <a:ext cx="5544616" cy="55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80000"/>
              <a:buFont typeface="Wingdings" pitchFamily="2" charset="2"/>
              <a:buChar char="l"/>
              <a:defRPr sz="1800" b="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zh-CN" altLang="en-US" kern="0" dirty="0"/>
              <a:t>检查结果：</a:t>
            </a:r>
            <a:endParaRPr lang="en-US" altLang="zh-CN" kern="0" dirty="0"/>
          </a:p>
          <a:p>
            <a:pPr lvl="1"/>
            <a:r>
              <a:rPr lang="zh-CN" altLang="en-US" sz="1400" kern="0" dirty="0">
                <a:solidFill>
                  <a:srgbClr val="FF0000"/>
                </a:solidFill>
              </a:rPr>
              <a:t>缺</a:t>
            </a:r>
            <a:r>
              <a:rPr lang="en-US" altLang="zh-CN" sz="1400" kern="0" dirty="0">
                <a:solidFill>
                  <a:srgbClr val="FF0000"/>
                </a:solidFill>
              </a:rPr>
              <a:t>CACHE_CLK</a:t>
            </a:r>
          </a:p>
          <a:p>
            <a:pPr lvl="1"/>
            <a:r>
              <a:rPr lang="en-US" altLang="zh-CN" sz="1400" kern="0" dirty="0"/>
              <a:t>CACHE_BIT_SET[3:0]</a:t>
            </a:r>
            <a:r>
              <a:rPr lang="zh-CN" altLang="en-US" sz="1400" kern="0" dirty="0"/>
              <a:t>正确，</a:t>
            </a:r>
            <a:r>
              <a:rPr lang="en-US" altLang="zh-CN" sz="1400" kern="0" dirty="0" err="1"/>
              <a:t>hitmap_en</a:t>
            </a:r>
            <a:r>
              <a:rPr lang="zh-CN" altLang="en-US" sz="1400" kern="0" dirty="0"/>
              <a:t>正确</a:t>
            </a:r>
            <a:endParaRPr lang="en-US" altLang="zh-CN" sz="1400" kern="0" dirty="0"/>
          </a:p>
          <a:p>
            <a:pPr lvl="1"/>
            <a:r>
              <a:rPr lang="en-US" altLang="zh-CN" sz="1400" kern="0" dirty="0">
                <a:solidFill>
                  <a:srgbClr val="FF0000"/>
                </a:solidFill>
              </a:rPr>
              <a:t>RD_EN</a:t>
            </a:r>
            <a:r>
              <a:rPr lang="zh-CN" altLang="en-US" sz="1400" kern="0" dirty="0">
                <a:solidFill>
                  <a:srgbClr val="FF0000"/>
                </a:solidFill>
              </a:rPr>
              <a:t>应该为</a:t>
            </a:r>
            <a:r>
              <a:rPr lang="en-US" altLang="zh-CN" sz="1400" kern="0" dirty="0">
                <a:solidFill>
                  <a:srgbClr val="FF0000"/>
                </a:solidFill>
              </a:rPr>
              <a:t>10</a:t>
            </a:r>
            <a:r>
              <a:rPr lang="zh-CN" altLang="en-US" sz="1400" kern="0" dirty="0">
                <a:solidFill>
                  <a:srgbClr val="FF0000"/>
                </a:solidFill>
              </a:rPr>
              <a:t>个周期（</a:t>
            </a:r>
            <a:r>
              <a:rPr lang="en-US" altLang="zh-CN" sz="1400" kern="0" dirty="0">
                <a:solidFill>
                  <a:srgbClr val="FF0000"/>
                </a:solidFill>
              </a:rPr>
              <a:t>T5+T2</a:t>
            </a:r>
            <a:r>
              <a:rPr lang="zh-CN" altLang="en-US" sz="1400" kern="0" dirty="0">
                <a:solidFill>
                  <a:srgbClr val="FF0000"/>
                </a:solidFill>
              </a:rPr>
              <a:t>），</a:t>
            </a:r>
            <a:r>
              <a:rPr lang="zh-CN" altLang="en-US" sz="1400" kern="0" dirty="0"/>
              <a:t>图中是</a:t>
            </a:r>
            <a:r>
              <a:rPr lang="en-US" altLang="zh-CN" sz="1400" kern="0" dirty="0"/>
              <a:t>13</a:t>
            </a:r>
            <a:r>
              <a:rPr lang="zh-CN" altLang="en-US" sz="1400" kern="0" dirty="0"/>
              <a:t>周期</a:t>
            </a:r>
            <a:endParaRPr lang="en-US" altLang="zh-CN" sz="1400" kern="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DD0C6A6-5B95-4539-9220-510805851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14150"/>
              </p:ext>
            </p:extLst>
          </p:nvPr>
        </p:nvGraphicFramePr>
        <p:xfrm>
          <a:off x="1775520" y="2367000"/>
          <a:ext cx="2952328" cy="1926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6363627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24389774"/>
                    </a:ext>
                  </a:extLst>
                </a:gridCol>
              </a:tblGrid>
              <a:tr h="207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配置寄存器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设定值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59421"/>
                  </a:ext>
                </a:extLst>
              </a:tr>
              <a:tr h="3534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cache_bit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/>
                        <a:t>0x5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995758"/>
                  </a:ext>
                </a:extLst>
              </a:tr>
              <a:tr h="2079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 err="1"/>
                        <a:t>hitmap_col_low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340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47543"/>
                  </a:ext>
                </a:extLst>
              </a:tr>
              <a:tr h="2079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 err="1"/>
                        <a:t>hitmap_col_high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340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216390"/>
                  </a:ext>
                </a:extLst>
              </a:tr>
              <a:tr h="3534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 err="1"/>
                        <a:t>hitmap_en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0" dirty="0"/>
                        <a:t>false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022331"/>
                  </a:ext>
                </a:extLst>
              </a:tr>
              <a:tr h="2079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 err="1"/>
                        <a:t>frame_number</a:t>
                      </a:r>
                      <a:r>
                        <a:rPr lang="en-US" altLang="zh-CN" sz="1400" kern="0" dirty="0"/>
                        <a:t>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28157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19A03D42-1894-4AF5-9919-74FAA7A20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0" t="23422" r="51181" b="24899"/>
          <a:stretch/>
        </p:blipFill>
        <p:spPr>
          <a:xfrm>
            <a:off x="5159896" y="2724753"/>
            <a:ext cx="6984776" cy="38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07322"/>
      </p:ext>
    </p:extLst>
  </p:cSld>
  <p:clrMapOvr>
    <a:masterClrMapping/>
  </p:clrMapOvr>
</p:sld>
</file>

<file path=ppt/theme/theme1.xml><?xml version="1.0" encoding="utf-8"?>
<a:theme xmlns:a="http://schemas.openxmlformats.org/drawingml/2006/main" name="IHEP">
  <a:themeElements>
    <a:clrScheme name="IHE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HE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</TotalTime>
  <Words>635</Words>
  <Application>Microsoft Office PowerPoint</Application>
  <PresentationFormat>宽屏</PresentationFormat>
  <Paragraphs>159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华文中宋</vt:lpstr>
      <vt:lpstr>宋体</vt:lpstr>
      <vt:lpstr>微软雅黑</vt:lpstr>
      <vt:lpstr>Arial</vt:lpstr>
      <vt:lpstr>Calibri</vt:lpstr>
      <vt:lpstr>Verdana</vt:lpstr>
      <vt:lpstr>Wingdings</vt:lpstr>
      <vt:lpstr>IHEP</vt:lpstr>
      <vt:lpstr>Firmware时序检查</vt:lpstr>
      <vt:lpstr>内容</vt:lpstr>
      <vt:lpstr>DAC时序检查</vt:lpstr>
      <vt:lpstr>DAC_SYNC_reg在D31之前assert(正确)</vt:lpstr>
      <vt:lpstr>DAC_SYNC_reg应在D0之前de-assert（需修改）</vt:lpstr>
      <vt:lpstr>DAC_SYNC_reg应在D0之前de-assert（修改后）</vt:lpstr>
      <vt:lpstr>SPI时序检查</vt:lpstr>
      <vt:lpstr>写配置寄存器时序检查</vt:lpstr>
      <vt:lpstr>芯片控制时序检查</vt:lpstr>
      <vt:lpstr>芯片控制时序检查</vt:lpstr>
      <vt:lpstr>芯片控制时序检查</vt:lpstr>
      <vt:lpstr>命令列表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</dc:title>
  <dc:creator>卢云鹏</dc:creator>
  <cp:lastModifiedBy>Yunpeng Lu</cp:lastModifiedBy>
  <cp:revision>74</cp:revision>
  <dcterms:created xsi:type="dcterms:W3CDTF">2011-06-10T07:16:01Z</dcterms:created>
  <dcterms:modified xsi:type="dcterms:W3CDTF">2020-09-21T05:59:37Z</dcterms:modified>
</cp:coreProperties>
</file>