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28" r:id="rId3"/>
    <p:sldId id="327" r:id="rId4"/>
    <p:sldId id="329" r:id="rId5"/>
    <p:sldId id="330" r:id="rId6"/>
    <p:sldId id="333" r:id="rId7"/>
    <p:sldId id="334" r:id="rId8"/>
    <p:sldId id="335" r:id="rId9"/>
    <p:sldId id="336" r:id="rId10"/>
    <p:sldId id="337" r:id="rId11"/>
    <p:sldId id="339" r:id="rId12"/>
    <p:sldId id="338" r:id="rId13"/>
    <p:sldId id="340" r:id="rId14"/>
    <p:sldId id="341" r:id="rId15"/>
    <p:sldId id="342" r:id="rId16"/>
    <p:sldId id="331" r:id="rId17"/>
    <p:sldId id="33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84025" autoAdjust="0"/>
  </p:normalViewPr>
  <p:slideViewPr>
    <p:cSldViewPr>
      <p:cViewPr varScale="1">
        <p:scale>
          <a:sx n="69" d="100"/>
          <a:sy n="69" d="100"/>
        </p:scale>
        <p:origin x="113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  <a:pPr/>
              <a:t>2020/7/19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在写像素寄存器操作期间：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DIGSEL_EN</a:t>
            </a:r>
            <a:r>
              <a:rPr lang="zh-CN" altLang="en-US" dirty="0"/>
              <a:t>、</a:t>
            </a:r>
            <a:r>
              <a:rPr lang="en-US" altLang="zh-CN" dirty="0"/>
              <a:t>ANASEL_EN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RD_EN, HIT_RST,</a:t>
            </a:r>
            <a:r>
              <a:rPr lang="zh-CN" altLang="en-US" dirty="0"/>
              <a:t> </a:t>
            </a:r>
            <a:r>
              <a:rPr lang="en-US" altLang="zh-CN" dirty="0"/>
              <a:t>CACHE_CLK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GSHUTTER,</a:t>
            </a:r>
            <a:r>
              <a:rPr lang="zh-CN" altLang="en-US" dirty="0"/>
              <a:t> </a:t>
            </a:r>
            <a:r>
              <a:rPr lang="en-US" altLang="zh-CN" dirty="0"/>
              <a:t>DPLSE, APLSE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  <a:r>
              <a:rPr lang="zh-CN" altLang="en-US" dirty="0"/>
              <a:t>， </a:t>
            </a:r>
            <a:r>
              <a:rPr lang="en-US" altLang="zh-CN" dirty="0"/>
              <a:t>MATRIX_GRST</a:t>
            </a:r>
            <a:r>
              <a:rPr lang="zh-CN" altLang="en-US" dirty="0"/>
              <a:t>为</a:t>
            </a:r>
            <a:r>
              <a:rPr lang="en-US" altLang="zh-CN" dirty="0"/>
              <a:t>1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、行、列地址为</a:t>
            </a:r>
            <a:r>
              <a:rPr lang="en-US" altLang="zh-CN" dirty="0"/>
              <a:t>0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6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DIGSEL_EN</a:t>
            </a:r>
            <a:r>
              <a:rPr lang="zh-CN" altLang="en-US" dirty="0"/>
              <a:t>在行扫描期间应设为</a:t>
            </a:r>
            <a:r>
              <a:rPr lang="en-US" altLang="zh-CN" dirty="0"/>
              <a:t>1</a:t>
            </a:r>
            <a:r>
              <a:rPr lang="zh-CN" altLang="en-US" dirty="0"/>
              <a:t>，但可通过软件强行设为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CON_DATA, CON_SELM, CON_SELP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GSHUTTER</a:t>
            </a:r>
            <a:r>
              <a:rPr lang="zh-CN" altLang="en-US" dirty="0"/>
              <a:t>见下页备注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APLSE</a:t>
            </a:r>
            <a:r>
              <a:rPr lang="zh-CN" altLang="en-US" dirty="0"/>
              <a:t>和</a:t>
            </a:r>
            <a:r>
              <a:rPr lang="en-US" altLang="zh-CN" dirty="0"/>
              <a:t>DPLSE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、行扫描的完成条件为达到预设的帧数（</a:t>
            </a:r>
            <a:r>
              <a:rPr lang="en-US" altLang="zh-CN" dirty="0"/>
              <a:t>GS</a:t>
            </a:r>
            <a:r>
              <a:rPr lang="zh-CN" altLang="en-US" dirty="0"/>
              <a:t>操作仅</a:t>
            </a:r>
            <a:r>
              <a:rPr lang="en-US" altLang="zh-CN" dirty="0"/>
              <a:t>1</a:t>
            </a:r>
            <a:r>
              <a:rPr lang="zh-CN" altLang="en-US" dirty="0"/>
              <a:t>帧，</a:t>
            </a:r>
            <a:r>
              <a:rPr lang="en-US" altLang="zh-CN" dirty="0"/>
              <a:t>RS</a:t>
            </a:r>
            <a:r>
              <a:rPr lang="zh-CN" altLang="en-US" dirty="0"/>
              <a:t>操作为</a:t>
            </a:r>
            <a:r>
              <a:rPr lang="en-US" altLang="zh-CN" dirty="0"/>
              <a:t>N</a:t>
            </a:r>
            <a:r>
              <a:rPr lang="zh-CN" altLang="en-US" dirty="0"/>
              <a:t>帧）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24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ANASEL_EN</a:t>
            </a:r>
            <a:r>
              <a:rPr lang="zh-CN" altLang="en-US" dirty="0"/>
              <a:t>在曝光期间应默认设为</a:t>
            </a:r>
            <a:r>
              <a:rPr lang="en-US" altLang="zh-CN" dirty="0"/>
              <a:t>1</a:t>
            </a:r>
            <a:r>
              <a:rPr lang="zh-CN" altLang="en-US" dirty="0"/>
              <a:t>，但可通过软件强制设为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APULSE</a:t>
            </a:r>
            <a:r>
              <a:rPr lang="zh-CN" altLang="en-US" dirty="0"/>
              <a:t>和</a:t>
            </a:r>
            <a:r>
              <a:rPr lang="en-US" altLang="zh-CN" dirty="0"/>
              <a:t>DPULSE</a:t>
            </a:r>
            <a:r>
              <a:rPr lang="zh-CN" altLang="en-US" dirty="0"/>
              <a:t>在曝光期间应按图中时序设定，但也可通过软件强制设为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GSHUTTER</a:t>
            </a:r>
            <a:r>
              <a:rPr lang="zh-CN" altLang="en-US" dirty="0"/>
              <a:t>除了在曝光期间按图中时序设定，其它时间应默认为</a:t>
            </a:r>
            <a:r>
              <a:rPr lang="en-US" altLang="zh-CN" dirty="0"/>
              <a:t>0</a:t>
            </a:r>
            <a:r>
              <a:rPr lang="zh-CN" altLang="en-US" dirty="0"/>
              <a:t>，但也可通过软件强制设为在曝光和行扫描状态等于常</a:t>
            </a:r>
            <a:r>
              <a:rPr lang="en-US" altLang="zh-CN" dirty="0"/>
              <a:t>1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MATRIX_RST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6.12us</a:t>
            </a:r>
            <a:r>
              <a:rPr lang="zh-CN" altLang="en-US" dirty="0"/>
              <a:t>是</a:t>
            </a:r>
            <a:r>
              <a:rPr lang="en-US" altLang="zh-CN" dirty="0"/>
              <a:t>255</a:t>
            </a:r>
            <a:r>
              <a:rPr lang="zh-CN" altLang="en-US" dirty="0"/>
              <a:t>个时钟，</a:t>
            </a:r>
            <a:r>
              <a:rPr lang="en-US" altLang="zh-CN" dirty="0"/>
              <a:t>103.079s</a:t>
            </a:r>
            <a:r>
              <a:rPr lang="zh-CN" altLang="en-US" dirty="0"/>
              <a:t>是</a:t>
            </a:r>
            <a:r>
              <a:rPr lang="en-US" altLang="zh-CN" dirty="0"/>
              <a:t>2^32-1</a:t>
            </a:r>
            <a:r>
              <a:rPr lang="zh-CN" altLang="en-US" dirty="0"/>
              <a:t>个时钟（</a:t>
            </a:r>
            <a:r>
              <a:rPr lang="en-US" altLang="zh-CN" dirty="0"/>
              <a:t>24ns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5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RBOF</a:t>
            </a:r>
            <a:r>
              <a:rPr lang="zh-CN" altLang="en-US" dirty="0"/>
              <a:t>是</a:t>
            </a:r>
            <a:r>
              <a:rPr lang="en-US" altLang="zh-CN" dirty="0"/>
              <a:t>Ring Buffer </a:t>
            </a:r>
            <a:r>
              <a:rPr lang="en-US" altLang="zh-CN" dirty="0" err="1"/>
              <a:t>OverFlow</a:t>
            </a:r>
            <a:r>
              <a:rPr lang="zh-CN" altLang="en-US" dirty="0"/>
              <a:t>计数器的值，记录</a:t>
            </a:r>
            <a:r>
              <a:rPr lang="en-US" altLang="zh-CN" dirty="0"/>
              <a:t>Ring buffer</a:t>
            </a:r>
            <a:r>
              <a:rPr lang="zh-CN" altLang="en-US" dirty="0"/>
              <a:t>的溢出次数，在每帧的第一行记录时写入</a:t>
            </a:r>
            <a:r>
              <a:rPr lang="en-US" altLang="zh-CN" dirty="0"/>
              <a:t>RBOF</a:t>
            </a:r>
            <a:r>
              <a:rPr lang="zh-CN" altLang="en-US" dirty="0"/>
              <a:t>字段，同时该计数器清零。表达的意义是在这帧记录之前，因环形缓冲器溢出而丢失了多少条。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、每帧先发送帧头，然后从</a:t>
            </a:r>
            <a:r>
              <a:rPr lang="en-US" altLang="zh-CN" dirty="0"/>
              <a:t>FIFO</a:t>
            </a:r>
            <a:r>
              <a:rPr lang="zh-CN" altLang="en-US" dirty="0"/>
              <a:t>中读出该帧数据，最后以帧尾结束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FIFO</a:t>
            </a:r>
            <a:r>
              <a:rPr lang="zh-CN" altLang="en-US" dirty="0"/>
              <a:t>状态是四个</a:t>
            </a:r>
            <a:r>
              <a:rPr lang="en-US" altLang="zh-CN" dirty="0"/>
              <a:t>FIFO</a:t>
            </a:r>
            <a:r>
              <a:rPr lang="zh-CN" altLang="en-US" dirty="0"/>
              <a:t>的</a:t>
            </a:r>
            <a:r>
              <a:rPr lang="en-US" altLang="zh-CN" dirty="0"/>
              <a:t>quarter</a:t>
            </a:r>
            <a:r>
              <a:rPr lang="zh-CN" altLang="en-US" dirty="0"/>
              <a:t>编码，每个</a:t>
            </a:r>
            <a:r>
              <a:rPr lang="en-US" altLang="zh-CN" dirty="0"/>
              <a:t>FIFO</a:t>
            </a:r>
            <a:r>
              <a:rPr lang="zh-CN" altLang="en-US" dirty="0"/>
              <a:t>用</a:t>
            </a:r>
            <a:r>
              <a:rPr lang="en-US" altLang="zh-CN" dirty="0"/>
              <a:t>00/01/10/11</a:t>
            </a:r>
            <a:r>
              <a:rPr lang="zh-CN" altLang="en-US" dirty="0"/>
              <a:t>表示</a:t>
            </a:r>
            <a:r>
              <a:rPr lang="en-US" altLang="zh-CN" dirty="0"/>
              <a:t>1/4</a:t>
            </a:r>
            <a:r>
              <a:rPr lang="zh-CN" altLang="en-US" dirty="0"/>
              <a:t>，</a:t>
            </a:r>
            <a:r>
              <a:rPr lang="en-US" altLang="zh-CN" dirty="0"/>
              <a:t>2/4</a:t>
            </a:r>
            <a:r>
              <a:rPr lang="zh-CN" altLang="en-US" dirty="0"/>
              <a:t>，</a:t>
            </a:r>
            <a:r>
              <a:rPr lang="en-US" altLang="zh-CN" dirty="0"/>
              <a:t>3/4</a:t>
            </a:r>
            <a:r>
              <a:rPr lang="zh-CN" altLang="en-US" dirty="0"/>
              <a:t>，</a:t>
            </a:r>
            <a:r>
              <a:rPr lang="en-US" altLang="zh-CN" dirty="0"/>
              <a:t>4/4</a:t>
            </a:r>
            <a:r>
              <a:rPr lang="zh-CN" altLang="en-US" dirty="0"/>
              <a:t>容量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4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12240683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1963" y="1714489"/>
            <a:ext cx="103632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 b="1">
                <a:solidFill>
                  <a:srgbClr val="0000FF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4451"/>
            <a:ext cx="2743200" cy="6081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1"/>
            <a:ext cx="8026400" cy="6081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12192000" cy="83661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25538"/>
            <a:ext cx="5384800" cy="53276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125539"/>
            <a:ext cx="5384800" cy="25876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865564"/>
            <a:ext cx="53848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052737"/>
            <a:ext cx="11521280" cy="5587325"/>
          </a:xfrm>
        </p:spPr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b="0">
                <a:solidFill>
                  <a:schemeClr val="tx1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b="0" baseline="0">
                <a:solidFill>
                  <a:srgbClr val="0000FF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544616" cy="5587326"/>
          </a:xfrm>
        </p:spPr>
        <p:txBody>
          <a:bodyPr/>
          <a:lstStyle>
            <a:lvl1pPr>
              <a:defRPr sz="2000"/>
            </a:lvl1pPr>
            <a:lvl2pPr>
              <a:buSzPct val="80000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052736"/>
            <a:ext cx="5544616" cy="55873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052736"/>
            <a:ext cx="561662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1692498"/>
            <a:ext cx="5616624" cy="4947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7" y="1052736"/>
            <a:ext cx="561662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7" y="1692498"/>
            <a:ext cx="5616624" cy="4947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91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13" y="44450"/>
            <a:ext cx="10725187" cy="9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737"/>
            <a:ext cx="109728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1691" y="6640062"/>
            <a:ext cx="5674816" cy="2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zh-CN" altLang="en-US" dirty="0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349" y="664006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B0F0"/>
        </a:buClr>
        <a:buSzPct val="90000"/>
        <a:buFont typeface="Wingdings" pitchFamily="2" charset="2"/>
        <a:buChar char="n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SzPct val="80000"/>
        <a:buFont typeface="Wingdings" pitchFamily="2" charset="2"/>
        <a:buChar char="l"/>
        <a:defRPr sz="1800" b="0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宋体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宋体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宋体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FPGA</a:t>
            </a:r>
            <a:r>
              <a:rPr lang="zh-CN" altLang="en-US" dirty="0"/>
              <a:t>固件和软件讨论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卢云鹏</a:t>
            </a:r>
            <a:endParaRPr lang="en-US" altLang="zh-CN" dirty="0"/>
          </a:p>
          <a:p>
            <a:r>
              <a:rPr lang="en-US" altLang="zh-CN" dirty="0"/>
              <a:t>2020/7/17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D8698-3834-4DE5-B0FC-CAFD476E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曝光操作时序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3AE10C-231D-40D1-9DAA-0295DD44B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曝光是</a:t>
            </a:r>
            <a:r>
              <a:rPr lang="en-US" altLang="zh-CN" dirty="0"/>
              <a:t>Global shutter</a:t>
            </a:r>
            <a:r>
              <a:rPr lang="zh-CN" altLang="en-US" dirty="0"/>
              <a:t>操作特有的一部分时序，利用</a:t>
            </a:r>
            <a:r>
              <a:rPr lang="en-US" altLang="zh-CN" dirty="0"/>
              <a:t>GSHUTTER</a:t>
            </a:r>
            <a:r>
              <a:rPr lang="zh-CN" altLang="en-US" dirty="0"/>
              <a:t>作为门控，让像素阵列”曝光”一帧，然后再读出（相比之下，</a:t>
            </a:r>
            <a:r>
              <a:rPr lang="en-US" altLang="zh-CN" dirty="0"/>
              <a:t>RS</a:t>
            </a:r>
            <a:r>
              <a:rPr lang="zh-CN" altLang="en-US" dirty="0"/>
              <a:t>操作是一边曝光一边读出）。</a:t>
            </a:r>
            <a:endParaRPr lang="en-US" altLang="zh-CN" dirty="0"/>
          </a:p>
          <a:p>
            <a:pPr lvl="1"/>
            <a:r>
              <a:rPr lang="zh-CN" altLang="en-US" dirty="0"/>
              <a:t>曝光时间可调（软件设置），曝光期间可做</a:t>
            </a:r>
            <a:r>
              <a:rPr lang="en-US" altLang="zh-CN" dirty="0"/>
              <a:t>APLSE</a:t>
            </a:r>
            <a:r>
              <a:rPr lang="zh-CN" altLang="en-US" dirty="0"/>
              <a:t>和</a:t>
            </a:r>
            <a:r>
              <a:rPr lang="en-US" altLang="zh-CN" dirty="0"/>
              <a:t>DPLSE</a:t>
            </a:r>
            <a:r>
              <a:rPr lang="zh-CN" altLang="en-US" dirty="0"/>
              <a:t>测试（软件二选择一），曝光期间列地址选择</a:t>
            </a:r>
            <a:r>
              <a:rPr lang="en-US" altLang="zh-CN" dirty="0"/>
              <a:t>AOUT</a:t>
            </a:r>
            <a:r>
              <a:rPr lang="zh-CN" altLang="en-US" dirty="0"/>
              <a:t>模拟波形输出（软件设置列地址：</a:t>
            </a:r>
            <a:r>
              <a:rPr lang="en-US" altLang="zh-CN" dirty="0"/>
              <a:t>0d224:239, 0d312:327, 0d392:407, 0d472:487</a:t>
            </a:r>
            <a:r>
              <a:rPr lang="zh-CN" altLang="en-US" dirty="0"/>
              <a:t>）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F4B7B7B-3CCA-49A9-A1B9-C98F5BF1EA55}"/>
              </a:ext>
            </a:extLst>
          </p:cNvPr>
          <p:cNvCxnSpPr/>
          <p:nvPr/>
        </p:nvCxnSpPr>
        <p:spPr>
          <a:xfrm>
            <a:off x="3431704" y="5661248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57125A7-7E76-496C-BB2A-E6CBCDBAFF41}"/>
              </a:ext>
            </a:extLst>
          </p:cNvPr>
          <p:cNvCxnSpPr/>
          <p:nvPr/>
        </p:nvCxnSpPr>
        <p:spPr>
          <a:xfrm flipV="1">
            <a:off x="3791744" y="530120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EB9B789-1D60-463D-A1D1-CACC9F1D81D1}"/>
              </a:ext>
            </a:extLst>
          </p:cNvPr>
          <p:cNvCxnSpPr/>
          <p:nvPr/>
        </p:nvCxnSpPr>
        <p:spPr>
          <a:xfrm>
            <a:off x="7248128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DE51B17-4EDB-437D-A1DB-2DDD8E55EF97}"/>
              </a:ext>
            </a:extLst>
          </p:cNvPr>
          <p:cNvCxnSpPr/>
          <p:nvPr/>
        </p:nvCxnSpPr>
        <p:spPr>
          <a:xfrm flipV="1">
            <a:off x="7824192" y="530120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FF34A93-8CA3-4E5E-AF10-0F7EDD55394B}"/>
              </a:ext>
            </a:extLst>
          </p:cNvPr>
          <p:cNvCxnSpPr/>
          <p:nvPr/>
        </p:nvCxnSpPr>
        <p:spPr>
          <a:xfrm>
            <a:off x="3791744" y="5769360"/>
            <a:ext cx="0" cy="90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9AC83EC-B005-4402-9D0A-843187C409ED}"/>
              </a:ext>
            </a:extLst>
          </p:cNvPr>
          <p:cNvCxnSpPr/>
          <p:nvPr/>
        </p:nvCxnSpPr>
        <p:spPr>
          <a:xfrm>
            <a:off x="7824192" y="5769360"/>
            <a:ext cx="0" cy="90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82">
            <a:extLst>
              <a:ext uri="{FF2B5EF4-FFF2-40B4-BE49-F238E27FC236}">
                <a16:creationId xmlns:a16="http://schemas.microsoft.com/office/drawing/2014/main" id="{35D08B86-1025-4549-96A7-9861D51DFB7C}"/>
              </a:ext>
            </a:extLst>
          </p:cNvPr>
          <p:cNvSpPr txBox="1"/>
          <p:nvPr/>
        </p:nvSpPr>
        <p:spPr>
          <a:xfrm>
            <a:off x="3863752" y="634183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T0</a:t>
            </a:r>
            <a:endParaRPr lang="zh-CN" altLang="en-US" sz="1400" dirty="0"/>
          </a:p>
        </p:txBody>
      </p:sp>
      <p:sp>
        <p:nvSpPr>
          <p:cNvPr id="39" name="TextBox 83">
            <a:extLst>
              <a:ext uri="{FF2B5EF4-FFF2-40B4-BE49-F238E27FC236}">
                <a16:creationId xmlns:a16="http://schemas.microsoft.com/office/drawing/2014/main" id="{0BF60C7B-0B6C-4FFE-8100-2A01CE8CD224}"/>
              </a:ext>
            </a:extLst>
          </p:cNvPr>
          <p:cNvSpPr txBox="1"/>
          <p:nvPr/>
        </p:nvSpPr>
        <p:spPr>
          <a:xfrm>
            <a:off x="5735960" y="636158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T1</a:t>
            </a:r>
            <a:endParaRPr lang="zh-CN" altLang="en-US" sz="1400" dirty="0"/>
          </a:p>
        </p:txBody>
      </p:sp>
      <p:sp>
        <p:nvSpPr>
          <p:cNvPr id="40" name="TextBox 84">
            <a:extLst>
              <a:ext uri="{FF2B5EF4-FFF2-40B4-BE49-F238E27FC236}">
                <a16:creationId xmlns:a16="http://schemas.microsoft.com/office/drawing/2014/main" id="{C78E5E8D-2BC9-4E84-A9FC-4871D6759E26}"/>
              </a:ext>
            </a:extLst>
          </p:cNvPr>
          <p:cNvSpPr txBox="1"/>
          <p:nvPr/>
        </p:nvSpPr>
        <p:spPr>
          <a:xfrm>
            <a:off x="7392144" y="634183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T2</a:t>
            </a:r>
            <a:endParaRPr lang="zh-CN" altLang="en-US" sz="1400" dirty="0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08B5B0F-BFDB-43B8-8D03-37972D8F6417}"/>
              </a:ext>
            </a:extLst>
          </p:cNvPr>
          <p:cNvCxnSpPr/>
          <p:nvPr/>
        </p:nvCxnSpPr>
        <p:spPr>
          <a:xfrm>
            <a:off x="3431704" y="508518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9298785-CDE1-4C1C-823E-86FBB06FBA4D}"/>
              </a:ext>
            </a:extLst>
          </p:cNvPr>
          <p:cNvCxnSpPr/>
          <p:nvPr/>
        </p:nvCxnSpPr>
        <p:spPr>
          <a:xfrm flipV="1">
            <a:off x="3791744" y="472514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F411E00-02C6-4B62-9DCE-502C06B9D299}"/>
              </a:ext>
            </a:extLst>
          </p:cNvPr>
          <p:cNvCxnSpPr/>
          <p:nvPr/>
        </p:nvCxnSpPr>
        <p:spPr>
          <a:xfrm>
            <a:off x="3791744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D0FB647-4567-46A6-A892-1BEC48FA19CA}"/>
              </a:ext>
            </a:extLst>
          </p:cNvPr>
          <p:cNvCxnSpPr/>
          <p:nvPr/>
        </p:nvCxnSpPr>
        <p:spPr>
          <a:xfrm>
            <a:off x="4367808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B23611F-3F86-488D-BBE4-D9912A3729F0}"/>
              </a:ext>
            </a:extLst>
          </p:cNvPr>
          <p:cNvCxnSpPr/>
          <p:nvPr/>
        </p:nvCxnSpPr>
        <p:spPr>
          <a:xfrm>
            <a:off x="4943872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280023C-A82C-4BB4-B42C-C44691FF8CBD}"/>
              </a:ext>
            </a:extLst>
          </p:cNvPr>
          <p:cNvCxnSpPr/>
          <p:nvPr/>
        </p:nvCxnSpPr>
        <p:spPr>
          <a:xfrm>
            <a:off x="5519936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E8F7D03D-33D8-4F7C-854B-31B89C8C1052}"/>
              </a:ext>
            </a:extLst>
          </p:cNvPr>
          <p:cNvCxnSpPr/>
          <p:nvPr/>
        </p:nvCxnSpPr>
        <p:spPr>
          <a:xfrm>
            <a:off x="6096000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2E774B5-8C9D-43EA-8ACA-E87A516A8FDC}"/>
              </a:ext>
            </a:extLst>
          </p:cNvPr>
          <p:cNvCxnSpPr/>
          <p:nvPr/>
        </p:nvCxnSpPr>
        <p:spPr>
          <a:xfrm>
            <a:off x="6672064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F16E8B0-D507-4832-B42F-76FCEB242D92}"/>
              </a:ext>
            </a:extLst>
          </p:cNvPr>
          <p:cNvCxnSpPr/>
          <p:nvPr/>
        </p:nvCxnSpPr>
        <p:spPr>
          <a:xfrm>
            <a:off x="7248128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A75B1BC-0568-414B-B96E-E21A161B4957}"/>
              </a:ext>
            </a:extLst>
          </p:cNvPr>
          <p:cNvCxnSpPr/>
          <p:nvPr/>
        </p:nvCxnSpPr>
        <p:spPr>
          <a:xfrm>
            <a:off x="7824192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E30E47C-5ABA-442E-BAA6-4E06D326DE92}"/>
              </a:ext>
            </a:extLst>
          </p:cNvPr>
          <p:cNvCxnSpPr/>
          <p:nvPr/>
        </p:nvCxnSpPr>
        <p:spPr>
          <a:xfrm flipV="1">
            <a:off x="8400256" y="472514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68D462B7-AFF9-400D-AE4C-0EBF45D83C08}"/>
              </a:ext>
            </a:extLst>
          </p:cNvPr>
          <p:cNvCxnSpPr/>
          <p:nvPr/>
        </p:nvCxnSpPr>
        <p:spPr>
          <a:xfrm>
            <a:off x="8400256" y="508518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FCB7BF77-639E-42A3-B9EF-56AA631F3BBC}"/>
              </a:ext>
            </a:extLst>
          </p:cNvPr>
          <p:cNvCxnSpPr/>
          <p:nvPr/>
        </p:nvCxnSpPr>
        <p:spPr>
          <a:xfrm>
            <a:off x="8400256" y="472514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14D5B974-93CF-4131-BA0E-85A1C717F43C}"/>
              </a:ext>
            </a:extLst>
          </p:cNvPr>
          <p:cNvCxnSpPr/>
          <p:nvPr/>
        </p:nvCxnSpPr>
        <p:spPr>
          <a:xfrm>
            <a:off x="3791744" y="5085184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EBBE823-32B9-44BC-BE1D-64BCB05DF654}"/>
              </a:ext>
            </a:extLst>
          </p:cNvPr>
          <p:cNvCxnSpPr/>
          <p:nvPr/>
        </p:nvCxnSpPr>
        <p:spPr>
          <a:xfrm flipH="1">
            <a:off x="3431704" y="472514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1">
            <a:extLst>
              <a:ext uri="{FF2B5EF4-FFF2-40B4-BE49-F238E27FC236}">
                <a16:creationId xmlns:a16="http://schemas.microsoft.com/office/drawing/2014/main" id="{769A8289-F591-4919-8C73-59F754544F5A}"/>
              </a:ext>
            </a:extLst>
          </p:cNvPr>
          <p:cNvSpPr txBox="1"/>
          <p:nvPr/>
        </p:nvSpPr>
        <p:spPr>
          <a:xfrm>
            <a:off x="1919536" y="477740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err="1"/>
              <a:t>ColAddr</a:t>
            </a:r>
            <a:r>
              <a:rPr lang="en-US" altLang="zh-CN" sz="1400" dirty="0"/>
              <a:t>[8:0]</a:t>
            </a:r>
            <a:endParaRPr lang="zh-CN" altLang="en-US" sz="1400" dirty="0"/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A67D4FAC-1A88-4861-A07D-D5457B347E2B}"/>
              </a:ext>
            </a:extLst>
          </p:cNvPr>
          <p:cNvSpPr txBox="1"/>
          <p:nvPr/>
        </p:nvSpPr>
        <p:spPr>
          <a:xfrm>
            <a:off x="5591944" y="477740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Col N</a:t>
            </a:r>
            <a:endParaRPr lang="zh-CN" altLang="en-US" sz="1400" dirty="0"/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E0BCDF90-2698-4887-A9A2-FA95E89BBDBB}"/>
              </a:ext>
            </a:extLst>
          </p:cNvPr>
          <p:cNvSpPr txBox="1"/>
          <p:nvPr/>
        </p:nvSpPr>
        <p:spPr>
          <a:xfrm>
            <a:off x="8472264" y="477740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Col 340</a:t>
            </a:r>
            <a:endParaRPr lang="zh-CN" altLang="en-US" sz="1400" dirty="0"/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0A184F5C-B5BE-4C7C-B8D1-CD6FB04A1E85}"/>
              </a:ext>
            </a:extLst>
          </p:cNvPr>
          <p:cNvCxnSpPr/>
          <p:nvPr/>
        </p:nvCxnSpPr>
        <p:spPr>
          <a:xfrm>
            <a:off x="6672064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47186393-A823-4688-8716-797FD1021716}"/>
              </a:ext>
            </a:extLst>
          </p:cNvPr>
          <p:cNvCxnSpPr/>
          <p:nvPr/>
        </p:nvCxnSpPr>
        <p:spPr>
          <a:xfrm>
            <a:off x="6096000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07043A14-7557-4846-B0BE-D7CC82A7AA8C}"/>
              </a:ext>
            </a:extLst>
          </p:cNvPr>
          <p:cNvCxnSpPr/>
          <p:nvPr/>
        </p:nvCxnSpPr>
        <p:spPr>
          <a:xfrm>
            <a:off x="5519936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DD0FA2E7-ABBE-4DB4-B9DF-3C475E908993}"/>
              </a:ext>
            </a:extLst>
          </p:cNvPr>
          <p:cNvCxnSpPr/>
          <p:nvPr/>
        </p:nvCxnSpPr>
        <p:spPr>
          <a:xfrm>
            <a:off x="4943872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78F03C5-4467-403E-B380-9EE1E7767A14}"/>
              </a:ext>
            </a:extLst>
          </p:cNvPr>
          <p:cNvCxnSpPr/>
          <p:nvPr/>
        </p:nvCxnSpPr>
        <p:spPr>
          <a:xfrm>
            <a:off x="4367808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4C492448-0B07-4C52-BFE3-B7F2E4677FD7}"/>
              </a:ext>
            </a:extLst>
          </p:cNvPr>
          <p:cNvCxnSpPr/>
          <p:nvPr/>
        </p:nvCxnSpPr>
        <p:spPr>
          <a:xfrm>
            <a:off x="8400256" y="566124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3" name="表格 72">
            <a:extLst>
              <a:ext uri="{FF2B5EF4-FFF2-40B4-BE49-F238E27FC236}">
                <a16:creationId xmlns:a16="http://schemas.microsoft.com/office/drawing/2014/main" id="{E030B1B1-9A3C-4B4E-9813-4B262BE0B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09944"/>
              </p:ext>
            </p:extLst>
          </p:nvPr>
        </p:nvGraphicFramePr>
        <p:xfrm>
          <a:off x="3552054" y="2708920"/>
          <a:ext cx="5424256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T0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PULSE DELAY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0~6.12us</a:t>
                      </a:r>
                      <a:r>
                        <a:rPr lang="zh-CN" altLang="en-US" sz="1400" b="0" dirty="0"/>
                        <a:t>可调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PULSE WIDTH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24ns~103.079s</a:t>
                      </a:r>
                      <a:r>
                        <a:rPr lang="zh-CN" altLang="en-US" sz="1400" b="0" dirty="0"/>
                        <a:t>可调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PULSE de-assert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0~6.12us</a:t>
                      </a:r>
                      <a:r>
                        <a:rPr lang="zh-CN" altLang="en-US" sz="1400" dirty="0"/>
                        <a:t>可调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GSHUTTER de-assert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0~6.12us</a:t>
                      </a:r>
                      <a:r>
                        <a:rPr lang="zh-CN" altLang="en-US" sz="1400" b="0" dirty="0"/>
                        <a:t>可调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44169"/>
                  </a:ext>
                </a:extLst>
              </a:tr>
            </a:tbl>
          </a:graphicData>
        </a:graphic>
      </p:graphicFrame>
      <p:sp>
        <p:nvSpPr>
          <p:cNvPr id="75" name="TextBox 51">
            <a:extLst>
              <a:ext uri="{FF2B5EF4-FFF2-40B4-BE49-F238E27FC236}">
                <a16:creationId xmlns:a16="http://schemas.microsoft.com/office/drawing/2014/main" id="{661FB80F-A54A-48F7-AC9F-1475524D7B4F}"/>
              </a:ext>
            </a:extLst>
          </p:cNvPr>
          <p:cNvSpPr txBox="1"/>
          <p:nvPr/>
        </p:nvSpPr>
        <p:spPr>
          <a:xfrm>
            <a:off x="1919536" y="535347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GSHUTTER</a:t>
            </a:r>
            <a:endParaRPr lang="zh-CN" altLang="en-US" sz="1400" dirty="0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CB677AA-1D31-422E-ACB5-C67B0A1D0819}"/>
              </a:ext>
            </a:extLst>
          </p:cNvPr>
          <p:cNvCxnSpPr/>
          <p:nvPr/>
        </p:nvCxnSpPr>
        <p:spPr>
          <a:xfrm>
            <a:off x="4367808" y="5949360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57">
            <a:extLst>
              <a:ext uri="{FF2B5EF4-FFF2-40B4-BE49-F238E27FC236}">
                <a16:creationId xmlns:a16="http://schemas.microsoft.com/office/drawing/2014/main" id="{DE212B93-B5D3-4AF3-A31D-52CA59A1E5E8}"/>
              </a:ext>
            </a:extLst>
          </p:cNvPr>
          <p:cNvSpPr txBox="1"/>
          <p:nvPr/>
        </p:nvSpPr>
        <p:spPr>
          <a:xfrm>
            <a:off x="3215680" y="477740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Col 0</a:t>
            </a:r>
            <a:endParaRPr lang="zh-CN" altLang="en-US" sz="1400" dirty="0"/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1CB18ED7-0DD3-47DF-814B-3674F1B04863}"/>
              </a:ext>
            </a:extLst>
          </p:cNvPr>
          <p:cNvCxnSpPr/>
          <p:nvPr/>
        </p:nvCxnSpPr>
        <p:spPr>
          <a:xfrm>
            <a:off x="3791744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A7120EA3-DCD9-4D61-9FB5-35F467CBFE8F}"/>
              </a:ext>
            </a:extLst>
          </p:cNvPr>
          <p:cNvCxnSpPr/>
          <p:nvPr/>
        </p:nvCxnSpPr>
        <p:spPr>
          <a:xfrm>
            <a:off x="3431704" y="6237312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9C8BF24D-6285-47B8-9F0C-FE689922B4EB}"/>
              </a:ext>
            </a:extLst>
          </p:cNvPr>
          <p:cNvCxnSpPr/>
          <p:nvPr/>
        </p:nvCxnSpPr>
        <p:spPr>
          <a:xfrm flipV="1">
            <a:off x="4367808" y="587727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AA770ED5-EDE7-4844-92ED-B2A774FEA567}"/>
              </a:ext>
            </a:extLst>
          </p:cNvPr>
          <p:cNvCxnSpPr/>
          <p:nvPr/>
        </p:nvCxnSpPr>
        <p:spPr>
          <a:xfrm flipV="1">
            <a:off x="7248128" y="587727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92A9D08D-AB35-43F8-BAD6-AF88C3E854B4}"/>
              </a:ext>
            </a:extLst>
          </p:cNvPr>
          <p:cNvCxnSpPr/>
          <p:nvPr/>
        </p:nvCxnSpPr>
        <p:spPr>
          <a:xfrm>
            <a:off x="6672064" y="587727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601A5887-2044-4BBA-834A-83CC03D876F1}"/>
              </a:ext>
            </a:extLst>
          </p:cNvPr>
          <p:cNvCxnSpPr/>
          <p:nvPr/>
        </p:nvCxnSpPr>
        <p:spPr>
          <a:xfrm>
            <a:off x="6096000" y="587727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E7FA165D-57F3-424F-BB51-87098AB5D2E2}"/>
              </a:ext>
            </a:extLst>
          </p:cNvPr>
          <p:cNvCxnSpPr/>
          <p:nvPr/>
        </p:nvCxnSpPr>
        <p:spPr>
          <a:xfrm>
            <a:off x="5519936" y="587727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53FDF606-7A92-48AA-A4A9-5A94F6F46518}"/>
              </a:ext>
            </a:extLst>
          </p:cNvPr>
          <p:cNvCxnSpPr/>
          <p:nvPr/>
        </p:nvCxnSpPr>
        <p:spPr>
          <a:xfrm>
            <a:off x="4943872" y="587727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D02B8CA-C4A0-4E86-8AAB-CEC7A3EA4733}"/>
              </a:ext>
            </a:extLst>
          </p:cNvPr>
          <p:cNvCxnSpPr/>
          <p:nvPr/>
        </p:nvCxnSpPr>
        <p:spPr>
          <a:xfrm>
            <a:off x="8400256" y="6237312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51">
            <a:extLst>
              <a:ext uri="{FF2B5EF4-FFF2-40B4-BE49-F238E27FC236}">
                <a16:creationId xmlns:a16="http://schemas.microsoft.com/office/drawing/2014/main" id="{08D46960-CD9A-4A27-A8EB-45BA15A72202}"/>
              </a:ext>
            </a:extLst>
          </p:cNvPr>
          <p:cNvSpPr txBox="1"/>
          <p:nvPr/>
        </p:nvSpPr>
        <p:spPr>
          <a:xfrm>
            <a:off x="1919536" y="592953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APLSE/DPLSE</a:t>
            </a:r>
            <a:endParaRPr lang="zh-CN" altLang="en-US" sz="1400" dirty="0"/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40FDE493-9B0D-444B-A2E4-F6742A549D54}"/>
              </a:ext>
            </a:extLst>
          </p:cNvPr>
          <p:cNvCxnSpPr/>
          <p:nvPr/>
        </p:nvCxnSpPr>
        <p:spPr>
          <a:xfrm>
            <a:off x="3791744" y="62373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668C1F3C-168D-404B-9E3A-D20411A6395D}"/>
              </a:ext>
            </a:extLst>
          </p:cNvPr>
          <p:cNvCxnSpPr/>
          <p:nvPr/>
        </p:nvCxnSpPr>
        <p:spPr>
          <a:xfrm>
            <a:off x="7248128" y="62373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434F8483-C52A-44EE-9E68-0B3A7B69B8E6}"/>
              </a:ext>
            </a:extLst>
          </p:cNvPr>
          <p:cNvCxnSpPr/>
          <p:nvPr/>
        </p:nvCxnSpPr>
        <p:spPr>
          <a:xfrm>
            <a:off x="4367808" y="587727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696B4DB1-B062-4119-B87C-C1632232E698}"/>
              </a:ext>
            </a:extLst>
          </p:cNvPr>
          <p:cNvCxnSpPr/>
          <p:nvPr/>
        </p:nvCxnSpPr>
        <p:spPr>
          <a:xfrm>
            <a:off x="7824192" y="566124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15010B9D-1CF1-4F44-A0D0-049C4F2C7BDD}"/>
              </a:ext>
            </a:extLst>
          </p:cNvPr>
          <p:cNvCxnSpPr/>
          <p:nvPr/>
        </p:nvCxnSpPr>
        <p:spPr>
          <a:xfrm>
            <a:off x="7248128" y="5949360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13AB829D-FE7C-4DD3-BCBA-A722565BA669}"/>
              </a:ext>
            </a:extLst>
          </p:cNvPr>
          <p:cNvCxnSpPr/>
          <p:nvPr/>
        </p:nvCxnSpPr>
        <p:spPr>
          <a:xfrm>
            <a:off x="3791704" y="4077136"/>
            <a:ext cx="0" cy="576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F761D217-83E2-4F4B-AC7F-71790E2F1150}"/>
              </a:ext>
            </a:extLst>
          </p:cNvPr>
          <p:cNvCxnSpPr/>
          <p:nvPr/>
        </p:nvCxnSpPr>
        <p:spPr>
          <a:xfrm>
            <a:off x="8400256" y="4077136"/>
            <a:ext cx="0" cy="576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83">
            <a:extLst>
              <a:ext uri="{FF2B5EF4-FFF2-40B4-BE49-F238E27FC236}">
                <a16:creationId xmlns:a16="http://schemas.microsoft.com/office/drawing/2014/main" id="{30D66943-D477-4FD2-A4E1-B18D41F65583}"/>
              </a:ext>
            </a:extLst>
          </p:cNvPr>
          <p:cNvSpPr txBox="1"/>
          <p:nvPr/>
        </p:nvSpPr>
        <p:spPr>
          <a:xfrm>
            <a:off x="5807968" y="42013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曝光</a:t>
            </a:r>
            <a:endParaRPr lang="en-US" altLang="zh-CN" sz="1400" dirty="0"/>
          </a:p>
        </p:txBody>
      </p:sp>
      <p:sp>
        <p:nvSpPr>
          <p:cNvPr id="99" name="TextBox 83">
            <a:extLst>
              <a:ext uri="{FF2B5EF4-FFF2-40B4-BE49-F238E27FC236}">
                <a16:creationId xmlns:a16="http://schemas.microsoft.com/office/drawing/2014/main" id="{07CD3142-98A3-4747-BBC2-92881516A044}"/>
              </a:ext>
            </a:extLst>
          </p:cNvPr>
          <p:cNvSpPr txBox="1"/>
          <p:nvPr/>
        </p:nvSpPr>
        <p:spPr>
          <a:xfrm>
            <a:off x="3143672" y="42013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IDLE</a:t>
            </a:r>
          </a:p>
        </p:txBody>
      </p:sp>
      <p:sp>
        <p:nvSpPr>
          <p:cNvPr id="100" name="TextBox 83">
            <a:extLst>
              <a:ext uri="{FF2B5EF4-FFF2-40B4-BE49-F238E27FC236}">
                <a16:creationId xmlns:a16="http://schemas.microsoft.com/office/drawing/2014/main" id="{9E475064-E9E8-46D2-A975-22BF9F7DFB48}"/>
              </a:ext>
            </a:extLst>
          </p:cNvPr>
          <p:cNvSpPr txBox="1"/>
          <p:nvPr/>
        </p:nvSpPr>
        <p:spPr>
          <a:xfrm>
            <a:off x="8400255" y="420134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行扫描</a:t>
            </a:r>
            <a:endParaRPr lang="en-US" altLang="zh-CN" sz="1400" dirty="0"/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B517D125-3D69-4240-9327-6E21A5E16184}"/>
              </a:ext>
            </a:extLst>
          </p:cNvPr>
          <p:cNvCxnSpPr/>
          <p:nvPr/>
        </p:nvCxnSpPr>
        <p:spPr>
          <a:xfrm>
            <a:off x="7824192" y="62373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4F2A61C3-EF07-409F-9132-2DC98DA91EE0}"/>
              </a:ext>
            </a:extLst>
          </p:cNvPr>
          <p:cNvCxnSpPr/>
          <p:nvPr/>
        </p:nvCxnSpPr>
        <p:spPr>
          <a:xfrm>
            <a:off x="8400256" y="5229360"/>
            <a:ext cx="0" cy="140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84">
            <a:extLst>
              <a:ext uri="{FF2B5EF4-FFF2-40B4-BE49-F238E27FC236}">
                <a16:creationId xmlns:a16="http://schemas.microsoft.com/office/drawing/2014/main" id="{86B74405-715C-4C20-A34A-9CA796A148A3}"/>
              </a:ext>
            </a:extLst>
          </p:cNvPr>
          <p:cNvSpPr txBox="1"/>
          <p:nvPr/>
        </p:nvSpPr>
        <p:spPr>
          <a:xfrm>
            <a:off x="7957126" y="633867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T3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903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E569C-9213-48D0-8432-9791DCD6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IDLE</a:t>
            </a:r>
            <a:r>
              <a:rPr lang="zh-CN" altLang="en-US" dirty="0"/>
              <a:t>状态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95C47B-B22B-48EC-87EC-E6BDDD55A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MATRIX_GRST</a:t>
            </a:r>
            <a:r>
              <a:rPr lang="zh-CN" altLang="en-US" b="1" dirty="0"/>
              <a:t>设置为</a:t>
            </a:r>
            <a:r>
              <a:rPr lang="en-US" altLang="zh-CN" b="1" dirty="0"/>
              <a:t>1</a:t>
            </a:r>
          </a:p>
          <a:p>
            <a:r>
              <a:rPr lang="en-US" altLang="zh-CN" dirty="0"/>
              <a:t>DIGSEL_EN</a:t>
            </a:r>
            <a:r>
              <a:rPr lang="zh-CN" altLang="en-US" dirty="0"/>
              <a:t>、</a:t>
            </a:r>
            <a:r>
              <a:rPr lang="en-US" altLang="zh-CN" dirty="0"/>
              <a:t>ANASEL_EN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RD_EN, HIT_RST,</a:t>
            </a:r>
            <a:r>
              <a:rPr lang="zh-CN" altLang="en-US" dirty="0"/>
              <a:t> </a:t>
            </a:r>
            <a:r>
              <a:rPr lang="en-US" altLang="zh-CN" dirty="0"/>
              <a:t>CACHE_CLK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GSHUTTER,</a:t>
            </a:r>
            <a:r>
              <a:rPr lang="zh-CN" altLang="en-US" dirty="0"/>
              <a:t> </a:t>
            </a:r>
            <a:r>
              <a:rPr lang="en-US" altLang="zh-CN" dirty="0"/>
              <a:t>DPLSE, APLSE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CON_DATA, CON_SELM, CON_SELP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</a:p>
          <a:p>
            <a:r>
              <a:rPr lang="zh-CN" altLang="en-US" dirty="0"/>
              <a:t> 行、列地址为</a:t>
            </a:r>
            <a:r>
              <a:rPr lang="en-US" altLang="zh-CN" dirty="0"/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F8120D-21C1-43BC-B08A-2CEF06F8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其它开关控制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995CAB-8833-413B-8D03-E0B53225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PDB</a:t>
            </a:r>
            <a:r>
              <a:rPr lang="zh-CN" altLang="en-US" dirty="0"/>
              <a:t>由软件设置为</a:t>
            </a:r>
            <a:r>
              <a:rPr lang="en-US" altLang="zh-CN" dirty="0"/>
              <a:t>0</a:t>
            </a:r>
            <a:r>
              <a:rPr lang="zh-CN" altLang="en-US" dirty="0"/>
              <a:t>或者</a:t>
            </a:r>
            <a:r>
              <a:rPr lang="en-US" altLang="zh-CN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968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20E08-8C0F-4A4D-BFC2-A6258196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缓存管理模块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C24BB1-0DDE-4993-A313-C4FA3E16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芯片内的</a:t>
            </a:r>
            <a:r>
              <a:rPr lang="zh-CN" altLang="en-US" b="1" dirty="0"/>
              <a:t>缓存管理</a:t>
            </a:r>
            <a:r>
              <a:rPr lang="zh-CN" altLang="en-US" dirty="0"/>
              <a:t>通过</a:t>
            </a:r>
            <a:r>
              <a:rPr lang="en-US" altLang="zh-CN" dirty="0"/>
              <a:t>FPGA</a:t>
            </a:r>
            <a:r>
              <a:rPr lang="zh-CN" altLang="en-US" dirty="0"/>
              <a:t>内的一个</a:t>
            </a:r>
            <a:r>
              <a:rPr lang="zh-CN" altLang="en-US" b="1" dirty="0"/>
              <a:t>环形缓冲器</a:t>
            </a:r>
            <a:r>
              <a:rPr lang="zh-CN" altLang="en-US" dirty="0"/>
              <a:t>来实现，描述如下</a:t>
            </a:r>
            <a:endParaRPr lang="en-US" altLang="zh-CN" dirty="0"/>
          </a:p>
          <a:p>
            <a:pPr lvl="1"/>
            <a:r>
              <a:rPr lang="zh-CN" altLang="en-US" dirty="0"/>
              <a:t>环形缓冲器的每一条记录由帧号，行号，</a:t>
            </a:r>
            <a:r>
              <a:rPr lang="en-US" altLang="zh-CN" dirty="0"/>
              <a:t>Sector1/2/3/4</a:t>
            </a:r>
            <a:r>
              <a:rPr lang="zh-CN" altLang="en-US" dirty="0"/>
              <a:t>组成，其中</a:t>
            </a:r>
            <a:r>
              <a:rPr lang="en-US" altLang="zh-CN" dirty="0"/>
              <a:t>Sector#</a:t>
            </a:r>
            <a:r>
              <a:rPr lang="zh-CN" altLang="en-US" dirty="0"/>
              <a:t>本身由</a:t>
            </a:r>
            <a:r>
              <a:rPr lang="en-US" altLang="zh-CN" dirty="0"/>
              <a:t>5-bit</a:t>
            </a:r>
            <a:r>
              <a:rPr lang="zh-CN" altLang="en-US" dirty="0"/>
              <a:t>的击中计数器（</a:t>
            </a:r>
            <a:r>
              <a:rPr lang="en-US" altLang="zh-CN" dirty="0"/>
              <a:t>16</a:t>
            </a:r>
            <a:r>
              <a:rPr lang="zh-CN" altLang="en-US" dirty="0"/>
              <a:t>个</a:t>
            </a:r>
            <a:r>
              <a:rPr lang="en-US" altLang="zh-CN" dirty="0"/>
              <a:t>Block</a:t>
            </a:r>
            <a:r>
              <a:rPr lang="zh-CN" altLang="en-US" dirty="0"/>
              <a:t>的</a:t>
            </a:r>
            <a:r>
              <a:rPr lang="en-US" altLang="zh-CN" dirty="0"/>
              <a:t>valid</a:t>
            </a:r>
            <a:r>
              <a:rPr lang="zh-CN" altLang="en-US" dirty="0"/>
              <a:t>个数）加</a:t>
            </a:r>
            <a:r>
              <a:rPr lang="en-US" altLang="zh-CN" dirty="0"/>
              <a:t>5-bit</a:t>
            </a:r>
            <a:r>
              <a:rPr lang="zh-CN" altLang="en-US" dirty="0"/>
              <a:t>的溢出计数器组成（如果</a:t>
            </a:r>
            <a:r>
              <a:rPr lang="en-US" altLang="zh-CN" dirty="0"/>
              <a:t>FIFO</a:t>
            </a:r>
            <a:r>
              <a:rPr lang="zh-CN" altLang="en-US" dirty="0"/>
              <a:t>满了，则对溢出进行计数）；</a:t>
            </a:r>
            <a:endParaRPr lang="en-US" altLang="zh-CN" dirty="0"/>
          </a:p>
          <a:p>
            <a:pPr lvl="1"/>
            <a:r>
              <a:rPr lang="zh-CN" altLang="en-US" dirty="0"/>
              <a:t>如果芯片内</a:t>
            </a:r>
            <a:r>
              <a:rPr lang="en-US" altLang="zh-CN" dirty="0"/>
              <a:t>FIFO</a:t>
            </a:r>
            <a:r>
              <a:rPr lang="zh-CN" altLang="en-US" dirty="0"/>
              <a:t>有效写入，则将</a:t>
            </a:r>
            <a:r>
              <a:rPr lang="en-US" altLang="zh-CN" dirty="0"/>
              <a:t>Valid Counter + 1</a:t>
            </a:r>
            <a:r>
              <a:rPr lang="zh-CN" altLang="en-US" dirty="0"/>
              <a:t>；如果</a:t>
            </a:r>
            <a:r>
              <a:rPr lang="en-US" altLang="zh-CN" dirty="0"/>
              <a:t>FIFO</a:t>
            </a:r>
            <a:r>
              <a:rPr lang="zh-CN" altLang="en-US" dirty="0"/>
              <a:t>溢出，则将</a:t>
            </a:r>
            <a:r>
              <a:rPr lang="en-US" altLang="zh-CN" dirty="0"/>
              <a:t>Overflow Counter + 1</a:t>
            </a:r>
            <a:r>
              <a:rPr lang="zh-CN" altLang="en-US" dirty="0"/>
              <a:t>；</a:t>
            </a:r>
            <a:endParaRPr lang="en-US" altLang="zh-CN" dirty="0"/>
          </a:p>
          <a:p>
            <a:pPr lvl="1"/>
            <a:r>
              <a:rPr lang="zh-CN" altLang="en-US" dirty="0"/>
              <a:t>环形缓冲器共</a:t>
            </a:r>
            <a:r>
              <a:rPr lang="en-US" altLang="zh-CN" dirty="0"/>
              <a:t>48</a:t>
            </a:r>
            <a:r>
              <a:rPr lang="zh-CN" altLang="en-US" dirty="0"/>
              <a:t>条，</a:t>
            </a:r>
            <a:r>
              <a:rPr lang="en-US" altLang="zh-CN" b="1" dirty="0" err="1"/>
              <a:t>VALID_Monitor</a:t>
            </a:r>
            <a:r>
              <a:rPr lang="zh-CN" altLang="en-US" dirty="0"/>
              <a:t>负责写入；</a:t>
            </a:r>
            <a:r>
              <a:rPr lang="en-US" altLang="zh-CN" b="1" dirty="0" err="1"/>
              <a:t>FIFO_Reader</a:t>
            </a:r>
            <a:r>
              <a:rPr lang="zh-CN" altLang="en-US" dirty="0"/>
              <a:t>负责清除；环形缓冲器满了之后停止写入，并将所有的写入请求计数，放在</a:t>
            </a:r>
            <a:r>
              <a:rPr lang="en-US" altLang="zh-CN" dirty="0"/>
              <a:t>RBOF</a:t>
            </a:r>
            <a:r>
              <a:rPr lang="zh-CN" altLang="en-US" dirty="0"/>
              <a:t>中（见备注）。</a:t>
            </a:r>
            <a:endParaRPr lang="en-US" altLang="zh-CN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E8AE165-0AC9-404E-803F-42AE2AF6A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86635"/>
              </p:ext>
            </p:extLst>
          </p:nvPr>
        </p:nvGraphicFramePr>
        <p:xfrm>
          <a:off x="1298169" y="3429000"/>
          <a:ext cx="947835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050">
                  <a:extLst>
                    <a:ext uri="{9D8B030D-6E8A-4147-A177-3AD203B41FA5}">
                      <a16:colId xmlns:a16="http://schemas.microsoft.com/office/drawing/2014/main" val="2587248845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1910032241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2437735338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36331119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573970533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3497228500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889319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帧号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行号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Sector1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Sector3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Sector4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RBOF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7322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692819C-571C-4721-9039-EBEC13DDE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95145"/>
              </p:ext>
            </p:extLst>
          </p:nvPr>
        </p:nvGraphicFramePr>
        <p:xfrm>
          <a:off x="1298168" y="4149080"/>
          <a:ext cx="947835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050">
                  <a:extLst>
                    <a:ext uri="{9D8B030D-6E8A-4147-A177-3AD203B41FA5}">
                      <a16:colId xmlns:a16="http://schemas.microsoft.com/office/drawing/2014/main" val="2587248845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1910032241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2437735338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36331119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573970533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3497228500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1368451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帧号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行号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Sector1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Sector3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Sector4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RBOF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7322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769C476-575D-443B-A86B-800A61004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14176"/>
              </p:ext>
            </p:extLst>
          </p:nvPr>
        </p:nvGraphicFramePr>
        <p:xfrm>
          <a:off x="2018248" y="4949160"/>
          <a:ext cx="7200798" cy="365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83008">
                  <a:extLst>
                    <a:ext uri="{9D8B030D-6E8A-4147-A177-3AD203B41FA5}">
                      <a16:colId xmlns:a16="http://schemas.microsoft.com/office/drawing/2014/main" val="2587248845"/>
                    </a:ext>
                  </a:extLst>
                </a:gridCol>
                <a:gridCol w="3417790">
                  <a:extLst>
                    <a:ext uri="{9D8B030D-6E8A-4147-A177-3AD203B41FA5}">
                      <a16:colId xmlns:a16="http://schemas.microsoft.com/office/drawing/2014/main" val="573970533"/>
                    </a:ext>
                  </a:extLst>
                </a:gridCol>
              </a:tblGrid>
              <a:tr h="28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Valid Counter[4:0]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Overflow Counter[4:0]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7322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FDEEF38-594D-46C4-852E-E2C2CBA83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17833"/>
              </p:ext>
            </p:extLst>
          </p:nvPr>
        </p:nvGraphicFramePr>
        <p:xfrm>
          <a:off x="1298168" y="6154504"/>
          <a:ext cx="947835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4050">
                  <a:extLst>
                    <a:ext uri="{9D8B030D-6E8A-4147-A177-3AD203B41FA5}">
                      <a16:colId xmlns:a16="http://schemas.microsoft.com/office/drawing/2014/main" val="2587248845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1910032241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2437735338"/>
                    </a:ext>
                  </a:extLst>
                </a:gridCol>
                <a:gridCol w="677025">
                  <a:extLst>
                    <a:ext uri="{9D8B030D-6E8A-4147-A177-3AD203B41FA5}">
                      <a16:colId xmlns:a16="http://schemas.microsoft.com/office/drawing/2014/main" val="36331119"/>
                    </a:ext>
                  </a:extLst>
                </a:gridCol>
                <a:gridCol w="677025">
                  <a:extLst>
                    <a:ext uri="{9D8B030D-6E8A-4147-A177-3AD203B41FA5}">
                      <a16:colId xmlns:a16="http://schemas.microsoft.com/office/drawing/2014/main" val="1795006453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573970533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3497228500"/>
                    </a:ext>
                  </a:extLst>
                </a:gridCol>
                <a:gridCol w="1354050">
                  <a:extLst>
                    <a:ext uri="{9D8B030D-6E8A-4147-A177-3AD203B41FA5}">
                      <a16:colId xmlns:a16="http://schemas.microsoft.com/office/drawing/2014/main" val="2185388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帧号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行号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Sector1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VC</a:t>
                      </a:r>
                      <a:endParaRPr lang="zh-CN" altLang="en-US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OC</a:t>
                      </a:r>
                      <a:endParaRPr lang="zh-CN" altLang="en-US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Sector3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Sector4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RBOF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73222"/>
                  </a:ext>
                </a:extLst>
              </a:tr>
            </a:tbl>
          </a:graphicData>
        </a:graphic>
      </p:graphicFrame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9F40524-F549-4C21-919B-1F311002581B}"/>
              </a:ext>
            </a:extLst>
          </p:cNvPr>
          <p:cNvCxnSpPr/>
          <p:nvPr/>
        </p:nvCxnSpPr>
        <p:spPr>
          <a:xfrm flipH="1">
            <a:off x="2018248" y="4519920"/>
            <a:ext cx="2016224" cy="429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35A6059-1F67-4999-9178-219B45A531D1}"/>
              </a:ext>
            </a:extLst>
          </p:cNvPr>
          <p:cNvCxnSpPr/>
          <p:nvPr/>
        </p:nvCxnSpPr>
        <p:spPr>
          <a:xfrm>
            <a:off x="5402624" y="4519920"/>
            <a:ext cx="3816422" cy="429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D7324FE1-5C4B-4FFC-B807-12503CB2FA5C}"/>
              </a:ext>
            </a:extLst>
          </p:cNvPr>
          <p:cNvSpPr/>
          <p:nvPr/>
        </p:nvSpPr>
        <p:spPr>
          <a:xfrm>
            <a:off x="695400" y="3645024"/>
            <a:ext cx="432048" cy="26642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03C47B-4ED9-43E3-A0E6-393D57AFDFAE}"/>
              </a:ext>
            </a:extLst>
          </p:cNvPr>
          <p:cNvSpPr txBox="1"/>
          <p:nvPr/>
        </p:nvSpPr>
        <p:spPr>
          <a:xfrm>
            <a:off x="47328" y="4787860"/>
            <a:ext cx="102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48</a:t>
            </a:r>
            <a:r>
              <a:rPr lang="zh-CN" altLang="en-US" dirty="0"/>
              <a:t>条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B2C9F05-4296-4BB0-BA38-9F8480D812AD}"/>
              </a:ext>
            </a:extLst>
          </p:cNvPr>
          <p:cNvCxnSpPr/>
          <p:nvPr/>
        </p:nvCxnSpPr>
        <p:spPr>
          <a:xfrm>
            <a:off x="5681754" y="5805304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EAA43F4-41A3-4963-9CA7-7E2F35950D9F}"/>
              </a:ext>
            </a:extLst>
          </p:cNvPr>
          <p:cNvCxnSpPr/>
          <p:nvPr/>
        </p:nvCxnSpPr>
        <p:spPr>
          <a:xfrm flipV="1">
            <a:off x="2945450" y="5301207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58D64FD-8BF0-4064-8230-441922A0EE80}"/>
              </a:ext>
            </a:extLst>
          </p:cNvPr>
          <p:cNvSpPr txBox="1"/>
          <p:nvPr/>
        </p:nvSpPr>
        <p:spPr>
          <a:xfrm>
            <a:off x="2369386" y="5649887"/>
            <a:ext cx="1296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Valid</a:t>
            </a:r>
            <a:r>
              <a:rPr lang="zh-CN" altLang="en-US" sz="1400" dirty="0"/>
              <a:t>则加</a:t>
            </a:r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F2ABA5-0125-4A4E-A2C9-C821D5B03333}"/>
              </a:ext>
            </a:extLst>
          </p:cNvPr>
          <p:cNvSpPr txBox="1"/>
          <p:nvPr/>
        </p:nvSpPr>
        <p:spPr>
          <a:xfrm>
            <a:off x="5105689" y="5517232"/>
            <a:ext cx="115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Read</a:t>
            </a:r>
            <a:r>
              <a:rPr lang="zh-CN" altLang="en-US" sz="1400" dirty="0"/>
              <a:t>则减</a:t>
            </a:r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30DE43-D29D-4A74-95A9-2346CE338586}"/>
              </a:ext>
            </a:extLst>
          </p:cNvPr>
          <p:cNvSpPr txBox="1"/>
          <p:nvPr/>
        </p:nvSpPr>
        <p:spPr>
          <a:xfrm>
            <a:off x="9219046" y="4859868"/>
            <a:ext cx="260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当前</a:t>
            </a:r>
            <a:r>
              <a:rPr lang="en-US" altLang="zh-CN" dirty="0"/>
              <a:t>rolling shutter</a:t>
            </a:r>
            <a:r>
              <a:rPr lang="zh-CN" altLang="en-US" dirty="0"/>
              <a:t>行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130B76-8534-4351-9FC5-05F173707A53}"/>
              </a:ext>
            </a:extLst>
          </p:cNvPr>
          <p:cNvSpPr txBox="1"/>
          <p:nvPr/>
        </p:nvSpPr>
        <p:spPr>
          <a:xfrm>
            <a:off x="10218258" y="5229200"/>
            <a:ext cx="16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当前</a:t>
            </a:r>
            <a:r>
              <a:rPr lang="en-US" altLang="zh-CN" dirty="0"/>
              <a:t>FIFO</a:t>
            </a:r>
            <a:r>
              <a:rPr lang="zh-CN" altLang="en-US" dirty="0"/>
              <a:t>行</a:t>
            </a: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AE41875F-4E9D-4A32-BEC9-DC6E2F08F8D2}"/>
              </a:ext>
            </a:extLst>
          </p:cNvPr>
          <p:cNvSpPr/>
          <p:nvPr/>
        </p:nvSpPr>
        <p:spPr>
          <a:xfrm flipV="1">
            <a:off x="1073242" y="3789040"/>
            <a:ext cx="144009" cy="2448000"/>
          </a:xfrm>
          <a:prstGeom prst="downArrow">
            <a:avLst/>
          </a:prstGeom>
          <a:noFill/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24114D4-9E52-4935-A319-A0BD2ED78C9C}"/>
              </a:ext>
            </a:extLst>
          </p:cNvPr>
          <p:cNvCxnSpPr/>
          <p:nvPr/>
        </p:nvCxnSpPr>
        <p:spPr>
          <a:xfrm flipH="1" flipV="1">
            <a:off x="9246550" y="4653136"/>
            <a:ext cx="377842" cy="20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F7B853B-9EB2-43EF-87BE-CEEFDA29CCDC}"/>
              </a:ext>
            </a:extLst>
          </p:cNvPr>
          <p:cNvCxnSpPr/>
          <p:nvPr/>
        </p:nvCxnSpPr>
        <p:spPr>
          <a:xfrm flipH="1">
            <a:off x="10218258" y="5598532"/>
            <a:ext cx="486254" cy="42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3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7F8507-28B2-4454-B089-212AEB49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VALID_Monitor</a:t>
            </a:r>
            <a:r>
              <a:rPr lang="zh-CN" altLang="en-US" dirty="0"/>
              <a:t>子模块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6EB0C0-D213-48DD-8FB4-2950C08AF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VALID_Monitor</a:t>
            </a:r>
            <a:r>
              <a:rPr lang="zh-CN" altLang="en-US" dirty="0"/>
              <a:t>子模块监测</a:t>
            </a:r>
            <a:r>
              <a:rPr lang="en-US" altLang="zh-CN" dirty="0"/>
              <a:t>Valid</a:t>
            </a:r>
            <a:r>
              <a:rPr lang="zh-CN" altLang="en-US" dirty="0"/>
              <a:t>信号，</a:t>
            </a:r>
            <a:endParaRPr lang="en-US" altLang="zh-CN" dirty="0"/>
          </a:p>
          <a:p>
            <a:r>
              <a:rPr lang="zh-CN" altLang="en-US" dirty="0"/>
              <a:t>缓存管理模块的系统时钟</a:t>
            </a:r>
            <a:r>
              <a:rPr lang="en-US" altLang="zh-CN" dirty="0"/>
              <a:t>LVDS_RX_IN</a:t>
            </a:r>
            <a:r>
              <a:rPr lang="zh-CN" altLang="en-US" dirty="0"/>
              <a:t>与</a:t>
            </a:r>
            <a:r>
              <a:rPr lang="en-US" altLang="zh-CN" dirty="0" err="1"/>
              <a:t>Cache_clk</a:t>
            </a:r>
            <a:r>
              <a:rPr lang="zh-CN" altLang="en-US" dirty="0"/>
              <a:t>需要相位匹配</a:t>
            </a:r>
            <a:endParaRPr lang="en-US" altLang="zh-CN" dirty="0"/>
          </a:p>
          <a:p>
            <a:pPr lvl="1"/>
            <a:r>
              <a:rPr lang="en-US" altLang="zh-CN" dirty="0"/>
              <a:t>Valid</a:t>
            </a:r>
            <a:r>
              <a:rPr lang="zh-CN" altLang="en-US" dirty="0"/>
              <a:t>会一直有效直到该行的数据全部从</a:t>
            </a:r>
            <a:r>
              <a:rPr lang="en-US" altLang="zh-CN" dirty="0"/>
              <a:t>Cache</a:t>
            </a:r>
            <a:r>
              <a:rPr lang="zh-CN" altLang="en-US" dirty="0"/>
              <a:t>读出</a:t>
            </a:r>
            <a:endParaRPr lang="en-US" altLang="zh-CN" dirty="0"/>
          </a:p>
          <a:p>
            <a:pPr lvl="1"/>
            <a:r>
              <a:rPr lang="en-US" altLang="zh-CN" dirty="0" err="1"/>
              <a:t>PE_data_out</a:t>
            </a:r>
            <a:r>
              <a:rPr lang="zh-CN" altLang="en-US" dirty="0"/>
              <a:t>是从</a:t>
            </a:r>
            <a:r>
              <a:rPr lang="en-US" altLang="zh-CN" dirty="0"/>
              <a:t>Cache</a:t>
            </a:r>
            <a:r>
              <a:rPr lang="zh-CN" altLang="en-US" dirty="0"/>
              <a:t>的输出经过优先级编码逻辑之后送到</a:t>
            </a:r>
            <a:r>
              <a:rPr lang="en-US" altLang="zh-CN" dirty="0"/>
              <a:t>FIFO</a:t>
            </a:r>
            <a:r>
              <a:rPr lang="zh-CN" altLang="en-US" dirty="0"/>
              <a:t>的</a:t>
            </a:r>
            <a:r>
              <a:rPr lang="en-US" altLang="zh-CN" dirty="0"/>
              <a:t>16</a:t>
            </a:r>
            <a:r>
              <a:rPr lang="zh-CN" altLang="en-US" dirty="0"/>
              <a:t>位数据</a:t>
            </a:r>
            <a:endParaRPr lang="en-US" altLang="zh-CN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7F6A825-6CAF-4FE8-9F2A-59C54220A018}"/>
              </a:ext>
            </a:extLst>
          </p:cNvPr>
          <p:cNvCxnSpPr/>
          <p:nvPr/>
        </p:nvCxnSpPr>
        <p:spPr>
          <a:xfrm flipV="1">
            <a:off x="2855640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765A0A8-A605-412D-B778-91D88D6F6192}"/>
              </a:ext>
            </a:extLst>
          </p:cNvPr>
          <p:cNvCxnSpPr/>
          <p:nvPr/>
        </p:nvCxnSpPr>
        <p:spPr>
          <a:xfrm flipV="1">
            <a:off x="2999656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4D7A2DC-71B5-4AA4-93BB-846230CB604D}"/>
              </a:ext>
            </a:extLst>
          </p:cNvPr>
          <p:cNvCxnSpPr/>
          <p:nvPr/>
        </p:nvCxnSpPr>
        <p:spPr>
          <a:xfrm>
            <a:off x="2711624" y="2997032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82">
            <a:extLst>
              <a:ext uri="{FF2B5EF4-FFF2-40B4-BE49-F238E27FC236}">
                <a16:creationId xmlns:a16="http://schemas.microsoft.com/office/drawing/2014/main" id="{1C356DD0-43C4-4C79-9CD9-282D4EB0BDE1}"/>
              </a:ext>
            </a:extLst>
          </p:cNvPr>
          <p:cNvSpPr txBox="1"/>
          <p:nvPr/>
        </p:nvSpPr>
        <p:spPr>
          <a:xfrm>
            <a:off x="4799856" y="29969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T0</a:t>
            </a:r>
            <a:endParaRPr lang="zh-CN" altLang="en-US" sz="1400" dirty="0"/>
          </a:p>
        </p:txBody>
      </p:sp>
      <p:sp>
        <p:nvSpPr>
          <p:cNvPr id="11" name="TextBox 83">
            <a:extLst>
              <a:ext uri="{FF2B5EF4-FFF2-40B4-BE49-F238E27FC236}">
                <a16:creationId xmlns:a16="http://schemas.microsoft.com/office/drawing/2014/main" id="{28EE587A-7FD6-4CFD-AF11-9ABA9B6D4C14}"/>
              </a:ext>
            </a:extLst>
          </p:cNvPr>
          <p:cNvSpPr txBox="1"/>
          <p:nvPr/>
        </p:nvSpPr>
        <p:spPr>
          <a:xfrm>
            <a:off x="5591944" y="232897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T1</a:t>
            </a:r>
            <a:endParaRPr lang="zh-CN" altLang="en-US" sz="1400" dirty="0"/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id="{D8B1E5AD-701C-48CD-BAEB-69FF334B87D3}"/>
              </a:ext>
            </a:extLst>
          </p:cNvPr>
          <p:cNvSpPr txBox="1"/>
          <p:nvPr/>
        </p:nvSpPr>
        <p:spPr>
          <a:xfrm>
            <a:off x="2567608" y="564150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T1</a:t>
            </a:r>
            <a:endParaRPr lang="zh-CN" altLang="en-US" sz="14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257B9AD-BD2D-4AA0-A841-08F146185A48}"/>
              </a:ext>
            </a:extLst>
          </p:cNvPr>
          <p:cNvCxnSpPr/>
          <p:nvPr/>
        </p:nvCxnSpPr>
        <p:spPr>
          <a:xfrm>
            <a:off x="2495600" y="544522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24BD1D-EBCF-45D9-87D0-37A6D3D9A740}"/>
              </a:ext>
            </a:extLst>
          </p:cNvPr>
          <p:cNvCxnSpPr/>
          <p:nvPr/>
        </p:nvCxnSpPr>
        <p:spPr>
          <a:xfrm flipV="1">
            <a:off x="2783632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03D82ED-FBFE-4C10-B766-13CBB29AD4DC}"/>
              </a:ext>
            </a:extLst>
          </p:cNvPr>
          <p:cNvCxnSpPr/>
          <p:nvPr/>
        </p:nvCxnSpPr>
        <p:spPr>
          <a:xfrm>
            <a:off x="2855640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5FC4AF5-6FBE-4967-8C5F-D6060E49C1DB}"/>
              </a:ext>
            </a:extLst>
          </p:cNvPr>
          <p:cNvCxnSpPr/>
          <p:nvPr/>
        </p:nvCxnSpPr>
        <p:spPr>
          <a:xfrm>
            <a:off x="3431704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65DE380-9F5C-4F33-ACE2-6934DFFFC612}"/>
              </a:ext>
            </a:extLst>
          </p:cNvPr>
          <p:cNvCxnSpPr/>
          <p:nvPr/>
        </p:nvCxnSpPr>
        <p:spPr>
          <a:xfrm>
            <a:off x="4007768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AF0AB23-4643-495F-ADA9-3B4A0A02D6E9}"/>
              </a:ext>
            </a:extLst>
          </p:cNvPr>
          <p:cNvCxnSpPr/>
          <p:nvPr/>
        </p:nvCxnSpPr>
        <p:spPr>
          <a:xfrm>
            <a:off x="4583832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AE23248-8661-44E5-9754-C94BB2B5EFEF}"/>
              </a:ext>
            </a:extLst>
          </p:cNvPr>
          <p:cNvCxnSpPr/>
          <p:nvPr/>
        </p:nvCxnSpPr>
        <p:spPr>
          <a:xfrm>
            <a:off x="5159896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8AF814A-3489-4D7C-92A0-95C1B1A3B5CF}"/>
              </a:ext>
            </a:extLst>
          </p:cNvPr>
          <p:cNvCxnSpPr/>
          <p:nvPr/>
        </p:nvCxnSpPr>
        <p:spPr>
          <a:xfrm>
            <a:off x="5735960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11D36C3-1CE8-44ED-90FE-0D93423095CD}"/>
              </a:ext>
            </a:extLst>
          </p:cNvPr>
          <p:cNvCxnSpPr/>
          <p:nvPr/>
        </p:nvCxnSpPr>
        <p:spPr>
          <a:xfrm>
            <a:off x="6312024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66AB2FE-512C-41D5-BC5D-14CAEA123D6C}"/>
              </a:ext>
            </a:extLst>
          </p:cNvPr>
          <p:cNvCxnSpPr/>
          <p:nvPr/>
        </p:nvCxnSpPr>
        <p:spPr>
          <a:xfrm>
            <a:off x="6888088" y="508518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B60AC24-D386-4816-B463-43343F264832}"/>
              </a:ext>
            </a:extLst>
          </p:cNvPr>
          <p:cNvCxnSpPr/>
          <p:nvPr/>
        </p:nvCxnSpPr>
        <p:spPr>
          <a:xfrm flipV="1">
            <a:off x="4727848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FF6675F-031D-40E5-8D30-21213A6D10BB}"/>
              </a:ext>
            </a:extLst>
          </p:cNvPr>
          <p:cNvCxnSpPr/>
          <p:nvPr/>
        </p:nvCxnSpPr>
        <p:spPr>
          <a:xfrm>
            <a:off x="7464152" y="544522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4F9F957-7EEF-44ED-B73A-F9D9B5068313}"/>
              </a:ext>
            </a:extLst>
          </p:cNvPr>
          <p:cNvCxnSpPr/>
          <p:nvPr/>
        </p:nvCxnSpPr>
        <p:spPr>
          <a:xfrm>
            <a:off x="7464152" y="508518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FC3F747-A48E-448D-BA70-623BF3DCB452}"/>
              </a:ext>
            </a:extLst>
          </p:cNvPr>
          <p:cNvCxnSpPr/>
          <p:nvPr/>
        </p:nvCxnSpPr>
        <p:spPr>
          <a:xfrm>
            <a:off x="2855640" y="5445224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2D2C950-D15B-49D3-944B-4E3F68C04EDE}"/>
              </a:ext>
            </a:extLst>
          </p:cNvPr>
          <p:cNvCxnSpPr/>
          <p:nvPr/>
        </p:nvCxnSpPr>
        <p:spPr>
          <a:xfrm flipH="1">
            <a:off x="2495600" y="508518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51">
            <a:extLst>
              <a:ext uri="{FF2B5EF4-FFF2-40B4-BE49-F238E27FC236}">
                <a16:creationId xmlns:a16="http://schemas.microsoft.com/office/drawing/2014/main" id="{80C46458-1239-4641-B1F2-66CC5C345B53}"/>
              </a:ext>
            </a:extLst>
          </p:cNvPr>
          <p:cNvSpPr txBox="1"/>
          <p:nvPr/>
        </p:nvSpPr>
        <p:spPr>
          <a:xfrm>
            <a:off x="263352" y="5137447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 err="1"/>
              <a:t>PE_data_out</a:t>
            </a:r>
            <a:r>
              <a:rPr lang="en-US" altLang="zh-CN" sz="1400" dirty="0"/>
              <a:t>[15:0]</a:t>
            </a:r>
            <a:endParaRPr lang="zh-CN" altLang="en-US" sz="1400" dirty="0"/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817A626B-25A6-4B7A-AB4D-BE171688C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78851"/>
              </p:ext>
            </p:extLst>
          </p:nvPr>
        </p:nvGraphicFramePr>
        <p:xfrm>
          <a:off x="7761672" y="3429000"/>
          <a:ext cx="4094968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T0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行扫描周期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192ns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Valid delay</a:t>
                      </a:r>
                      <a:r>
                        <a:rPr lang="zh-CN" altLang="en-US" sz="1400" dirty="0"/>
                        <a:t>（对</a:t>
                      </a:r>
                      <a:r>
                        <a:rPr lang="en-US" altLang="zh-CN" sz="1400" dirty="0" err="1"/>
                        <a:t>Cache_clk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rgbClr val="FF0000"/>
                          </a:solidFill>
                        </a:rPr>
                        <a:t>&lt;4ns?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Valid clear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&lt;4ns?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系统时钟周期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8ns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44169"/>
                  </a:ext>
                </a:extLst>
              </a:tr>
            </a:tbl>
          </a:graphicData>
        </a:graphic>
      </p:graphicFrame>
      <p:sp>
        <p:nvSpPr>
          <p:cNvPr id="38" name="TextBox 51">
            <a:extLst>
              <a:ext uri="{FF2B5EF4-FFF2-40B4-BE49-F238E27FC236}">
                <a16:creationId xmlns:a16="http://schemas.microsoft.com/office/drawing/2014/main" id="{FA4A8FB4-8A5E-427E-A1B5-E6222E0DED09}"/>
              </a:ext>
            </a:extLst>
          </p:cNvPr>
          <p:cNvSpPr txBox="1"/>
          <p:nvPr/>
        </p:nvSpPr>
        <p:spPr>
          <a:xfrm>
            <a:off x="839416" y="398531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LVDS_RX_IN</a:t>
            </a:r>
            <a:endParaRPr lang="zh-CN" altLang="en-US" sz="1400" dirty="0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A00048B-9DA2-46DB-9515-E63A13E01160}"/>
              </a:ext>
            </a:extLst>
          </p:cNvPr>
          <p:cNvCxnSpPr/>
          <p:nvPr/>
        </p:nvCxnSpPr>
        <p:spPr>
          <a:xfrm>
            <a:off x="2855640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0676BE9-1500-4414-AC5F-E3763C098CED}"/>
              </a:ext>
            </a:extLst>
          </p:cNvPr>
          <p:cNvCxnSpPr/>
          <p:nvPr/>
        </p:nvCxnSpPr>
        <p:spPr>
          <a:xfrm>
            <a:off x="2495600" y="4869160"/>
            <a:ext cx="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CFB9387-A8D7-45D8-99F0-9EA5522A88C1}"/>
              </a:ext>
            </a:extLst>
          </p:cNvPr>
          <p:cNvCxnSpPr/>
          <p:nvPr/>
        </p:nvCxnSpPr>
        <p:spPr>
          <a:xfrm flipV="1">
            <a:off x="2783632" y="450912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BAA57137-1F45-4DE5-92D1-E701B2F73AEE}"/>
              </a:ext>
            </a:extLst>
          </p:cNvPr>
          <p:cNvCxnSpPr/>
          <p:nvPr/>
        </p:nvCxnSpPr>
        <p:spPr>
          <a:xfrm flipV="1">
            <a:off x="4439816" y="450912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CD81E7B-5B58-4F42-82D3-D15670A361E2}"/>
              </a:ext>
            </a:extLst>
          </p:cNvPr>
          <p:cNvCxnSpPr/>
          <p:nvPr/>
        </p:nvCxnSpPr>
        <p:spPr>
          <a:xfrm>
            <a:off x="2783632" y="4509120"/>
            <a:ext cx="165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B2E0F83-F742-4A75-8E0D-9EB9F82C6F0B}"/>
              </a:ext>
            </a:extLst>
          </p:cNvPr>
          <p:cNvCxnSpPr/>
          <p:nvPr/>
        </p:nvCxnSpPr>
        <p:spPr>
          <a:xfrm>
            <a:off x="4440160" y="4869160"/>
            <a:ext cx="302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51">
            <a:extLst>
              <a:ext uri="{FF2B5EF4-FFF2-40B4-BE49-F238E27FC236}">
                <a16:creationId xmlns:a16="http://schemas.microsoft.com/office/drawing/2014/main" id="{2E2DCAFE-89B8-4585-BEDF-3825E3C29A1A}"/>
              </a:ext>
            </a:extLst>
          </p:cNvPr>
          <p:cNvSpPr txBox="1"/>
          <p:nvPr/>
        </p:nvSpPr>
        <p:spPr>
          <a:xfrm>
            <a:off x="839416" y="456138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Valid</a:t>
            </a:r>
            <a:endParaRPr lang="zh-CN" altLang="en-US" sz="1400" dirty="0"/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C424E21A-7739-4252-9E70-8D315F8092E8}"/>
              </a:ext>
            </a:extLst>
          </p:cNvPr>
          <p:cNvCxnSpPr/>
          <p:nvPr/>
        </p:nvCxnSpPr>
        <p:spPr>
          <a:xfrm>
            <a:off x="2567648" y="3717032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DB445BC5-C2AA-431E-AD0E-FE3CDB1C333C}"/>
              </a:ext>
            </a:extLst>
          </p:cNvPr>
          <p:cNvCxnSpPr/>
          <p:nvPr/>
        </p:nvCxnSpPr>
        <p:spPr>
          <a:xfrm flipV="1">
            <a:off x="2711624" y="335699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095EC4B-FB5D-446C-A27A-9BD4D9B62F35}"/>
              </a:ext>
            </a:extLst>
          </p:cNvPr>
          <p:cNvCxnSpPr/>
          <p:nvPr/>
        </p:nvCxnSpPr>
        <p:spPr>
          <a:xfrm>
            <a:off x="2711624" y="3356992"/>
            <a:ext cx="23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FBACBDBE-6943-404E-B524-3C28A4118D07}"/>
              </a:ext>
            </a:extLst>
          </p:cNvPr>
          <p:cNvCxnSpPr/>
          <p:nvPr/>
        </p:nvCxnSpPr>
        <p:spPr>
          <a:xfrm flipV="1">
            <a:off x="5015880" y="335699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51">
            <a:extLst>
              <a:ext uri="{FF2B5EF4-FFF2-40B4-BE49-F238E27FC236}">
                <a16:creationId xmlns:a16="http://schemas.microsoft.com/office/drawing/2014/main" id="{D714922F-30B2-4611-B67A-2CFE1995E967}"/>
              </a:ext>
            </a:extLst>
          </p:cNvPr>
          <p:cNvSpPr txBox="1"/>
          <p:nvPr/>
        </p:nvSpPr>
        <p:spPr>
          <a:xfrm>
            <a:off x="839416" y="340925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 err="1"/>
              <a:t>Cache_clk</a:t>
            </a:r>
            <a:endParaRPr lang="zh-CN" altLang="en-US" sz="1400" dirty="0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86ECCEA5-2F38-47DE-9036-46BF1E7413CE}"/>
              </a:ext>
            </a:extLst>
          </p:cNvPr>
          <p:cNvCxnSpPr/>
          <p:nvPr/>
        </p:nvCxnSpPr>
        <p:spPr>
          <a:xfrm>
            <a:off x="2999672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1DC0107F-846F-495B-AB2F-FFE082A28952}"/>
              </a:ext>
            </a:extLst>
          </p:cNvPr>
          <p:cNvCxnSpPr/>
          <p:nvPr/>
        </p:nvCxnSpPr>
        <p:spPr>
          <a:xfrm flipV="1">
            <a:off x="3143672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F7FC8951-F9DC-4933-B092-3A0AABB3808F}"/>
              </a:ext>
            </a:extLst>
          </p:cNvPr>
          <p:cNvCxnSpPr/>
          <p:nvPr/>
        </p:nvCxnSpPr>
        <p:spPr>
          <a:xfrm flipV="1">
            <a:off x="3287688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2158FA11-5DF2-400A-BB44-0AC2D1359EC9}"/>
              </a:ext>
            </a:extLst>
          </p:cNvPr>
          <p:cNvCxnSpPr/>
          <p:nvPr/>
        </p:nvCxnSpPr>
        <p:spPr>
          <a:xfrm>
            <a:off x="3143672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0DC619DF-B666-4AD1-93A8-B05FE72967C9}"/>
              </a:ext>
            </a:extLst>
          </p:cNvPr>
          <p:cNvCxnSpPr/>
          <p:nvPr/>
        </p:nvCxnSpPr>
        <p:spPr>
          <a:xfrm>
            <a:off x="3287704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B72769C3-D1A3-4500-855D-B346E59B0734}"/>
              </a:ext>
            </a:extLst>
          </p:cNvPr>
          <p:cNvCxnSpPr/>
          <p:nvPr/>
        </p:nvCxnSpPr>
        <p:spPr>
          <a:xfrm flipV="1">
            <a:off x="343170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ABA57A8-5D9D-4394-81C2-CCD8DF9D3723}"/>
              </a:ext>
            </a:extLst>
          </p:cNvPr>
          <p:cNvCxnSpPr/>
          <p:nvPr/>
        </p:nvCxnSpPr>
        <p:spPr>
          <a:xfrm flipV="1">
            <a:off x="3575720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8CB0EE07-434B-4F1D-9A3F-496E1F829A4D}"/>
              </a:ext>
            </a:extLst>
          </p:cNvPr>
          <p:cNvCxnSpPr/>
          <p:nvPr/>
        </p:nvCxnSpPr>
        <p:spPr>
          <a:xfrm>
            <a:off x="3431704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9641861F-B079-44D0-8467-5B2D15E9B9B8}"/>
              </a:ext>
            </a:extLst>
          </p:cNvPr>
          <p:cNvCxnSpPr/>
          <p:nvPr/>
        </p:nvCxnSpPr>
        <p:spPr>
          <a:xfrm>
            <a:off x="3575736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05615B70-ACC5-4739-BBE9-5E6E9D9615D6}"/>
              </a:ext>
            </a:extLst>
          </p:cNvPr>
          <p:cNvCxnSpPr/>
          <p:nvPr/>
        </p:nvCxnSpPr>
        <p:spPr>
          <a:xfrm flipV="1">
            <a:off x="3719736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E1822AA0-58D3-478F-B1EC-CF281CBDE9EE}"/>
              </a:ext>
            </a:extLst>
          </p:cNvPr>
          <p:cNvCxnSpPr/>
          <p:nvPr/>
        </p:nvCxnSpPr>
        <p:spPr>
          <a:xfrm flipV="1">
            <a:off x="3863752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59CF6C0-B2CC-469D-95AB-59A22BE7421D}"/>
              </a:ext>
            </a:extLst>
          </p:cNvPr>
          <p:cNvCxnSpPr/>
          <p:nvPr/>
        </p:nvCxnSpPr>
        <p:spPr>
          <a:xfrm>
            <a:off x="3719736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6EF48907-0DE9-4B7B-9099-5FA265487865}"/>
              </a:ext>
            </a:extLst>
          </p:cNvPr>
          <p:cNvCxnSpPr/>
          <p:nvPr/>
        </p:nvCxnSpPr>
        <p:spPr>
          <a:xfrm>
            <a:off x="3863768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BC0ED887-C49F-414E-942D-D3F5C6260897}"/>
              </a:ext>
            </a:extLst>
          </p:cNvPr>
          <p:cNvCxnSpPr/>
          <p:nvPr/>
        </p:nvCxnSpPr>
        <p:spPr>
          <a:xfrm flipV="1">
            <a:off x="4007768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8FBB1DB4-2BCA-40DF-B561-D1419589678E}"/>
              </a:ext>
            </a:extLst>
          </p:cNvPr>
          <p:cNvCxnSpPr/>
          <p:nvPr/>
        </p:nvCxnSpPr>
        <p:spPr>
          <a:xfrm flipV="1">
            <a:off x="415178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332CEC58-D545-4384-AB1F-B1F03509528D}"/>
              </a:ext>
            </a:extLst>
          </p:cNvPr>
          <p:cNvCxnSpPr/>
          <p:nvPr/>
        </p:nvCxnSpPr>
        <p:spPr>
          <a:xfrm>
            <a:off x="4007768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2CCD4E26-1BC8-4F5F-8104-94164693430D}"/>
              </a:ext>
            </a:extLst>
          </p:cNvPr>
          <p:cNvCxnSpPr/>
          <p:nvPr/>
        </p:nvCxnSpPr>
        <p:spPr>
          <a:xfrm>
            <a:off x="4151800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2CB08135-7538-4685-A4E2-4BC88CE50985}"/>
              </a:ext>
            </a:extLst>
          </p:cNvPr>
          <p:cNvCxnSpPr/>
          <p:nvPr/>
        </p:nvCxnSpPr>
        <p:spPr>
          <a:xfrm flipV="1">
            <a:off x="4295800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EB8DC4D8-4D40-49F1-AD01-9106C2D96AD0}"/>
              </a:ext>
            </a:extLst>
          </p:cNvPr>
          <p:cNvCxnSpPr/>
          <p:nvPr/>
        </p:nvCxnSpPr>
        <p:spPr>
          <a:xfrm flipV="1">
            <a:off x="4439816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351429CB-24FA-43AE-B313-D419D7CB3C06}"/>
              </a:ext>
            </a:extLst>
          </p:cNvPr>
          <p:cNvCxnSpPr/>
          <p:nvPr/>
        </p:nvCxnSpPr>
        <p:spPr>
          <a:xfrm>
            <a:off x="4295800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98C41396-7F82-493E-8D40-D5920FDC2E68}"/>
              </a:ext>
            </a:extLst>
          </p:cNvPr>
          <p:cNvCxnSpPr/>
          <p:nvPr/>
        </p:nvCxnSpPr>
        <p:spPr>
          <a:xfrm>
            <a:off x="4439832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447D6558-B699-4309-B5C7-205BAFFAA736}"/>
              </a:ext>
            </a:extLst>
          </p:cNvPr>
          <p:cNvCxnSpPr/>
          <p:nvPr/>
        </p:nvCxnSpPr>
        <p:spPr>
          <a:xfrm flipV="1">
            <a:off x="4583832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B5A2BA3E-8E7B-4497-9D74-B404BE950A5D}"/>
              </a:ext>
            </a:extLst>
          </p:cNvPr>
          <p:cNvCxnSpPr/>
          <p:nvPr/>
        </p:nvCxnSpPr>
        <p:spPr>
          <a:xfrm flipV="1">
            <a:off x="4727848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4AE844C4-405D-4361-8A5F-7B64FCC62A41}"/>
              </a:ext>
            </a:extLst>
          </p:cNvPr>
          <p:cNvCxnSpPr/>
          <p:nvPr/>
        </p:nvCxnSpPr>
        <p:spPr>
          <a:xfrm>
            <a:off x="4583832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6B592A68-7CE3-4C6B-A260-4934762324E7}"/>
              </a:ext>
            </a:extLst>
          </p:cNvPr>
          <p:cNvCxnSpPr/>
          <p:nvPr/>
        </p:nvCxnSpPr>
        <p:spPr>
          <a:xfrm>
            <a:off x="4727864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DE1E6A1A-7A6B-43A5-AA24-FCF931EB13C1}"/>
              </a:ext>
            </a:extLst>
          </p:cNvPr>
          <p:cNvCxnSpPr/>
          <p:nvPr/>
        </p:nvCxnSpPr>
        <p:spPr>
          <a:xfrm flipV="1">
            <a:off x="487186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13E1ED8E-9C29-492C-8E26-08650E1FF7B8}"/>
              </a:ext>
            </a:extLst>
          </p:cNvPr>
          <p:cNvCxnSpPr/>
          <p:nvPr/>
        </p:nvCxnSpPr>
        <p:spPr>
          <a:xfrm flipV="1">
            <a:off x="5015880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470FC5B7-0FAC-4F25-817B-B3432525BE2A}"/>
              </a:ext>
            </a:extLst>
          </p:cNvPr>
          <p:cNvCxnSpPr/>
          <p:nvPr/>
        </p:nvCxnSpPr>
        <p:spPr>
          <a:xfrm>
            <a:off x="4871864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7FB64056-6DF2-407D-AF6C-44A8F1B405BF}"/>
              </a:ext>
            </a:extLst>
          </p:cNvPr>
          <p:cNvCxnSpPr/>
          <p:nvPr/>
        </p:nvCxnSpPr>
        <p:spPr>
          <a:xfrm>
            <a:off x="5015896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015348EF-52B8-4336-A71F-3BF1AC1ADA38}"/>
              </a:ext>
            </a:extLst>
          </p:cNvPr>
          <p:cNvCxnSpPr/>
          <p:nvPr/>
        </p:nvCxnSpPr>
        <p:spPr>
          <a:xfrm flipV="1">
            <a:off x="5159896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944F897B-7B4E-48E6-A1D4-708D0B8BFB05}"/>
              </a:ext>
            </a:extLst>
          </p:cNvPr>
          <p:cNvCxnSpPr/>
          <p:nvPr/>
        </p:nvCxnSpPr>
        <p:spPr>
          <a:xfrm flipV="1">
            <a:off x="5303912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D9DB895-977C-4725-8EC9-A549AF90CD06}"/>
              </a:ext>
            </a:extLst>
          </p:cNvPr>
          <p:cNvCxnSpPr/>
          <p:nvPr/>
        </p:nvCxnSpPr>
        <p:spPr>
          <a:xfrm>
            <a:off x="5159896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DDCA2D08-4B4E-4A12-8DCD-3EF87778AFE4}"/>
              </a:ext>
            </a:extLst>
          </p:cNvPr>
          <p:cNvCxnSpPr/>
          <p:nvPr/>
        </p:nvCxnSpPr>
        <p:spPr>
          <a:xfrm>
            <a:off x="5303928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FF256425-058E-4090-BCF6-4F17101BF30B}"/>
              </a:ext>
            </a:extLst>
          </p:cNvPr>
          <p:cNvCxnSpPr/>
          <p:nvPr/>
        </p:nvCxnSpPr>
        <p:spPr>
          <a:xfrm flipV="1">
            <a:off x="5447928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17DBA4DA-F477-4AFC-BBFF-793164B0A4E3}"/>
              </a:ext>
            </a:extLst>
          </p:cNvPr>
          <p:cNvCxnSpPr/>
          <p:nvPr/>
        </p:nvCxnSpPr>
        <p:spPr>
          <a:xfrm flipV="1">
            <a:off x="559194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4E613F26-821A-42C5-AE1D-7142FDB8B2AD}"/>
              </a:ext>
            </a:extLst>
          </p:cNvPr>
          <p:cNvCxnSpPr/>
          <p:nvPr/>
        </p:nvCxnSpPr>
        <p:spPr>
          <a:xfrm>
            <a:off x="5447928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A790D5E1-9D8C-432C-9A52-FDD14BD877A0}"/>
              </a:ext>
            </a:extLst>
          </p:cNvPr>
          <p:cNvCxnSpPr/>
          <p:nvPr/>
        </p:nvCxnSpPr>
        <p:spPr>
          <a:xfrm>
            <a:off x="5591960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3593306C-7A38-4049-84B1-5531B7EA4458}"/>
              </a:ext>
            </a:extLst>
          </p:cNvPr>
          <p:cNvCxnSpPr/>
          <p:nvPr/>
        </p:nvCxnSpPr>
        <p:spPr>
          <a:xfrm flipV="1">
            <a:off x="5735960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A947C24D-BAD9-403C-8D5F-062946D73B69}"/>
              </a:ext>
            </a:extLst>
          </p:cNvPr>
          <p:cNvCxnSpPr/>
          <p:nvPr/>
        </p:nvCxnSpPr>
        <p:spPr>
          <a:xfrm flipV="1">
            <a:off x="5879976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11DBC72A-5798-4375-AFEB-5D2945204ACF}"/>
              </a:ext>
            </a:extLst>
          </p:cNvPr>
          <p:cNvCxnSpPr/>
          <p:nvPr/>
        </p:nvCxnSpPr>
        <p:spPr>
          <a:xfrm>
            <a:off x="5735960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DE479C01-8045-4217-BC89-CA13A16DCE5F}"/>
              </a:ext>
            </a:extLst>
          </p:cNvPr>
          <p:cNvCxnSpPr/>
          <p:nvPr/>
        </p:nvCxnSpPr>
        <p:spPr>
          <a:xfrm>
            <a:off x="5879992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48765FF6-DD3E-4130-99EE-A10E51258B0D}"/>
              </a:ext>
            </a:extLst>
          </p:cNvPr>
          <p:cNvCxnSpPr/>
          <p:nvPr/>
        </p:nvCxnSpPr>
        <p:spPr>
          <a:xfrm flipV="1">
            <a:off x="6023992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3915CE9D-B446-4A4D-BB2A-D7DF21BFB7AD}"/>
              </a:ext>
            </a:extLst>
          </p:cNvPr>
          <p:cNvCxnSpPr/>
          <p:nvPr/>
        </p:nvCxnSpPr>
        <p:spPr>
          <a:xfrm flipV="1">
            <a:off x="6168008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CD463C93-A230-4AA2-82ED-9724D7A8B8AF}"/>
              </a:ext>
            </a:extLst>
          </p:cNvPr>
          <p:cNvCxnSpPr/>
          <p:nvPr/>
        </p:nvCxnSpPr>
        <p:spPr>
          <a:xfrm>
            <a:off x="6023992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4335F9F0-295B-4982-8697-85A6A0F71073}"/>
              </a:ext>
            </a:extLst>
          </p:cNvPr>
          <p:cNvCxnSpPr/>
          <p:nvPr/>
        </p:nvCxnSpPr>
        <p:spPr>
          <a:xfrm>
            <a:off x="6168024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45D66C16-D009-4DB6-B5C8-A2D971FD2BCC}"/>
              </a:ext>
            </a:extLst>
          </p:cNvPr>
          <p:cNvCxnSpPr/>
          <p:nvPr/>
        </p:nvCxnSpPr>
        <p:spPr>
          <a:xfrm flipV="1">
            <a:off x="631202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170B01F7-3A03-4728-882D-7BB5948FD1AE}"/>
              </a:ext>
            </a:extLst>
          </p:cNvPr>
          <p:cNvCxnSpPr/>
          <p:nvPr/>
        </p:nvCxnSpPr>
        <p:spPr>
          <a:xfrm flipV="1">
            <a:off x="6456040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BA8894B3-03AE-4698-A0B8-BFDEB2302424}"/>
              </a:ext>
            </a:extLst>
          </p:cNvPr>
          <p:cNvCxnSpPr/>
          <p:nvPr/>
        </p:nvCxnSpPr>
        <p:spPr>
          <a:xfrm>
            <a:off x="6312024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31232783-FE03-4CF2-9C4A-8F2FD49D4C5D}"/>
              </a:ext>
            </a:extLst>
          </p:cNvPr>
          <p:cNvCxnSpPr/>
          <p:nvPr/>
        </p:nvCxnSpPr>
        <p:spPr>
          <a:xfrm>
            <a:off x="6456056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201156DE-705B-4365-A858-B0DFE7D3ED85}"/>
              </a:ext>
            </a:extLst>
          </p:cNvPr>
          <p:cNvCxnSpPr/>
          <p:nvPr/>
        </p:nvCxnSpPr>
        <p:spPr>
          <a:xfrm flipV="1">
            <a:off x="6600056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AAE50519-DA8F-4790-A981-2493DDF5A867}"/>
              </a:ext>
            </a:extLst>
          </p:cNvPr>
          <p:cNvCxnSpPr/>
          <p:nvPr/>
        </p:nvCxnSpPr>
        <p:spPr>
          <a:xfrm flipV="1">
            <a:off x="6744072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68DF3C8-7FDE-45AF-BF45-6F8B015AD909}"/>
              </a:ext>
            </a:extLst>
          </p:cNvPr>
          <p:cNvCxnSpPr/>
          <p:nvPr/>
        </p:nvCxnSpPr>
        <p:spPr>
          <a:xfrm>
            <a:off x="6600056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ED6EBE36-D14C-45EE-B849-5B1971DFED88}"/>
              </a:ext>
            </a:extLst>
          </p:cNvPr>
          <p:cNvCxnSpPr/>
          <p:nvPr/>
        </p:nvCxnSpPr>
        <p:spPr>
          <a:xfrm>
            <a:off x="6744088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D7BCD4E-4D94-48E0-958B-07C27871D192}"/>
              </a:ext>
            </a:extLst>
          </p:cNvPr>
          <p:cNvCxnSpPr/>
          <p:nvPr/>
        </p:nvCxnSpPr>
        <p:spPr>
          <a:xfrm flipV="1">
            <a:off x="6888088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A05BD57B-3663-41A3-92B7-A7F8385DA154}"/>
              </a:ext>
            </a:extLst>
          </p:cNvPr>
          <p:cNvCxnSpPr/>
          <p:nvPr/>
        </p:nvCxnSpPr>
        <p:spPr>
          <a:xfrm flipV="1">
            <a:off x="703210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EB3F769F-49F7-4B94-86C6-9E5FFBE77515}"/>
              </a:ext>
            </a:extLst>
          </p:cNvPr>
          <p:cNvCxnSpPr/>
          <p:nvPr/>
        </p:nvCxnSpPr>
        <p:spPr>
          <a:xfrm>
            <a:off x="6888088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02349B97-1054-41AB-94AF-FCDD4071FC01}"/>
              </a:ext>
            </a:extLst>
          </p:cNvPr>
          <p:cNvCxnSpPr/>
          <p:nvPr/>
        </p:nvCxnSpPr>
        <p:spPr>
          <a:xfrm>
            <a:off x="7032120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8938788F-6333-440E-991A-C7A1DB58EC45}"/>
              </a:ext>
            </a:extLst>
          </p:cNvPr>
          <p:cNvCxnSpPr/>
          <p:nvPr/>
        </p:nvCxnSpPr>
        <p:spPr>
          <a:xfrm flipV="1">
            <a:off x="7176120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56013D21-1ECD-49D5-BCEB-B1AFADE8F981}"/>
              </a:ext>
            </a:extLst>
          </p:cNvPr>
          <p:cNvCxnSpPr/>
          <p:nvPr/>
        </p:nvCxnSpPr>
        <p:spPr>
          <a:xfrm flipV="1">
            <a:off x="7320136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E8A95945-306E-400A-AE71-01D73153838D}"/>
              </a:ext>
            </a:extLst>
          </p:cNvPr>
          <p:cNvCxnSpPr/>
          <p:nvPr/>
        </p:nvCxnSpPr>
        <p:spPr>
          <a:xfrm>
            <a:off x="7176120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200FB7E1-C732-4A14-92BB-39A8424B5DA8}"/>
              </a:ext>
            </a:extLst>
          </p:cNvPr>
          <p:cNvCxnSpPr/>
          <p:nvPr/>
        </p:nvCxnSpPr>
        <p:spPr>
          <a:xfrm>
            <a:off x="7320152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D418B9DC-43F3-498A-96E8-C4CFCE4559D6}"/>
              </a:ext>
            </a:extLst>
          </p:cNvPr>
          <p:cNvCxnSpPr/>
          <p:nvPr/>
        </p:nvCxnSpPr>
        <p:spPr>
          <a:xfrm flipV="1">
            <a:off x="271162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3BA05D73-B64F-48CE-8176-22B758DD71C9}"/>
              </a:ext>
            </a:extLst>
          </p:cNvPr>
          <p:cNvCxnSpPr/>
          <p:nvPr/>
        </p:nvCxnSpPr>
        <p:spPr>
          <a:xfrm>
            <a:off x="2567608" y="393305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2D446203-4485-4F4C-B931-39252136366F}"/>
              </a:ext>
            </a:extLst>
          </p:cNvPr>
          <p:cNvCxnSpPr/>
          <p:nvPr/>
        </p:nvCxnSpPr>
        <p:spPr>
          <a:xfrm>
            <a:off x="2711640" y="4293096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id="{D1595DDD-FC28-4BFE-97D3-DFBABBFD2FF5}"/>
              </a:ext>
            </a:extLst>
          </p:cNvPr>
          <p:cNvCxnSpPr/>
          <p:nvPr/>
        </p:nvCxnSpPr>
        <p:spPr>
          <a:xfrm>
            <a:off x="5015880" y="3717032"/>
            <a:ext cx="23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7E705DEC-8FF1-403C-ABA7-9036B9E1B0B1}"/>
              </a:ext>
            </a:extLst>
          </p:cNvPr>
          <p:cNvCxnSpPr/>
          <p:nvPr/>
        </p:nvCxnSpPr>
        <p:spPr>
          <a:xfrm flipV="1">
            <a:off x="7320136" y="335699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E4E7F9CB-1151-453D-B10B-65E153ADF866}"/>
              </a:ext>
            </a:extLst>
          </p:cNvPr>
          <p:cNvCxnSpPr/>
          <p:nvPr/>
        </p:nvCxnSpPr>
        <p:spPr>
          <a:xfrm>
            <a:off x="7320152" y="3356992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文本框 144">
            <a:extLst>
              <a:ext uri="{FF2B5EF4-FFF2-40B4-BE49-F238E27FC236}">
                <a16:creationId xmlns:a16="http://schemas.microsoft.com/office/drawing/2014/main" id="{FA7EAFAF-07B8-4928-8EDD-4963D7AE412C}"/>
              </a:ext>
            </a:extLst>
          </p:cNvPr>
          <p:cNvSpPr txBox="1"/>
          <p:nvPr/>
        </p:nvSpPr>
        <p:spPr>
          <a:xfrm>
            <a:off x="2855600" y="4005064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1</a:t>
            </a:r>
            <a:endParaRPr lang="zh-CN" altLang="en-US" dirty="0"/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8946D7AC-2D89-4934-BB0E-FFCB73AB7B06}"/>
              </a:ext>
            </a:extLst>
          </p:cNvPr>
          <p:cNvSpPr txBox="1"/>
          <p:nvPr/>
        </p:nvSpPr>
        <p:spPr>
          <a:xfrm>
            <a:off x="3143709" y="4005064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2</a:t>
            </a:r>
            <a:endParaRPr lang="zh-CN" altLang="en-US" dirty="0"/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61FF7AEF-3077-4122-98D8-6C50B06C700C}"/>
              </a:ext>
            </a:extLst>
          </p:cNvPr>
          <p:cNvSpPr txBox="1"/>
          <p:nvPr/>
        </p:nvSpPr>
        <p:spPr>
          <a:xfrm>
            <a:off x="4871864" y="4005064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8</a:t>
            </a:r>
            <a:endParaRPr lang="zh-CN" altLang="en-US" dirty="0"/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4B0C65E6-3F0B-4AE5-9F66-B96FB6DD723B}"/>
              </a:ext>
            </a:extLst>
          </p:cNvPr>
          <p:cNvSpPr txBox="1"/>
          <p:nvPr/>
        </p:nvSpPr>
        <p:spPr>
          <a:xfrm>
            <a:off x="5159933" y="4005064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9</a:t>
            </a:r>
            <a:endParaRPr lang="zh-CN" altLang="en-US" dirty="0"/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7754D697-56D9-4986-AC6F-52CCDD6A72A7}"/>
              </a:ext>
            </a:extLst>
          </p:cNvPr>
          <p:cNvSpPr txBox="1"/>
          <p:nvPr/>
        </p:nvSpPr>
        <p:spPr>
          <a:xfrm>
            <a:off x="7068100" y="4005064"/>
            <a:ext cx="360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16</a:t>
            </a:r>
            <a:endParaRPr lang="zh-CN" altLang="en-US" dirty="0"/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B2992A1-4711-49DB-8DE1-92CF60E9177D}"/>
              </a:ext>
            </a:extLst>
          </p:cNvPr>
          <p:cNvCxnSpPr/>
          <p:nvPr/>
        </p:nvCxnSpPr>
        <p:spPr>
          <a:xfrm flipV="1">
            <a:off x="2999656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52A28EF6-3909-46FA-848A-159B7402A2A4}"/>
              </a:ext>
            </a:extLst>
          </p:cNvPr>
          <p:cNvCxnSpPr/>
          <p:nvPr/>
        </p:nvCxnSpPr>
        <p:spPr>
          <a:xfrm flipV="1">
            <a:off x="3287688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BCF09AAB-BAEE-4F0A-B45A-0BF3EE8060FB}"/>
              </a:ext>
            </a:extLst>
          </p:cNvPr>
          <p:cNvCxnSpPr/>
          <p:nvPr/>
        </p:nvCxnSpPr>
        <p:spPr>
          <a:xfrm flipV="1">
            <a:off x="3863752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110FE56F-A39E-42D8-8007-88B403D0317E}"/>
              </a:ext>
            </a:extLst>
          </p:cNvPr>
          <p:cNvCxnSpPr/>
          <p:nvPr/>
        </p:nvCxnSpPr>
        <p:spPr>
          <a:xfrm flipV="1">
            <a:off x="4151784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80358056-0D09-4C20-A254-DD99E16F489F}"/>
              </a:ext>
            </a:extLst>
          </p:cNvPr>
          <p:cNvCxnSpPr/>
          <p:nvPr/>
        </p:nvCxnSpPr>
        <p:spPr>
          <a:xfrm flipV="1">
            <a:off x="4439816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5121C6F4-A773-4F7A-AAC5-6A2A08BFE3F9}"/>
              </a:ext>
            </a:extLst>
          </p:cNvPr>
          <p:cNvCxnSpPr/>
          <p:nvPr/>
        </p:nvCxnSpPr>
        <p:spPr>
          <a:xfrm flipV="1">
            <a:off x="3575720" y="508518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0E090B1A-306B-4C09-B8CB-3AD49F5D937C}"/>
              </a:ext>
            </a:extLst>
          </p:cNvPr>
          <p:cNvCxnSpPr/>
          <p:nvPr/>
        </p:nvCxnSpPr>
        <p:spPr>
          <a:xfrm>
            <a:off x="7320136" y="2996952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53671326-A813-4D6D-9193-8C5711D3AA1E}"/>
              </a:ext>
            </a:extLst>
          </p:cNvPr>
          <p:cNvCxnSpPr/>
          <p:nvPr/>
        </p:nvCxnSpPr>
        <p:spPr>
          <a:xfrm>
            <a:off x="2711624" y="3717032"/>
            <a:ext cx="0" cy="2016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29E514A0-60A0-4FD2-86F2-18DB92F6D708}"/>
              </a:ext>
            </a:extLst>
          </p:cNvPr>
          <p:cNvCxnSpPr/>
          <p:nvPr/>
        </p:nvCxnSpPr>
        <p:spPr>
          <a:xfrm>
            <a:off x="2783632" y="4869240"/>
            <a:ext cx="0" cy="86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12560BAF-C7DE-4DD5-B7DB-FEBFF172E2F9}"/>
              </a:ext>
            </a:extLst>
          </p:cNvPr>
          <p:cNvCxnSpPr/>
          <p:nvPr/>
        </p:nvCxnSpPr>
        <p:spPr>
          <a:xfrm>
            <a:off x="2495600" y="5661248"/>
            <a:ext cx="216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371EBB85-1B19-4356-A856-88C955B52D29}"/>
              </a:ext>
            </a:extLst>
          </p:cNvPr>
          <p:cNvCxnSpPr>
            <a:cxnSpLocks/>
          </p:cNvCxnSpPr>
          <p:nvPr/>
        </p:nvCxnSpPr>
        <p:spPr>
          <a:xfrm flipH="1">
            <a:off x="2783632" y="5661248"/>
            <a:ext cx="216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0E999D20-3696-4316-8953-CE760B649958}"/>
              </a:ext>
            </a:extLst>
          </p:cNvPr>
          <p:cNvCxnSpPr/>
          <p:nvPr/>
        </p:nvCxnSpPr>
        <p:spPr>
          <a:xfrm>
            <a:off x="4295800" y="4293320"/>
            <a:ext cx="0" cy="144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F5990F58-7C41-4722-BD04-F92280D5DC07}"/>
              </a:ext>
            </a:extLst>
          </p:cNvPr>
          <p:cNvCxnSpPr/>
          <p:nvPr/>
        </p:nvCxnSpPr>
        <p:spPr>
          <a:xfrm>
            <a:off x="4439816" y="4869160"/>
            <a:ext cx="0" cy="86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A237CF23-A914-4EE0-B0BB-D924107DF8DD}"/>
              </a:ext>
            </a:extLst>
          </p:cNvPr>
          <p:cNvCxnSpPr/>
          <p:nvPr/>
        </p:nvCxnSpPr>
        <p:spPr>
          <a:xfrm>
            <a:off x="4079776" y="5661248"/>
            <a:ext cx="216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F9128455-6DFF-4896-A046-1473E4196168}"/>
              </a:ext>
            </a:extLst>
          </p:cNvPr>
          <p:cNvCxnSpPr>
            <a:cxnSpLocks/>
          </p:cNvCxnSpPr>
          <p:nvPr/>
        </p:nvCxnSpPr>
        <p:spPr>
          <a:xfrm flipH="1">
            <a:off x="4439816" y="5661248"/>
            <a:ext cx="216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TextBox 84">
            <a:extLst>
              <a:ext uri="{FF2B5EF4-FFF2-40B4-BE49-F238E27FC236}">
                <a16:creationId xmlns:a16="http://schemas.microsoft.com/office/drawing/2014/main" id="{3BCD9F4D-A83C-437C-B474-14B19C8A021A}"/>
              </a:ext>
            </a:extLst>
          </p:cNvPr>
          <p:cNvSpPr txBox="1"/>
          <p:nvPr/>
        </p:nvSpPr>
        <p:spPr>
          <a:xfrm>
            <a:off x="4151784" y="564150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T2</a:t>
            </a:r>
            <a:endParaRPr lang="zh-CN" altLang="en-US" sz="1400" dirty="0"/>
          </a:p>
        </p:txBody>
      </p: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5E4EEA64-55A3-4EF9-90EF-6B78E5D572E5}"/>
              </a:ext>
            </a:extLst>
          </p:cNvPr>
          <p:cNvCxnSpPr/>
          <p:nvPr/>
        </p:nvCxnSpPr>
        <p:spPr>
          <a:xfrm>
            <a:off x="3431704" y="3573096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82">
            <a:extLst>
              <a:ext uri="{FF2B5EF4-FFF2-40B4-BE49-F238E27FC236}">
                <a16:creationId xmlns:a16="http://schemas.microsoft.com/office/drawing/2014/main" id="{679134FF-06F8-4D13-B045-6691AC0522AD}"/>
              </a:ext>
            </a:extLst>
          </p:cNvPr>
          <p:cNvSpPr txBox="1"/>
          <p:nvPr/>
        </p:nvSpPr>
        <p:spPr>
          <a:xfrm>
            <a:off x="3359696" y="35730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T4</a:t>
            </a:r>
            <a:endParaRPr lang="zh-CN" altLang="en-US" sz="1400" dirty="0"/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035ECDC0-180F-4374-B461-1FD04EA3B319}"/>
              </a:ext>
            </a:extLst>
          </p:cNvPr>
          <p:cNvCxnSpPr/>
          <p:nvPr/>
        </p:nvCxnSpPr>
        <p:spPr>
          <a:xfrm>
            <a:off x="3719736" y="3573016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右大括号 169">
            <a:extLst>
              <a:ext uri="{FF2B5EF4-FFF2-40B4-BE49-F238E27FC236}">
                <a16:creationId xmlns:a16="http://schemas.microsoft.com/office/drawing/2014/main" id="{6EB5E7DE-C284-4DDC-8597-15A137EFF598}"/>
              </a:ext>
            </a:extLst>
          </p:cNvPr>
          <p:cNvSpPr/>
          <p:nvPr/>
        </p:nvSpPr>
        <p:spPr>
          <a:xfrm rot="16200000">
            <a:off x="3503629" y="4149164"/>
            <a:ext cx="216008" cy="1656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TextBox 82">
            <a:extLst>
              <a:ext uri="{FF2B5EF4-FFF2-40B4-BE49-F238E27FC236}">
                <a16:creationId xmlns:a16="http://schemas.microsoft.com/office/drawing/2014/main" id="{D18022E5-9B76-42A1-8CEA-25E2040214BB}"/>
              </a:ext>
            </a:extLst>
          </p:cNvPr>
          <p:cNvSpPr txBox="1"/>
          <p:nvPr/>
        </p:nvSpPr>
        <p:spPr>
          <a:xfrm>
            <a:off x="3143856" y="4581128"/>
            <a:ext cx="122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共</a:t>
            </a:r>
            <a:r>
              <a:rPr lang="en-US" altLang="zh-CN" sz="1400" dirty="0"/>
              <a:t>6</a:t>
            </a:r>
            <a:r>
              <a:rPr lang="zh-CN" altLang="en-US" sz="1400" dirty="0"/>
              <a:t>个</a:t>
            </a:r>
            <a:r>
              <a:rPr lang="en-US" altLang="zh-CN" sz="1400" dirty="0"/>
              <a:t>hit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387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13DAC-69D8-4C25-8D66-44BB90FF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FIFO_Reader</a:t>
            </a:r>
            <a:r>
              <a:rPr lang="zh-CN" altLang="en-US" dirty="0"/>
              <a:t>子模块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849A20-CC14-4C7F-B7F5-506D8A82E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FIFO</a:t>
            </a:r>
            <a:r>
              <a:rPr lang="zh-CN" altLang="en-US" dirty="0"/>
              <a:t>是</a:t>
            </a:r>
            <a:r>
              <a:rPr lang="en-US" altLang="zh-CN" dirty="0"/>
              <a:t>16-bit</a:t>
            </a:r>
            <a:r>
              <a:rPr lang="zh-CN" altLang="en-US" dirty="0"/>
              <a:t>输入，</a:t>
            </a:r>
            <a:r>
              <a:rPr lang="en-US" altLang="zh-CN" dirty="0"/>
              <a:t>8-bit</a:t>
            </a:r>
            <a:r>
              <a:rPr lang="zh-CN" altLang="en-US" dirty="0"/>
              <a:t>输出，两次读出再加上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FIFO</a:t>
            </a:r>
            <a:r>
              <a:rPr lang="zh-CN" altLang="en-US" dirty="0"/>
              <a:t>自己的编号（</a:t>
            </a:r>
            <a:r>
              <a:rPr lang="en-US" altLang="zh-CN" dirty="0"/>
              <a:t>2-bit</a:t>
            </a:r>
            <a:r>
              <a:rPr lang="zh-CN" altLang="en-US" dirty="0"/>
              <a:t>），溢出计数器（</a:t>
            </a:r>
            <a:r>
              <a:rPr lang="en-US" altLang="zh-CN" dirty="0"/>
              <a:t>5-bit</a:t>
            </a:r>
            <a:r>
              <a:rPr lang="zh-CN" altLang="en-US" dirty="0"/>
              <a:t>），以及</a:t>
            </a:r>
            <a:r>
              <a:rPr lang="en-US" altLang="zh-CN" dirty="0"/>
              <a:t>1-bit</a:t>
            </a:r>
            <a:r>
              <a:rPr lang="zh-CN" altLang="en-US" dirty="0"/>
              <a:t>的标志位，组成</a:t>
            </a:r>
            <a:r>
              <a:rPr lang="en-US" altLang="zh-CN" dirty="0"/>
              <a:t>24-bit</a:t>
            </a:r>
            <a:r>
              <a:rPr lang="zh-CN" altLang="en-US" dirty="0"/>
              <a:t>的数据</a:t>
            </a:r>
            <a:endParaRPr lang="en-US" altLang="zh-CN" dirty="0"/>
          </a:p>
          <a:p>
            <a:pPr lvl="1"/>
            <a:r>
              <a:rPr lang="zh-CN" altLang="en-US" dirty="0"/>
              <a:t>标志位</a:t>
            </a:r>
            <a:r>
              <a:rPr lang="en-US" altLang="zh-CN" dirty="0"/>
              <a:t>=1</a:t>
            </a:r>
            <a:r>
              <a:rPr lang="zh-CN" altLang="en-US" dirty="0"/>
              <a:t>，表示发送的是数据</a:t>
            </a:r>
            <a:endParaRPr lang="en-US" altLang="zh-CN" dirty="0"/>
          </a:p>
          <a:p>
            <a:pPr lvl="1"/>
            <a:r>
              <a:rPr lang="zh-CN" altLang="en-US" dirty="0"/>
              <a:t>标志位</a:t>
            </a:r>
            <a:r>
              <a:rPr lang="en-US" altLang="zh-CN" dirty="0"/>
              <a:t>=0</a:t>
            </a:r>
            <a:r>
              <a:rPr lang="zh-CN" altLang="en-US" dirty="0"/>
              <a:t>，表示发送的是帧头</a:t>
            </a:r>
            <a:r>
              <a:rPr lang="en-US" altLang="zh-CN" dirty="0"/>
              <a:t>/</a:t>
            </a:r>
            <a:r>
              <a:rPr lang="zh-CN" altLang="en-US" dirty="0"/>
              <a:t>尾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895D823-90AF-498A-A172-9F2237EA4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49616"/>
              </p:ext>
            </p:extLst>
          </p:nvPr>
        </p:nvGraphicFramePr>
        <p:xfrm>
          <a:off x="4648912" y="1844824"/>
          <a:ext cx="742375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587248845"/>
                    </a:ext>
                  </a:extLst>
                </a:gridCol>
                <a:gridCol w="1231064">
                  <a:extLst>
                    <a:ext uri="{9D8B030D-6E8A-4147-A177-3AD203B41FA5}">
                      <a16:colId xmlns:a16="http://schemas.microsoft.com/office/drawing/2014/main" val="191003224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3773533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633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/>
                        <a:t>标志位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OC[4:0]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/>
                        <a:t>Sector[1:0]</a:t>
                      </a:r>
                      <a:endParaRPr lang="zh-CN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FIFO_DATA[15:0]</a:t>
                      </a:r>
                      <a:endParaRPr lang="zh-CN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7322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AFA40C5-7597-4345-8E4D-2BB606D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48228"/>
              </p:ext>
            </p:extLst>
          </p:nvPr>
        </p:nvGraphicFramePr>
        <p:xfrm>
          <a:off x="4655840" y="2338080"/>
          <a:ext cx="742375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58724884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1003224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0007020"/>
                    </a:ext>
                  </a:extLst>
                </a:gridCol>
                <a:gridCol w="3823352">
                  <a:extLst>
                    <a:ext uri="{9D8B030D-6E8A-4147-A177-3AD203B41FA5}">
                      <a16:colId xmlns:a16="http://schemas.microsoft.com/office/drawing/2014/main" val="3633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/>
                        <a:t>标志位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/>
                        <a:t>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/>
                        <a:t>FIFO</a:t>
                      </a:r>
                      <a:r>
                        <a:rPr lang="zh-CN" altLang="en-US" sz="1600" b="0" dirty="0"/>
                        <a:t>状态</a:t>
                      </a:r>
                      <a:r>
                        <a:rPr lang="en-US" altLang="zh-CN" sz="1600" b="0" dirty="0"/>
                        <a:t>[7:0]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RBOF[13:0]</a:t>
                      </a:r>
                      <a:endParaRPr lang="zh-CN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7322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2E45E34-AA62-43B8-A577-87E0ED747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02477"/>
              </p:ext>
            </p:extLst>
          </p:nvPr>
        </p:nvGraphicFramePr>
        <p:xfrm>
          <a:off x="4655840" y="2842136"/>
          <a:ext cx="7423752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58724884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10032241"/>
                    </a:ext>
                  </a:extLst>
                </a:gridCol>
                <a:gridCol w="5551544">
                  <a:extLst>
                    <a:ext uri="{9D8B030D-6E8A-4147-A177-3AD203B41FA5}">
                      <a16:colId xmlns:a16="http://schemas.microsoft.com/office/drawing/2014/main" val="70007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/>
                        <a:t>标志位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/>
                        <a:t>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/>
                        <a:t>帧号</a:t>
                      </a:r>
                      <a:r>
                        <a:rPr lang="en-US" altLang="zh-CN" sz="1600" b="0" dirty="0"/>
                        <a:t>[21:0]</a:t>
                      </a:r>
                      <a:endParaRPr lang="zh-CN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73222"/>
                  </a:ext>
                </a:extLst>
              </a:tr>
            </a:tbl>
          </a:graphicData>
        </a:graphic>
      </p:graphicFrame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63FED61-FD1A-4A51-AB6F-C37277433DAD}"/>
              </a:ext>
            </a:extLst>
          </p:cNvPr>
          <p:cNvCxnSpPr/>
          <p:nvPr/>
        </p:nvCxnSpPr>
        <p:spPr>
          <a:xfrm flipV="1">
            <a:off x="2855640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A5A047E-8503-4B56-9F4A-1C2AA2E29BCF}"/>
              </a:ext>
            </a:extLst>
          </p:cNvPr>
          <p:cNvCxnSpPr/>
          <p:nvPr/>
        </p:nvCxnSpPr>
        <p:spPr>
          <a:xfrm flipV="1">
            <a:off x="2999656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D921F4A-1671-40A9-AECE-9E4252871E82}"/>
              </a:ext>
            </a:extLst>
          </p:cNvPr>
          <p:cNvCxnSpPr/>
          <p:nvPr/>
        </p:nvCxnSpPr>
        <p:spPr>
          <a:xfrm>
            <a:off x="2495600" y="429309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55B32C4-69CA-46AA-8CD5-BBFA462A5D44}"/>
              </a:ext>
            </a:extLst>
          </p:cNvPr>
          <p:cNvCxnSpPr/>
          <p:nvPr/>
        </p:nvCxnSpPr>
        <p:spPr>
          <a:xfrm flipV="1">
            <a:off x="3431704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1A152B5-0AAE-4D6E-85CA-29F90640B7F7}"/>
              </a:ext>
            </a:extLst>
          </p:cNvPr>
          <p:cNvCxnSpPr/>
          <p:nvPr/>
        </p:nvCxnSpPr>
        <p:spPr>
          <a:xfrm>
            <a:off x="2855640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468D382-B4C9-4BED-8DD5-86A7333B8AA7}"/>
              </a:ext>
            </a:extLst>
          </p:cNvPr>
          <p:cNvCxnSpPr/>
          <p:nvPr/>
        </p:nvCxnSpPr>
        <p:spPr>
          <a:xfrm>
            <a:off x="3431704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EB037C5-5020-4654-9077-4B94AA9445DD}"/>
              </a:ext>
            </a:extLst>
          </p:cNvPr>
          <p:cNvCxnSpPr/>
          <p:nvPr/>
        </p:nvCxnSpPr>
        <p:spPr>
          <a:xfrm>
            <a:off x="4007768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97D3A9B-281C-4505-BE6B-968AA0C3914E}"/>
              </a:ext>
            </a:extLst>
          </p:cNvPr>
          <p:cNvCxnSpPr/>
          <p:nvPr/>
        </p:nvCxnSpPr>
        <p:spPr>
          <a:xfrm>
            <a:off x="4583832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B466235-9DC3-49C6-9EA2-21FCA3C477D7}"/>
              </a:ext>
            </a:extLst>
          </p:cNvPr>
          <p:cNvCxnSpPr/>
          <p:nvPr/>
        </p:nvCxnSpPr>
        <p:spPr>
          <a:xfrm>
            <a:off x="5159896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476ED05-F64A-4B59-AB21-8D3AB1BD0D04}"/>
              </a:ext>
            </a:extLst>
          </p:cNvPr>
          <p:cNvCxnSpPr/>
          <p:nvPr/>
        </p:nvCxnSpPr>
        <p:spPr>
          <a:xfrm>
            <a:off x="5735960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460C5D4-0388-4068-B6E6-9BD9C9BFE3D0}"/>
              </a:ext>
            </a:extLst>
          </p:cNvPr>
          <p:cNvCxnSpPr/>
          <p:nvPr/>
        </p:nvCxnSpPr>
        <p:spPr>
          <a:xfrm>
            <a:off x="6312024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6154BAF-5A7E-4633-8868-74558F50EB34}"/>
              </a:ext>
            </a:extLst>
          </p:cNvPr>
          <p:cNvCxnSpPr/>
          <p:nvPr/>
        </p:nvCxnSpPr>
        <p:spPr>
          <a:xfrm>
            <a:off x="6888088" y="393305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0E9F0E0-2D05-431A-9144-D0FE93999C8E}"/>
              </a:ext>
            </a:extLst>
          </p:cNvPr>
          <p:cNvCxnSpPr/>
          <p:nvPr/>
        </p:nvCxnSpPr>
        <p:spPr>
          <a:xfrm>
            <a:off x="7464152" y="429309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2FCCA74-4E6A-4CEF-8398-B6C9FB300EDF}"/>
              </a:ext>
            </a:extLst>
          </p:cNvPr>
          <p:cNvCxnSpPr/>
          <p:nvPr/>
        </p:nvCxnSpPr>
        <p:spPr>
          <a:xfrm>
            <a:off x="7464152" y="393305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3F174DC-B941-42E6-866D-0FD68F70CD1F}"/>
              </a:ext>
            </a:extLst>
          </p:cNvPr>
          <p:cNvCxnSpPr/>
          <p:nvPr/>
        </p:nvCxnSpPr>
        <p:spPr>
          <a:xfrm>
            <a:off x="2855640" y="4293096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889D92C-8673-4D53-9BAB-FD4C6B815459}"/>
              </a:ext>
            </a:extLst>
          </p:cNvPr>
          <p:cNvCxnSpPr/>
          <p:nvPr/>
        </p:nvCxnSpPr>
        <p:spPr>
          <a:xfrm flipH="1">
            <a:off x="2495600" y="393305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51">
            <a:extLst>
              <a:ext uri="{FF2B5EF4-FFF2-40B4-BE49-F238E27FC236}">
                <a16:creationId xmlns:a16="http://schemas.microsoft.com/office/drawing/2014/main" id="{C26719DB-8949-410B-B27D-650EAC04BE61}"/>
              </a:ext>
            </a:extLst>
          </p:cNvPr>
          <p:cNvSpPr txBox="1"/>
          <p:nvPr/>
        </p:nvSpPr>
        <p:spPr>
          <a:xfrm>
            <a:off x="263352" y="3985319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BLK_SELECT[1:0]</a:t>
            </a:r>
            <a:endParaRPr lang="zh-CN" altLang="en-US" sz="1400" dirty="0"/>
          </a:p>
        </p:txBody>
      </p:sp>
      <p:sp>
        <p:nvSpPr>
          <p:cNvPr id="29" name="TextBox 51">
            <a:extLst>
              <a:ext uri="{FF2B5EF4-FFF2-40B4-BE49-F238E27FC236}">
                <a16:creationId xmlns:a16="http://schemas.microsoft.com/office/drawing/2014/main" id="{AEDFB7D6-2B27-4E56-84DD-AEEAA12CE44E}"/>
              </a:ext>
            </a:extLst>
          </p:cNvPr>
          <p:cNvSpPr txBox="1"/>
          <p:nvPr/>
        </p:nvSpPr>
        <p:spPr>
          <a:xfrm>
            <a:off x="839416" y="348126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LVDS_RX_IN</a:t>
            </a:r>
            <a:endParaRPr lang="zh-CN" altLang="en-US" sz="1400" dirty="0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3C54FD1-0653-4C3F-B5DC-11870F7F897E}"/>
              </a:ext>
            </a:extLst>
          </p:cNvPr>
          <p:cNvCxnSpPr/>
          <p:nvPr/>
        </p:nvCxnSpPr>
        <p:spPr>
          <a:xfrm>
            <a:off x="2855640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81F168C-599C-4252-B875-21C2691E02AE}"/>
              </a:ext>
            </a:extLst>
          </p:cNvPr>
          <p:cNvCxnSpPr/>
          <p:nvPr/>
        </p:nvCxnSpPr>
        <p:spPr>
          <a:xfrm>
            <a:off x="2999672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8A9A66F-07E6-4395-8877-C87D51CF1BF4}"/>
              </a:ext>
            </a:extLst>
          </p:cNvPr>
          <p:cNvCxnSpPr/>
          <p:nvPr/>
        </p:nvCxnSpPr>
        <p:spPr>
          <a:xfrm flipV="1">
            <a:off x="3143672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21A36AE8-03C2-44E8-8DBF-86F3F9E7A03A}"/>
              </a:ext>
            </a:extLst>
          </p:cNvPr>
          <p:cNvCxnSpPr/>
          <p:nvPr/>
        </p:nvCxnSpPr>
        <p:spPr>
          <a:xfrm flipV="1">
            <a:off x="3287688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3079241-1F24-456C-9D43-F831153CD828}"/>
              </a:ext>
            </a:extLst>
          </p:cNvPr>
          <p:cNvCxnSpPr/>
          <p:nvPr/>
        </p:nvCxnSpPr>
        <p:spPr>
          <a:xfrm>
            <a:off x="3143672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69DCD76-2005-4B96-AA32-812E100C3601}"/>
              </a:ext>
            </a:extLst>
          </p:cNvPr>
          <p:cNvCxnSpPr/>
          <p:nvPr/>
        </p:nvCxnSpPr>
        <p:spPr>
          <a:xfrm>
            <a:off x="3287704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70A26D8-0CF1-4EEA-8E41-4A527BC139C4}"/>
              </a:ext>
            </a:extLst>
          </p:cNvPr>
          <p:cNvCxnSpPr/>
          <p:nvPr/>
        </p:nvCxnSpPr>
        <p:spPr>
          <a:xfrm flipV="1">
            <a:off x="3431704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8D3604B-523D-4C35-A4C7-947E2F7E72AD}"/>
              </a:ext>
            </a:extLst>
          </p:cNvPr>
          <p:cNvCxnSpPr/>
          <p:nvPr/>
        </p:nvCxnSpPr>
        <p:spPr>
          <a:xfrm flipV="1">
            <a:off x="3575720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C12DCF88-8FA5-41D3-9606-87A8C9B02F1E}"/>
              </a:ext>
            </a:extLst>
          </p:cNvPr>
          <p:cNvCxnSpPr/>
          <p:nvPr/>
        </p:nvCxnSpPr>
        <p:spPr>
          <a:xfrm>
            <a:off x="3431704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1A7A41A-086F-4AA0-87B6-A92C777BE019}"/>
              </a:ext>
            </a:extLst>
          </p:cNvPr>
          <p:cNvCxnSpPr/>
          <p:nvPr/>
        </p:nvCxnSpPr>
        <p:spPr>
          <a:xfrm>
            <a:off x="3575736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7C25728-0874-4BD4-ABD6-D176F8654E1E}"/>
              </a:ext>
            </a:extLst>
          </p:cNvPr>
          <p:cNvCxnSpPr/>
          <p:nvPr/>
        </p:nvCxnSpPr>
        <p:spPr>
          <a:xfrm flipV="1">
            <a:off x="3719736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6337DDBB-6130-4DB6-9BF4-C52201CE6D12}"/>
              </a:ext>
            </a:extLst>
          </p:cNvPr>
          <p:cNvCxnSpPr/>
          <p:nvPr/>
        </p:nvCxnSpPr>
        <p:spPr>
          <a:xfrm flipV="1">
            <a:off x="3863752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C97172FA-62D5-4D64-9DC0-332105F0C088}"/>
              </a:ext>
            </a:extLst>
          </p:cNvPr>
          <p:cNvCxnSpPr/>
          <p:nvPr/>
        </p:nvCxnSpPr>
        <p:spPr>
          <a:xfrm>
            <a:off x="3719736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E806F79-B652-4EF1-AD1E-FB4124DC2C19}"/>
              </a:ext>
            </a:extLst>
          </p:cNvPr>
          <p:cNvCxnSpPr/>
          <p:nvPr/>
        </p:nvCxnSpPr>
        <p:spPr>
          <a:xfrm>
            <a:off x="3863768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8D051771-AC32-45D2-9DD7-569F93898E1F}"/>
              </a:ext>
            </a:extLst>
          </p:cNvPr>
          <p:cNvCxnSpPr/>
          <p:nvPr/>
        </p:nvCxnSpPr>
        <p:spPr>
          <a:xfrm flipV="1">
            <a:off x="4007768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F3A36DEE-2C69-4923-98BB-922680BEA0F9}"/>
              </a:ext>
            </a:extLst>
          </p:cNvPr>
          <p:cNvCxnSpPr/>
          <p:nvPr/>
        </p:nvCxnSpPr>
        <p:spPr>
          <a:xfrm flipV="1">
            <a:off x="4151784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0214FE6-8B55-41E7-A3A6-B50AF567B6DD}"/>
              </a:ext>
            </a:extLst>
          </p:cNvPr>
          <p:cNvCxnSpPr/>
          <p:nvPr/>
        </p:nvCxnSpPr>
        <p:spPr>
          <a:xfrm>
            <a:off x="4007768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BE54D13-1858-4502-AB8F-03EA56DBF486}"/>
              </a:ext>
            </a:extLst>
          </p:cNvPr>
          <p:cNvCxnSpPr/>
          <p:nvPr/>
        </p:nvCxnSpPr>
        <p:spPr>
          <a:xfrm>
            <a:off x="4151800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F54D2120-12C6-4B76-9684-7924CADCF7DA}"/>
              </a:ext>
            </a:extLst>
          </p:cNvPr>
          <p:cNvCxnSpPr/>
          <p:nvPr/>
        </p:nvCxnSpPr>
        <p:spPr>
          <a:xfrm flipV="1">
            <a:off x="4295800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806E730-0AC1-4B81-94F2-A54DE00B3810}"/>
              </a:ext>
            </a:extLst>
          </p:cNvPr>
          <p:cNvCxnSpPr/>
          <p:nvPr/>
        </p:nvCxnSpPr>
        <p:spPr>
          <a:xfrm flipV="1">
            <a:off x="4439816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29FC5A60-2C9C-43FE-8EF6-B781F391D3F1}"/>
              </a:ext>
            </a:extLst>
          </p:cNvPr>
          <p:cNvCxnSpPr/>
          <p:nvPr/>
        </p:nvCxnSpPr>
        <p:spPr>
          <a:xfrm>
            <a:off x="4295800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90D2D54-AEEA-4C20-9085-583B9EC19A51}"/>
              </a:ext>
            </a:extLst>
          </p:cNvPr>
          <p:cNvCxnSpPr/>
          <p:nvPr/>
        </p:nvCxnSpPr>
        <p:spPr>
          <a:xfrm>
            <a:off x="4439832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5E5CFAC-A3AF-4E83-8C3D-7F633CFCD2B7}"/>
              </a:ext>
            </a:extLst>
          </p:cNvPr>
          <p:cNvCxnSpPr/>
          <p:nvPr/>
        </p:nvCxnSpPr>
        <p:spPr>
          <a:xfrm flipV="1">
            <a:off x="4583832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B9EB5909-ECEB-4453-91E9-9DCE2E651705}"/>
              </a:ext>
            </a:extLst>
          </p:cNvPr>
          <p:cNvCxnSpPr/>
          <p:nvPr/>
        </p:nvCxnSpPr>
        <p:spPr>
          <a:xfrm flipV="1">
            <a:off x="4727848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061BCA5C-D957-495C-91DB-38AC48A0AD0F}"/>
              </a:ext>
            </a:extLst>
          </p:cNvPr>
          <p:cNvCxnSpPr/>
          <p:nvPr/>
        </p:nvCxnSpPr>
        <p:spPr>
          <a:xfrm>
            <a:off x="4583832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30D263C6-6F33-4727-8345-DC4B212060AF}"/>
              </a:ext>
            </a:extLst>
          </p:cNvPr>
          <p:cNvCxnSpPr/>
          <p:nvPr/>
        </p:nvCxnSpPr>
        <p:spPr>
          <a:xfrm>
            <a:off x="4727864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13EBF9A3-AD2D-4C6F-B0B1-DB07FCF4413C}"/>
              </a:ext>
            </a:extLst>
          </p:cNvPr>
          <p:cNvCxnSpPr/>
          <p:nvPr/>
        </p:nvCxnSpPr>
        <p:spPr>
          <a:xfrm flipV="1">
            <a:off x="4871864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A7C8F8DE-CB2E-4B4A-A19D-0043DBE29252}"/>
              </a:ext>
            </a:extLst>
          </p:cNvPr>
          <p:cNvCxnSpPr/>
          <p:nvPr/>
        </p:nvCxnSpPr>
        <p:spPr>
          <a:xfrm flipV="1">
            <a:off x="5015880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94FFA270-E91B-4666-AB9E-C62E04C80F4F}"/>
              </a:ext>
            </a:extLst>
          </p:cNvPr>
          <p:cNvCxnSpPr/>
          <p:nvPr/>
        </p:nvCxnSpPr>
        <p:spPr>
          <a:xfrm>
            <a:off x="4871864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DCB3A78-72AC-4D32-80F8-787419532742}"/>
              </a:ext>
            </a:extLst>
          </p:cNvPr>
          <p:cNvCxnSpPr/>
          <p:nvPr/>
        </p:nvCxnSpPr>
        <p:spPr>
          <a:xfrm>
            <a:off x="5015896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DD3D5A94-B7ED-4393-805F-117363047235}"/>
              </a:ext>
            </a:extLst>
          </p:cNvPr>
          <p:cNvCxnSpPr/>
          <p:nvPr/>
        </p:nvCxnSpPr>
        <p:spPr>
          <a:xfrm flipV="1">
            <a:off x="5159896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6A805366-B32E-4A8D-AFD6-04219C4F76EC}"/>
              </a:ext>
            </a:extLst>
          </p:cNvPr>
          <p:cNvCxnSpPr/>
          <p:nvPr/>
        </p:nvCxnSpPr>
        <p:spPr>
          <a:xfrm flipV="1">
            <a:off x="5303912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101FF2D4-6705-40C9-97D3-3659DA41DEE9}"/>
              </a:ext>
            </a:extLst>
          </p:cNvPr>
          <p:cNvCxnSpPr/>
          <p:nvPr/>
        </p:nvCxnSpPr>
        <p:spPr>
          <a:xfrm>
            <a:off x="5159896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97A7EC3B-FD34-4954-AAD4-2784A4FFD8C4}"/>
              </a:ext>
            </a:extLst>
          </p:cNvPr>
          <p:cNvCxnSpPr/>
          <p:nvPr/>
        </p:nvCxnSpPr>
        <p:spPr>
          <a:xfrm>
            <a:off x="5303928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C10160D-F687-493A-9D0A-1A69B5365B7B}"/>
              </a:ext>
            </a:extLst>
          </p:cNvPr>
          <p:cNvCxnSpPr/>
          <p:nvPr/>
        </p:nvCxnSpPr>
        <p:spPr>
          <a:xfrm flipV="1">
            <a:off x="5447928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C13215A9-0C2C-462A-997F-2F2D35212F3B}"/>
              </a:ext>
            </a:extLst>
          </p:cNvPr>
          <p:cNvCxnSpPr/>
          <p:nvPr/>
        </p:nvCxnSpPr>
        <p:spPr>
          <a:xfrm flipV="1">
            <a:off x="5591944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0A3A7D14-B65C-4896-9847-DC816DB13E7C}"/>
              </a:ext>
            </a:extLst>
          </p:cNvPr>
          <p:cNvCxnSpPr/>
          <p:nvPr/>
        </p:nvCxnSpPr>
        <p:spPr>
          <a:xfrm>
            <a:off x="5447928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A95775C-0555-416F-ABDB-8A76D5A6CAFB}"/>
              </a:ext>
            </a:extLst>
          </p:cNvPr>
          <p:cNvCxnSpPr/>
          <p:nvPr/>
        </p:nvCxnSpPr>
        <p:spPr>
          <a:xfrm>
            <a:off x="5591960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CDB8282D-CCC8-4B04-A2B9-707CEA0060E4}"/>
              </a:ext>
            </a:extLst>
          </p:cNvPr>
          <p:cNvCxnSpPr/>
          <p:nvPr/>
        </p:nvCxnSpPr>
        <p:spPr>
          <a:xfrm flipV="1">
            <a:off x="5735960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B3CA9FD9-47FB-4A83-BC97-CE5B666A02DB}"/>
              </a:ext>
            </a:extLst>
          </p:cNvPr>
          <p:cNvCxnSpPr/>
          <p:nvPr/>
        </p:nvCxnSpPr>
        <p:spPr>
          <a:xfrm flipV="1">
            <a:off x="5879976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77787B1D-5FFA-4B2B-B46A-CC6FB4E949A8}"/>
              </a:ext>
            </a:extLst>
          </p:cNvPr>
          <p:cNvCxnSpPr/>
          <p:nvPr/>
        </p:nvCxnSpPr>
        <p:spPr>
          <a:xfrm>
            <a:off x="5735960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69AAC6B8-ACB3-4449-8055-D3F737048E09}"/>
              </a:ext>
            </a:extLst>
          </p:cNvPr>
          <p:cNvCxnSpPr/>
          <p:nvPr/>
        </p:nvCxnSpPr>
        <p:spPr>
          <a:xfrm>
            <a:off x="5879992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32187EEE-F16C-42CE-AD89-AD3970422D4B}"/>
              </a:ext>
            </a:extLst>
          </p:cNvPr>
          <p:cNvCxnSpPr/>
          <p:nvPr/>
        </p:nvCxnSpPr>
        <p:spPr>
          <a:xfrm flipV="1">
            <a:off x="6023992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1DE316C8-AAAA-46CA-ABD7-6853084D7791}"/>
              </a:ext>
            </a:extLst>
          </p:cNvPr>
          <p:cNvCxnSpPr/>
          <p:nvPr/>
        </p:nvCxnSpPr>
        <p:spPr>
          <a:xfrm flipV="1">
            <a:off x="6168008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4B392AC5-5C4C-4C68-AB4C-D89D7969769D}"/>
              </a:ext>
            </a:extLst>
          </p:cNvPr>
          <p:cNvCxnSpPr/>
          <p:nvPr/>
        </p:nvCxnSpPr>
        <p:spPr>
          <a:xfrm>
            <a:off x="6023992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6946796B-23C8-425D-8015-662208134542}"/>
              </a:ext>
            </a:extLst>
          </p:cNvPr>
          <p:cNvCxnSpPr/>
          <p:nvPr/>
        </p:nvCxnSpPr>
        <p:spPr>
          <a:xfrm>
            <a:off x="6168024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31CECBC4-C2F4-4EF6-8ABD-8C23895903EC}"/>
              </a:ext>
            </a:extLst>
          </p:cNvPr>
          <p:cNvCxnSpPr/>
          <p:nvPr/>
        </p:nvCxnSpPr>
        <p:spPr>
          <a:xfrm flipV="1">
            <a:off x="6312024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70E5604A-647B-4817-9EF5-7368964C901F}"/>
              </a:ext>
            </a:extLst>
          </p:cNvPr>
          <p:cNvCxnSpPr/>
          <p:nvPr/>
        </p:nvCxnSpPr>
        <p:spPr>
          <a:xfrm flipV="1">
            <a:off x="6456040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C9BA3FAC-D250-4D27-8BCA-B9307D0AFEFA}"/>
              </a:ext>
            </a:extLst>
          </p:cNvPr>
          <p:cNvCxnSpPr/>
          <p:nvPr/>
        </p:nvCxnSpPr>
        <p:spPr>
          <a:xfrm>
            <a:off x="6312024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74D0FA2-4F09-4FF7-B7DF-AC257790E2FB}"/>
              </a:ext>
            </a:extLst>
          </p:cNvPr>
          <p:cNvCxnSpPr/>
          <p:nvPr/>
        </p:nvCxnSpPr>
        <p:spPr>
          <a:xfrm>
            <a:off x="6456056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5F457034-22A3-403B-A5BA-B0803403D1B6}"/>
              </a:ext>
            </a:extLst>
          </p:cNvPr>
          <p:cNvCxnSpPr/>
          <p:nvPr/>
        </p:nvCxnSpPr>
        <p:spPr>
          <a:xfrm flipV="1">
            <a:off x="6600056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C1743BAB-1233-4AB0-82CC-5A2892283F44}"/>
              </a:ext>
            </a:extLst>
          </p:cNvPr>
          <p:cNvCxnSpPr/>
          <p:nvPr/>
        </p:nvCxnSpPr>
        <p:spPr>
          <a:xfrm flipV="1">
            <a:off x="6744072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8D01476-87A4-485E-BD5C-B09E18563864}"/>
              </a:ext>
            </a:extLst>
          </p:cNvPr>
          <p:cNvCxnSpPr/>
          <p:nvPr/>
        </p:nvCxnSpPr>
        <p:spPr>
          <a:xfrm>
            <a:off x="6600056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0357D7F-3E6A-4E95-99D7-34CAF8EFE16D}"/>
              </a:ext>
            </a:extLst>
          </p:cNvPr>
          <p:cNvCxnSpPr/>
          <p:nvPr/>
        </p:nvCxnSpPr>
        <p:spPr>
          <a:xfrm>
            <a:off x="6744088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7B62378A-886E-4C32-98DA-8FE7CFB1633A}"/>
              </a:ext>
            </a:extLst>
          </p:cNvPr>
          <p:cNvCxnSpPr/>
          <p:nvPr/>
        </p:nvCxnSpPr>
        <p:spPr>
          <a:xfrm flipV="1">
            <a:off x="6888088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7C07D21C-D280-4699-9DA4-1B2DBA81D2EC}"/>
              </a:ext>
            </a:extLst>
          </p:cNvPr>
          <p:cNvCxnSpPr/>
          <p:nvPr/>
        </p:nvCxnSpPr>
        <p:spPr>
          <a:xfrm flipV="1">
            <a:off x="7032104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00C4B7E7-01E2-4FB3-A295-9F5A0015E853}"/>
              </a:ext>
            </a:extLst>
          </p:cNvPr>
          <p:cNvCxnSpPr/>
          <p:nvPr/>
        </p:nvCxnSpPr>
        <p:spPr>
          <a:xfrm>
            <a:off x="6888088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2B607548-2E6B-4843-96F4-3644CAD8BCDB}"/>
              </a:ext>
            </a:extLst>
          </p:cNvPr>
          <p:cNvCxnSpPr/>
          <p:nvPr/>
        </p:nvCxnSpPr>
        <p:spPr>
          <a:xfrm>
            <a:off x="7032120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43238AE8-A490-4A74-96B6-7ADBBCCCF3EE}"/>
              </a:ext>
            </a:extLst>
          </p:cNvPr>
          <p:cNvCxnSpPr/>
          <p:nvPr/>
        </p:nvCxnSpPr>
        <p:spPr>
          <a:xfrm flipV="1">
            <a:off x="7176120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EE97BD87-EC94-4FF4-85BF-77DB00CC4AB9}"/>
              </a:ext>
            </a:extLst>
          </p:cNvPr>
          <p:cNvCxnSpPr/>
          <p:nvPr/>
        </p:nvCxnSpPr>
        <p:spPr>
          <a:xfrm flipV="1">
            <a:off x="7320136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AFC5BE4C-686E-4CBC-8C12-C409DE0920AF}"/>
              </a:ext>
            </a:extLst>
          </p:cNvPr>
          <p:cNvCxnSpPr/>
          <p:nvPr/>
        </p:nvCxnSpPr>
        <p:spPr>
          <a:xfrm>
            <a:off x="7176120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482F170A-6BF6-4C8E-98F8-DF0443268562}"/>
              </a:ext>
            </a:extLst>
          </p:cNvPr>
          <p:cNvCxnSpPr/>
          <p:nvPr/>
        </p:nvCxnSpPr>
        <p:spPr>
          <a:xfrm>
            <a:off x="7320152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7B798B09-8261-4461-BE35-320DA12AF90B}"/>
              </a:ext>
            </a:extLst>
          </p:cNvPr>
          <p:cNvCxnSpPr/>
          <p:nvPr/>
        </p:nvCxnSpPr>
        <p:spPr>
          <a:xfrm flipV="1">
            <a:off x="2711624" y="342900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0DD4282B-9022-4FAF-B1A5-B39AD04938C0}"/>
              </a:ext>
            </a:extLst>
          </p:cNvPr>
          <p:cNvCxnSpPr/>
          <p:nvPr/>
        </p:nvCxnSpPr>
        <p:spPr>
          <a:xfrm>
            <a:off x="2567608" y="342900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A091CBC3-9F12-464A-BB74-18312ECD559B}"/>
              </a:ext>
            </a:extLst>
          </p:cNvPr>
          <p:cNvCxnSpPr/>
          <p:nvPr/>
        </p:nvCxnSpPr>
        <p:spPr>
          <a:xfrm>
            <a:off x="2711640" y="3789040"/>
            <a:ext cx="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文本框 108">
            <a:extLst>
              <a:ext uri="{FF2B5EF4-FFF2-40B4-BE49-F238E27FC236}">
                <a16:creationId xmlns:a16="http://schemas.microsoft.com/office/drawing/2014/main" id="{2BA20888-A9F7-4D0D-A035-A934F782563A}"/>
              </a:ext>
            </a:extLst>
          </p:cNvPr>
          <p:cNvSpPr txBox="1"/>
          <p:nvPr/>
        </p:nvSpPr>
        <p:spPr>
          <a:xfrm>
            <a:off x="2855600" y="3501008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1</a:t>
            </a:r>
            <a:endParaRPr lang="zh-CN" altLang="en-US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CD69F98C-86AA-482E-AA9F-80A58A0F9F8D}"/>
              </a:ext>
            </a:extLst>
          </p:cNvPr>
          <p:cNvSpPr txBox="1"/>
          <p:nvPr/>
        </p:nvSpPr>
        <p:spPr>
          <a:xfrm>
            <a:off x="3143709" y="3501008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2</a:t>
            </a:r>
            <a:endParaRPr lang="zh-CN" altLang="en-US" dirty="0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373C4D3-C431-4378-8FB0-8E83FA579C1E}"/>
              </a:ext>
            </a:extLst>
          </p:cNvPr>
          <p:cNvSpPr txBox="1"/>
          <p:nvPr/>
        </p:nvSpPr>
        <p:spPr>
          <a:xfrm>
            <a:off x="4871864" y="3501008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8</a:t>
            </a:r>
            <a:endParaRPr lang="zh-CN" altLang="en-US" dirty="0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7A827AF-6750-4E5D-981D-5331EA7C0F70}"/>
              </a:ext>
            </a:extLst>
          </p:cNvPr>
          <p:cNvSpPr txBox="1"/>
          <p:nvPr/>
        </p:nvSpPr>
        <p:spPr>
          <a:xfrm>
            <a:off x="5159933" y="3501008"/>
            <a:ext cx="143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9</a:t>
            </a:r>
            <a:endParaRPr lang="zh-CN" altLang="en-US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04D549E3-AD85-49EE-A681-E41778B29931}"/>
              </a:ext>
            </a:extLst>
          </p:cNvPr>
          <p:cNvSpPr txBox="1"/>
          <p:nvPr/>
        </p:nvSpPr>
        <p:spPr>
          <a:xfrm>
            <a:off x="7068100" y="3501008"/>
            <a:ext cx="360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/>
              <a:t>16</a:t>
            </a:r>
            <a:endParaRPr lang="zh-CN" altLang="en-US" dirty="0"/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DDF1450E-992D-4E8E-A8D7-9BA5D7E50DAE}"/>
              </a:ext>
            </a:extLst>
          </p:cNvPr>
          <p:cNvCxnSpPr/>
          <p:nvPr/>
        </p:nvCxnSpPr>
        <p:spPr>
          <a:xfrm>
            <a:off x="2495600" y="4797152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86BCE06-54FB-4BCB-8DC9-BC3832475E24}"/>
              </a:ext>
            </a:extLst>
          </p:cNvPr>
          <p:cNvCxnSpPr/>
          <p:nvPr/>
        </p:nvCxnSpPr>
        <p:spPr>
          <a:xfrm flipV="1">
            <a:off x="3431704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0D745389-90F6-4214-A4A2-434BFEBE7AC0}"/>
              </a:ext>
            </a:extLst>
          </p:cNvPr>
          <p:cNvCxnSpPr/>
          <p:nvPr/>
        </p:nvCxnSpPr>
        <p:spPr>
          <a:xfrm>
            <a:off x="2855640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4A61FF8C-6E4A-498A-80EE-758771DB9A4D}"/>
              </a:ext>
            </a:extLst>
          </p:cNvPr>
          <p:cNvCxnSpPr/>
          <p:nvPr/>
        </p:nvCxnSpPr>
        <p:spPr>
          <a:xfrm>
            <a:off x="3431704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73CFFBB4-35B3-4D08-93A2-7A947A20B42F}"/>
              </a:ext>
            </a:extLst>
          </p:cNvPr>
          <p:cNvCxnSpPr/>
          <p:nvPr/>
        </p:nvCxnSpPr>
        <p:spPr>
          <a:xfrm>
            <a:off x="4007768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E69A10A0-04BE-4E14-AFBA-C3AA36EFC733}"/>
              </a:ext>
            </a:extLst>
          </p:cNvPr>
          <p:cNvCxnSpPr/>
          <p:nvPr/>
        </p:nvCxnSpPr>
        <p:spPr>
          <a:xfrm>
            <a:off x="4583832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A69EE84B-20BE-41BD-8043-A5E6A70C3D6D}"/>
              </a:ext>
            </a:extLst>
          </p:cNvPr>
          <p:cNvCxnSpPr/>
          <p:nvPr/>
        </p:nvCxnSpPr>
        <p:spPr>
          <a:xfrm>
            <a:off x="5159896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id="{E0A05C80-F3FB-4616-B490-99DC6D012E53}"/>
              </a:ext>
            </a:extLst>
          </p:cNvPr>
          <p:cNvCxnSpPr/>
          <p:nvPr/>
        </p:nvCxnSpPr>
        <p:spPr>
          <a:xfrm>
            <a:off x="5735960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AA8C8E58-0012-4BF9-8E53-A7B0D821690D}"/>
              </a:ext>
            </a:extLst>
          </p:cNvPr>
          <p:cNvCxnSpPr/>
          <p:nvPr/>
        </p:nvCxnSpPr>
        <p:spPr>
          <a:xfrm>
            <a:off x="6312024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0FB9D238-0BEF-48A3-810D-A48AF9D2EB6E}"/>
              </a:ext>
            </a:extLst>
          </p:cNvPr>
          <p:cNvCxnSpPr/>
          <p:nvPr/>
        </p:nvCxnSpPr>
        <p:spPr>
          <a:xfrm>
            <a:off x="6888088" y="443711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0F602DA0-9A18-45D4-9DB8-1D66CC36E905}"/>
              </a:ext>
            </a:extLst>
          </p:cNvPr>
          <p:cNvCxnSpPr/>
          <p:nvPr/>
        </p:nvCxnSpPr>
        <p:spPr>
          <a:xfrm>
            <a:off x="7464152" y="4797152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DDD1C45F-0920-4194-AF8D-675791B50BA2}"/>
              </a:ext>
            </a:extLst>
          </p:cNvPr>
          <p:cNvCxnSpPr/>
          <p:nvPr/>
        </p:nvCxnSpPr>
        <p:spPr>
          <a:xfrm>
            <a:off x="7464152" y="4437112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7A4AB8AD-B800-48DA-A4B3-74CD5F311B4A}"/>
              </a:ext>
            </a:extLst>
          </p:cNvPr>
          <p:cNvCxnSpPr/>
          <p:nvPr/>
        </p:nvCxnSpPr>
        <p:spPr>
          <a:xfrm>
            <a:off x="2855640" y="4797152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id="{BED86AAF-EE7E-4100-9120-5221F4CA43F5}"/>
              </a:ext>
            </a:extLst>
          </p:cNvPr>
          <p:cNvCxnSpPr/>
          <p:nvPr/>
        </p:nvCxnSpPr>
        <p:spPr>
          <a:xfrm flipH="1">
            <a:off x="2495600" y="4437112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TextBox 51">
            <a:extLst>
              <a:ext uri="{FF2B5EF4-FFF2-40B4-BE49-F238E27FC236}">
                <a16:creationId xmlns:a16="http://schemas.microsoft.com/office/drawing/2014/main" id="{295195CD-1CC4-4EA2-ACE8-CC3C46A98888}"/>
              </a:ext>
            </a:extLst>
          </p:cNvPr>
          <p:cNvSpPr txBox="1"/>
          <p:nvPr/>
        </p:nvSpPr>
        <p:spPr>
          <a:xfrm>
            <a:off x="263352" y="4489375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FIFO_OUT[7:0]</a:t>
            </a:r>
            <a:endParaRPr lang="zh-CN" altLang="en-US" sz="1400" dirty="0"/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F0793A3B-B98D-48C2-82A2-7C76CFC11D81}"/>
              </a:ext>
            </a:extLst>
          </p:cNvPr>
          <p:cNvCxnSpPr/>
          <p:nvPr/>
        </p:nvCxnSpPr>
        <p:spPr>
          <a:xfrm>
            <a:off x="2495600" y="530120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08600D0D-AD43-46E0-93E2-0B5230D14300}"/>
              </a:ext>
            </a:extLst>
          </p:cNvPr>
          <p:cNvCxnSpPr/>
          <p:nvPr/>
        </p:nvCxnSpPr>
        <p:spPr>
          <a:xfrm flipV="1">
            <a:off x="2855640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6287B8E4-8E2B-47E7-A417-6F3B795FEBA0}"/>
              </a:ext>
            </a:extLst>
          </p:cNvPr>
          <p:cNvCxnSpPr/>
          <p:nvPr/>
        </p:nvCxnSpPr>
        <p:spPr>
          <a:xfrm>
            <a:off x="2855640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993F6FA3-5512-4B6F-A7CE-11E62E381107}"/>
              </a:ext>
            </a:extLst>
          </p:cNvPr>
          <p:cNvCxnSpPr/>
          <p:nvPr/>
        </p:nvCxnSpPr>
        <p:spPr>
          <a:xfrm>
            <a:off x="3431704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FAA55835-B4A4-4C2E-BD3C-6A9C9EA90356}"/>
              </a:ext>
            </a:extLst>
          </p:cNvPr>
          <p:cNvCxnSpPr/>
          <p:nvPr/>
        </p:nvCxnSpPr>
        <p:spPr>
          <a:xfrm>
            <a:off x="4007768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9EA37C03-9850-4065-B144-47CB81F7407D}"/>
              </a:ext>
            </a:extLst>
          </p:cNvPr>
          <p:cNvCxnSpPr/>
          <p:nvPr/>
        </p:nvCxnSpPr>
        <p:spPr>
          <a:xfrm>
            <a:off x="4583832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EA8BCACC-330A-4258-B872-62995B9FA345}"/>
              </a:ext>
            </a:extLst>
          </p:cNvPr>
          <p:cNvCxnSpPr/>
          <p:nvPr/>
        </p:nvCxnSpPr>
        <p:spPr>
          <a:xfrm>
            <a:off x="5159896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A0563D08-0C8D-40CA-A5DC-1CC91B776DF8}"/>
              </a:ext>
            </a:extLst>
          </p:cNvPr>
          <p:cNvCxnSpPr/>
          <p:nvPr/>
        </p:nvCxnSpPr>
        <p:spPr>
          <a:xfrm>
            <a:off x="5735960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AF2CCD03-97B4-42A7-B995-00808806D9F8}"/>
              </a:ext>
            </a:extLst>
          </p:cNvPr>
          <p:cNvCxnSpPr/>
          <p:nvPr/>
        </p:nvCxnSpPr>
        <p:spPr>
          <a:xfrm>
            <a:off x="6312024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F2FBBC81-AF36-4355-872D-756B0363392B}"/>
              </a:ext>
            </a:extLst>
          </p:cNvPr>
          <p:cNvCxnSpPr/>
          <p:nvPr/>
        </p:nvCxnSpPr>
        <p:spPr>
          <a:xfrm>
            <a:off x="6888088" y="49411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28E32E56-C059-4536-8016-FBC4315DDD69}"/>
              </a:ext>
            </a:extLst>
          </p:cNvPr>
          <p:cNvCxnSpPr/>
          <p:nvPr/>
        </p:nvCxnSpPr>
        <p:spPr>
          <a:xfrm>
            <a:off x="7464152" y="530120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F1838D7D-0A71-45C3-84CE-664471AA44A6}"/>
              </a:ext>
            </a:extLst>
          </p:cNvPr>
          <p:cNvCxnSpPr/>
          <p:nvPr/>
        </p:nvCxnSpPr>
        <p:spPr>
          <a:xfrm>
            <a:off x="7464152" y="494116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1F84B871-C8BE-494F-A4A2-FC9F34AD7CD0}"/>
              </a:ext>
            </a:extLst>
          </p:cNvPr>
          <p:cNvCxnSpPr/>
          <p:nvPr/>
        </p:nvCxnSpPr>
        <p:spPr>
          <a:xfrm>
            <a:off x="2855640" y="5301208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352557B4-5982-447D-BB71-1212C727F471}"/>
              </a:ext>
            </a:extLst>
          </p:cNvPr>
          <p:cNvCxnSpPr/>
          <p:nvPr/>
        </p:nvCxnSpPr>
        <p:spPr>
          <a:xfrm flipH="1">
            <a:off x="2495600" y="494116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51">
            <a:extLst>
              <a:ext uri="{FF2B5EF4-FFF2-40B4-BE49-F238E27FC236}">
                <a16:creationId xmlns:a16="http://schemas.microsoft.com/office/drawing/2014/main" id="{3A9A7A38-1BC9-422E-BBAC-FA57D13A36BB}"/>
              </a:ext>
            </a:extLst>
          </p:cNvPr>
          <p:cNvSpPr txBox="1"/>
          <p:nvPr/>
        </p:nvSpPr>
        <p:spPr>
          <a:xfrm>
            <a:off x="263352" y="4993431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IPBUS[23:16]</a:t>
            </a:r>
            <a:endParaRPr lang="zh-CN" altLang="en-US" sz="1400" dirty="0"/>
          </a:p>
        </p:txBody>
      </p: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id="{504F81E9-25E0-4A6F-8337-FBA55CBA5C66}"/>
              </a:ext>
            </a:extLst>
          </p:cNvPr>
          <p:cNvCxnSpPr/>
          <p:nvPr/>
        </p:nvCxnSpPr>
        <p:spPr>
          <a:xfrm>
            <a:off x="2495600" y="580526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8A6C8A62-8D01-441B-AF1D-265E9DF7D5EF}"/>
              </a:ext>
            </a:extLst>
          </p:cNvPr>
          <p:cNvCxnSpPr/>
          <p:nvPr/>
        </p:nvCxnSpPr>
        <p:spPr>
          <a:xfrm flipV="1">
            <a:off x="3431704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id="{4BF3A911-8217-467B-9068-968B13868DA4}"/>
              </a:ext>
            </a:extLst>
          </p:cNvPr>
          <p:cNvCxnSpPr/>
          <p:nvPr/>
        </p:nvCxnSpPr>
        <p:spPr>
          <a:xfrm>
            <a:off x="2855640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A3269326-C0B6-4F70-87A0-64DC047217CD}"/>
              </a:ext>
            </a:extLst>
          </p:cNvPr>
          <p:cNvCxnSpPr/>
          <p:nvPr/>
        </p:nvCxnSpPr>
        <p:spPr>
          <a:xfrm>
            <a:off x="3431704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0366B3C7-95C6-426C-A53E-A9D2ABBF287D}"/>
              </a:ext>
            </a:extLst>
          </p:cNvPr>
          <p:cNvCxnSpPr/>
          <p:nvPr/>
        </p:nvCxnSpPr>
        <p:spPr>
          <a:xfrm>
            <a:off x="4007768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id="{5B31F8EA-BD31-437B-A5B7-2C30A5C34985}"/>
              </a:ext>
            </a:extLst>
          </p:cNvPr>
          <p:cNvCxnSpPr/>
          <p:nvPr/>
        </p:nvCxnSpPr>
        <p:spPr>
          <a:xfrm>
            <a:off x="4583832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0F6DFF29-46C7-4889-8313-BD795DCE0DB1}"/>
              </a:ext>
            </a:extLst>
          </p:cNvPr>
          <p:cNvCxnSpPr/>
          <p:nvPr/>
        </p:nvCxnSpPr>
        <p:spPr>
          <a:xfrm>
            <a:off x="5159896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730DB4E4-DF5E-4D46-9D23-DF88F22EAA38}"/>
              </a:ext>
            </a:extLst>
          </p:cNvPr>
          <p:cNvCxnSpPr/>
          <p:nvPr/>
        </p:nvCxnSpPr>
        <p:spPr>
          <a:xfrm>
            <a:off x="5735960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DEA5A6C2-1EC5-4EBC-BD42-B119179E4AAC}"/>
              </a:ext>
            </a:extLst>
          </p:cNvPr>
          <p:cNvCxnSpPr/>
          <p:nvPr/>
        </p:nvCxnSpPr>
        <p:spPr>
          <a:xfrm>
            <a:off x="6312024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7DFA1E36-98CD-44BA-B583-15AD6BFCE9EC}"/>
              </a:ext>
            </a:extLst>
          </p:cNvPr>
          <p:cNvCxnSpPr/>
          <p:nvPr/>
        </p:nvCxnSpPr>
        <p:spPr>
          <a:xfrm>
            <a:off x="6888088" y="544522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36BB53A4-BA21-45DE-8FB0-B251B45D5641}"/>
              </a:ext>
            </a:extLst>
          </p:cNvPr>
          <p:cNvCxnSpPr/>
          <p:nvPr/>
        </p:nvCxnSpPr>
        <p:spPr>
          <a:xfrm>
            <a:off x="7464152" y="580526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EDE711A1-96AD-4B1C-ADCE-B1EB249DAD76}"/>
              </a:ext>
            </a:extLst>
          </p:cNvPr>
          <p:cNvCxnSpPr/>
          <p:nvPr/>
        </p:nvCxnSpPr>
        <p:spPr>
          <a:xfrm>
            <a:off x="7464152" y="544522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8673278F-C451-4B1D-830D-B3B2199763F0}"/>
              </a:ext>
            </a:extLst>
          </p:cNvPr>
          <p:cNvCxnSpPr/>
          <p:nvPr/>
        </p:nvCxnSpPr>
        <p:spPr>
          <a:xfrm>
            <a:off x="2855640" y="5805264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D7A58C86-E525-4C55-A9F4-C396BF1BBC43}"/>
              </a:ext>
            </a:extLst>
          </p:cNvPr>
          <p:cNvCxnSpPr/>
          <p:nvPr/>
        </p:nvCxnSpPr>
        <p:spPr>
          <a:xfrm flipH="1">
            <a:off x="2495600" y="544522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TextBox 51">
            <a:extLst>
              <a:ext uri="{FF2B5EF4-FFF2-40B4-BE49-F238E27FC236}">
                <a16:creationId xmlns:a16="http://schemas.microsoft.com/office/drawing/2014/main" id="{15C76F41-8D9E-43E6-9DE8-266FF2D4FD14}"/>
              </a:ext>
            </a:extLst>
          </p:cNvPr>
          <p:cNvSpPr txBox="1"/>
          <p:nvPr/>
        </p:nvSpPr>
        <p:spPr>
          <a:xfrm>
            <a:off x="263352" y="5497487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IPBUS[15:8]</a:t>
            </a:r>
            <a:endParaRPr lang="zh-CN" altLang="en-US" sz="1400" dirty="0"/>
          </a:p>
        </p:txBody>
      </p: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0A7175C2-D6F9-4F23-87D5-F2F230529288}"/>
              </a:ext>
            </a:extLst>
          </p:cNvPr>
          <p:cNvCxnSpPr/>
          <p:nvPr/>
        </p:nvCxnSpPr>
        <p:spPr>
          <a:xfrm>
            <a:off x="2495600" y="630932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22EC3D61-1D3E-431C-B0A1-7F0693FF450F}"/>
              </a:ext>
            </a:extLst>
          </p:cNvPr>
          <p:cNvCxnSpPr/>
          <p:nvPr/>
        </p:nvCxnSpPr>
        <p:spPr>
          <a:xfrm>
            <a:off x="2855640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136E94BB-A692-44C0-8D1A-57646453FB07}"/>
              </a:ext>
            </a:extLst>
          </p:cNvPr>
          <p:cNvCxnSpPr/>
          <p:nvPr/>
        </p:nvCxnSpPr>
        <p:spPr>
          <a:xfrm>
            <a:off x="3431704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3FA196AB-A227-4525-ABA1-43BAFD96E7F4}"/>
              </a:ext>
            </a:extLst>
          </p:cNvPr>
          <p:cNvCxnSpPr/>
          <p:nvPr/>
        </p:nvCxnSpPr>
        <p:spPr>
          <a:xfrm>
            <a:off x="4007768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558F5492-118E-4966-B088-A8431A7368EC}"/>
              </a:ext>
            </a:extLst>
          </p:cNvPr>
          <p:cNvCxnSpPr/>
          <p:nvPr/>
        </p:nvCxnSpPr>
        <p:spPr>
          <a:xfrm>
            <a:off x="4583832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BAB6FFA3-FF08-45BB-BF5B-8312ABB5EF9B}"/>
              </a:ext>
            </a:extLst>
          </p:cNvPr>
          <p:cNvCxnSpPr/>
          <p:nvPr/>
        </p:nvCxnSpPr>
        <p:spPr>
          <a:xfrm>
            <a:off x="5159896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0D1E173B-45CF-40B8-8772-48C19FDEEFA7}"/>
              </a:ext>
            </a:extLst>
          </p:cNvPr>
          <p:cNvCxnSpPr/>
          <p:nvPr/>
        </p:nvCxnSpPr>
        <p:spPr>
          <a:xfrm>
            <a:off x="5735960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DA8B8BDD-96CB-4001-B725-088BD9D805BF}"/>
              </a:ext>
            </a:extLst>
          </p:cNvPr>
          <p:cNvCxnSpPr/>
          <p:nvPr/>
        </p:nvCxnSpPr>
        <p:spPr>
          <a:xfrm>
            <a:off x="6312024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D2F87C4D-0A54-482C-9DA4-17D70807C69C}"/>
              </a:ext>
            </a:extLst>
          </p:cNvPr>
          <p:cNvCxnSpPr/>
          <p:nvPr/>
        </p:nvCxnSpPr>
        <p:spPr>
          <a:xfrm>
            <a:off x="6888088" y="59492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EB854795-C134-4055-8CC0-333B843AB804}"/>
              </a:ext>
            </a:extLst>
          </p:cNvPr>
          <p:cNvCxnSpPr/>
          <p:nvPr/>
        </p:nvCxnSpPr>
        <p:spPr>
          <a:xfrm>
            <a:off x="7464152" y="630932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276D6242-C665-4E3C-9E20-B8DB158B3179}"/>
              </a:ext>
            </a:extLst>
          </p:cNvPr>
          <p:cNvCxnSpPr/>
          <p:nvPr/>
        </p:nvCxnSpPr>
        <p:spPr>
          <a:xfrm>
            <a:off x="7464152" y="594928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05C651B7-EF28-4305-A4BD-BC1264DCA68A}"/>
              </a:ext>
            </a:extLst>
          </p:cNvPr>
          <p:cNvCxnSpPr/>
          <p:nvPr/>
        </p:nvCxnSpPr>
        <p:spPr>
          <a:xfrm>
            <a:off x="2855640" y="6309320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直接连接符 192">
            <a:extLst>
              <a:ext uri="{FF2B5EF4-FFF2-40B4-BE49-F238E27FC236}">
                <a16:creationId xmlns:a16="http://schemas.microsoft.com/office/drawing/2014/main" id="{4C7CC82B-F38A-4BA0-9107-92D5AF79188A}"/>
              </a:ext>
            </a:extLst>
          </p:cNvPr>
          <p:cNvCxnSpPr/>
          <p:nvPr/>
        </p:nvCxnSpPr>
        <p:spPr>
          <a:xfrm flipH="1">
            <a:off x="2495600" y="594928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TextBox 51">
            <a:extLst>
              <a:ext uri="{FF2B5EF4-FFF2-40B4-BE49-F238E27FC236}">
                <a16:creationId xmlns:a16="http://schemas.microsoft.com/office/drawing/2014/main" id="{7819F3D7-75E1-435D-BF4C-489E646A0180}"/>
              </a:ext>
            </a:extLst>
          </p:cNvPr>
          <p:cNvSpPr txBox="1"/>
          <p:nvPr/>
        </p:nvSpPr>
        <p:spPr>
          <a:xfrm>
            <a:off x="263352" y="6001543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400" dirty="0"/>
              <a:t>IPBUS[7:0]</a:t>
            </a:r>
            <a:endParaRPr lang="zh-CN" altLang="en-US" sz="1400" dirty="0"/>
          </a:p>
        </p:txBody>
      </p: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8C9BE8BB-6FAC-415C-A387-FE9BD3C9582C}"/>
              </a:ext>
            </a:extLst>
          </p:cNvPr>
          <p:cNvCxnSpPr/>
          <p:nvPr/>
        </p:nvCxnSpPr>
        <p:spPr>
          <a:xfrm flipV="1">
            <a:off x="3431704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DA2C082A-9F64-4A2B-A61F-98CAC7621B44}"/>
              </a:ext>
            </a:extLst>
          </p:cNvPr>
          <p:cNvSpPr txBox="1"/>
          <p:nvPr/>
        </p:nvSpPr>
        <p:spPr>
          <a:xfrm>
            <a:off x="2783632" y="4941168"/>
            <a:ext cx="64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/>
              <a:t>帧头</a:t>
            </a:r>
            <a:endParaRPr lang="zh-CN" altLang="en-US" sz="4000" dirty="0"/>
          </a:p>
        </p:txBody>
      </p:sp>
      <p:cxnSp>
        <p:nvCxnSpPr>
          <p:cNvPr id="197" name="直接连接符 196">
            <a:extLst>
              <a:ext uri="{FF2B5EF4-FFF2-40B4-BE49-F238E27FC236}">
                <a16:creationId xmlns:a16="http://schemas.microsoft.com/office/drawing/2014/main" id="{843F3239-EFB0-44AE-A094-60A7508296E8}"/>
              </a:ext>
            </a:extLst>
          </p:cNvPr>
          <p:cNvCxnSpPr/>
          <p:nvPr/>
        </p:nvCxnSpPr>
        <p:spPr>
          <a:xfrm flipV="1">
            <a:off x="2855640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BD7670EC-C4C7-41B7-BDA5-21F1A554501F}"/>
              </a:ext>
            </a:extLst>
          </p:cNvPr>
          <p:cNvCxnSpPr/>
          <p:nvPr/>
        </p:nvCxnSpPr>
        <p:spPr>
          <a:xfrm flipV="1">
            <a:off x="2855640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文本框 198">
            <a:extLst>
              <a:ext uri="{FF2B5EF4-FFF2-40B4-BE49-F238E27FC236}">
                <a16:creationId xmlns:a16="http://schemas.microsoft.com/office/drawing/2014/main" id="{9C02DD58-A140-49B0-B052-AC615831A6CA}"/>
              </a:ext>
            </a:extLst>
          </p:cNvPr>
          <p:cNvSpPr txBox="1"/>
          <p:nvPr/>
        </p:nvSpPr>
        <p:spPr>
          <a:xfrm>
            <a:off x="2783632" y="5466710"/>
            <a:ext cx="64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/>
              <a:t>状态</a:t>
            </a:r>
            <a:endParaRPr lang="zh-CN" altLang="en-US" sz="4000" dirty="0"/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53A29A08-F446-4BBA-82DF-186845C3F408}"/>
              </a:ext>
            </a:extLst>
          </p:cNvPr>
          <p:cNvSpPr txBox="1"/>
          <p:nvPr/>
        </p:nvSpPr>
        <p:spPr>
          <a:xfrm>
            <a:off x="2783632" y="5970766"/>
            <a:ext cx="64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/>
              <a:t>状态</a:t>
            </a:r>
            <a:endParaRPr lang="zh-CN" altLang="en-US" sz="4000" dirty="0"/>
          </a:p>
        </p:txBody>
      </p: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8616063A-D6DD-4886-96B5-345FF4D9AE79}"/>
              </a:ext>
            </a:extLst>
          </p:cNvPr>
          <p:cNvCxnSpPr/>
          <p:nvPr/>
        </p:nvCxnSpPr>
        <p:spPr>
          <a:xfrm flipV="1">
            <a:off x="3719736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直接连接符 201">
            <a:extLst>
              <a:ext uri="{FF2B5EF4-FFF2-40B4-BE49-F238E27FC236}">
                <a16:creationId xmlns:a16="http://schemas.microsoft.com/office/drawing/2014/main" id="{36D7A289-F665-4826-B540-8D44AD653C1E}"/>
              </a:ext>
            </a:extLst>
          </p:cNvPr>
          <p:cNvCxnSpPr/>
          <p:nvPr/>
        </p:nvCxnSpPr>
        <p:spPr>
          <a:xfrm flipV="1">
            <a:off x="4007768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直接连接符 202">
            <a:extLst>
              <a:ext uri="{FF2B5EF4-FFF2-40B4-BE49-F238E27FC236}">
                <a16:creationId xmlns:a16="http://schemas.microsoft.com/office/drawing/2014/main" id="{2D6113E4-14EC-476A-9063-2449800F07F6}"/>
              </a:ext>
            </a:extLst>
          </p:cNvPr>
          <p:cNvCxnSpPr/>
          <p:nvPr/>
        </p:nvCxnSpPr>
        <p:spPr>
          <a:xfrm flipV="1">
            <a:off x="4295800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直接连接符 203">
            <a:extLst>
              <a:ext uri="{FF2B5EF4-FFF2-40B4-BE49-F238E27FC236}">
                <a16:creationId xmlns:a16="http://schemas.microsoft.com/office/drawing/2014/main" id="{9A5381C2-AAC0-4D31-B26D-AF86EEE64A15}"/>
              </a:ext>
            </a:extLst>
          </p:cNvPr>
          <p:cNvCxnSpPr/>
          <p:nvPr/>
        </p:nvCxnSpPr>
        <p:spPr>
          <a:xfrm flipV="1">
            <a:off x="4583832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直接连接符 204">
            <a:extLst>
              <a:ext uri="{FF2B5EF4-FFF2-40B4-BE49-F238E27FC236}">
                <a16:creationId xmlns:a16="http://schemas.microsoft.com/office/drawing/2014/main" id="{6D559384-BF53-462B-8436-A0027A4AB06C}"/>
              </a:ext>
            </a:extLst>
          </p:cNvPr>
          <p:cNvCxnSpPr/>
          <p:nvPr/>
        </p:nvCxnSpPr>
        <p:spPr>
          <a:xfrm flipV="1">
            <a:off x="4871864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B5AAF41B-E8B3-4DE6-A135-850C16A45F97}"/>
              </a:ext>
            </a:extLst>
          </p:cNvPr>
          <p:cNvCxnSpPr/>
          <p:nvPr/>
        </p:nvCxnSpPr>
        <p:spPr>
          <a:xfrm flipV="1">
            <a:off x="5159896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265AB892-F2A7-4F77-802B-7865A2EC019E}"/>
              </a:ext>
            </a:extLst>
          </p:cNvPr>
          <p:cNvCxnSpPr/>
          <p:nvPr/>
        </p:nvCxnSpPr>
        <p:spPr>
          <a:xfrm flipV="1">
            <a:off x="5447928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直接连接符 207">
            <a:extLst>
              <a:ext uri="{FF2B5EF4-FFF2-40B4-BE49-F238E27FC236}">
                <a16:creationId xmlns:a16="http://schemas.microsoft.com/office/drawing/2014/main" id="{5DC7E5E5-F89D-4630-BEFA-32585CE602F3}"/>
              </a:ext>
            </a:extLst>
          </p:cNvPr>
          <p:cNvCxnSpPr/>
          <p:nvPr/>
        </p:nvCxnSpPr>
        <p:spPr>
          <a:xfrm flipV="1">
            <a:off x="5735960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直接连接符 208">
            <a:extLst>
              <a:ext uri="{FF2B5EF4-FFF2-40B4-BE49-F238E27FC236}">
                <a16:creationId xmlns:a16="http://schemas.microsoft.com/office/drawing/2014/main" id="{9C9D92B8-FA33-48C5-90F0-CB4FECFFD13B}"/>
              </a:ext>
            </a:extLst>
          </p:cNvPr>
          <p:cNvCxnSpPr/>
          <p:nvPr/>
        </p:nvCxnSpPr>
        <p:spPr>
          <a:xfrm flipV="1">
            <a:off x="6023992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id="{32047838-902B-488C-95B7-04D8B222A357}"/>
              </a:ext>
            </a:extLst>
          </p:cNvPr>
          <p:cNvCxnSpPr/>
          <p:nvPr/>
        </p:nvCxnSpPr>
        <p:spPr>
          <a:xfrm flipV="1">
            <a:off x="6312024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直接连接符 210">
            <a:extLst>
              <a:ext uri="{FF2B5EF4-FFF2-40B4-BE49-F238E27FC236}">
                <a16:creationId xmlns:a16="http://schemas.microsoft.com/office/drawing/2014/main" id="{02EF44BC-DFC2-4374-AE67-57D5B104619A}"/>
              </a:ext>
            </a:extLst>
          </p:cNvPr>
          <p:cNvCxnSpPr/>
          <p:nvPr/>
        </p:nvCxnSpPr>
        <p:spPr>
          <a:xfrm flipV="1">
            <a:off x="6600056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id="{395F50AD-2F2B-46B3-8D67-A6F9F9448669}"/>
              </a:ext>
            </a:extLst>
          </p:cNvPr>
          <p:cNvCxnSpPr/>
          <p:nvPr/>
        </p:nvCxnSpPr>
        <p:spPr>
          <a:xfrm flipV="1">
            <a:off x="6888088" y="443711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文本框 213">
            <a:extLst>
              <a:ext uri="{FF2B5EF4-FFF2-40B4-BE49-F238E27FC236}">
                <a16:creationId xmlns:a16="http://schemas.microsoft.com/office/drawing/2014/main" id="{520824C2-C497-4211-99C6-25CAF02A4012}"/>
              </a:ext>
            </a:extLst>
          </p:cNvPr>
          <p:cNvSpPr txBox="1"/>
          <p:nvPr/>
        </p:nvSpPr>
        <p:spPr>
          <a:xfrm>
            <a:off x="3359733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15" name="文本框 214">
            <a:extLst>
              <a:ext uri="{FF2B5EF4-FFF2-40B4-BE49-F238E27FC236}">
                <a16:creationId xmlns:a16="http://schemas.microsoft.com/office/drawing/2014/main" id="{045F89EC-1ED2-4D00-8B49-16894B891EF5}"/>
              </a:ext>
            </a:extLst>
          </p:cNvPr>
          <p:cNvSpPr txBox="1"/>
          <p:nvPr/>
        </p:nvSpPr>
        <p:spPr>
          <a:xfrm>
            <a:off x="3935760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4C55FDD4-D778-4A1C-B1C3-28A0A7D9EA9A}"/>
              </a:ext>
            </a:extLst>
          </p:cNvPr>
          <p:cNvSpPr txBox="1"/>
          <p:nvPr/>
        </p:nvSpPr>
        <p:spPr>
          <a:xfrm>
            <a:off x="4511824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C651C3CE-5BFA-4871-911F-21F88AAD065C}"/>
              </a:ext>
            </a:extLst>
          </p:cNvPr>
          <p:cNvSpPr txBox="1"/>
          <p:nvPr/>
        </p:nvSpPr>
        <p:spPr>
          <a:xfrm>
            <a:off x="5087888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57F7321B-BC63-4E16-9B93-30E03929BC9D}"/>
              </a:ext>
            </a:extLst>
          </p:cNvPr>
          <p:cNvSpPr txBox="1"/>
          <p:nvPr/>
        </p:nvSpPr>
        <p:spPr>
          <a:xfrm>
            <a:off x="5663952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19" name="文本框 218">
            <a:extLst>
              <a:ext uri="{FF2B5EF4-FFF2-40B4-BE49-F238E27FC236}">
                <a16:creationId xmlns:a16="http://schemas.microsoft.com/office/drawing/2014/main" id="{5636B6B8-A2EC-4F92-883B-95481FBBEA84}"/>
              </a:ext>
            </a:extLst>
          </p:cNvPr>
          <p:cNvSpPr txBox="1"/>
          <p:nvPr/>
        </p:nvSpPr>
        <p:spPr>
          <a:xfrm>
            <a:off x="6240016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cxnSp>
        <p:nvCxnSpPr>
          <p:cNvPr id="220" name="直接连接符 219">
            <a:extLst>
              <a:ext uri="{FF2B5EF4-FFF2-40B4-BE49-F238E27FC236}">
                <a16:creationId xmlns:a16="http://schemas.microsoft.com/office/drawing/2014/main" id="{85585C36-0D9A-473B-9DAB-FDA9B13F7B55}"/>
              </a:ext>
            </a:extLst>
          </p:cNvPr>
          <p:cNvCxnSpPr/>
          <p:nvPr/>
        </p:nvCxnSpPr>
        <p:spPr>
          <a:xfrm flipV="1">
            <a:off x="6888088" y="39330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文本框 220">
            <a:extLst>
              <a:ext uri="{FF2B5EF4-FFF2-40B4-BE49-F238E27FC236}">
                <a16:creationId xmlns:a16="http://schemas.microsoft.com/office/drawing/2014/main" id="{5FE24489-F72D-4D1E-9743-7379E0B43433}"/>
              </a:ext>
            </a:extLst>
          </p:cNvPr>
          <p:cNvSpPr txBox="1"/>
          <p:nvPr/>
        </p:nvSpPr>
        <p:spPr>
          <a:xfrm>
            <a:off x="4655803" y="3954542"/>
            <a:ext cx="72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err="1"/>
              <a:t>BLKn</a:t>
            </a:r>
            <a:endParaRPr lang="zh-CN" altLang="en-US" sz="4000" dirty="0"/>
          </a:p>
        </p:txBody>
      </p:sp>
      <p:sp>
        <p:nvSpPr>
          <p:cNvPr id="222" name="文本框 221">
            <a:extLst>
              <a:ext uri="{FF2B5EF4-FFF2-40B4-BE49-F238E27FC236}">
                <a16:creationId xmlns:a16="http://schemas.microsoft.com/office/drawing/2014/main" id="{54B17EE0-C2BF-43D7-AF67-7FD349831879}"/>
              </a:ext>
            </a:extLst>
          </p:cNvPr>
          <p:cNvSpPr txBox="1"/>
          <p:nvPr/>
        </p:nvSpPr>
        <p:spPr>
          <a:xfrm>
            <a:off x="3647728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23" name="文本框 222">
            <a:extLst>
              <a:ext uri="{FF2B5EF4-FFF2-40B4-BE49-F238E27FC236}">
                <a16:creationId xmlns:a16="http://schemas.microsoft.com/office/drawing/2014/main" id="{4E3287B0-5CBB-4960-897B-ADAEB68160BA}"/>
              </a:ext>
            </a:extLst>
          </p:cNvPr>
          <p:cNvSpPr txBox="1"/>
          <p:nvPr/>
        </p:nvSpPr>
        <p:spPr>
          <a:xfrm>
            <a:off x="4223792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24" name="文本框 223">
            <a:extLst>
              <a:ext uri="{FF2B5EF4-FFF2-40B4-BE49-F238E27FC236}">
                <a16:creationId xmlns:a16="http://schemas.microsoft.com/office/drawing/2014/main" id="{ACE7AAFE-B8E3-435B-9E69-F0D6906A58AD}"/>
              </a:ext>
            </a:extLst>
          </p:cNvPr>
          <p:cNvSpPr txBox="1"/>
          <p:nvPr/>
        </p:nvSpPr>
        <p:spPr>
          <a:xfrm>
            <a:off x="4799856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85DD97D2-6B1F-4C51-80AE-8A6FF90D1D07}"/>
              </a:ext>
            </a:extLst>
          </p:cNvPr>
          <p:cNvSpPr txBox="1"/>
          <p:nvPr/>
        </p:nvSpPr>
        <p:spPr>
          <a:xfrm>
            <a:off x="5375920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26" name="文本框 225">
            <a:extLst>
              <a:ext uri="{FF2B5EF4-FFF2-40B4-BE49-F238E27FC236}">
                <a16:creationId xmlns:a16="http://schemas.microsoft.com/office/drawing/2014/main" id="{592ECC11-1E83-44F5-B351-A7D90852F504}"/>
              </a:ext>
            </a:extLst>
          </p:cNvPr>
          <p:cNvSpPr txBox="1"/>
          <p:nvPr/>
        </p:nvSpPr>
        <p:spPr>
          <a:xfrm>
            <a:off x="5951984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27" name="文本框 226">
            <a:extLst>
              <a:ext uri="{FF2B5EF4-FFF2-40B4-BE49-F238E27FC236}">
                <a16:creationId xmlns:a16="http://schemas.microsoft.com/office/drawing/2014/main" id="{5A4B84D8-D067-4EEC-8E17-F627752BE5E2}"/>
              </a:ext>
            </a:extLst>
          </p:cNvPr>
          <p:cNvSpPr txBox="1"/>
          <p:nvPr/>
        </p:nvSpPr>
        <p:spPr>
          <a:xfrm>
            <a:off x="6528048" y="445859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7159E741-5D45-4F7C-9539-4AD780E40FE0}"/>
              </a:ext>
            </a:extLst>
          </p:cNvPr>
          <p:cNvCxnSpPr/>
          <p:nvPr/>
        </p:nvCxnSpPr>
        <p:spPr>
          <a:xfrm flipV="1">
            <a:off x="4007768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直接连接符 228">
            <a:extLst>
              <a:ext uri="{FF2B5EF4-FFF2-40B4-BE49-F238E27FC236}">
                <a16:creationId xmlns:a16="http://schemas.microsoft.com/office/drawing/2014/main" id="{E558FB45-74B2-4716-B2A7-8B026F37E247}"/>
              </a:ext>
            </a:extLst>
          </p:cNvPr>
          <p:cNvCxnSpPr/>
          <p:nvPr/>
        </p:nvCxnSpPr>
        <p:spPr>
          <a:xfrm flipV="1">
            <a:off x="3719736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接连接符 229">
            <a:extLst>
              <a:ext uri="{FF2B5EF4-FFF2-40B4-BE49-F238E27FC236}">
                <a16:creationId xmlns:a16="http://schemas.microsoft.com/office/drawing/2014/main" id="{DE3C7DC5-77EC-47A2-871B-831B9FC19BA1}"/>
              </a:ext>
            </a:extLst>
          </p:cNvPr>
          <p:cNvCxnSpPr/>
          <p:nvPr/>
        </p:nvCxnSpPr>
        <p:spPr>
          <a:xfrm flipV="1">
            <a:off x="4295800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E725AF5C-7A3B-40F1-BBA1-9E2972EAC866}"/>
              </a:ext>
            </a:extLst>
          </p:cNvPr>
          <p:cNvCxnSpPr/>
          <p:nvPr/>
        </p:nvCxnSpPr>
        <p:spPr>
          <a:xfrm flipV="1">
            <a:off x="4583832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接连接符 231">
            <a:extLst>
              <a:ext uri="{FF2B5EF4-FFF2-40B4-BE49-F238E27FC236}">
                <a16:creationId xmlns:a16="http://schemas.microsoft.com/office/drawing/2014/main" id="{87B85663-8DD6-48C7-A99E-73EABAC3105D}"/>
              </a:ext>
            </a:extLst>
          </p:cNvPr>
          <p:cNvCxnSpPr/>
          <p:nvPr/>
        </p:nvCxnSpPr>
        <p:spPr>
          <a:xfrm flipV="1">
            <a:off x="4871864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接连接符 232">
            <a:extLst>
              <a:ext uri="{FF2B5EF4-FFF2-40B4-BE49-F238E27FC236}">
                <a16:creationId xmlns:a16="http://schemas.microsoft.com/office/drawing/2014/main" id="{A5E33E87-1920-406F-976F-BDEDC900989A}"/>
              </a:ext>
            </a:extLst>
          </p:cNvPr>
          <p:cNvCxnSpPr/>
          <p:nvPr/>
        </p:nvCxnSpPr>
        <p:spPr>
          <a:xfrm flipV="1">
            <a:off x="5159896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2AD18D90-D965-4389-A1C9-87BAFD0CF00F}"/>
              </a:ext>
            </a:extLst>
          </p:cNvPr>
          <p:cNvCxnSpPr/>
          <p:nvPr/>
        </p:nvCxnSpPr>
        <p:spPr>
          <a:xfrm flipV="1">
            <a:off x="5447928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接连接符 234">
            <a:extLst>
              <a:ext uri="{FF2B5EF4-FFF2-40B4-BE49-F238E27FC236}">
                <a16:creationId xmlns:a16="http://schemas.microsoft.com/office/drawing/2014/main" id="{6AF77DA3-8696-424D-9297-AF34BEA1FE92}"/>
              </a:ext>
            </a:extLst>
          </p:cNvPr>
          <p:cNvCxnSpPr/>
          <p:nvPr/>
        </p:nvCxnSpPr>
        <p:spPr>
          <a:xfrm flipV="1">
            <a:off x="5735960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直接连接符 235">
            <a:extLst>
              <a:ext uri="{FF2B5EF4-FFF2-40B4-BE49-F238E27FC236}">
                <a16:creationId xmlns:a16="http://schemas.microsoft.com/office/drawing/2014/main" id="{D6235197-2B49-42E9-ADEA-38F0BA9BE742}"/>
              </a:ext>
            </a:extLst>
          </p:cNvPr>
          <p:cNvCxnSpPr/>
          <p:nvPr/>
        </p:nvCxnSpPr>
        <p:spPr>
          <a:xfrm flipV="1">
            <a:off x="6023992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直接连接符 236">
            <a:extLst>
              <a:ext uri="{FF2B5EF4-FFF2-40B4-BE49-F238E27FC236}">
                <a16:creationId xmlns:a16="http://schemas.microsoft.com/office/drawing/2014/main" id="{3F5B9354-D524-45E1-9133-B3A8AAA5305E}"/>
              </a:ext>
            </a:extLst>
          </p:cNvPr>
          <p:cNvCxnSpPr/>
          <p:nvPr/>
        </p:nvCxnSpPr>
        <p:spPr>
          <a:xfrm flipV="1">
            <a:off x="6312024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直接连接符 237">
            <a:extLst>
              <a:ext uri="{FF2B5EF4-FFF2-40B4-BE49-F238E27FC236}">
                <a16:creationId xmlns:a16="http://schemas.microsoft.com/office/drawing/2014/main" id="{67893228-4C32-4125-9690-152079C0BF65}"/>
              </a:ext>
            </a:extLst>
          </p:cNvPr>
          <p:cNvCxnSpPr/>
          <p:nvPr/>
        </p:nvCxnSpPr>
        <p:spPr>
          <a:xfrm flipV="1">
            <a:off x="6600056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直接连接符 238">
            <a:extLst>
              <a:ext uri="{FF2B5EF4-FFF2-40B4-BE49-F238E27FC236}">
                <a16:creationId xmlns:a16="http://schemas.microsoft.com/office/drawing/2014/main" id="{06DD516F-729E-438C-90EF-F7FB267D0289}"/>
              </a:ext>
            </a:extLst>
          </p:cNvPr>
          <p:cNvCxnSpPr/>
          <p:nvPr/>
        </p:nvCxnSpPr>
        <p:spPr>
          <a:xfrm flipV="1">
            <a:off x="6888088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文本框 240">
            <a:extLst>
              <a:ext uri="{FF2B5EF4-FFF2-40B4-BE49-F238E27FC236}">
                <a16:creationId xmlns:a16="http://schemas.microsoft.com/office/drawing/2014/main" id="{80FE545C-F602-4381-8A0B-1840AC999EEA}"/>
              </a:ext>
            </a:extLst>
          </p:cNvPr>
          <p:cNvSpPr txBox="1"/>
          <p:nvPr/>
        </p:nvSpPr>
        <p:spPr>
          <a:xfrm>
            <a:off x="3575720" y="546671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42" name="文本框 241">
            <a:extLst>
              <a:ext uri="{FF2B5EF4-FFF2-40B4-BE49-F238E27FC236}">
                <a16:creationId xmlns:a16="http://schemas.microsoft.com/office/drawing/2014/main" id="{0CECD3E7-19CD-40F1-9BF4-BB9960E74D9A}"/>
              </a:ext>
            </a:extLst>
          </p:cNvPr>
          <p:cNvSpPr txBox="1"/>
          <p:nvPr/>
        </p:nvSpPr>
        <p:spPr>
          <a:xfrm>
            <a:off x="4079776" y="546671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50B7251C-3825-4C65-B72B-CE081113C398}"/>
              </a:ext>
            </a:extLst>
          </p:cNvPr>
          <p:cNvSpPr txBox="1"/>
          <p:nvPr/>
        </p:nvSpPr>
        <p:spPr>
          <a:xfrm>
            <a:off x="4655840" y="546671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977CD7BC-E588-4BD7-BFE8-B9FD602B247D}"/>
              </a:ext>
            </a:extLst>
          </p:cNvPr>
          <p:cNvSpPr txBox="1"/>
          <p:nvPr/>
        </p:nvSpPr>
        <p:spPr>
          <a:xfrm>
            <a:off x="5231904" y="546671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45" name="文本框 244">
            <a:extLst>
              <a:ext uri="{FF2B5EF4-FFF2-40B4-BE49-F238E27FC236}">
                <a16:creationId xmlns:a16="http://schemas.microsoft.com/office/drawing/2014/main" id="{E3B7FA54-DA20-40D8-85B4-26DCCB7A5CD6}"/>
              </a:ext>
            </a:extLst>
          </p:cNvPr>
          <p:cNvSpPr txBox="1"/>
          <p:nvPr/>
        </p:nvSpPr>
        <p:spPr>
          <a:xfrm>
            <a:off x="5807968" y="546671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7E56CED9-45F4-4354-8A65-F047B562288C}"/>
              </a:ext>
            </a:extLst>
          </p:cNvPr>
          <p:cNvSpPr txBox="1"/>
          <p:nvPr/>
        </p:nvSpPr>
        <p:spPr>
          <a:xfrm>
            <a:off x="6384032" y="546671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H</a:t>
            </a:r>
            <a:endParaRPr lang="zh-CN" altLang="en-US" sz="4000" dirty="0"/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4DE81F8D-6E37-447A-9D57-29BCEAA048F8}"/>
              </a:ext>
            </a:extLst>
          </p:cNvPr>
          <p:cNvSpPr txBox="1"/>
          <p:nvPr/>
        </p:nvSpPr>
        <p:spPr>
          <a:xfrm>
            <a:off x="3791744" y="597076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0A1E643D-8A68-4074-BFF0-1A081A36DFB8}"/>
              </a:ext>
            </a:extLst>
          </p:cNvPr>
          <p:cNvSpPr txBox="1"/>
          <p:nvPr/>
        </p:nvSpPr>
        <p:spPr>
          <a:xfrm>
            <a:off x="4367808" y="597076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1262DBDD-59A7-452D-BBBE-9700FE9C76C9}"/>
              </a:ext>
            </a:extLst>
          </p:cNvPr>
          <p:cNvSpPr txBox="1"/>
          <p:nvPr/>
        </p:nvSpPr>
        <p:spPr>
          <a:xfrm>
            <a:off x="4943872" y="597076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A82FAA91-1C57-471F-B3C6-F2F1623DDE56}"/>
              </a:ext>
            </a:extLst>
          </p:cNvPr>
          <p:cNvSpPr txBox="1"/>
          <p:nvPr/>
        </p:nvSpPr>
        <p:spPr>
          <a:xfrm>
            <a:off x="5519936" y="597076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1FB79DF9-9397-41CC-8471-3A64A8A71642}"/>
              </a:ext>
            </a:extLst>
          </p:cNvPr>
          <p:cNvSpPr txBox="1"/>
          <p:nvPr/>
        </p:nvSpPr>
        <p:spPr>
          <a:xfrm>
            <a:off x="6096000" y="597076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93DA4E03-6C1C-4472-A311-7DFFD496C3A1}"/>
              </a:ext>
            </a:extLst>
          </p:cNvPr>
          <p:cNvSpPr txBox="1"/>
          <p:nvPr/>
        </p:nvSpPr>
        <p:spPr>
          <a:xfrm>
            <a:off x="6528048" y="597076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L</a:t>
            </a:r>
            <a:endParaRPr lang="zh-CN" altLang="en-US" sz="4000" dirty="0"/>
          </a:p>
        </p:txBody>
      </p:sp>
      <p:cxnSp>
        <p:nvCxnSpPr>
          <p:cNvPr id="255" name="直接连接符 254">
            <a:extLst>
              <a:ext uri="{FF2B5EF4-FFF2-40B4-BE49-F238E27FC236}">
                <a16:creationId xmlns:a16="http://schemas.microsoft.com/office/drawing/2014/main" id="{00CB9D3F-29CA-4726-970E-A2DC7ED992A4}"/>
              </a:ext>
            </a:extLst>
          </p:cNvPr>
          <p:cNvCxnSpPr/>
          <p:nvPr/>
        </p:nvCxnSpPr>
        <p:spPr>
          <a:xfrm flipV="1">
            <a:off x="6888088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直接连接符 255">
            <a:extLst>
              <a:ext uri="{FF2B5EF4-FFF2-40B4-BE49-F238E27FC236}">
                <a16:creationId xmlns:a16="http://schemas.microsoft.com/office/drawing/2014/main" id="{525FDE2A-CDDC-4BF2-AC0D-75FA8E2B4C06}"/>
              </a:ext>
            </a:extLst>
          </p:cNvPr>
          <p:cNvCxnSpPr/>
          <p:nvPr/>
        </p:nvCxnSpPr>
        <p:spPr>
          <a:xfrm flipV="1">
            <a:off x="4007768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CA7AC768-D8D1-4875-8F7C-0B1EDBD00A9E}"/>
              </a:ext>
            </a:extLst>
          </p:cNvPr>
          <p:cNvCxnSpPr/>
          <p:nvPr/>
        </p:nvCxnSpPr>
        <p:spPr>
          <a:xfrm flipV="1">
            <a:off x="4583832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直接连接符 257">
            <a:extLst>
              <a:ext uri="{FF2B5EF4-FFF2-40B4-BE49-F238E27FC236}">
                <a16:creationId xmlns:a16="http://schemas.microsoft.com/office/drawing/2014/main" id="{EFA60519-7B1E-49E4-BF2C-4BE798F9EF2E}"/>
              </a:ext>
            </a:extLst>
          </p:cNvPr>
          <p:cNvCxnSpPr/>
          <p:nvPr/>
        </p:nvCxnSpPr>
        <p:spPr>
          <a:xfrm flipV="1">
            <a:off x="5159896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接连接符 258">
            <a:extLst>
              <a:ext uri="{FF2B5EF4-FFF2-40B4-BE49-F238E27FC236}">
                <a16:creationId xmlns:a16="http://schemas.microsoft.com/office/drawing/2014/main" id="{3927E5EE-1D64-44FE-B249-2C7BCC629605}"/>
              </a:ext>
            </a:extLst>
          </p:cNvPr>
          <p:cNvCxnSpPr/>
          <p:nvPr/>
        </p:nvCxnSpPr>
        <p:spPr>
          <a:xfrm flipV="1">
            <a:off x="5735960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直接连接符 259">
            <a:extLst>
              <a:ext uri="{FF2B5EF4-FFF2-40B4-BE49-F238E27FC236}">
                <a16:creationId xmlns:a16="http://schemas.microsoft.com/office/drawing/2014/main" id="{10EF4AFF-85B2-4AD6-8235-6E2FCAB3DBE6}"/>
              </a:ext>
            </a:extLst>
          </p:cNvPr>
          <p:cNvCxnSpPr/>
          <p:nvPr/>
        </p:nvCxnSpPr>
        <p:spPr>
          <a:xfrm flipV="1">
            <a:off x="6312024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直接连接符 260">
            <a:extLst>
              <a:ext uri="{FF2B5EF4-FFF2-40B4-BE49-F238E27FC236}">
                <a16:creationId xmlns:a16="http://schemas.microsoft.com/office/drawing/2014/main" id="{125275F4-C9C6-4789-8072-1EC63B9374F1}"/>
              </a:ext>
            </a:extLst>
          </p:cNvPr>
          <p:cNvCxnSpPr/>
          <p:nvPr/>
        </p:nvCxnSpPr>
        <p:spPr>
          <a:xfrm flipV="1">
            <a:off x="6888088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直接连接符 262">
            <a:extLst>
              <a:ext uri="{FF2B5EF4-FFF2-40B4-BE49-F238E27FC236}">
                <a16:creationId xmlns:a16="http://schemas.microsoft.com/office/drawing/2014/main" id="{329FF276-8D9A-4156-928C-DAFD0B4F5B85}"/>
              </a:ext>
            </a:extLst>
          </p:cNvPr>
          <p:cNvCxnSpPr/>
          <p:nvPr/>
        </p:nvCxnSpPr>
        <p:spPr>
          <a:xfrm flipV="1">
            <a:off x="7464152" y="494116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直接连接符 263">
            <a:extLst>
              <a:ext uri="{FF2B5EF4-FFF2-40B4-BE49-F238E27FC236}">
                <a16:creationId xmlns:a16="http://schemas.microsoft.com/office/drawing/2014/main" id="{FB762055-6EA9-4BC8-9A91-0B9281A8E90D}"/>
              </a:ext>
            </a:extLst>
          </p:cNvPr>
          <p:cNvCxnSpPr/>
          <p:nvPr/>
        </p:nvCxnSpPr>
        <p:spPr>
          <a:xfrm flipV="1">
            <a:off x="7472536" y="54452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直接连接符 264">
            <a:extLst>
              <a:ext uri="{FF2B5EF4-FFF2-40B4-BE49-F238E27FC236}">
                <a16:creationId xmlns:a16="http://schemas.microsoft.com/office/drawing/2014/main" id="{BB650AD1-BC8D-4CA1-81D6-33450E9F0CA2}"/>
              </a:ext>
            </a:extLst>
          </p:cNvPr>
          <p:cNvCxnSpPr/>
          <p:nvPr/>
        </p:nvCxnSpPr>
        <p:spPr>
          <a:xfrm flipV="1">
            <a:off x="7464152" y="59492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" name="文本框 265">
            <a:extLst>
              <a:ext uri="{FF2B5EF4-FFF2-40B4-BE49-F238E27FC236}">
                <a16:creationId xmlns:a16="http://schemas.microsoft.com/office/drawing/2014/main" id="{C35917C3-29DD-4255-8023-00AC87EAB301}"/>
              </a:ext>
            </a:extLst>
          </p:cNvPr>
          <p:cNvSpPr txBox="1"/>
          <p:nvPr/>
        </p:nvSpPr>
        <p:spPr>
          <a:xfrm>
            <a:off x="6816043" y="4962654"/>
            <a:ext cx="64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/>
              <a:t>帧尾</a:t>
            </a:r>
            <a:endParaRPr lang="zh-CN" altLang="en-US" sz="4000" dirty="0"/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7A7E198F-8383-4F0D-8746-4F50EFE58504}"/>
              </a:ext>
            </a:extLst>
          </p:cNvPr>
          <p:cNvSpPr txBox="1"/>
          <p:nvPr/>
        </p:nvSpPr>
        <p:spPr>
          <a:xfrm>
            <a:off x="6816080" y="5466710"/>
            <a:ext cx="64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/>
              <a:t>状态</a:t>
            </a:r>
            <a:endParaRPr lang="zh-CN" altLang="en-US" sz="4000" dirty="0"/>
          </a:p>
        </p:txBody>
      </p:sp>
      <p:sp>
        <p:nvSpPr>
          <p:cNvPr id="268" name="文本框 267">
            <a:extLst>
              <a:ext uri="{FF2B5EF4-FFF2-40B4-BE49-F238E27FC236}">
                <a16:creationId xmlns:a16="http://schemas.microsoft.com/office/drawing/2014/main" id="{153E4133-362A-4150-BA83-2D74C9BE73DB}"/>
              </a:ext>
            </a:extLst>
          </p:cNvPr>
          <p:cNvSpPr txBox="1"/>
          <p:nvPr/>
        </p:nvSpPr>
        <p:spPr>
          <a:xfrm>
            <a:off x="6816080" y="5970766"/>
            <a:ext cx="64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/>
              <a:t>状态</a:t>
            </a:r>
            <a:endParaRPr lang="zh-CN" altLang="en-US" sz="4000" dirty="0"/>
          </a:p>
        </p:txBody>
      </p:sp>
      <p:sp>
        <p:nvSpPr>
          <p:cNvPr id="269" name="文本框 268">
            <a:extLst>
              <a:ext uri="{FF2B5EF4-FFF2-40B4-BE49-F238E27FC236}">
                <a16:creationId xmlns:a16="http://schemas.microsoft.com/office/drawing/2014/main" id="{4E3587AC-821A-4E35-A1D3-750054BB506D}"/>
              </a:ext>
            </a:extLst>
          </p:cNvPr>
          <p:cNvSpPr txBox="1"/>
          <p:nvPr/>
        </p:nvSpPr>
        <p:spPr>
          <a:xfrm>
            <a:off x="3359659" y="4941168"/>
            <a:ext cx="6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/>
              <a:t>数据头</a:t>
            </a:r>
            <a:endParaRPr lang="zh-CN" altLang="en-US" sz="4000" dirty="0"/>
          </a:p>
        </p:txBody>
      </p:sp>
      <p:sp>
        <p:nvSpPr>
          <p:cNvPr id="270" name="文本框 269">
            <a:extLst>
              <a:ext uri="{FF2B5EF4-FFF2-40B4-BE49-F238E27FC236}">
                <a16:creationId xmlns:a16="http://schemas.microsoft.com/office/drawing/2014/main" id="{4128BF43-CF7E-4D33-8255-BE13F33DD9A3}"/>
              </a:ext>
            </a:extLst>
          </p:cNvPr>
          <p:cNvSpPr txBox="1"/>
          <p:nvPr/>
        </p:nvSpPr>
        <p:spPr>
          <a:xfrm>
            <a:off x="3935723" y="4941168"/>
            <a:ext cx="6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/>
              <a:t>数据头</a:t>
            </a:r>
            <a:endParaRPr lang="zh-CN" altLang="en-US" sz="4000" dirty="0"/>
          </a:p>
        </p:txBody>
      </p:sp>
      <p:sp>
        <p:nvSpPr>
          <p:cNvPr id="271" name="文本框 270">
            <a:extLst>
              <a:ext uri="{FF2B5EF4-FFF2-40B4-BE49-F238E27FC236}">
                <a16:creationId xmlns:a16="http://schemas.microsoft.com/office/drawing/2014/main" id="{BAA9635F-A80C-4774-A942-45B173328479}"/>
              </a:ext>
            </a:extLst>
          </p:cNvPr>
          <p:cNvSpPr txBox="1"/>
          <p:nvPr/>
        </p:nvSpPr>
        <p:spPr>
          <a:xfrm>
            <a:off x="4511824" y="4952201"/>
            <a:ext cx="6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/>
              <a:t>数据头</a:t>
            </a:r>
            <a:endParaRPr lang="zh-CN" altLang="en-US" sz="4000" dirty="0"/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AD8980CA-5268-4ADA-9D57-3E189608ECA8}"/>
              </a:ext>
            </a:extLst>
          </p:cNvPr>
          <p:cNvSpPr txBox="1"/>
          <p:nvPr/>
        </p:nvSpPr>
        <p:spPr>
          <a:xfrm>
            <a:off x="5087888" y="4941168"/>
            <a:ext cx="6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/>
              <a:t>数据头</a:t>
            </a:r>
            <a:endParaRPr lang="zh-CN" altLang="en-US" sz="4000" dirty="0"/>
          </a:p>
        </p:txBody>
      </p:sp>
      <p:sp>
        <p:nvSpPr>
          <p:cNvPr id="273" name="文本框 272">
            <a:extLst>
              <a:ext uri="{FF2B5EF4-FFF2-40B4-BE49-F238E27FC236}">
                <a16:creationId xmlns:a16="http://schemas.microsoft.com/office/drawing/2014/main" id="{3A09B0DE-6EB9-4C7B-96E4-85D1C444981D}"/>
              </a:ext>
            </a:extLst>
          </p:cNvPr>
          <p:cNvSpPr txBox="1"/>
          <p:nvPr/>
        </p:nvSpPr>
        <p:spPr>
          <a:xfrm>
            <a:off x="5663915" y="4952201"/>
            <a:ext cx="6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/>
              <a:t>数据头</a:t>
            </a:r>
            <a:endParaRPr lang="zh-CN" altLang="en-US" sz="4000" dirty="0"/>
          </a:p>
        </p:txBody>
      </p:sp>
      <p:sp>
        <p:nvSpPr>
          <p:cNvPr id="274" name="文本框 273">
            <a:extLst>
              <a:ext uri="{FF2B5EF4-FFF2-40B4-BE49-F238E27FC236}">
                <a16:creationId xmlns:a16="http://schemas.microsoft.com/office/drawing/2014/main" id="{CE776896-0606-41A8-855E-5DD2BB5A20C0}"/>
              </a:ext>
            </a:extLst>
          </p:cNvPr>
          <p:cNvSpPr txBox="1"/>
          <p:nvPr/>
        </p:nvSpPr>
        <p:spPr>
          <a:xfrm>
            <a:off x="6239979" y="4941168"/>
            <a:ext cx="6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/>
              <a:t>数据头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6018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BB88A-B6BE-4E70-89EF-F4FD52C6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软件主要功能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2E666-D251-418D-A537-14EDC14B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GUI</a:t>
            </a:r>
            <a:r>
              <a:rPr lang="zh-CN" altLang="en-US" dirty="0"/>
              <a:t>控制和配置界面</a:t>
            </a:r>
            <a:endParaRPr lang="en-US" altLang="zh-CN" dirty="0"/>
          </a:p>
          <a:p>
            <a:pPr lvl="1"/>
            <a:r>
              <a:rPr lang="zh-CN" altLang="en-US" dirty="0"/>
              <a:t>配置，启动和停止取数</a:t>
            </a:r>
            <a:endParaRPr lang="en-US" altLang="zh-CN" dirty="0"/>
          </a:p>
          <a:p>
            <a:pPr lvl="1"/>
            <a:r>
              <a:rPr lang="zh-CN" altLang="en-US" dirty="0"/>
              <a:t>测试子板上的</a:t>
            </a:r>
            <a:r>
              <a:rPr lang="en-US" altLang="zh-CN" dirty="0"/>
              <a:t>DAC</a:t>
            </a:r>
            <a:r>
              <a:rPr lang="zh-CN" altLang="en-US" dirty="0"/>
              <a:t>电压</a:t>
            </a:r>
            <a:endParaRPr lang="en-US" altLang="zh-CN" dirty="0"/>
          </a:p>
          <a:p>
            <a:pPr lvl="1"/>
            <a:r>
              <a:rPr lang="zh-CN" altLang="en-US" dirty="0"/>
              <a:t>芯片内的全局电压和电流</a:t>
            </a:r>
            <a:endParaRPr lang="en-US" altLang="zh-CN" dirty="0"/>
          </a:p>
          <a:p>
            <a:pPr lvl="1"/>
            <a:r>
              <a:rPr lang="zh-CN" altLang="en-US" dirty="0"/>
              <a:t>芯片内的各功能模块开关</a:t>
            </a:r>
            <a:endParaRPr lang="en-US" altLang="zh-CN" dirty="0"/>
          </a:p>
          <a:p>
            <a:pPr lvl="1"/>
            <a:r>
              <a:rPr lang="zh-CN" altLang="en-US" dirty="0"/>
              <a:t>像素内的配置位（文件输入）</a:t>
            </a:r>
            <a:endParaRPr lang="en-US" altLang="zh-CN" dirty="0"/>
          </a:p>
          <a:p>
            <a:r>
              <a:rPr lang="zh-CN" altLang="en-US" dirty="0"/>
              <a:t>在线显示</a:t>
            </a:r>
            <a:endParaRPr lang="en-US" altLang="zh-CN" dirty="0"/>
          </a:p>
          <a:p>
            <a:pPr lvl="1"/>
            <a:r>
              <a:rPr lang="zh-CN" altLang="en-US" dirty="0"/>
              <a:t>二维</a:t>
            </a:r>
            <a:r>
              <a:rPr lang="en-US" altLang="zh-CN" dirty="0"/>
              <a:t>histogram</a:t>
            </a:r>
          </a:p>
          <a:p>
            <a:r>
              <a:rPr lang="zh-CN" altLang="en-US" dirty="0"/>
              <a:t>数据存储</a:t>
            </a:r>
            <a:endParaRPr lang="en-US" altLang="zh-CN" dirty="0"/>
          </a:p>
          <a:p>
            <a:r>
              <a:rPr lang="en-US" altLang="zh-CN" dirty="0"/>
              <a:t>S-curve</a:t>
            </a:r>
            <a:r>
              <a:rPr lang="zh-CN" altLang="en-US" dirty="0"/>
              <a:t>扫描</a:t>
            </a:r>
            <a:endParaRPr lang="en-US" altLang="zh-CN" dirty="0"/>
          </a:p>
          <a:p>
            <a:pPr lvl="1"/>
            <a:r>
              <a:rPr lang="zh-CN" altLang="en-US" dirty="0"/>
              <a:t>配置测试脉冲幅度</a:t>
            </a:r>
            <a:endParaRPr lang="en-US" altLang="zh-CN" dirty="0"/>
          </a:p>
          <a:p>
            <a:pPr lvl="1"/>
            <a:r>
              <a:rPr lang="zh-CN" altLang="en-US" dirty="0"/>
              <a:t>自动取数和停止，直到扫描完成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367DF1-7096-48FF-A421-15D5A5E7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82" y="2754008"/>
            <a:ext cx="7107290" cy="38433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9F9AD3-EEC1-41BE-992D-871372603EF8}"/>
              </a:ext>
            </a:extLst>
          </p:cNvPr>
          <p:cNvSpPr txBox="1"/>
          <p:nvPr/>
        </p:nvSpPr>
        <p:spPr>
          <a:xfrm>
            <a:off x="6096000" y="23488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软件界面示例 （</a:t>
            </a:r>
            <a:r>
              <a:rPr lang="en-US" altLang="zh-CN" dirty="0"/>
              <a:t>Visual Studio + Qt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6109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8C922B-26A9-4EF2-AFFD-99E7530B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讨论内容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7804CD-7D32-423B-8920-20D3F9B7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整体框架与软件开发环境</a:t>
            </a:r>
            <a:endParaRPr lang="en-US" altLang="zh-CN" dirty="0"/>
          </a:p>
          <a:p>
            <a:r>
              <a:rPr lang="zh-CN" altLang="en-US" dirty="0"/>
              <a:t>技术细节沟通机制</a:t>
            </a:r>
            <a:endParaRPr lang="en-US" altLang="zh-CN" dirty="0"/>
          </a:p>
          <a:p>
            <a:r>
              <a:rPr lang="zh-CN" altLang="en-US" dirty="0"/>
              <a:t>时间规划</a:t>
            </a:r>
            <a:endParaRPr lang="en-US" altLang="zh-CN" dirty="0"/>
          </a:p>
          <a:p>
            <a:r>
              <a:rPr lang="zh-CN" altLang="en-US" dirty="0"/>
              <a:t>其它</a:t>
            </a:r>
            <a:r>
              <a:rPr lang="en-US" altLang="zh-CN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0415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文档说明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6870" y="1052736"/>
            <a:ext cx="6476511" cy="5587325"/>
          </a:xfrm>
        </p:spPr>
        <p:txBody>
          <a:bodyPr/>
          <a:lstStyle/>
          <a:p>
            <a:r>
              <a:rPr lang="en-US" altLang="zh-CN" dirty="0"/>
              <a:t>JadePix3</a:t>
            </a:r>
            <a:r>
              <a:rPr lang="zh-CN" altLang="en-US" dirty="0"/>
              <a:t>设计文档</a:t>
            </a:r>
            <a:r>
              <a:rPr lang="en-US" altLang="zh-CN" dirty="0"/>
              <a:t>_V02.doc</a:t>
            </a:r>
          </a:p>
          <a:p>
            <a:pPr lvl="1"/>
            <a:r>
              <a:rPr lang="zh-CN" altLang="en-US" dirty="0"/>
              <a:t>芯片结构和接口等基本信息</a:t>
            </a:r>
            <a:endParaRPr lang="en-US" altLang="zh-CN" dirty="0"/>
          </a:p>
          <a:p>
            <a:r>
              <a:rPr lang="en-US" altLang="zh-CN" dirty="0"/>
              <a:t>JadePix3</a:t>
            </a:r>
            <a:r>
              <a:rPr lang="zh-CN" altLang="en-US" dirty="0"/>
              <a:t>芯片测试接口方案</a:t>
            </a:r>
            <a:r>
              <a:rPr lang="en-US" altLang="zh-CN" dirty="0"/>
              <a:t>.ppt</a:t>
            </a:r>
          </a:p>
          <a:p>
            <a:pPr lvl="1"/>
            <a:r>
              <a:rPr lang="zh-CN" altLang="en-US" dirty="0"/>
              <a:t>测试子板的接口信息</a:t>
            </a:r>
            <a:endParaRPr lang="en-US" altLang="zh-CN" dirty="0"/>
          </a:p>
          <a:p>
            <a:r>
              <a:rPr lang="en-US" altLang="zh-CN" dirty="0"/>
              <a:t>FPGA</a:t>
            </a:r>
            <a:r>
              <a:rPr lang="zh-CN" altLang="en-US" dirty="0"/>
              <a:t>固件和软件讨论</a:t>
            </a:r>
            <a:r>
              <a:rPr lang="en-US" altLang="zh-CN" dirty="0"/>
              <a:t>.ppt</a:t>
            </a:r>
          </a:p>
          <a:p>
            <a:pPr lvl="1"/>
            <a:r>
              <a:rPr lang="zh-CN" altLang="en-US" dirty="0"/>
              <a:t>介绍测试系统组成，并讨论如何开展后续工作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07D63B-EC76-4C5A-9D0B-00F122E5DBE3}"/>
              </a:ext>
            </a:extLst>
          </p:cNvPr>
          <p:cNvSpPr txBox="1"/>
          <p:nvPr/>
        </p:nvSpPr>
        <p:spPr>
          <a:xfrm>
            <a:off x="1358517" y="147549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芯片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0C35110-2810-4F0B-9275-E9342F4E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01" y="1934864"/>
            <a:ext cx="2754312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EC142CB-8FC1-4FCE-974B-4B36766674B5}"/>
              </a:ext>
            </a:extLst>
          </p:cNvPr>
          <p:cNvCxnSpPr/>
          <p:nvPr/>
        </p:nvCxnSpPr>
        <p:spPr>
          <a:xfrm rot="5400000">
            <a:off x="-1267531" y="4256583"/>
            <a:ext cx="464502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CCB98D0-7DBC-4DD0-898B-8401B8D07C8C}"/>
              </a:ext>
            </a:extLst>
          </p:cNvPr>
          <p:cNvCxnSpPr/>
          <p:nvPr/>
        </p:nvCxnSpPr>
        <p:spPr>
          <a:xfrm>
            <a:off x="1268501" y="1791989"/>
            <a:ext cx="2714625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6728FF9A-D7C2-4642-8FB9-F1C9E5D0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438" y="1506239"/>
            <a:ext cx="1357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/>
              <a:t>6.1mm</a:t>
            </a:r>
            <a:endParaRPr lang="zh-CN" altLang="en-US" sz="1600"/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E3B268D4-2784-4E60-906D-1EBBA99FB3B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8851" y="4016076"/>
            <a:ext cx="1357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/>
              <a:t>10.4mm</a:t>
            </a:r>
            <a:endParaRPr lang="zh-CN" altLang="en-US" sz="160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6F14C4F-CEFE-419A-9BFC-438B7866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70" y="4440306"/>
            <a:ext cx="2701790" cy="21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5271AC1-2AE4-4582-9573-D77CBE4E1343}"/>
              </a:ext>
            </a:extLst>
          </p:cNvPr>
          <p:cNvSpPr txBox="1"/>
          <p:nvPr/>
        </p:nvSpPr>
        <p:spPr>
          <a:xfrm>
            <a:off x="4656870" y="407707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芯片子板（准备中）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B4DDD65-5E5A-4D2D-9A7F-7BCA2027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4442525"/>
            <a:ext cx="2880320" cy="215482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A40F148-1959-4FEE-86B8-36F9FC320FF8}"/>
              </a:ext>
            </a:extLst>
          </p:cNvPr>
          <p:cNvSpPr txBox="1"/>
          <p:nvPr/>
        </p:nvSpPr>
        <p:spPr>
          <a:xfrm>
            <a:off x="8256239" y="40677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FPGA</a:t>
            </a:r>
            <a:r>
              <a:rPr lang="zh-CN" altLang="en-US" dirty="0"/>
              <a:t>开发板（</a:t>
            </a:r>
            <a:r>
              <a:rPr lang="en-US" altLang="zh-CN" dirty="0"/>
              <a:t>KC705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620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5D4F700-8117-43F3-9FC2-12B5A6035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t="18872" r="18872" b="19121"/>
          <a:stretch/>
        </p:blipFill>
        <p:spPr>
          <a:xfrm>
            <a:off x="7120248" y="4149083"/>
            <a:ext cx="1633400" cy="16561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D253CF7-2FCB-4282-9671-3CFD8A243C53}"/>
              </a:ext>
            </a:extLst>
          </p:cNvPr>
          <p:cNvSpPr/>
          <p:nvPr/>
        </p:nvSpPr>
        <p:spPr>
          <a:xfrm>
            <a:off x="335360" y="4437112"/>
            <a:ext cx="2520280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69DC69-CF7D-4B9B-9C48-68BAE0D02356}"/>
              </a:ext>
            </a:extLst>
          </p:cNvPr>
          <p:cNvSpPr/>
          <p:nvPr/>
        </p:nvSpPr>
        <p:spPr>
          <a:xfrm>
            <a:off x="3281040" y="4437112"/>
            <a:ext cx="2520280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88DF93-7796-41B1-84EA-88B6E68B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测试系统组成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98C753-8A07-47BF-95D4-8FCEE513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7"/>
            <a:ext cx="11521280" cy="5587325"/>
          </a:xfrm>
        </p:spPr>
        <p:txBody>
          <a:bodyPr/>
          <a:lstStyle/>
          <a:p>
            <a:r>
              <a:rPr lang="zh-CN" altLang="en-US" dirty="0"/>
              <a:t>芯片，测试子板，</a:t>
            </a:r>
            <a:r>
              <a:rPr lang="en-US" altLang="zh-CN" dirty="0"/>
              <a:t>FPGA</a:t>
            </a:r>
            <a:r>
              <a:rPr lang="zh-CN" altLang="en-US" dirty="0"/>
              <a:t>开发板，计算机</a:t>
            </a:r>
            <a:endParaRPr lang="en-US" altLang="zh-CN" dirty="0"/>
          </a:p>
          <a:p>
            <a:pPr lvl="1"/>
            <a:r>
              <a:rPr lang="zh-CN" altLang="en-US" dirty="0"/>
              <a:t>芯片</a:t>
            </a:r>
            <a:r>
              <a:rPr lang="en-US" altLang="zh-CN" dirty="0"/>
              <a:t>wire bonding</a:t>
            </a:r>
            <a:r>
              <a:rPr lang="zh-CN" altLang="en-US" dirty="0"/>
              <a:t>安装在测试子板上</a:t>
            </a:r>
            <a:endParaRPr lang="en-US" altLang="zh-CN" dirty="0"/>
          </a:p>
          <a:p>
            <a:pPr lvl="1"/>
            <a:r>
              <a:rPr lang="zh-CN" altLang="en-US" dirty="0"/>
              <a:t>子板与</a:t>
            </a:r>
            <a:r>
              <a:rPr lang="en-US" altLang="zh-CN" dirty="0"/>
              <a:t>FPGA</a:t>
            </a:r>
            <a:r>
              <a:rPr lang="zh-CN" altLang="en-US" dirty="0"/>
              <a:t>开发板通过高密度插座连接</a:t>
            </a:r>
            <a:endParaRPr lang="en-US" altLang="zh-CN" dirty="0"/>
          </a:p>
          <a:p>
            <a:pPr lvl="1"/>
            <a:r>
              <a:rPr lang="zh-CN" altLang="en-US" dirty="0"/>
              <a:t>开发板与计算机之间通过</a:t>
            </a:r>
            <a:r>
              <a:rPr lang="en-US" altLang="zh-CN" dirty="0"/>
              <a:t>ethernet</a:t>
            </a:r>
            <a:r>
              <a:rPr lang="zh-CN" altLang="en-US" dirty="0"/>
              <a:t>连接</a:t>
            </a:r>
            <a:endParaRPr lang="en-US" altLang="zh-CN" dirty="0"/>
          </a:p>
          <a:p>
            <a:pPr lvl="1"/>
            <a:r>
              <a:rPr lang="zh-CN" altLang="en-US" dirty="0"/>
              <a:t>芯片控制主要通过</a:t>
            </a:r>
            <a:r>
              <a:rPr lang="en-US" altLang="zh-CN" dirty="0"/>
              <a:t>FPGA</a:t>
            </a:r>
            <a:r>
              <a:rPr lang="zh-CN" altLang="en-US" dirty="0"/>
              <a:t>实现</a:t>
            </a:r>
            <a:endParaRPr lang="en-US" altLang="zh-CN" dirty="0"/>
          </a:p>
          <a:p>
            <a:pPr lvl="1"/>
            <a:r>
              <a:rPr lang="zh-CN" altLang="en-US" dirty="0"/>
              <a:t>数据处理主要通过计算机软件实现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43615F6-C663-486A-AC2D-35BB018987DB}"/>
              </a:ext>
            </a:extLst>
          </p:cNvPr>
          <p:cNvSpPr/>
          <p:nvPr/>
        </p:nvSpPr>
        <p:spPr>
          <a:xfrm>
            <a:off x="695400" y="5661248"/>
            <a:ext cx="144016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JadePix3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58B2A57-7583-4953-BEBB-4A09D7DD0E53}"/>
              </a:ext>
            </a:extLst>
          </p:cNvPr>
          <p:cNvSpPr/>
          <p:nvPr/>
        </p:nvSpPr>
        <p:spPr>
          <a:xfrm>
            <a:off x="3785096" y="4797152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FPGA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94C0A8-68EC-45EB-8CAE-E0AA283B9219}"/>
              </a:ext>
            </a:extLst>
          </p:cNvPr>
          <p:cNvSpPr/>
          <p:nvPr/>
        </p:nvSpPr>
        <p:spPr>
          <a:xfrm>
            <a:off x="1487488" y="4653136"/>
            <a:ext cx="648072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DAC</a:t>
            </a:r>
            <a:endParaRPr lang="zh-CN" altLang="en-US" sz="1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7E53F4-2A75-43DF-97DC-2F709D053DA4}"/>
              </a:ext>
            </a:extLst>
          </p:cNvPr>
          <p:cNvSpPr/>
          <p:nvPr/>
        </p:nvSpPr>
        <p:spPr>
          <a:xfrm>
            <a:off x="2855640" y="4797152"/>
            <a:ext cx="144016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730A0D-29EB-4FB4-8E7E-362354F78659}"/>
              </a:ext>
            </a:extLst>
          </p:cNvPr>
          <p:cNvSpPr/>
          <p:nvPr/>
        </p:nvSpPr>
        <p:spPr>
          <a:xfrm>
            <a:off x="3137024" y="4797152"/>
            <a:ext cx="144016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70F37B8-1D32-4E10-B1E9-E78C9CE13DD5}"/>
              </a:ext>
            </a:extLst>
          </p:cNvPr>
          <p:cNvSpPr/>
          <p:nvPr/>
        </p:nvSpPr>
        <p:spPr>
          <a:xfrm>
            <a:off x="5801320" y="5373216"/>
            <a:ext cx="14401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A154558-68A1-4540-AB59-FA2027A4C2FC}"/>
              </a:ext>
            </a:extLst>
          </p:cNvPr>
          <p:cNvGrpSpPr/>
          <p:nvPr/>
        </p:nvGrpSpPr>
        <p:grpSpPr>
          <a:xfrm>
            <a:off x="5945336" y="5157192"/>
            <a:ext cx="1440160" cy="360040"/>
            <a:chOff x="6649280" y="4293096"/>
            <a:chExt cx="1440160" cy="36004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EF6DD55-646E-4F18-BEC7-22BA237A4CF8}"/>
                </a:ext>
              </a:extLst>
            </p:cNvPr>
            <p:cNvSpPr/>
            <p:nvPr/>
          </p:nvSpPr>
          <p:spPr>
            <a:xfrm>
              <a:off x="7104112" y="4293096"/>
              <a:ext cx="360040" cy="36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0EACBB7-DB8B-4EBA-B0F6-4652595F517A}"/>
                </a:ext>
              </a:extLst>
            </p:cNvPr>
            <p:cNvSpPr/>
            <p:nvPr/>
          </p:nvSpPr>
          <p:spPr>
            <a:xfrm>
              <a:off x="7256512" y="4293096"/>
              <a:ext cx="360040" cy="360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417D434-D80E-4B5F-83D4-AE48AD5DDC7F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 flipH="1">
              <a:off x="6649280" y="4653096"/>
              <a:ext cx="63485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9157592-D4A9-4C2A-AE51-E2482878E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4152" y="4653096"/>
              <a:ext cx="625288" cy="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image20.png">
            <a:extLst>
              <a:ext uri="{FF2B5EF4-FFF2-40B4-BE49-F238E27FC236}">
                <a16:creationId xmlns:a16="http://schemas.microsoft.com/office/drawing/2014/main" id="{B44009BB-E13D-4640-BD3E-CF3B71642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9759" y="3284770"/>
            <a:ext cx="2372905" cy="3163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9C25102C-B154-4407-838C-DEE1DAED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59" y="1268760"/>
            <a:ext cx="2389201" cy="19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F5506D8-79F1-4E07-AD1A-E1342176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</a:t>
            </a:r>
            <a:r>
              <a:rPr lang="zh-CN" altLang="en-US" dirty="0"/>
              <a:t>固件与软件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E468957-EEBC-4007-9BF8-529D012F55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FPGA</a:t>
            </a:r>
            <a:r>
              <a:rPr lang="zh-CN" altLang="en-US" dirty="0"/>
              <a:t>固件框架</a:t>
            </a:r>
            <a:endParaRPr lang="en-US" altLang="zh-CN" dirty="0"/>
          </a:p>
          <a:p>
            <a:pPr lvl="1"/>
            <a:r>
              <a:rPr lang="zh-CN" altLang="en-US" dirty="0"/>
              <a:t>芯片控制模块</a:t>
            </a:r>
            <a:endParaRPr lang="en-US" altLang="zh-CN" dirty="0"/>
          </a:p>
          <a:p>
            <a:pPr lvl="1"/>
            <a:r>
              <a:rPr lang="en-US" altLang="zh-CN" dirty="0"/>
              <a:t>DAC</a:t>
            </a:r>
            <a:r>
              <a:rPr lang="zh-CN" altLang="en-US" dirty="0"/>
              <a:t>配置模块</a:t>
            </a:r>
            <a:endParaRPr lang="en-US" altLang="zh-CN" dirty="0"/>
          </a:p>
          <a:p>
            <a:pPr lvl="1"/>
            <a:r>
              <a:rPr lang="zh-CN" altLang="en-US" dirty="0"/>
              <a:t>数据组装与发送</a:t>
            </a:r>
            <a:endParaRPr lang="en-US" altLang="zh-CN" dirty="0"/>
          </a:p>
          <a:p>
            <a:pPr lvl="1"/>
            <a:r>
              <a:rPr lang="en-US" altLang="zh-CN" dirty="0"/>
              <a:t>TCP/IP</a:t>
            </a:r>
            <a:r>
              <a:rPr lang="zh-CN" altLang="en-US" dirty="0"/>
              <a:t>接口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C41B400-37B4-4B06-99B9-BC3AE7CC6E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软件操作流程</a:t>
            </a:r>
            <a:endParaRPr lang="en-US" altLang="zh-CN" dirty="0"/>
          </a:p>
          <a:p>
            <a:pPr lvl="1"/>
            <a:r>
              <a:rPr lang="zh-CN" altLang="en-US" dirty="0"/>
              <a:t>建立连接</a:t>
            </a:r>
            <a:endParaRPr lang="en-US" altLang="zh-CN" dirty="0"/>
          </a:p>
          <a:p>
            <a:pPr lvl="1"/>
            <a:r>
              <a:rPr lang="zh-CN" altLang="en-US" dirty="0"/>
              <a:t>配置参数</a:t>
            </a:r>
            <a:endParaRPr lang="en-US" altLang="zh-CN" dirty="0"/>
          </a:p>
          <a:p>
            <a:pPr lvl="1"/>
            <a:r>
              <a:rPr lang="zh-CN" altLang="en-US" dirty="0"/>
              <a:t>取数与存储</a:t>
            </a:r>
            <a:endParaRPr lang="en-US" altLang="zh-CN" dirty="0"/>
          </a:p>
          <a:p>
            <a:pPr lvl="1"/>
            <a:r>
              <a:rPr lang="zh-CN" altLang="en-US" dirty="0"/>
              <a:t>在线显示</a:t>
            </a:r>
            <a:endParaRPr lang="en-US" altLang="zh-CN" dirty="0"/>
          </a:p>
          <a:p>
            <a:pPr lvl="1"/>
            <a:r>
              <a:rPr lang="zh-CN" altLang="en-US" dirty="0"/>
              <a:t>离线数据处理一般用</a:t>
            </a:r>
            <a:r>
              <a:rPr lang="en-US" altLang="zh-CN" dirty="0"/>
              <a:t>root</a:t>
            </a:r>
            <a:r>
              <a:rPr lang="zh-CN" altLang="en-US" dirty="0"/>
              <a:t>完成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2C05B2-F736-41EB-BB5D-64BD8DAF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1" t="29000" r="12791" b="5900"/>
          <a:stretch/>
        </p:blipFill>
        <p:spPr>
          <a:xfrm>
            <a:off x="47328" y="3573016"/>
            <a:ext cx="6048672" cy="29763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55ACFFA-116A-4891-9C04-FBEC0CDA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44" t="34250" r="21060" b="26534"/>
          <a:stretch/>
        </p:blipFill>
        <p:spPr>
          <a:xfrm>
            <a:off x="6168008" y="3573016"/>
            <a:ext cx="5976664" cy="29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2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405342C-F30C-425A-9A38-824DA01E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</a:t>
            </a:r>
            <a:r>
              <a:rPr lang="zh-CN" altLang="en-US" dirty="0"/>
              <a:t>主要功能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CF9DC6-3B55-4359-8345-A24853CD3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芯片内的寄存器配置</a:t>
            </a:r>
            <a:endParaRPr lang="en-US" altLang="zh-CN" dirty="0"/>
          </a:p>
          <a:p>
            <a:pPr lvl="1"/>
            <a:r>
              <a:rPr lang="en-US" altLang="zh-CN" dirty="0"/>
              <a:t>SPI</a:t>
            </a:r>
            <a:r>
              <a:rPr lang="zh-CN" altLang="en-US" dirty="0"/>
              <a:t>接口的全局寄存器</a:t>
            </a:r>
            <a:endParaRPr lang="en-US" altLang="zh-CN" dirty="0"/>
          </a:p>
          <a:p>
            <a:pPr lvl="1"/>
            <a:r>
              <a:rPr lang="zh-CN" altLang="en-US" dirty="0"/>
              <a:t>行列寻址的像素内寄存器</a:t>
            </a:r>
            <a:endParaRPr lang="en-US" altLang="zh-CN" dirty="0"/>
          </a:p>
          <a:p>
            <a:r>
              <a:rPr lang="zh-CN" altLang="en-US" dirty="0"/>
              <a:t>测试子板上的</a:t>
            </a:r>
            <a:r>
              <a:rPr lang="en-US" altLang="zh-CN" dirty="0"/>
              <a:t>DAC</a:t>
            </a:r>
            <a:r>
              <a:rPr lang="zh-CN" altLang="en-US" dirty="0"/>
              <a:t>配置</a:t>
            </a:r>
            <a:endParaRPr lang="en-US" altLang="zh-CN" dirty="0"/>
          </a:p>
          <a:p>
            <a:r>
              <a:rPr lang="en-US" altLang="zh-CN" dirty="0"/>
              <a:t>Rolling shutter</a:t>
            </a:r>
            <a:r>
              <a:rPr lang="zh-CN" altLang="en-US" dirty="0"/>
              <a:t>行扫描控制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数据读出算法实现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芯片内预留了读出算法的控制接口</a:t>
            </a:r>
            <a:endParaRPr lang="en-US" altLang="zh-CN" dirty="0"/>
          </a:p>
          <a:p>
            <a:pPr lvl="1"/>
            <a:r>
              <a:rPr lang="zh-CN" altLang="en-US" dirty="0"/>
              <a:t>在</a:t>
            </a:r>
            <a:r>
              <a:rPr lang="en-US" altLang="zh-CN" dirty="0"/>
              <a:t>FPGA</a:t>
            </a:r>
            <a:r>
              <a:rPr lang="zh-CN" altLang="en-US" dirty="0"/>
              <a:t>内实现算法优化</a:t>
            </a:r>
            <a:endParaRPr lang="en-US" altLang="zh-CN" dirty="0"/>
          </a:p>
          <a:p>
            <a:r>
              <a:rPr lang="zh-CN" altLang="en-US" dirty="0"/>
              <a:t>接收并行数据，并与行扫描同步</a:t>
            </a:r>
            <a:endParaRPr lang="en-US" altLang="zh-CN" dirty="0"/>
          </a:p>
          <a:p>
            <a:r>
              <a:rPr lang="zh-CN" altLang="en-US" dirty="0"/>
              <a:t>接收高速串行数据，并与系统时钟同步</a:t>
            </a:r>
            <a:endParaRPr lang="en-US" altLang="zh-CN" dirty="0"/>
          </a:p>
          <a:p>
            <a:pPr lvl="1"/>
            <a:r>
              <a:rPr lang="zh-CN" altLang="en-US" dirty="0"/>
              <a:t>外部提供系统时钟，或者用恢复时钟</a:t>
            </a:r>
            <a:endParaRPr lang="en-US" altLang="zh-CN" dirty="0"/>
          </a:p>
          <a:p>
            <a:r>
              <a:rPr lang="zh-CN" altLang="en-US" dirty="0"/>
              <a:t>与上位机之间</a:t>
            </a:r>
            <a:r>
              <a:rPr lang="en-US" altLang="zh-CN" dirty="0"/>
              <a:t>TCP/IP</a:t>
            </a:r>
            <a:r>
              <a:rPr lang="zh-CN" altLang="en-US" dirty="0"/>
              <a:t>或者</a:t>
            </a:r>
            <a:r>
              <a:rPr lang="en-US" altLang="zh-CN" dirty="0"/>
              <a:t>UDP</a:t>
            </a:r>
            <a:r>
              <a:rPr lang="zh-CN" altLang="en-US" dirty="0"/>
              <a:t>通信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DB078C-DF6B-42D1-93CF-558A6A47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88" y="14747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4F0BE2E-7644-489D-A102-72031DC32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12021"/>
              </p:ext>
            </p:extLst>
          </p:nvPr>
        </p:nvGraphicFramePr>
        <p:xfrm>
          <a:off x="6528048" y="1680815"/>
          <a:ext cx="5227638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" name="Presentation" r:id="rId3" imgW="4601143" imgH="3450364" progId="PowerPoint.Show.12">
                  <p:embed/>
                </p:oleObj>
              </mc:Choice>
              <mc:Fallback>
                <p:oleObj name="Presentation" r:id="rId3" imgW="4601143" imgH="3450364" progId="PowerPoint.Show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1680815"/>
                        <a:ext cx="5227638" cy="39084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3C4160D6-76CC-463A-B972-58D1A06EB053}"/>
              </a:ext>
            </a:extLst>
          </p:cNvPr>
          <p:cNvSpPr txBox="1"/>
          <p:nvPr/>
        </p:nvSpPr>
        <p:spPr>
          <a:xfrm>
            <a:off x="6528048" y="1268760"/>
            <a:ext cx="522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芯片内的数据缓存结构与读出控制框图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718EFAA-037C-46CA-A743-B047FD7D9416}"/>
              </a:ext>
            </a:extLst>
          </p:cNvPr>
          <p:cNvSpPr/>
          <p:nvPr/>
        </p:nvSpPr>
        <p:spPr>
          <a:xfrm>
            <a:off x="6384032" y="2636912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901E1F6-E9A2-4ECA-90D9-95AE1E86835E}"/>
              </a:ext>
            </a:extLst>
          </p:cNvPr>
          <p:cNvSpPr/>
          <p:nvPr/>
        </p:nvSpPr>
        <p:spPr>
          <a:xfrm>
            <a:off x="6456040" y="3861048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29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AD282-CECD-4CC5-B321-3AD93C9A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</a:t>
            </a:r>
            <a:r>
              <a:rPr lang="zh-CN" altLang="en-US" dirty="0"/>
              <a:t>主要功能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255EC58-6013-4B67-88D8-E5587B8A9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69895"/>
              </p:ext>
            </p:extLst>
          </p:nvPr>
        </p:nvGraphicFramePr>
        <p:xfrm>
          <a:off x="335360" y="1988842"/>
          <a:ext cx="5040560" cy="33603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26233844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728089443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/>
                        <a:t>功能模块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/>
                        <a:t>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98441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片外</a:t>
                      </a:r>
                      <a:r>
                        <a:rPr lang="en-US" altLang="zh-CN" sz="1600" dirty="0"/>
                        <a:t>DAC</a:t>
                      </a:r>
                      <a:r>
                        <a:rPr lang="zh-CN" altLang="en-US" sz="1600" dirty="0"/>
                        <a:t>配置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已有代码</a:t>
                      </a:r>
                      <a:endParaRPr lang="zh-CN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1756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SPI</a:t>
                      </a:r>
                      <a:r>
                        <a:rPr lang="zh-CN" altLang="en-US" sz="1600" dirty="0"/>
                        <a:t>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已有代码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8003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像素阵列控制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卢云鹏提供工作模式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5405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缓存控制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董文豪提供工作模式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9756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时钟管理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TBD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9057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TCP/IP</a:t>
                      </a:r>
                      <a:r>
                        <a:rPr lang="zh-CN" altLang="en-US" sz="1600" dirty="0"/>
                        <a:t>通信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TBD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5700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5ADD657F-9F1D-403F-B502-C16284F0EE02}"/>
              </a:ext>
            </a:extLst>
          </p:cNvPr>
          <p:cNvSpPr txBox="1"/>
          <p:nvPr/>
        </p:nvSpPr>
        <p:spPr>
          <a:xfrm>
            <a:off x="1055440" y="16195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按功能模块划分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F6BC6E-7024-4AC4-B778-E5ADAF7DC7DB}"/>
              </a:ext>
            </a:extLst>
          </p:cNvPr>
          <p:cNvSpPr txBox="1"/>
          <p:nvPr/>
        </p:nvSpPr>
        <p:spPr>
          <a:xfrm>
            <a:off x="7536160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各类数据读出需要的功能模块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A048B2D-B472-4EFA-92C4-324AD39AA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28620"/>
              </p:ext>
            </p:extLst>
          </p:nvPr>
        </p:nvGraphicFramePr>
        <p:xfrm>
          <a:off x="6829309" y="1974642"/>
          <a:ext cx="5040560" cy="19939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171877039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980145788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75660701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900763940"/>
                    </a:ext>
                  </a:extLst>
                </a:gridCol>
              </a:tblGrid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数据类型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HitMap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并行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串行</a:t>
                      </a:r>
                      <a:endParaRPr lang="zh-CN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94426"/>
                  </a:ext>
                </a:extLst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像素阵列控制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34054"/>
                  </a:ext>
                </a:extLst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缓存控制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11491"/>
                  </a:ext>
                </a:extLst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时钟管理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5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79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C3C7F-12AC-472B-8FAC-1A2A361E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像素阵列控制的工作模式</a:t>
            </a:r>
          </a:p>
        </p:txBody>
      </p:sp>
      <p:sp>
        <p:nvSpPr>
          <p:cNvPr id="4" name="内容占位符 5">
            <a:extLst>
              <a:ext uri="{FF2B5EF4-FFF2-40B4-BE49-F238E27FC236}">
                <a16:creationId xmlns:a16="http://schemas.microsoft.com/office/drawing/2014/main" id="{4CFB8754-BE45-4289-AE64-DD879FE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7"/>
            <a:ext cx="11521280" cy="5587325"/>
          </a:xfrm>
        </p:spPr>
        <p:txBody>
          <a:bodyPr/>
          <a:lstStyle/>
          <a:p>
            <a:r>
              <a:rPr lang="zh-CN" altLang="en-US" dirty="0"/>
              <a:t>写像素阵列寄存器</a:t>
            </a:r>
            <a:endParaRPr lang="en-US" altLang="zh-CN" dirty="0"/>
          </a:p>
          <a:p>
            <a:pPr lvl="1"/>
            <a:r>
              <a:rPr lang="zh-CN" altLang="en-US" dirty="0"/>
              <a:t>共</a:t>
            </a:r>
            <a:r>
              <a:rPr lang="en-US" altLang="zh-CN" dirty="0"/>
              <a:t>512</a:t>
            </a:r>
            <a:r>
              <a:rPr lang="zh-CN" altLang="en-US" dirty="0"/>
              <a:t>行，</a:t>
            </a:r>
            <a:r>
              <a:rPr lang="en-US" altLang="zh-CN" dirty="0"/>
              <a:t>192</a:t>
            </a:r>
            <a:r>
              <a:rPr lang="zh-CN" altLang="en-US" dirty="0"/>
              <a:t>列</a:t>
            </a:r>
            <a:endParaRPr lang="en-US" altLang="zh-CN" dirty="0"/>
          </a:p>
          <a:p>
            <a:pPr lvl="1"/>
            <a:r>
              <a:rPr lang="zh-CN" altLang="en-US" dirty="0"/>
              <a:t>每个像素包括</a:t>
            </a:r>
            <a:r>
              <a:rPr lang="en-US" altLang="zh-CN" dirty="0"/>
              <a:t>PULSE</a:t>
            </a:r>
            <a:r>
              <a:rPr lang="zh-CN" altLang="en-US" dirty="0"/>
              <a:t>和</a:t>
            </a:r>
            <a:r>
              <a:rPr lang="en-US" altLang="zh-CN" dirty="0"/>
              <a:t>MASK</a:t>
            </a:r>
            <a:r>
              <a:rPr lang="zh-CN" altLang="en-US" dirty="0"/>
              <a:t>两个寄存器</a:t>
            </a:r>
            <a:endParaRPr lang="en-US" altLang="zh-CN" dirty="0"/>
          </a:p>
          <a:p>
            <a:r>
              <a:rPr lang="zh-CN" altLang="en-US" dirty="0"/>
              <a:t>像素阵列</a:t>
            </a:r>
            <a:r>
              <a:rPr lang="en-US" altLang="zh-CN" dirty="0"/>
              <a:t>Global shutter</a:t>
            </a:r>
            <a:r>
              <a:rPr lang="zh-CN" altLang="en-US" dirty="0"/>
              <a:t>操作</a:t>
            </a:r>
            <a:endParaRPr lang="en-US" altLang="zh-CN" dirty="0"/>
          </a:p>
          <a:p>
            <a:pPr lvl="1"/>
            <a:r>
              <a:rPr lang="zh-CN" altLang="en-US" dirty="0"/>
              <a:t>按预定时间曝光</a:t>
            </a:r>
            <a:endParaRPr lang="en-US" altLang="zh-CN" dirty="0"/>
          </a:p>
          <a:p>
            <a:pPr lvl="1"/>
            <a:r>
              <a:rPr lang="zh-CN" altLang="en-US" dirty="0"/>
              <a:t>行扫描（仅一帧）</a:t>
            </a:r>
            <a:endParaRPr lang="en-US" altLang="zh-CN" dirty="0"/>
          </a:p>
          <a:p>
            <a:r>
              <a:rPr lang="zh-CN" altLang="en-US" dirty="0"/>
              <a:t>像素阵列</a:t>
            </a:r>
            <a:r>
              <a:rPr lang="en-US" altLang="zh-CN" dirty="0"/>
              <a:t>Rolling shutter</a:t>
            </a:r>
            <a:r>
              <a:rPr lang="zh-CN" altLang="en-US" dirty="0"/>
              <a:t>操作</a:t>
            </a:r>
            <a:endParaRPr lang="en-US" altLang="zh-CN" dirty="0"/>
          </a:p>
          <a:p>
            <a:pPr lvl="1"/>
            <a:r>
              <a:rPr lang="zh-CN" altLang="en-US" dirty="0"/>
              <a:t>无曝光时间</a:t>
            </a:r>
            <a:endParaRPr lang="en-US" altLang="zh-CN" dirty="0"/>
          </a:p>
          <a:p>
            <a:pPr lvl="1"/>
            <a:r>
              <a:rPr lang="zh-CN" altLang="en-US" dirty="0"/>
              <a:t>行扫描（一帧接一帧）</a:t>
            </a:r>
            <a:endParaRPr lang="en-US" altLang="zh-CN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5D2AE0F-6977-4E8A-B587-826B8FC81CDC}"/>
              </a:ext>
            </a:extLst>
          </p:cNvPr>
          <p:cNvSpPr/>
          <p:nvPr/>
        </p:nvSpPr>
        <p:spPr>
          <a:xfrm>
            <a:off x="7896200" y="3069040"/>
            <a:ext cx="720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idle</a:t>
            </a:r>
            <a:endParaRPr lang="zh-CN" altLang="en-US" sz="1400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CD491EE-38BC-4C1F-B90F-5F68FE1E9259}"/>
              </a:ext>
            </a:extLst>
          </p:cNvPr>
          <p:cNvSpPr/>
          <p:nvPr/>
        </p:nvSpPr>
        <p:spPr>
          <a:xfrm>
            <a:off x="7608168" y="1628800"/>
            <a:ext cx="1296144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写寄存器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E3C37DD-04F9-4F7F-9671-CA0FD08F48C7}"/>
              </a:ext>
            </a:extLst>
          </p:cNvPr>
          <p:cNvSpPr/>
          <p:nvPr/>
        </p:nvSpPr>
        <p:spPr>
          <a:xfrm>
            <a:off x="6240016" y="4509120"/>
            <a:ext cx="1296144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行扫描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3DD905F-6FCB-46E8-94E1-54E57F05DE87}"/>
              </a:ext>
            </a:extLst>
          </p:cNvPr>
          <p:cNvSpPr/>
          <p:nvPr/>
        </p:nvSpPr>
        <p:spPr>
          <a:xfrm>
            <a:off x="9336360" y="4365104"/>
            <a:ext cx="1296144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按预定时间曝光</a:t>
            </a:r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ABD1D06D-F70D-4AFB-9AF7-43B51F802FC9}"/>
              </a:ext>
            </a:extLst>
          </p:cNvPr>
          <p:cNvSpPr/>
          <p:nvPr/>
        </p:nvSpPr>
        <p:spPr>
          <a:xfrm>
            <a:off x="7752184" y="2249294"/>
            <a:ext cx="1296144" cy="1080120"/>
          </a:xfrm>
          <a:prstGeom prst="arc">
            <a:avLst>
              <a:gd name="adj1" fmla="val 8302328"/>
              <a:gd name="adj2" fmla="val 13504323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AEBA0EDE-0544-4E2A-B1CC-A324F9025A25}"/>
              </a:ext>
            </a:extLst>
          </p:cNvPr>
          <p:cNvSpPr/>
          <p:nvPr/>
        </p:nvSpPr>
        <p:spPr>
          <a:xfrm flipH="1" flipV="1">
            <a:off x="7464152" y="2204864"/>
            <a:ext cx="1296144" cy="1080120"/>
          </a:xfrm>
          <a:prstGeom prst="arc">
            <a:avLst>
              <a:gd name="adj1" fmla="val 8302328"/>
              <a:gd name="adj2" fmla="val 13504323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6BD6364-4CB5-47DB-B34C-414D6176EE5C}"/>
              </a:ext>
            </a:extLst>
          </p:cNvPr>
          <p:cNvSpPr txBox="1"/>
          <p:nvPr/>
        </p:nvSpPr>
        <p:spPr>
          <a:xfrm>
            <a:off x="7248128" y="261716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开始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EE025BA-3D52-48E4-A5FC-EDB836716263}"/>
              </a:ext>
            </a:extLst>
          </p:cNvPr>
          <p:cNvSpPr txBox="1"/>
          <p:nvPr/>
        </p:nvSpPr>
        <p:spPr>
          <a:xfrm>
            <a:off x="8760296" y="261716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完成</a:t>
            </a:r>
          </a:p>
        </p:txBody>
      </p:sp>
      <p:sp>
        <p:nvSpPr>
          <p:cNvPr id="22" name="弧形 21">
            <a:extLst>
              <a:ext uri="{FF2B5EF4-FFF2-40B4-BE49-F238E27FC236}">
                <a16:creationId xmlns:a16="http://schemas.microsoft.com/office/drawing/2014/main" id="{6AAFD6C7-872D-423B-A398-728F0F39F19A}"/>
              </a:ext>
            </a:extLst>
          </p:cNvPr>
          <p:cNvSpPr/>
          <p:nvPr/>
        </p:nvSpPr>
        <p:spPr>
          <a:xfrm>
            <a:off x="7176120" y="3644943"/>
            <a:ext cx="1872208" cy="1512249"/>
          </a:xfrm>
          <a:prstGeom prst="arc">
            <a:avLst>
              <a:gd name="adj1" fmla="val 10364448"/>
              <a:gd name="adj2" fmla="val 1537495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7EE8028-A641-4A07-9C52-3F1080CDEE04}"/>
              </a:ext>
            </a:extLst>
          </p:cNvPr>
          <p:cNvSpPr txBox="1"/>
          <p:nvPr/>
        </p:nvSpPr>
        <p:spPr>
          <a:xfrm>
            <a:off x="6816080" y="384130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完成</a:t>
            </a:r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id="{0581FD05-86FA-4446-9128-0DA56ECAAE6D}"/>
              </a:ext>
            </a:extLst>
          </p:cNvPr>
          <p:cNvSpPr/>
          <p:nvPr/>
        </p:nvSpPr>
        <p:spPr>
          <a:xfrm flipH="1" flipV="1">
            <a:off x="6456040" y="3212895"/>
            <a:ext cx="1872208" cy="1512249"/>
          </a:xfrm>
          <a:prstGeom prst="arc">
            <a:avLst>
              <a:gd name="adj1" fmla="val 10364448"/>
              <a:gd name="adj2" fmla="val 1537495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C86FF1-63C7-40B7-9DAB-873C9FF5E729}"/>
              </a:ext>
            </a:extLst>
          </p:cNvPr>
          <p:cNvSpPr txBox="1"/>
          <p:nvPr/>
        </p:nvSpPr>
        <p:spPr>
          <a:xfrm>
            <a:off x="8112224" y="42733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RS</a:t>
            </a:r>
            <a:r>
              <a:rPr lang="zh-CN" altLang="en-US" sz="1400" dirty="0"/>
              <a:t>开始</a:t>
            </a: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BD79F1D0-CE7B-4FCB-BAE6-D76CDCE04CD9}"/>
              </a:ext>
            </a:extLst>
          </p:cNvPr>
          <p:cNvSpPr/>
          <p:nvPr/>
        </p:nvSpPr>
        <p:spPr>
          <a:xfrm rot="5400000">
            <a:off x="7788229" y="3897011"/>
            <a:ext cx="1872208" cy="1512249"/>
          </a:xfrm>
          <a:prstGeom prst="arc">
            <a:avLst>
              <a:gd name="adj1" fmla="val 10364448"/>
              <a:gd name="adj2" fmla="val 1537495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AE239F3-FFB6-4B16-951A-5E3F71764AD9}"/>
              </a:ext>
            </a:extLst>
          </p:cNvPr>
          <p:cNvSpPr txBox="1"/>
          <p:nvPr/>
        </p:nvSpPr>
        <p:spPr>
          <a:xfrm>
            <a:off x="9192344" y="3717032"/>
            <a:ext cx="86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GS</a:t>
            </a:r>
            <a:r>
              <a:rPr lang="zh-CN" altLang="en-US" sz="1400" dirty="0"/>
              <a:t>开始</a:t>
            </a:r>
          </a:p>
        </p:txBody>
      </p:sp>
      <p:sp>
        <p:nvSpPr>
          <p:cNvPr id="29" name="弧形 28">
            <a:extLst>
              <a:ext uri="{FF2B5EF4-FFF2-40B4-BE49-F238E27FC236}">
                <a16:creationId xmlns:a16="http://schemas.microsoft.com/office/drawing/2014/main" id="{B436FBB9-0702-4E46-A158-6D4AF3BC8D01}"/>
              </a:ext>
            </a:extLst>
          </p:cNvPr>
          <p:cNvSpPr/>
          <p:nvPr/>
        </p:nvSpPr>
        <p:spPr>
          <a:xfrm rot="16200000">
            <a:off x="7606367" y="3584573"/>
            <a:ext cx="1872208" cy="2655911"/>
          </a:xfrm>
          <a:prstGeom prst="arc">
            <a:avLst>
              <a:gd name="adj1" fmla="val 5899850"/>
              <a:gd name="adj2" fmla="val 1537495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075AA93-E66B-4683-883A-543B75191DC1}"/>
              </a:ext>
            </a:extLst>
          </p:cNvPr>
          <p:cNvSpPr txBox="1"/>
          <p:nvPr/>
        </p:nvSpPr>
        <p:spPr>
          <a:xfrm>
            <a:off x="8256240" y="55172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曝光完成</a:t>
            </a:r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C2FF912C-80E7-4A33-9E9A-5D4714BC22DD}"/>
              </a:ext>
            </a:extLst>
          </p:cNvPr>
          <p:cNvSpPr/>
          <p:nvPr/>
        </p:nvSpPr>
        <p:spPr>
          <a:xfrm>
            <a:off x="7824192" y="1259500"/>
            <a:ext cx="792008" cy="523269"/>
          </a:xfrm>
          <a:prstGeom prst="arc">
            <a:avLst>
              <a:gd name="adj1" fmla="val 9153014"/>
              <a:gd name="adj2" fmla="val 15279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E6E3405C-286B-4617-AEA7-770C9C946B57}"/>
              </a:ext>
            </a:extLst>
          </p:cNvPr>
          <p:cNvSpPr/>
          <p:nvPr/>
        </p:nvSpPr>
        <p:spPr>
          <a:xfrm rot="16200000">
            <a:off x="5850783" y="4565280"/>
            <a:ext cx="503976" cy="535672"/>
          </a:xfrm>
          <a:prstGeom prst="arc">
            <a:avLst>
              <a:gd name="adj1" fmla="val 8315934"/>
              <a:gd name="adj2" fmla="val 3224002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6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2EBB1-D908-4E2A-B727-A130A5BC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写像素寄存器操作时序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C8D460-2DBE-4111-A8FF-683B3A7A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PULSE</a:t>
            </a:r>
            <a:r>
              <a:rPr lang="zh-CN" altLang="en-US" dirty="0"/>
              <a:t>和</a:t>
            </a:r>
            <a:r>
              <a:rPr lang="en-US" altLang="zh-CN" dirty="0"/>
              <a:t>MASK</a:t>
            </a:r>
            <a:r>
              <a:rPr lang="zh-CN" altLang="en-US" dirty="0"/>
              <a:t>都是</a:t>
            </a:r>
            <a:r>
              <a:rPr lang="en-US" altLang="zh-CN" dirty="0"/>
              <a:t>D-latch</a:t>
            </a:r>
            <a:r>
              <a:rPr lang="zh-CN" altLang="en-US" dirty="0"/>
              <a:t>，行列地址选中相应的像素单元后，通过</a:t>
            </a:r>
            <a:r>
              <a:rPr lang="en-US" altLang="zh-CN" dirty="0" err="1"/>
              <a:t>rowselp</a:t>
            </a:r>
            <a:r>
              <a:rPr lang="en-US" altLang="zh-CN" dirty="0"/>
              <a:t>/m</a:t>
            </a:r>
            <a:r>
              <a:rPr lang="zh-CN" altLang="en-US" dirty="0"/>
              <a:t>来判断将</a:t>
            </a:r>
            <a:r>
              <a:rPr lang="en-US" altLang="zh-CN" dirty="0"/>
              <a:t>CON_DATA</a:t>
            </a:r>
            <a:r>
              <a:rPr lang="zh-CN" altLang="en-US" dirty="0"/>
              <a:t>的状态写入相应的寄存器。</a:t>
            </a:r>
            <a:endParaRPr lang="en-US" altLang="zh-CN" dirty="0"/>
          </a:p>
          <a:p>
            <a:pPr lvl="1"/>
            <a:r>
              <a:rPr lang="en-US" altLang="zh-CN" dirty="0"/>
              <a:t>CA_EN, RA_EN</a:t>
            </a:r>
            <a:r>
              <a:rPr lang="zh-CN" altLang="en-US" dirty="0"/>
              <a:t>均应置为有效</a:t>
            </a:r>
            <a:endParaRPr lang="en-US" altLang="zh-CN" dirty="0"/>
          </a:p>
          <a:p>
            <a:pPr lvl="1"/>
            <a:r>
              <a:rPr lang="en-US" altLang="zh-CN" dirty="0"/>
              <a:t>CON_SELM</a:t>
            </a:r>
            <a:r>
              <a:rPr lang="zh-CN" altLang="en-US" dirty="0"/>
              <a:t>和</a:t>
            </a:r>
            <a:r>
              <a:rPr lang="en-US" altLang="zh-CN" dirty="0"/>
              <a:t>CON_SELM</a:t>
            </a:r>
            <a:r>
              <a:rPr lang="zh-CN" altLang="en-US" dirty="0"/>
              <a:t>由软件二选一</a:t>
            </a:r>
            <a:endParaRPr lang="en-US" altLang="zh-CN" dirty="0"/>
          </a:p>
          <a:p>
            <a:pPr lvl="1"/>
            <a:r>
              <a:rPr lang="en-US" altLang="zh-CN" dirty="0"/>
              <a:t>CON_DATA</a:t>
            </a:r>
            <a:r>
              <a:rPr lang="zh-CN" altLang="en-US" dirty="0"/>
              <a:t>由文件写入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8DB3C4E-0C42-4C7B-9178-922EC70CAC7A}"/>
              </a:ext>
            </a:extLst>
          </p:cNvPr>
          <p:cNvCxnSpPr/>
          <p:nvPr/>
        </p:nvCxnSpPr>
        <p:spPr>
          <a:xfrm>
            <a:off x="1631504" y="450912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EF0D58-53B0-49BC-B248-910E3E2BB2CF}"/>
              </a:ext>
            </a:extLst>
          </p:cNvPr>
          <p:cNvCxnSpPr/>
          <p:nvPr/>
        </p:nvCxnSpPr>
        <p:spPr>
          <a:xfrm flipV="1">
            <a:off x="1991544" y="41490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3B3E2D4-30E9-4743-AAD4-A34273268668}"/>
              </a:ext>
            </a:extLst>
          </p:cNvPr>
          <p:cNvCxnSpPr/>
          <p:nvPr/>
        </p:nvCxnSpPr>
        <p:spPr>
          <a:xfrm>
            <a:off x="1991544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0658F60-8398-47C6-B3DB-8B1D2DB8418B}"/>
              </a:ext>
            </a:extLst>
          </p:cNvPr>
          <p:cNvCxnSpPr/>
          <p:nvPr/>
        </p:nvCxnSpPr>
        <p:spPr>
          <a:xfrm>
            <a:off x="2567608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008D35D-3527-4BD2-AE8B-7EE7144BE04F}"/>
              </a:ext>
            </a:extLst>
          </p:cNvPr>
          <p:cNvCxnSpPr/>
          <p:nvPr/>
        </p:nvCxnSpPr>
        <p:spPr>
          <a:xfrm>
            <a:off x="3143672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A2A3A22-03E4-4FB3-BFE9-56CDEF2632A0}"/>
              </a:ext>
            </a:extLst>
          </p:cNvPr>
          <p:cNvCxnSpPr/>
          <p:nvPr/>
        </p:nvCxnSpPr>
        <p:spPr>
          <a:xfrm>
            <a:off x="3719736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A40DBF4-2332-4D0C-A0E8-DBE1EC744FB8}"/>
              </a:ext>
            </a:extLst>
          </p:cNvPr>
          <p:cNvCxnSpPr/>
          <p:nvPr/>
        </p:nvCxnSpPr>
        <p:spPr>
          <a:xfrm>
            <a:off x="1631504" y="5085184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88F0C0E-851D-4B1D-B4C7-62A16C1980C4}"/>
              </a:ext>
            </a:extLst>
          </p:cNvPr>
          <p:cNvCxnSpPr/>
          <p:nvPr/>
        </p:nvCxnSpPr>
        <p:spPr>
          <a:xfrm flipV="1">
            <a:off x="1991544" y="472514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5E74FB0-1FCC-4D2B-BF08-32C67C31907D}"/>
              </a:ext>
            </a:extLst>
          </p:cNvPr>
          <p:cNvCxnSpPr/>
          <p:nvPr/>
        </p:nvCxnSpPr>
        <p:spPr>
          <a:xfrm>
            <a:off x="2567608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2DF8D97-E33C-4BDC-9106-2A01E9CA67C9}"/>
              </a:ext>
            </a:extLst>
          </p:cNvPr>
          <p:cNvCxnSpPr/>
          <p:nvPr/>
        </p:nvCxnSpPr>
        <p:spPr>
          <a:xfrm>
            <a:off x="3143672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98DA984-EBFB-4404-A27E-6557221042BB}"/>
              </a:ext>
            </a:extLst>
          </p:cNvPr>
          <p:cNvCxnSpPr/>
          <p:nvPr/>
        </p:nvCxnSpPr>
        <p:spPr>
          <a:xfrm>
            <a:off x="3719736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CFC6D82-0A77-4309-A721-1B7FE1BABF4A}"/>
              </a:ext>
            </a:extLst>
          </p:cNvPr>
          <p:cNvCxnSpPr/>
          <p:nvPr/>
        </p:nvCxnSpPr>
        <p:spPr>
          <a:xfrm>
            <a:off x="4295800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A37BB79-1D15-4B75-A6FA-F6E5B4F7DB87}"/>
              </a:ext>
            </a:extLst>
          </p:cNvPr>
          <p:cNvCxnSpPr/>
          <p:nvPr/>
        </p:nvCxnSpPr>
        <p:spPr>
          <a:xfrm>
            <a:off x="4871864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698D8DD-E685-45FA-9645-B29F3841C04B}"/>
              </a:ext>
            </a:extLst>
          </p:cNvPr>
          <p:cNvCxnSpPr/>
          <p:nvPr/>
        </p:nvCxnSpPr>
        <p:spPr>
          <a:xfrm>
            <a:off x="1631504" y="5661248"/>
            <a:ext cx="9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6E0D85B-1AD3-47A1-AEB5-D93FE5B9F9C1}"/>
              </a:ext>
            </a:extLst>
          </p:cNvPr>
          <p:cNvCxnSpPr/>
          <p:nvPr/>
        </p:nvCxnSpPr>
        <p:spPr>
          <a:xfrm flipV="1">
            <a:off x="2567608" y="530120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1B5A3B3-67A4-40EB-A82D-58A01A71B1ED}"/>
              </a:ext>
            </a:extLst>
          </p:cNvPr>
          <p:cNvCxnSpPr/>
          <p:nvPr/>
        </p:nvCxnSpPr>
        <p:spPr>
          <a:xfrm>
            <a:off x="5447928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ECF29A1-3FE4-470B-8278-99A3A0D4E54F}"/>
              </a:ext>
            </a:extLst>
          </p:cNvPr>
          <p:cNvCxnSpPr/>
          <p:nvPr/>
        </p:nvCxnSpPr>
        <p:spPr>
          <a:xfrm flipV="1">
            <a:off x="6023992" y="5301208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0EE696D-9265-43E9-A7E9-8F810E3E7763}"/>
              </a:ext>
            </a:extLst>
          </p:cNvPr>
          <p:cNvCxnSpPr/>
          <p:nvPr/>
        </p:nvCxnSpPr>
        <p:spPr>
          <a:xfrm>
            <a:off x="6023992" y="566124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C5544F7-B675-4328-96C5-C6ECF22F4563}"/>
              </a:ext>
            </a:extLst>
          </p:cNvPr>
          <p:cNvCxnSpPr/>
          <p:nvPr/>
        </p:nvCxnSpPr>
        <p:spPr>
          <a:xfrm flipV="1">
            <a:off x="6600056" y="472514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07AEF3B-CB78-40FE-A16B-390337282DE8}"/>
              </a:ext>
            </a:extLst>
          </p:cNvPr>
          <p:cNvCxnSpPr/>
          <p:nvPr/>
        </p:nvCxnSpPr>
        <p:spPr>
          <a:xfrm>
            <a:off x="4295800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038ADD9-66D3-4E93-A5DB-604314B8584D}"/>
              </a:ext>
            </a:extLst>
          </p:cNvPr>
          <p:cNvCxnSpPr/>
          <p:nvPr/>
        </p:nvCxnSpPr>
        <p:spPr>
          <a:xfrm>
            <a:off x="4871864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4418774-FC66-427A-93D1-C3FB1FC73A68}"/>
              </a:ext>
            </a:extLst>
          </p:cNvPr>
          <p:cNvCxnSpPr/>
          <p:nvPr/>
        </p:nvCxnSpPr>
        <p:spPr>
          <a:xfrm>
            <a:off x="5447928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CB0E92B-FF4B-4134-83B5-91FE9B4887B8}"/>
              </a:ext>
            </a:extLst>
          </p:cNvPr>
          <p:cNvCxnSpPr/>
          <p:nvPr/>
        </p:nvCxnSpPr>
        <p:spPr>
          <a:xfrm>
            <a:off x="6023992" y="414908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CE0FC75-F8DD-413B-AB87-66BC9542F55A}"/>
              </a:ext>
            </a:extLst>
          </p:cNvPr>
          <p:cNvCxnSpPr/>
          <p:nvPr/>
        </p:nvCxnSpPr>
        <p:spPr>
          <a:xfrm flipV="1">
            <a:off x="6600056" y="4149080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2BE9DEC-ADDD-4C7F-B212-8784C0034759}"/>
              </a:ext>
            </a:extLst>
          </p:cNvPr>
          <p:cNvCxnSpPr/>
          <p:nvPr/>
        </p:nvCxnSpPr>
        <p:spPr>
          <a:xfrm>
            <a:off x="6600056" y="450912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D7AB9DF-DB99-4B56-AFBE-4A25877363AA}"/>
              </a:ext>
            </a:extLst>
          </p:cNvPr>
          <p:cNvCxnSpPr/>
          <p:nvPr/>
        </p:nvCxnSpPr>
        <p:spPr>
          <a:xfrm>
            <a:off x="6600056" y="414908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299786A-719B-4A5E-AB1F-C98BCBEBB5DB}"/>
              </a:ext>
            </a:extLst>
          </p:cNvPr>
          <p:cNvCxnSpPr/>
          <p:nvPr/>
        </p:nvCxnSpPr>
        <p:spPr>
          <a:xfrm>
            <a:off x="1991544" y="4509120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241C957-89EF-4B0C-B3F0-162979D89EE6}"/>
              </a:ext>
            </a:extLst>
          </p:cNvPr>
          <p:cNvCxnSpPr/>
          <p:nvPr/>
        </p:nvCxnSpPr>
        <p:spPr>
          <a:xfrm flipH="1">
            <a:off x="1631504" y="4149080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51">
            <a:extLst>
              <a:ext uri="{FF2B5EF4-FFF2-40B4-BE49-F238E27FC236}">
                <a16:creationId xmlns:a16="http://schemas.microsoft.com/office/drawing/2014/main" id="{DD72E1FF-F146-4C78-8533-9CC8D2593B33}"/>
              </a:ext>
            </a:extLst>
          </p:cNvPr>
          <p:cNvSpPr txBox="1"/>
          <p:nvPr/>
        </p:nvSpPr>
        <p:spPr>
          <a:xfrm>
            <a:off x="623392" y="420134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err="1"/>
              <a:t>RowAddr</a:t>
            </a:r>
            <a:r>
              <a:rPr lang="en-US" altLang="zh-CN" sz="1400" dirty="0"/>
              <a:t>[8:0]</a:t>
            </a:r>
            <a:endParaRPr lang="zh-CN" altLang="en-US" sz="1400" dirty="0"/>
          </a:p>
        </p:txBody>
      </p:sp>
      <p:sp>
        <p:nvSpPr>
          <p:cNvPr id="37" name="TextBox 57">
            <a:extLst>
              <a:ext uri="{FF2B5EF4-FFF2-40B4-BE49-F238E27FC236}">
                <a16:creationId xmlns:a16="http://schemas.microsoft.com/office/drawing/2014/main" id="{068A3ADB-1DAD-4D17-900E-9C3B719CE038}"/>
              </a:ext>
            </a:extLst>
          </p:cNvPr>
          <p:cNvSpPr txBox="1"/>
          <p:nvPr/>
        </p:nvSpPr>
        <p:spPr>
          <a:xfrm>
            <a:off x="3791744" y="420134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Row N</a:t>
            </a:r>
            <a:endParaRPr lang="zh-CN" altLang="en-US" sz="1400" dirty="0"/>
          </a:p>
        </p:txBody>
      </p:sp>
      <p:sp>
        <p:nvSpPr>
          <p:cNvPr id="38" name="TextBox 58">
            <a:extLst>
              <a:ext uri="{FF2B5EF4-FFF2-40B4-BE49-F238E27FC236}">
                <a16:creationId xmlns:a16="http://schemas.microsoft.com/office/drawing/2014/main" id="{8C6EE607-6B0A-4F5A-9771-35B515A018EA}"/>
              </a:ext>
            </a:extLst>
          </p:cNvPr>
          <p:cNvSpPr txBox="1"/>
          <p:nvPr/>
        </p:nvSpPr>
        <p:spPr>
          <a:xfrm>
            <a:off x="6672064" y="420134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Row N+1</a:t>
            </a:r>
            <a:endParaRPr lang="zh-CN" altLang="en-US" sz="1400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B9D54B5-3C98-4FD0-B0EB-5AB231036959}"/>
              </a:ext>
            </a:extLst>
          </p:cNvPr>
          <p:cNvCxnSpPr/>
          <p:nvPr/>
        </p:nvCxnSpPr>
        <p:spPr>
          <a:xfrm>
            <a:off x="1991544" y="5085184"/>
            <a:ext cx="0" cy="100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EC85B7B-9556-4A16-B48A-0D1E1ECCDB3C}"/>
              </a:ext>
            </a:extLst>
          </p:cNvPr>
          <p:cNvCxnSpPr/>
          <p:nvPr/>
        </p:nvCxnSpPr>
        <p:spPr>
          <a:xfrm>
            <a:off x="6023992" y="5373320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DAC0239-95DB-4023-ACB2-0C11D18A37A3}"/>
              </a:ext>
            </a:extLst>
          </p:cNvPr>
          <p:cNvCxnSpPr/>
          <p:nvPr/>
        </p:nvCxnSpPr>
        <p:spPr>
          <a:xfrm>
            <a:off x="6600056" y="5085184"/>
            <a:ext cx="0" cy="100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82">
            <a:extLst>
              <a:ext uri="{FF2B5EF4-FFF2-40B4-BE49-F238E27FC236}">
                <a16:creationId xmlns:a16="http://schemas.microsoft.com/office/drawing/2014/main" id="{CA469899-52E2-4BDC-90F7-488303A0C514}"/>
              </a:ext>
            </a:extLst>
          </p:cNvPr>
          <p:cNvSpPr txBox="1"/>
          <p:nvPr/>
        </p:nvSpPr>
        <p:spPr>
          <a:xfrm>
            <a:off x="2063552" y="573325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T0</a:t>
            </a:r>
            <a:endParaRPr lang="zh-CN" altLang="en-US" sz="1400" dirty="0"/>
          </a:p>
        </p:txBody>
      </p:sp>
      <p:sp>
        <p:nvSpPr>
          <p:cNvPr id="58" name="TextBox 83">
            <a:extLst>
              <a:ext uri="{FF2B5EF4-FFF2-40B4-BE49-F238E27FC236}">
                <a16:creationId xmlns:a16="http://schemas.microsoft.com/office/drawing/2014/main" id="{E569C053-5D2D-475C-A971-30317B8BCFEC}"/>
              </a:ext>
            </a:extLst>
          </p:cNvPr>
          <p:cNvSpPr txBox="1"/>
          <p:nvPr/>
        </p:nvSpPr>
        <p:spPr>
          <a:xfrm>
            <a:off x="4079776" y="575300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T1</a:t>
            </a:r>
            <a:endParaRPr lang="zh-CN" altLang="en-US" sz="1400" dirty="0"/>
          </a:p>
        </p:txBody>
      </p:sp>
      <p:sp>
        <p:nvSpPr>
          <p:cNvPr id="59" name="TextBox 84">
            <a:extLst>
              <a:ext uri="{FF2B5EF4-FFF2-40B4-BE49-F238E27FC236}">
                <a16:creationId xmlns:a16="http://schemas.microsoft.com/office/drawing/2014/main" id="{A77F6B25-57E5-46C6-9DC4-A933210F3B84}"/>
              </a:ext>
            </a:extLst>
          </p:cNvPr>
          <p:cNvSpPr txBox="1"/>
          <p:nvPr/>
        </p:nvSpPr>
        <p:spPr>
          <a:xfrm>
            <a:off x="6168008" y="573325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T2</a:t>
            </a:r>
            <a:endParaRPr lang="zh-CN" altLang="en-US" sz="1400" dirty="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8F68EC8B-0F03-4749-B22B-12ABF3748ACC}"/>
              </a:ext>
            </a:extLst>
          </p:cNvPr>
          <p:cNvCxnSpPr/>
          <p:nvPr/>
        </p:nvCxnSpPr>
        <p:spPr>
          <a:xfrm>
            <a:off x="1631504" y="393305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1F10A33-AA5B-41DC-96CF-FC94C2FCFBE8}"/>
              </a:ext>
            </a:extLst>
          </p:cNvPr>
          <p:cNvCxnSpPr/>
          <p:nvPr/>
        </p:nvCxnSpPr>
        <p:spPr>
          <a:xfrm flipV="1">
            <a:off x="1991544" y="357301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8F8021A-42BF-4B43-9E0A-880ED046610A}"/>
              </a:ext>
            </a:extLst>
          </p:cNvPr>
          <p:cNvCxnSpPr/>
          <p:nvPr/>
        </p:nvCxnSpPr>
        <p:spPr>
          <a:xfrm>
            <a:off x="1991544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D8A086C6-0D77-41FB-8004-E4E7369C895C}"/>
              </a:ext>
            </a:extLst>
          </p:cNvPr>
          <p:cNvCxnSpPr/>
          <p:nvPr/>
        </p:nvCxnSpPr>
        <p:spPr>
          <a:xfrm>
            <a:off x="2567608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85F3607-D616-41BD-82A6-D0867AFD8C1A}"/>
              </a:ext>
            </a:extLst>
          </p:cNvPr>
          <p:cNvCxnSpPr/>
          <p:nvPr/>
        </p:nvCxnSpPr>
        <p:spPr>
          <a:xfrm>
            <a:off x="3143672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755F604-91E0-4217-A7D1-4B3F465E8EDA}"/>
              </a:ext>
            </a:extLst>
          </p:cNvPr>
          <p:cNvCxnSpPr/>
          <p:nvPr/>
        </p:nvCxnSpPr>
        <p:spPr>
          <a:xfrm>
            <a:off x="3719736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E73860D3-41B9-4EE3-873B-88B928B62463}"/>
              </a:ext>
            </a:extLst>
          </p:cNvPr>
          <p:cNvCxnSpPr/>
          <p:nvPr/>
        </p:nvCxnSpPr>
        <p:spPr>
          <a:xfrm>
            <a:off x="4295800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44D8B250-A46D-4454-A3F2-96F88865017A}"/>
              </a:ext>
            </a:extLst>
          </p:cNvPr>
          <p:cNvCxnSpPr/>
          <p:nvPr/>
        </p:nvCxnSpPr>
        <p:spPr>
          <a:xfrm>
            <a:off x="4871864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14D3C54-9E7D-44E0-881D-3788062BDFAC}"/>
              </a:ext>
            </a:extLst>
          </p:cNvPr>
          <p:cNvCxnSpPr/>
          <p:nvPr/>
        </p:nvCxnSpPr>
        <p:spPr>
          <a:xfrm>
            <a:off x="5447928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0D286CCA-892D-4D0B-8463-0D2FC9FD2636}"/>
              </a:ext>
            </a:extLst>
          </p:cNvPr>
          <p:cNvCxnSpPr/>
          <p:nvPr/>
        </p:nvCxnSpPr>
        <p:spPr>
          <a:xfrm>
            <a:off x="6023992" y="3573016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DAF3F8AA-E5AC-4718-B154-E0AD6AAC7629}"/>
              </a:ext>
            </a:extLst>
          </p:cNvPr>
          <p:cNvCxnSpPr/>
          <p:nvPr/>
        </p:nvCxnSpPr>
        <p:spPr>
          <a:xfrm flipV="1">
            <a:off x="6600056" y="357301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B8092D3-089E-48FB-AF7C-2830A0D527A1}"/>
              </a:ext>
            </a:extLst>
          </p:cNvPr>
          <p:cNvCxnSpPr/>
          <p:nvPr/>
        </p:nvCxnSpPr>
        <p:spPr>
          <a:xfrm>
            <a:off x="6600056" y="393305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A54EF3D-8211-4998-8ACE-2A2BE23CB88B}"/>
              </a:ext>
            </a:extLst>
          </p:cNvPr>
          <p:cNvCxnSpPr/>
          <p:nvPr/>
        </p:nvCxnSpPr>
        <p:spPr>
          <a:xfrm>
            <a:off x="6600056" y="357301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8EBBE3A2-B570-49FF-A2AD-6DF70E58A174}"/>
              </a:ext>
            </a:extLst>
          </p:cNvPr>
          <p:cNvCxnSpPr/>
          <p:nvPr/>
        </p:nvCxnSpPr>
        <p:spPr>
          <a:xfrm>
            <a:off x="1991544" y="3933056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09E45C42-6E60-4B4E-8BA3-8F88256B78B9}"/>
              </a:ext>
            </a:extLst>
          </p:cNvPr>
          <p:cNvCxnSpPr/>
          <p:nvPr/>
        </p:nvCxnSpPr>
        <p:spPr>
          <a:xfrm flipH="1">
            <a:off x="1631504" y="357301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51">
            <a:extLst>
              <a:ext uri="{FF2B5EF4-FFF2-40B4-BE49-F238E27FC236}">
                <a16:creationId xmlns:a16="http://schemas.microsoft.com/office/drawing/2014/main" id="{5BDB540B-AC17-4895-BF6B-D70271BB2311}"/>
              </a:ext>
            </a:extLst>
          </p:cNvPr>
          <p:cNvSpPr txBox="1"/>
          <p:nvPr/>
        </p:nvSpPr>
        <p:spPr>
          <a:xfrm>
            <a:off x="623392" y="362527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err="1"/>
              <a:t>ColAddr</a:t>
            </a:r>
            <a:r>
              <a:rPr lang="en-US" altLang="zh-CN" sz="1400" dirty="0"/>
              <a:t>[8:0]</a:t>
            </a:r>
            <a:endParaRPr lang="zh-CN" altLang="en-US" sz="1400" dirty="0"/>
          </a:p>
        </p:txBody>
      </p:sp>
      <p:sp>
        <p:nvSpPr>
          <p:cNvPr id="78" name="TextBox 57">
            <a:extLst>
              <a:ext uri="{FF2B5EF4-FFF2-40B4-BE49-F238E27FC236}">
                <a16:creationId xmlns:a16="http://schemas.microsoft.com/office/drawing/2014/main" id="{0170EB8F-A573-408A-90B7-66428D3E5BE5}"/>
              </a:ext>
            </a:extLst>
          </p:cNvPr>
          <p:cNvSpPr txBox="1"/>
          <p:nvPr/>
        </p:nvSpPr>
        <p:spPr>
          <a:xfrm>
            <a:off x="3791744" y="362527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Col N</a:t>
            </a:r>
            <a:endParaRPr lang="zh-CN" altLang="en-US" sz="1400" dirty="0"/>
          </a:p>
        </p:txBody>
      </p:sp>
      <p:sp>
        <p:nvSpPr>
          <p:cNvPr id="79" name="TextBox 58">
            <a:extLst>
              <a:ext uri="{FF2B5EF4-FFF2-40B4-BE49-F238E27FC236}">
                <a16:creationId xmlns:a16="http://schemas.microsoft.com/office/drawing/2014/main" id="{CF478D89-AEAE-473D-ADD9-6F5824BDD8D3}"/>
              </a:ext>
            </a:extLst>
          </p:cNvPr>
          <p:cNvSpPr txBox="1"/>
          <p:nvPr/>
        </p:nvSpPr>
        <p:spPr>
          <a:xfrm>
            <a:off x="6672064" y="362527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Col N+1</a:t>
            </a:r>
            <a:endParaRPr lang="zh-CN" altLang="en-US" sz="1400" dirty="0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16F44A05-5D53-48DA-B3B7-3337A1B99A7E}"/>
              </a:ext>
            </a:extLst>
          </p:cNvPr>
          <p:cNvCxnSpPr/>
          <p:nvPr/>
        </p:nvCxnSpPr>
        <p:spPr>
          <a:xfrm>
            <a:off x="5447928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F8CFB83E-FC34-4F92-AE9A-F45476ECF835}"/>
              </a:ext>
            </a:extLst>
          </p:cNvPr>
          <p:cNvCxnSpPr/>
          <p:nvPr/>
        </p:nvCxnSpPr>
        <p:spPr>
          <a:xfrm>
            <a:off x="1991544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B4C26DA9-5C66-40DD-BD79-F56DC31D7F5D}"/>
              </a:ext>
            </a:extLst>
          </p:cNvPr>
          <p:cNvCxnSpPr/>
          <p:nvPr/>
        </p:nvCxnSpPr>
        <p:spPr>
          <a:xfrm>
            <a:off x="6023992" y="4725144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9899885E-536B-4D89-A8AD-0BE6ADD3AD17}"/>
              </a:ext>
            </a:extLst>
          </p:cNvPr>
          <p:cNvCxnSpPr/>
          <p:nvPr/>
        </p:nvCxnSpPr>
        <p:spPr>
          <a:xfrm>
            <a:off x="6600056" y="508518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51">
            <a:extLst>
              <a:ext uri="{FF2B5EF4-FFF2-40B4-BE49-F238E27FC236}">
                <a16:creationId xmlns:a16="http://schemas.microsoft.com/office/drawing/2014/main" id="{B51E7D28-EF48-400B-B427-9043BBE93123}"/>
              </a:ext>
            </a:extLst>
          </p:cNvPr>
          <p:cNvSpPr txBox="1"/>
          <p:nvPr/>
        </p:nvSpPr>
        <p:spPr>
          <a:xfrm>
            <a:off x="623392" y="477740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CON_DATA</a:t>
            </a:r>
            <a:endParaRPr lang="zh-CN" altLang="en-US" sz="1400" dirty="0"/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BE254824-3E71-4776-A576-FFC25E919216}"/>
              </a:ext>
            </a:extLst>
          </p:cNvPr>
          <p:cNvCxnSpPr/>
          <p:nvPr/>
        </p:nvCxnSpPr>
        <p:spPr>
          <a:xfrm>
            <a:off x="1631504" y="4725144"/>
            <a:ext cx="3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6D441136-E344-491E-B0C5-54E306B1C5ED}"/>
              </a:ext>
            </a:extLst>
          </p:cNvPr>
          <p:cNvCxnSpPr/>
          <p:nvPr/>
        </p:nvCxnSpPr>
        <p:spPr>
          <a:xfrm>
            <a:off x="1991544" y="5085184"/>
            <a:ext cx="4608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35F0092D-CA8C-477F-9E60-0961B6FB64E3}"/>
              </a:ext>
            </a:extLst>
          </p:cNvPr>
          <p:cNvCxnSpPr/>
          <p:nvPr/>
        </p:nvCxnSpPr>
        <p:spPr>
          <a:xfrm>
            <a:off x="6600056" y="4725144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FB463342-A99A-42A3-9094-19CB290F08B7}"/>
              </a:ext>
            </a:extLst>
          </p:cNvPr>
          <p:cNvCxnSpPr/>
          <p:nvPr/>
        </p:nvCxnSpPr>
        <p:spPr>
          <a:xfrm>
            <a:off x="4871864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16DDD93F-370E-47FD-B618-A20F7B730FB6}"/>
              </a:ext>
            </a:extLst>
          </p:cNvPr>
          <p:cNvCxnSpPr/>
          <p:nvPr/>
        </p:nvCxnSpPr>
        <p:spPr>
          <a:xfrm>
            <a:off x="4295800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357BFE35-C651-486B-99AC-60D04B75BA6B}"/>
              </a:ext>
            </a:extLst>
          </p:cNvPr>
          <p:cNvCxnSpPr/>
          <p:nvPr/>
        </p:nvCxnSpPr>
        <p:spPr>
          <a:xfrm>
            <a:off x="3719736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66505854-0694-4148-8C6D-7A7A9978B483}"/>
              </a:ext>
            </a:extLst>
          </p:cNvPr>
          <p:cNvCxnSpPr/>
          <p:nvPr/>
        </p:nvCxnSpPr>
        <p:spPr>
          <a:xfrm>
            <a:off x="3143672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1B25CF44-029F-4733-9B31-E7F064256C64}"/>
              </a:ext>
            </a:extLst>
          </p:cNvPr>
          <p:cNvCxnSpPr/>
          <p:nvPr/>
        </p:nvCxnSpPr>
        <p:spPr>
          <a:xfrm>
            <a:off x="2567608" y="530120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04C99FA5-DAD6-4C4E-BF0E-D0BB3FB9D8DF}"/>
              </a:ext>
            </a:extLst>
          </p:cNvPr>
          <p:cNvCxnSpPr/>
          <p:nvPr/>
        </p:nvCxnSpPr>
        <p:spPr>
          <a:xfrm>
            <a:off x="6600056" y="566124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6" name="表格 95">
            <a:extLst>
              <a:ext uri="{FF2B5EF4-FFF2-40B4-BE49-F238E27FC236}">
                <a16:creationId xmlns:a16="http://schemas.microsoft.com/office/drawing/2014/main" id="{99929D4E-A307-46E2-9187-3BA4FAFCE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94731"/>
              </p:ext>
            </p:extLst>
          </p:nvPr>
        </p:nvGraphicFramePr>
        <p:xfrm>
          <a:off x="6792416" y="2514600"/>
          <a:ext cx="5064224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T0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err="1"/>
                        <a:t>Addr</a:t>
                      </a:r>
                      <a:r>
                        <a:rPr lang="en-US" altLang="zh-CN" sz="1400" b="0" dirty="0"/>
                        <a:t>. &amp; Data</a:t>
                      </a:r>
                      <a:r>
                        <a:rPr lang="zh-CN" altLang="en-US" sz="1400" b="0" baseline="0" dirty="0"/>
                        <a:t> </a:t>
                      </a:r>
                      <a:r>
                        <a:rPr lang="en-US" altLang="zh-CN" sz="1400" b="0" baseline="0" dirty="0"/>
                        <a:t>settle</a:t>
                      </a:r>
                      <a:r>
                        <a:rPr lang="zh-CN" altLang="en-US" sz="1400" b="0" baseline="0" dirty="0"/>
                        <a:t> </a:t>
                      </a:r>
                      <a:r>
                        <a:rPr lang="en-US" altLang="zh-CN" sz="1400" b="0" baseline="0" dirty="0"/>
                        <a:t>time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24ns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D-latch</a:t>
                      </a:r>
                      <a:r>
                        <a:rPr lang="zh-CN" altLang="en-US" sz="1400" baseline="0" dirty="0"/>
                        <a:t> </a:t>
                      </a:r>
                      <a:r>
                        <a:rPr lang="en-US" altLang="zh-CN" sz="1400" baseline="0" dirty="0"/>
                        <a:t>settle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144ns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Addr</a:t>
                      </a:r>
                      <a:r>
                        <a:rPr lang="en-US" altLang="zh-CN" sz="1400" dirty="0"/>
                        <a:t>. &amp; Data</a:t>
                      </a:r>
                      <a:r>
                        <a:rPr lang="zh-CN" altLang="en-US" sz="1400" baseline="0" dirty="0"/>
                        <a:t> </a:t>
                      </a:r>
                      <a:r>
                        <a:rPr lang="en-US" altLang="zh-CN" sz="1400" baseline="0" dirty="0"/>
                        <a:t>hold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24ns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TextBox 57">
            <a:extLst>
              <a:ext uri="{FF2B5EF4-FFF2-40B4-BE49-F238E27FC236}">
                <a16:creationId xmlns:a16="http://schemas.microsoft.com/office/drawing/2014/main" id="{47C97398-B78F-457C-A8B7-9FFB5FC7A13F}"/>
              </a:ext>
            </a:extLst>
          </p:cNvPr>
          <p:cNvSpPr txBox="1"/>
          <p:nvPr/>
        </p:nvSpPr>
        <p:spPr>
          <a:xfrm>
            <a:off x="3791744" y="477740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CON_DATA N</a:t>
            </a:r>
            <a:endParaRPr lang="zh-CN" altLang="en-US" sz="1400" dirty="0"/>
          </a:p>
        </p:txBody>
      </p:sp>
      <p:sp>
        <p:nvSpPr>
          <p:cNvPr id="98" name="TextBox 51">
            <a:extLst>
              <a:ext uri="{FF2B5EF4-FFF2-40B4-BE49-F238E27FC236}">
                <a16:creationId xmlns:a16="http://schemas.microsoft.com/office/drawing/2014/main" id="{BE2AE90F-EAA0-4594-A759-33C48187B41D}"/>
              </a:ext>
            </a:extLst>
          </p:cNvPr>
          <p:cNvSpPr txBox="1"/>
          <p:nvPr/>
        </p:nvSpPr>
        <p:spPr>
          <a:xfrm>
            <a:off x="623392" y="535347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CON_SELM/P</a:t>
            </a:r>
            <a:endParaRPr lang="zh-CN" altLang="en-US" sz="1400" dirty="0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FC604801-D64B-4241-9D9F-1195A106DC17}"/>
              </a:ext>
            </a:extLst>
          </p:cNvPr>
          <p:cNvCxnSpPr/>
          <p:nvPr/>
        </p:nvCxnSpPr>
        <p:spPr>
          <a:xfrm>
            <a:off x="2567608" y="5373320"/>
            <a:ext cx="0" cy="72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57">
            <a:extLst>
              <a:ext uri="{FF2B5EF4-FFF2-40B4-BE49-F238E27FC236}">
                <a16:creationId xmlns:a16="http://schemas.microsoft.com/office/drawing/2014/main" id="{BBBF3BF1-1177-46E1-B6D9-F3D843635852}"/>
              </a:ext>
            </a:extLst>
          </p:cNvPr>
          <p:cNvSpPr txBox="1"/>
          <p:nvPr/>
        </p:nvSpPr>
        <p:spPr>
          <a:xfrm>
            <a:off x="6672064" y="47971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CON_DATA N+1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564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4F2696-7978-4C4A-AFD6-3FBEA5C5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行扫描操作时序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9A1209-AF8A-4430-A337-A03A4C39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7"/>
            <a:ext cx="6480720" cy="5587325"/>
          </a:xfrm>
        </p:spPr>
        <p:txBody>
          <a:bodyPr/>
          <a:lstStyle/>
          <a:p>
            <a:r>
              <a:rPr lang="zh-CN" altLang="en-US" sz="1800" dirty="0"/>
              <a:t>行扫描操作本身比较直观，控制行地址和</a:t>
            </a:r>
            <a:r>
              <a:rPr lang="en-US" altLang="zh-CN" sz="1800" dirty="0"/>
              <a:t>RD_EN</a:t>
            </a:r>
            <a:r>
              <a:rPr lang="zh-CN" altLang="en-US" sz="1800" dirty="0"/>
              <a:t>、</a:t>
            </a:r>
            <a:r>
              <a:rPr lang="en-US" altLang="zh-CN" sz="1800" dirty="0"/>
              <a:t>HIT_RST</a:t>
            </a:r>
            <a:r>
              <a:rPr lang="zh-CN" altLang="en-US" sz="1800" dirty="0"/>
              <a:t>即可，然而</a:t>
            </a:r>
            <a:r>
              <a:rPr lang="en-US" altLang="zh-CN" sz="1800" dirty="0" err="1"/>
              <a:t>HitMap</a:t>
            </a:r>
            <a:r>
              <a:rPr lang="zh-CN" altLang="en-US" sz="1800" dirty="0"/>
              <a:t>输出需要增加一个多路选择的过程，因此略微繁琐一点。</a:t>
            </a:r>
            <a:endParaRPr lang="en-US" altLang="zh-CN" sz="1800" dirty="0"/>
          </a:p>
          <a:p>
            <a:pPr lvl="1"/>
            <a:r>
              <a:rPr lang="en-US" altLang="zh-CN" sz="1600" dirty="0" err="1"/>
              <a:t>HitMap</a:t>
            </a:r>
            <a:r>
              <a:rPr lang="zh-CN" altLang="en-US" sz="1600" dirty="0"/>
              <a:t>的</a:t>
            </a:r>
            <a:r>
              <a:rPr lang="en-US" altLang="zh-CN" sz="1600" dirty="0"/>
              <a:t>MATRIX_DOUT[15:0]</a:t>
            </a:r>
            <a:r>
              <a:rPr lang="zh-CN" altLang="en-US" sz="1600" dirty="0"/>
              <a:t>输出，每行最多需要</a:t>
            </a:r>
            <a:r>
              <a:rPr lang="en-US" altLang="zh-CN" sz="1600" dirty="0"/>
              <a:t>192/16=12</a:t>
            </a:r>
            <a:r>
              <a:rPr lang="zh-CN" altLang="en-US" sz="1600" dirty="0"/>
              <a:t>次多路选择，多路选择范围从</a:t>
            </a:r>
            <a:r>
              <a:rPr lang="en-US" altLang="zh-CN" sz="1600" dirty="0"/>
              <a:t>[340:351]</a:t>
            </a:r>
            <a:r>
              <a:rPr lang="zh-CN" altLang="en-US" sz="1600" dirty="0"/>
              <a:t>中任意可选（软件设定）；并行和串行数据输出，将多路选择范围设置为</a:t>
            </a:r>
            <a:r>
              <a:rPr lang="en-US" altLang="zh-CN" sz="1600" dirty="0"/>
              <a:t>[340:340]</a:t>
            </a:r>
            <a:r>
              <a:rPr lang="zh-CN" altLang="en-US" sz="1600" dirty="0"/>
              <a:t>既可。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09FAF4B-353F-43F8-80F7-F6DD267C4817}"/>
              </a:ext>
            </a:extLst>
          </p:cNvPr>
          <p:cNvCxnSpPr/>
          <p:nvPr/>
        </p:nvCxnSpPr>
        <p:spPr>
          <a:xfrm>
            <a:off x="1631504" y="4005064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3C382EE-9859-45A0-B937-EE05F70D0D7D}"/>
              </a:ext>
            </a:extLst>
          </p:cNvPr>
          <p:cNvCxnSpPr/>
          <p:nvPr/>
        </p:nvCxnSpPr>
        <p:spPr>
          <a:xfrm flipV="1">
            <a:off x="1991544" y="3645024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E19AA8E-4403-49D8-A505-93A13BA61BFD}"/>
              </a:ext>
            </a:extLst>
          </p:cNvPr>
          <p:cNvCxnSpPr/>
          <p:nvPr/>
        </p:nvCxnSpPr>
        <p:spPr>
          <a:xfrm>
            <a:off x="1991544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8594FD4-DFB7-453B-986E-55CC83164913}"/>
              </a:ext>
            </a:extLst>
          </p:cNvPr>
          <p:cNvCxnSpPr/>
          <p:nvPr/>
        </p:nvCxnSpPr>
        <p:spPr>
          <a:xfrm>
            <a:off x="2567608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6013803-1062-4A42-AFCA-2D905DDA34BD}"/>
              </a:ext>
            </a:extLst>
          </p:cNvPr>
          <p:cNvCxnSpPr/>
          <p:nvPr/>
        </p:nvCxnSpPr>
        <p:spPr>
          <a:xfrm>
            <a:off x="3143672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30FB77C-79C0-4316-8B34-B48AECD36C67}"/>
              </a:ext>
            </a:extLst>
          </p:cNvPr>
          <p:cNvCxnSpPr/>
          <p:nvPr/>
        </p:nvCxnSpPr>
        <p:spPr>
          <a:xfrm>
            <a:off x="3719736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70B709D-2EB5-414C-9AAF-97A8B1C2C870}"/>
              </a:ext>
            </a:extLst>
          </p:cNvPr>
          <p:cNvCxnSpPr/>
          <p:nvPr/>
        </p:nvCxnSpPr>
        <p:spPr>
          <a:xfrm>
            <a:off x="1631504" y="4509120"/>
            <a:ext cx="9361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B86B1C7-1F16-4625-A0B3-912370124205}"/>
              </a:ext>
            </a:extLst>
          </p:cNvPr>
          <p:cNvCxnSpPr/>
          <p:nvPr/>
        </p:nvCxnSpPr>
        <p:spPr>
          <a:xfrm flipV="1">
            <a:off x="2567608" y="4149080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EF74D4F-644E-46B6-AD1A-B974C5423F63}"/>
              </a:ext>
            </a:extLst>
          </p:cNvPr>
          <p:cNvCxnSpPr/>
          <p:nvPr/>
        </p:nvCxnSpPr>
        <p:spPr>
          <a:xfrm>
            <a:off x="2567608" y="414908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0394266-7D96-4103-BD3E-FE77F849BA8A}"/>
              </a:ext>
            </a:extLst>
          </p:cNvPr>
          <p:cNvCxnSpPr/>
          <p:nvPr/>
        </p:nvCxnSpPr>
        <p:spPr>
          <a:xfrm>
            <a:off x="3143672" y="414908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8411712-27B3-49A0-9C20-557E258CF4EB}"/>
              </a:ext>
            </a:extLst>
          </p:cNvPr>
          <p:cNvCxnSpPr/>
          <p:nvPr/>
        </p:nvCxnSpPr>
        <p:spPr>
          <a:xfrm>
            <a:off x="3719736" y="414908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518A607-0E1F-4A21-98FD-03470B2E2E88}"/>
              </a:ext>
            </a:extLst>
          </p:cNvPr>
          <p:cNvCxnSpPr/>
          <p:nvPr/>
        </p:nvCxnSpPr>
        <p:spPr>
          <a:xfrm>
            <a:off x="4295800" y="414908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439055-A1B3-47DA-B7CB-4E4C5D67AF36}"/>
              </a:ext>
            </a:extLst>
          </p:cNvPr>
          <p:cNvCxnSpPr/>
          <p:nvPr/>
        </p:nvCxnSpPr>
        <p:spPr>
          <a:xfrm>
            <a:off x="8328248" y="414908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0837414-3198-46FC-9425-BA904C840020}"/>
              </a:ext>
            </a:extLst>
          </p:cNvPr>
          <p:cNvCxnSpPr/>
          <p:nvPr/>
        </p:nvCxnSpPr>
        <p:spPr>
          <a:xfrm>
            <a:off x="1631504" y="5085184"/>
            <a:ext cx="324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1D09358-A07F-4831-BC0D-B3FFC9D269C1}"/>
              </a:ext>
            </a:extLst>
          </p:cNvPr>
          <p:cNvCxnSpPr/>
          <p:nvPr/>
        </p:nvCxnSpPr>
        <p:spPr>
          <a:xfrm flipV="1">
            <a:off x="8904312" y="4725144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4845FE3-94FD-42E4-AC98-7542BA260E6C}"/>
              </a:ext>
            </a:extLst>
          </p:cNvPr>
          <p:cNvCxnSpPr/>
          <p:nvPr/>
        </p:nvCxnSpPr>
        <p:spPr>
          <a:xfrm>
            <a:off x="8904312" y="472514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7FAA390-4AE8-49AF-BC37-C5E3D73B2CFC}"/>
              </a:ext>
            </a:extLst>
          </p:cNvPr>
          <p:cNvCxnSpPr/>
          <p:nvPr/>
        </p:nvCxnSpPr>
        <p:spPr>
          <a:xfrm flipV="1">
            <a:off x="9480376" y="4725144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8BABFC-4E59-4B92-8CFC-DDFEC4D437FE}"/>
              </a:ext>
            </a:extLst>
          </p:cNvPr>
          <p:cNvCxnSpPr/>
          <p:nvPr/>
        </p:nvCxnSpPr>
        <p:spPr>
          <a:xfrm>
            <a:off x="9480376" y="508518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2430CAD-9AB5-41A1-B4F7-A88DFC26BC46}"/>
              </a:ext>
            </a:extLst>
          </p:cNvPr>
          <p:cNvCxnSpPr/>
          <p:nvPr/>
        </p:nvCxnSpPr>
        <p:spPr>
          <a:xfrm flipV="1">
            <a:off x="8904312" y="4149080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A83AA03-E9F1-4B40-855F-6DD0E774339F}"/>
              </a:ext>
            </a:extLst>
          </p:cNvPr>
          <p:cNvCxnSpPr/>
          <p:nvPr/>
        </p:nvCxnSpPr>
        <p:spPr>
          <a:xfrm>
            <a:off x="4295800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8277B6D-F50E-4EBB-8199-1445D450FC76}"/>
              </a:ext>
            </a:extLst>
          </p:cNvPr>
          <p:cNvCxnSpPr/>
          <p:nvPr/>
        </p:nvCxnSpPr>
        <p:spPr>
          <a:xfrm>
            <a:off x="8328248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82DC473-1C39-45BC-990D-F45C89077586}"/>
              </a:ext>
            </a:extLst>
          </p:cNvPr>
          <p:cNvCxnSpPr/>
          <p:nvPr/>
        </p:nvCxnSpPr>
        <p:spPr>
          <a:xfrm>
            <a:off x="8904312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7C11C43-9F19-4FB6-8BFC-DB9D174344DF}"/>
              </a:ext>
            </a:extLst>
          </p:cNvPr>
          <p:cNvCxnSpPr/>
          <p:nvPr/>
        </p:nvCxnSpPr>
        <p:spPr>
          <a:xfrm>
            <a:off x="9480376" y="364502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3376400-0339-4445-86F3-056C963CBA30}"/>
              </a:ext>
            </a:extLst>
          </p:cNvPr>
          <p:cNvCxnSpPr/>
          <p:nvPr/>
        </p:nvCxnSpPr>
        <p:spPr>
          <a:xfrm flipV="1">
            <a:off x="10056440" y="3645024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DA103CF-00E1-4F11-96C4-ABB62CFDBFFC}"/>
              </a:ext>
            </a:extLst>
          </p:cNvPr>
          <p:cNvCxnSpPr/>
          <p:nvPr/>
        </p:nvCxnSpPr>
        <p:spPr>
          <a:xfrm>
            <a:off x="10056440" y="4005064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A289FE7-DAFB-49BE-BA68-4BC1E4FA2A08}"/>
              </a:ext>
            </a:extLst>
          </p:cNvPr>
          <p:cNvCxnSpPr/>
          <p:nvPr/>
        </p:nvCxnSpPr>
        <p:spPr>
          <a:xfrm>
            <a:off x="10056440" y="3645024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4340EB8-FCD1-4EAA-B503-35FE2B621851}"/>
              </a:ext>
            </a:extLst>
          </p:cNvPr>
          <p:cNvCxnSpPr/>
          <p:nvPr/>
        </p:nvCxnSpPr>
        <p:spPr>
          <a:xfrm>
            <a:off x="1991544" y="4005064"/>
            <a:ext cx="288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9DEB3C0-0E7E-4E10-A8FA-2FC701891AEE}"/>
              </a:ext>
            </a:extLst>
          </p:cNvPr>
          <p:cNvCxnSpPr/>
          <p:nvPr/>
        </p:nvCxnSpPr>
        <p:spPr>
          <a:xfrm flipH="1">
            <a:off x="1631504" y="3645024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591968E-E013-4350-BF46-B39048F02C71}"/>
              </a:ext>
            </a:extLst>
          </p:cNvPr>
          <p:cNvCxnSpPr/>
          <p:nvPr/>
        </p:nvCxnSpPr>
        <p:spPr>
          <a:xfrm>
            <a:off x="8904312" y="450912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6C829EAB-0430-4D6A-B922-44E771A0B3ED}"/>
              </a:ext>
            </a:extLst>
          </p:cNvPr>
          <p:cNvCxnSpPr/>
          <p:nvPr/>
        </p:nvCxnSpPr>
        <p:spPr>
          <a:xfrm>
            <a:off x="9480376" y="450912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51">
            <a:extLst>
              <a:ext uri="{FF2B5EF4-FFF2-40B4-BE49-F238E27FC236}">
                <a16:creationId xmlns:a16="http://schemas.microsoft.com/office/drawing/2014/main" id="{0F1A2D67-7AA6-49B8-AD32-EE3934DBFDF8}"/>
              </a:ext>
            </a:extLst>
          </p:cNvPr>
          <p:cNvSpPr txBox="1"/>
          <p:nvPr/>
        </p:nvSpPr>
        <p:spPr>
          <a:xfrm>
            <a:off x="623392" y="36972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RowAddr</a:t>
            </a:r>
            <a:r>
              <a:rPr lang="en-US" altLang="zh-CN" sz="1400" dirty="0"/>
              <a:t>[8:0]</a:t>
            </a:r>
            <a:endParaRPr lang="zh-CN" altLang="en-US" sz="1400" dirty="0"/>
          </a:p>
        </p:txBody>
      </p:sp>
      <p:sp>
        <p:nvSpPr>
          <p:cNvPr id="35" name="TextBox 55">
            <a:extLst>
              <a:ext uri="{FF2B5EF4-FFF2-40B4-BE49-F238E27FC236}">
                <a16:creationId xmlns:a16="http://schemas.microsoft.com/office/drawing/2014/main" id="{A2C965FF-946F-431C-AAC1-306019CD82E0}"/>
              </a:ext>
            </a:extLst>
          </p:cNvPr>
          <p:cNvSpPr txBox="1"/>
          <p:nvPr/>
        </p:nvSpPr>
        <p:spPr>
          <a:xfrm>
            <a:off x="623392" y="420134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RD_EN</a:t>
            </a:r>
            <a:endParaRPr lang="zh-CN" altLang="en-US" sz="1400" dirty="0"/>
          </a:p>
        </p:txBody>
      </p:sp>
      <p:sp>
        <p:nvSpPr>
          <p:cNvPr id="36" name="TextBox 56">
            <a:extLst>
              <a:ext uri="{FF2B5EF4-FFF2-40B4-BE49-F238E27FC236}">
                <a16:creationId xmlns:a16="http://schemas.microsoft.com/office/drawing/2014/main" id="{38CFB3F1-0FB9-44F9-BDD7-54EE662F747D}"/>
              </a:ext>
            </a:extLst>
          </p:cNvPr>
          <p:cNvSpPr txBox="1"/>
          <p:nvPr/>
        </p:nvSpPr>
        <p:spPr>
          <a:xfrm>
            <a:off x="623392" y="477740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HIT_RST</a:t>
            </a:r>
            <a:endParaRPr lang="zh-CN" altLang="en-US" sz="1400" dirty="0"/>
          </a:p>
        </p:txBody>
      </p:sp>
      <p:sp>
        <p:nvSpPr>
          <p:cNvPr id="37" name="TextBox 57">
            <a:extLst>
              <a:ext uri="{FF2B5EF4-FFF2-40B4-BE49-F238E27FC236}">
                <a16:creationId xmlns:a16="http://schemas.microsoft.com/office/drawing/2014/main" id="{15EDA2EC-6886-4772-8405-33D0CA32D43E}"/>
              </a:ext>
            </a:extLst>
          </p:cNvPr>
          <p:cNvSpPr txBox="1"/>
          <p:nvPr/>
        </p:nvSpPr>
        <p:spPr>
          <a:xfrm>
            <a:off x="3791744" y="36972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Row N</a:t>
            </a:r>
            <a:endParaRPr lang="zh-CN" altLang="en-US" sz="1400" dirty="0"/>
          </a:p>
        </p:txBody>
      </p:sp>
      <p:sp>
        <p:nvSpPr>
          <p:cNvPr id="38" name="TextBox 58">
            <a:extLst>
              <a:ext uri="{FF2B5EF4-FFF2-40B4-BE49-F238E27FC236}">
                <a16:creationId xmlns:a16="http://schemas.microsoft.com/office/drawing/2014/main" id="{181132AD-4E9A-4189-9ED6-5C16FF685CE3}"/>
              </a:ext>
            </a:extLst>
          </p:cNvPr>
          <p:cNvSpPr txBox="1"/>
          <p:nvPr/>
        </p:nvSpPr>
        <p:spPr>
          <a:xfrm>
            <a:off x="10056440" y="369728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Row N+1</a:t>
            </a:r>
            <a:endParaRPr lang="zh-CN" altLang="en-US" sz="140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11F343F-C322-414F-A7AC-3CD9B9A07AF4}"/>
              </a:ext>
            </a:extLst>
          </p:cNvPr>
          <p:cNvCxnSpPr/>
          <p:nvPr/>
        </p:nvCxnSpPr>
        <p:spPr>
          <a:xfrm>
            <a:off x="8328248" y="522920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E4A8AF7-0F05-44A8-989D-AA54EA9D10B8}"/>
              </a:ext>
            </a:extLst>
          </p:cNvPr>
          <p:cNvCxnSpPr/>
          <p:nvPr/>
        </p:nvCxnSpPr>
        <p:spPr>
          <a:xfrm>
            <a:off x="8904312" y="522920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E6B596C-50C1-4AFC-947F-11FFA11FA102}"/>
              </a:ext>
            </a:extLst>
          </p:cNvPr>
          <p:cNvCxnSpPr/>
          <p:nvPr/>
        </p:nvCxnSpPr>
        <p:spPr>
          <a:xfrm>
            <a:off x="9480376" y="522920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03CB20C-781D-442F-A4EA-3446DABEE177}"/>
              </a:ext>
            </a:extLst>
          </p:cNvPr>
          <p:cNvCxnSpPr/>
          <p:nvPr/>
        </p:nvCxnSpPr>
        <p:spPr>
          <a:xfrm flipV="1">
            <a:off x="4871864" y="5229200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94DBFD4-22E9-40FA-8B61-C182339AD71F}"/>
              </a:ext>
            </a:extLst>
          </p:cNvPr>
          <p:cNvCxnSpPr/>
          <p:nvPr/>
        </p:nvCxnSpPr>
        <p:spPr>
          <a:xfrm>
            <a:off x="2567608" y="558924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07A6B04-D80E-491C-A9C6-852162C2C1B5}"/>
              </a:ext>
            </a:extLst>
          </p:cNvPr>
          <p:cNvCxnSpPr/>
          <p:nvPr/>
        </p:nvCxnSpPr>
        <p:spPr>
          <a:xfrm>
            <a:off x="3143672" y="558924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725CC86B-EC17-4B11-9E8E-78F61CD2E969}"/>
              </a:ext>
            </a:extLst>
          </p:cNvPr>
          <p:cNvCxnSpPr/>
          <p:nvPr/>
        </p:nvCxnSpPr>
        <p:spPr>
          <a:xfrm>
            <a:off x="3719736" y="558924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21E199F-304E-4DE5-AC95-A0F7295DE21E}"/>
              </a:ext>
            </a:extLst>
          </p:cNvPr>
          <p:cNvCxnSpPr/>
          <p:nvPr/>
        </p:nvCxnSpPr>
        <p:spPr>
          <a:xfrm>
            <a:off x="4295800" y="558924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1319547-79D9-4710-B119-C0CDBAC3EBD5}"/>
              </a:ext>
            </a:extLst>
          </p:cNvPr>
          <p:cNvCxnSpPr/>
          <p:nvPr/>
        </p:nvCxnSpPr>
        <p:spPr>
          <a:xfrm flipV="1">
            <a:off x="2567608" y="5229200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EBF39DA1-2E88-477A-B76C-91E992C73D8F}"/>
              </a:ext>
            </a:extLst>
          </p:cNvPr>
          <p:cNvCxnSpPr/>
          <p:nvPr/>
        </p:nvCxnSpPr>
        <p:spPr>
          <a:xfrm>
            <a:off x="1631504" y="5229200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F9710F6-2D3D-44A9-9887-85F7623A91F5}"/>
              </a:ext>
            </a:extLst>
          </p:cNvPr>
          <p:cNvCxnSpPr/>
          <p:nvPr/>
        </p:nvCxnSpPr>
        <p:spPr>
          <a:xfrm>
            <a:off x="1991544" y="5229200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73">
            <a:extLst>
              <a:ext uri="{FF2B5EF4-FFF2-40B4-BE49-F238E27FC236}">
                <a16:creationId xmlns:a16="http://schemas.microsoft.com/office/drawing/2014/main" id="{E07F683E-CBA5-4573-9BCE-32115B5970BB}"/>
              </a:ext>
            </a:extLst>
          </p:cNvPr>
          <p:cNvSpPr txBox="1"/>
          <p:nvPr/>
        </p:nvSpPr>
        <p:spPr>
          <a:xfrm>
            <a:off x="623392" y="528146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CACHE_CLK</a:t>
            </a:r>
            <a:endParaRPr lang="zh-CN" altLang="en-US" sz="1400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2C59E23-15E3-46B7-BB8A-12314E0968BC}"/>
              </a:ext>
            </a:extLst>
          </p:cNvPr>
          <p:cNvCxnSpPr/>
          <p:nvPr/>
        </p:nvCxnSpPr>
        <p:spPr>
          <a:xfrm>
            <a:off x="1991544" y="3284984"/>
            <a:ext cx="0" cy="122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3369BC8-B3B0-44F4-A89B-EE03A5B7E543}"/>
              </a:ext>
            </a:extLst>
          </p:cNvPr>
          <p:cNvCxnSpPr/>
          <p:nvPr/>
        </p:nvCxnSpPr>
        <p:spPr>
          <a:xfrm>
            <a:off x="2567608" y="3284984"/>
            <a:ext cx="0" cy="122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B44A73F0-67E4-49E3-8F53-988039E57558}"/>
              </a:ext>
            </a:extLst>
          </p:cNvPr>
          <p:cNvCxnSpPr/>
          <p:nvPr/>
        </p:nvCxnSpPr>
        <p:spPr>
          <a:xfrm>
            <a:off x="4871864" y="3284984"/>
            <a:ext cx="0" cy="194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58AB9DB2-9F1D-4E6C-9FD2-945356AA8E1F}"/>
              </a:ext>
            </a:extLst>
          </p:cNvPr>
          <p:cNvCxnSpPr/>
          <p:nvPr/>
        </p:nvCxnSpPr>
        <p:spPr>
          <a:xfrm>
            <a:off x="8904312" y="4149080"/>
            <a:ext cx="0" cy="15841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694840-C2D3-45BD-B461-647C07C2A388}"/>
              </a:ext>
            </a:extLst>
          </p:cNvPr>
          <p:cNvCxnSpPr/>
          <p:nvPr/>
        </p:nvCxnSpPr>
        <p:spPr>
          <a:xfrm>
            <a:off x="9480376" y="3284984"/>
            <a:ext cx="0" cy="15841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69739F5-C76E-4EE6-9DD7-C4B57CF588DC}"/>
              </a:ext>
            </a:extLst>
          </p:cNvPr>
          <p:cNvCxnSpPr/>
          <p:nvPr/>
        </p:nvCxnSpPr>
        <p:spPr>
          <a:xfrm>
            <a:off x="10056440" y="3284984"/>
            <a:ext cx="0" cy="122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82">
            <a:extLst>
              <a:ext uri="{FF2B5EF4-FFF2-40B4-BE49-F238E27FC236}">
                <a16:creationId xmlns:a16="http://schemas.microsoft.com/office/drawing/2014/main" id="{2ACCA3A8-EB80-48EE-A874-3964013C0139}"/>
              </a:ext>
            </a:extLst>
          </p:cNvPr>
          <p:cNvSpPr txBox="1"/>
          <p:nvPr/>
        </p:nvSpPr>
        <p:spPr>
          <a:xfrm>
            <a:off x="2063552" y="333724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T0</a:t>
            </a:r>
            <a:endParaRPr lang="zh-CN" altLang="en-US" sz="1400" dirty="0"/>
          </a:p>
        </p:txBody>
      </p:sp>
      <p:sp>
        <p:nvSpPr>
          <p:cNvPr id="58" name="TextBox 83">
            <a:extLst>
              <a:ext uri="{FF2B5EF4-FFF2-40B4-BE49-F238E27FC236}">
                <a16:creationId xmlns:a16="http://schemas.microsoft.com/office/drawing/2014/main" id="{25E0CD04-76D3-4A6C-A505-455FE35ECE16}"/>
              </a:ext>
            </a:extLst>
          </p:cNvPr>
          <p:cNvSpPr txBox="1"/>
          <p:nvPr/>
        </p:nvSpPr>
        <p:spPr>
          <a:xfrm>
            <a:off x="3575720" y="333724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T1</a:t>
            </a:r>
            <a:endParaRPr lang="zh-CN" altLang="en-US" sz="1400" dirty="0"/>
          </a:p>
        </p:txBody>
      </p:sp>
      <p:sp>
        <p:nvSpPr>
          <p:cNvPr id="59" name="TextBox 84">
            <a:extLst>
              <a:ext uri="{FF2B5EF4-FFF2-40B4-BE49-F238E27FC236}">
                <a16:creationId xmlns:a16="http://schemas.microsoft.com/office/drawing/2014/main" id="{EEEB2EDB-9A30-4953-970D-AB41B59341D4}"/>
              </a:ext>
            </a:extLst>
          </p:cNvPr>
          <p:cNvSpPr txBox="1"/>
          <p:nvPr/>
        </p:nvSpPr>
        <p:spPr>
          <a:xfrm>
            <a:off x="8472264" y="333724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T2</a:t>
            </a:r>
            <a:endParaRPr lang="zh-CN" altLang="en-US" sz="1400" dirty="0"/>
          </a:p>
        </p:txBody>
      </p:sp>
      <p:sp>
        <p:nvSpPr>
          <p:cNvPr id="60" name="TextBox 85">
            <a:extLst>
              <a:ext uri="{FF2B5EF4-FFF2-40B4-BE49-F238E27FC236}">
                <a16:creationId xmlns:a16="http://schemas.microsoft.com/office/drawing/2014/main" id="{8F543751-F00A-4145-8AEC-EA613414D5E4}"/>
              </a:ext>
            </a:extLst>
          </p:cNvPr>
          <p:cNvSpPr txBox="1"/>
          <p:nvPr/>
        </p:nvSpPr>
        <p:spPr>
          <a:xfrm>
            <a:off x="8976320" y="33569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T3</a:t>
            </a:r>
            <a:endParaRPr lang="zh-CN" altLang="en-US" sz="1400" dirty="0"/>
          </a:p>
        </p:txBody>
      </p:sp>
      <p:sp>
        <p:nvSpPr>
          <p:cNvPr id="61" name="TextBox 87">
            <a:extLst>
              <a:ext uri="{FF2B5EF4-FFF2-40B4-BE49-F238E27FC236}">
                <a16:creationId xmlns:a16="http://schemas.microsoft.com/office/drawing/2014/main" id="{7289C881-99AE-461E-8A62-C913AF76C9CD}"/>
              </a:ext>
            </a:extLst>
          </p:cNvPr>
          <p:cNvSpPr txBox="1"/>
          <p:nvPr/>
        </p:nvSpPr>
        <p:spPr>
          <a:xfrm>
            <a:off x="9552384" y="333724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T4</a:t>
            </a:r>
            <a:endParaRPr lang="zh-CN" altLang="en-US" sz="1400" dirty="0"/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0E474B1C-AC10-4F15-BEED-BF3014F79714}"/>
              </a:ext>
            </a:extLst>
          </p:cNvPr>
          <p:cNvCxnSpPr/>
          <p:nvPr/>
        </p:nvCxnSpPr>
        <p:spPr>
          <a:xfrm>
            <a:off x="4871864" y="4005064"/>
            <a:ext cx="3456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60426CA-F6A7-45F0-9C18-85DC343FD1BF}"/>
              </a:ext>
            </a:extLst>
          </p:cNvPr>
          <p:cNvCxnSpPr/>
          <p:nvPr/>
        </p:nvCxnSpPr>
        <p:spPr>
          <a:xfrm>
            <a:off x="4871864" y="3645024"/>
            <a:ext cx="3492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表格 64">
            <a:extLst>
              <a:ext uri="{FF2B5EF4-FFF2-40B4-BE49-F238E27FC236}">
                <a16:creationId xmlns:a16="http://schemas.microsoft.com/office/drawing/2014/main" id="{4C2F4707-60D1-43CC-88B1-4D0BBCDB6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50117"/>
              </p:ext>
            </p:extLst>
          </p:nvPr>
        </p:nvGraphicFramePr>
        <p:xfrm>
          <a:off x="6792416" y="1070744"/>
          <a:ext cx="5058190" cy="2133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0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T0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Row Address</a:t>
                      </a:r>
                      <a:r>
                        <a:rPr lang="zh-CN" altLang="en-US" sz="1400" b="0" baseline="0" dirty="0"/>
                        <a:t> </a:t>
                      </a:r>
                      <a:r>
                        <a:rPr lang="en-US" altLang="zh-CN" sz="1400" b="0" baseline="0" dirty="0"/>
                        <a:t>settle</a:t>
                      </a:r>
                      <a:r>
                        <a:rPr lang="zh-CN" altLang="en-US" sz="1400" b="0" baseline="0" dirty="0"/>
                        <a:t> </a:t>
                      </a:r>
                      <a:r>
                        <a:rPr lang="en-US" altLang="zh-CN" sz="1400" b="0" baseline="0" dirty="0"/>
                        <a:t>time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24ns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Column bus</a:t>
                      </a:r>
                      <a:r>
                        <a:rPr lang="zh-CN" altLang="en-US" sz="1400" baseline="0" dirty="0"/>
                        <a:t> </a:t>
                      </a:r>
                      <a:r>
                        <a:rPr lang="en-US" altLang="zh-CN" sz="1400" baseline="0" dirty="0"/>
                        <a:t>settle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96ns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Column</a:t>
                      </a:r>
                      <a:r>
                        <a:rPr lang="en-US" altLang="zh-CN" sz="1400" baseline="0" dirty="0"/>
                        <a:t> bus</a:t>
                      </a:r>
                      <a:r>
                        <a:rPr lang="zh-CN" altLang="en-US" sz="1400" baseline="0" dirty="0"/>
                        <a:t> </a:t>
                      </a:r>
                      <a:r>
                        <a:rPr lang="en-US" altLang="zh-CN" sz="1400" baseline="0" dirty="0"/>
                        <a:t>hold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24ns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Row</a:t>
                      </a:r>
                      <a:r>
                        <a:rPr lang="en-US" altLang="zh-CN" sz="1400" baseline="0" dirty="0"/>
                        <a:t> </a:t>
                      </a:r>
                      <a:r>
                        <a:rPr lang="en-US" altLang="zh-CN" sz="1400" dirty="0"/>
                        <a:t>reset assert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24ns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Row reset de-assert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24ns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Col Address assert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48ns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410589"/>
                  </a:ext>
                </a:extLst>
              </a:tr>
              <a:tr h="270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MATRIX_DOUT settle time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&lt;24ns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40712"/>
                  </a:ext>
                </a:extLst>
              </a:tr>
            </a:tbl>
          </a:graphicData>
        </a:graphic>
      </p:graphicFrame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3FE3FD33-BFFB-491C-AD4E-85C311064B2E}"/>
              </a:ext>
            </a:extLst>
          </p:cNvPr>
          <p:cNvCxnSpPr/>
          <p:nvPr/>
        </p:nvCxnSpPr>
        <p:spPr>
          <a:xfrm>
            <a:off x="8328248" y="400506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DCF2C015-7985-432E-845F-D24E58D4B558}"/>
              </a:ext>
            </a:extLst>
          </p:cNvPr>
          <p:cNvCxnSpPr/>
          <p:nvPr/>
        </p:nvCxnSpPr>
        <p:spPr>
          <a:xfrm>
            <a:off x="8904312" y="400506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4877D7F-A82E-4411-8F9D-D3ABE8C74ECE}"/>
              </a:ext>
            </a:extLst>
          </p:cNvPr>
          <p:cNvCxnSpPr/>
          <p:nvPr/>
        </p:nvCxnSpPr>
        <p:spPr>
          <a:xfrm>
            <a:off x="9480376" y="400506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4AC5C019-8FD5-4E65-988D-803C75BBA599}"/>
              </a:ext>
            </a:extLst>
          </p:cNvPr>
          <p:cNvCxnSpPr/>
          <p:nvPr/>
        </p:nvCxnSpPr>
        <p:spPr>
          <a:xfrm>
            <a:off x="4871864" y="5229200"/>
            <a:ext cx="3456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EDE3045-E3E3-46F8-9D04-945F4F60DADB}"/>
              </a:ext>
            </a:extLst>
          </p:cNvPr>
          <p:cNvCxnSpPr/>
          <p:nvPr/>
        </p:nvCxnSpPr>
        <p:spPr>
          <a:xfrm>
            <a:off x="1631504" y="6093296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930CFC6-A320-4C7F-9054-5CAFF342D284}"/>
              </a:ext>
            </a:extLst>
          </p:cNvPr>
          <p:cNvCxnSpPr/>
          <p:nvPr/>
        </p:nvCxnSpPr>
        <p:spPr>
          <a:xfrm flipV="1">
            <a:off x="1991544" y="5733256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4D8FED1B-BCC6-48B8-8263-B1754982A78A}"/>
              </a:ext>
            </a:extLst>
          </p:cNvPr>
          <p:cNvCxnSpPr/>
          <p:nvPr/>
        </p:nvCxnSpPr>
        <p:spPr>
          <a:xfrm>
            <a:off x="1991544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E8108C3-EEF6-4B48-B834-FA3F9AB9B658}"/>
              </a:ext>
            </a:extLst>
          </p:cNvPr>
          <p:cNvCxnSpPr/>
          <p:nvPr/>
        </p:nvCxnSpPr>
        <p:spPr>
          <a:xfrm>
            <a:off x="2567608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78961573-7FE0-4AD1-B040-EDC566470275}"/>
              </a:ext>
            </a:extLst>
          </p:cNvPr>
          <p:cNvCxnSpPr/>
          <p:nvPr/>
        </p:nvCxnSpPr>
        <p:spPr>
          <a:xfrm>
            <a:off x="3143672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FE47118E-F169-4A87-9400-9E89B968DF75}"/>
              </a:ext>
            </a:extLst>
          </p:cNvPr>
          <p:cNvCxnSpPr/>
          <p:nvPr/>
        </p:nvCxnSpPr>
        <p:spPr>
          <a:xfrm>
            <a:off x="3719736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31CC57A1-3460-42CE-BD5D-E89E2A7A4421}"/>
              </a:ext>
            </a:extLst>
          </p:cNvPr>
          <p:cNvCxnSpPr/>
          <p:nvPr/>
        </p:nvCxnSpPr>
        <p:spPr>
          <a:xfrm>
            <a:off x="4295800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F8E22FBD-704A-48C2-9478-A41D9FA4E9D6}"/>
              </a:ext>
            </a:extLst>
          </p:cNvPr>
          <p:cNvCxnSpPr/>
          <p:nvPr/>
        </p:nvCxnSpPr>
        <p:spPr>
          <a:xfrm>
            <a:off x="8328248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99530F1E-13AA-4CB1-A02A-D64180C422AD}"/>
              </a:ext>
            </a:extLst>
          </p:cNvPr>
          <p:cNvCxnSpPr/>
          <p:nvPr/>
        </p:nvCxnSpPr>
        <p:spPr>
          <a:xfrm>
            <a:off x="8904312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4FBD51C7-7005-435A-8136-5769AEB27345}"/>
              </a:ext>
            </a:extLst>
          </p:cNvPr>
          <p:cNvCxnSpPr/>
          <p:nvPr/>
        </p:nvCxnSpPr>
        <p:spPr>
          <a:xfrm>
            <a:off x="9480376" y="573325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8E007D33-9EDF-4A5D-842E-27252AE2B650}"/>
              </a:ext>
            </a:extLst>
          </p:cNvPr>
          <p:cNvCxnSpPr/>
          <p:nvPr/>
        </p:nvCxnSpPr>
        <p:spPr>
          <a:xfrm flipV="1">
            <a:off x="10056440" y="5733256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CE4D478C-EEF0-411A-80EC-D48C5189D614}"/>
              </a:ext>
            </a:extLst>
          </p:cNvPr>
          <p:cNvCxnSpPr/>
          <p:nvPr/>
        </p:nvCxnSpPr>
        <p:spPr>
          <a:xfrm>
            <a:off x="10056440" y="6093296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D011148A-53BA-4E2C-BFA5-7BFA6F141A70}"/>
              </a:ext>
            </a:extLst>
          </p:cNvPr>
          <p:cNvCxnSpPr/>
          <p:nvPr/>
        </p:nvCxnSpPr>
        <p:spPr>
          <a:xfrm>
            <a:off x="10056440" y="5733256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D16008BE-8AB9-48E2-A435-EDCF31213B67}"/>
              </a:ext>
            </a:extLst>
          </p:cNvPr>
          <p:cNvCxnSpPr/>
          <p:nvPr/>
        </p:nvCxnSpPr>
        <p:spPr>
          <a:xfrm>
            <a:off x="1991544" y="6093296"/>
            <a:ext cx="288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C6CF525D-28B2-4866-B1F7-DAE7CAE52BDB}"/>
              </a:ext>
            </a:extLst>
          </p:cNvPr>
          <p:cNvCxnSpPr/>
          <p:nvPr/>
        </p:nvCxnSpPr>
        <p:spPr>
          <a:xfrm flipH="1">
            <a:off x="1631504" y="5733256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51">
            <a:extLst>
              <a:ext uri="{FF2B5EF4-FFF2-40B4-BE49-F238E27FC236}">
                <a16:creationId xmlns:a16="http://schemas.microsoft.com/office/drawing/2014/main" id="{9FAE2147-2537-4626-9365-8DCEF9F0A501}"/>
              </a:ext>
            </a:extLst>
          </p:cNvPr>
          <p:cNvSpPr txBox="1"/>
          <p:nvPr/>
        </p:nvSpPr>
        <p:spPr>
          <a:xfrm>
            <a:off x="623392" y="578551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ColAddr</a:t>
            </a:r>
            <a:r>
              <a:rPr lang="en-US" altLang="zh-CN" sz="1400" dirty="0"/>
              <a:t>[8:0]</a:t>
            </a:r>
            <a:endParaRPr lang="zh-CN" altLang="en-US" sz="1400" dirty="0"/>
          </a:p>
        </p:txBody>
      </p:sp>
      <p:sp>
        <p:nvSpPr>
          <p:cNvPr id="87" name="TextBox 57">
            <a:extLst>
              <a:ext uri="{FF2B5EF4-FFF2-40B4-BE49-F238E27FC236}">
                <a16:creationId xmlns:a16="http://schemas.microsoft.com/office/drawing/2014/main" id="{E5477736-AD6E-4009-9225-43FE1C162333}"/>
              </a:ext>
            </a:extLst>
          </p:cNvPr>
          <p:cNvSpPr txBox="1"/>
          <p:nvPr/>
        </p:nvSpPr>
        <p:spPr>
          <a:xfrm>
            <a:off x="3215680" y="578551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0d340</a:t>
            </a:r>
            <a:endParaRPr lang="zh-CN" altLang="en-US" sz="1400" dirty="0"/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DA329606-66C1-41DD-AFBA-7384213E0A3E}"/>
              </a:ext>
            </a:extLst>
          </p:cNvPr>
          <p:cNvCxnSpPr/>
          <p:nvPr/>
        </p:nvCxnSpPr>
        <p:spPr>
          <a:xfrm>
            <a:off x="4871864" y="6093296"/>
            <a:ext cx="3456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FC82B41D-3F8D-43C0-8A8B-1290DE2D70D5}"/>
              </a:ext>
            </a:extLst>
          </p:cNvPr>
          <p:cNvCxnSpPr/>
          <p:nvPr/>
        </p:nvCxnSpPr>
        <p:spPr>
          <a:xfrm>
            <a:off x="4871864" y="5733256"/>
            <a:ext cx="3456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A4E8C3BD-78AB-413A-B933-5478D870D54C}"/>
              </a:ext>
            </a:extLst>
          </p:cNvPr>
          <p:cNvCxnSpPr/>
          <p:nvPr/>
        </p:nvCxnSpPr>
        <p:spPr>
          <a:xfrm>
            <a:off x="8328248" y="609329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3B673A51-5305-4E62-B352-70F74659EB29}"/>
              </a:ext>
            </a:extLst>
          </p:cNvPr>
          <p:cNvCxnSpPr/>
          <p:nvPr/>
        </p:nvCxnSpPr>
        <p:spPr>
          <a:xfrm>
            <a:off x="8904312" y="609329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D0F79C9C-04EC-41AE-9E2D-8829D2BAC0B3}"/>
              </a:ext>
            </a:extLst>
          </p:cNvPr>
          <p:cNvCxnSpPr/>
          <p:nvPr/>
        </p:nvCxnSpPr>
        <p:spPr>
          <a:xfrm>
            <a:off x="9480376" y="6093296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606969C-324D-4209-B4AF-79B41F061B35}"/>
              </a:ext>
            </a:extLst>
          </p:cNvPr>
          <p:cNvCxnSpPr/>
          <p:nvPr/>
        </p:nvCxnSpPr>
        <p:spPr>
          <a:xfrm>
            <a:off x="1631504" y="6597352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A974B208-623C-4934-B9EA-2E94B4303949}"/>
              </a:ext>
            </a:extLst>
          </p:cNvPr>
          <p:cNvCxnSpPr/>
          <p:nvPr/>
        </p:nvCxnSpPr>
        <p:spPr>
          <a:xfrm flipV="1">
            <a:off x="4583832" y="6237312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AB55A584-6BF1-4BB5-9D22-CC6BA47884B6}"/>
              </a:ext>
            </a:extLst>
          </p:cNvPr>
          <p:cNvCxnSpPr/>
          <p:nvPr/>
        </p:nvCxnSpPr>
        <p:spPr>
          <a:xfrm>
            <a:off x="1991544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DC5B4DE6-5FD5-4627-85B2-C859A079315B}"/>
              </a:ext>
            </a:extLst>
          </p:cNvPr>
          <p:cNvCxnSpPr/>
          <p:nvPr/>
        </p:nvCxnSpPr>
        <p:spPr>
          <a:xfrm>
            <a:off x="2567608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3BEB2A1E-8FCB-4194-964D-CAB6362D6F5B}"/>
              </a:ext>
            </a:extLst>
          </p:cNvPr>
          <p:cNvCxnSpPr/>
          <p:nvPr/>
        </p:nvCxnSpPr>
        <p:spPr>
          <a:xfrm>
            <a:off x="3143672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0680FE80-1BFD-4881-8BAB-31B8A91815D7}"/>
              </a:ext>
            </a:extLst>
          </p:cNvPr>
          <p:cNvCxnSpPr/>
          <p:nvPr/>
        </p:nvCxnSpPr>
        <p:spPr>
          <a:xfrm>
            <a:off x="3719736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B281011D-EAD9-49C2-9241-0636B030F15B}"/>
              </a:ext>
            </a:extLst>
          </p:cNvPr>
          <p:cNvCxnSpPr/>
          <p:nvPr/>
        </p:nvCxnSpPr>
        <p:spPr>
          <a:xfrm>
            <a:off x="4295800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6A31ACFE-24C9-48AB-98C3-2A544C5CC00F}"/>
              </a:ext>
            </a:extLst>
          </p:cNvPr>
          <p:cNvCxnSpPr/>
          <p:nvPr/>
        </p:nvCxnSpPr>
        <p:spPr>
          <a:xfrm>
            <a:off x="8328248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03110E44-FAD5-4F51-BFAA-8AFA25107446}"/>
              </a:ext>
            </a:extLst>
          </p:cNvPr>
          <p:cNvCxnSpPr/>
          <p:nvPr/>
        </p:nvCxnSpPr>
        <p:spPr>
          <a:xfrm>
            <a:off x="8904312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B0916CF3-9DA4-4484-BF2C-01E26446E88B}"/>
              </a:ext>
            </a:extLst>
          </p:cNvPr>
          <p:cNvCxnSpPr/>
          <p:nvPr/>
        </p:nvCxnSpPr>
        <p:spPr>
          <a:xfrm>
            <a:off x="9480376" y="623731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48316E18-6730-4336-90D6-F8EBEF6725C3}"/>
              </a:ext>
            </a:extLst>
          </p:cNvPr>
          <p:cNvCxnSpPr/>
          <p:nvPr/>
        </p:nvCxnSpPr>
        <p:spPr>
          <a:xfrm flipV="1">
            <a:off x="10056440" y="6237312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4D4049DB-DF95-4982-840A-ED6BD997C7DC}"/>
              </a:ext>
            </a:extLst>
          </p:cNvPr>
          <p:cNvCxnSpPr/>
          <p:nvPr/>
        </p:nvCxnSpPr>
        <p:spPr>
          <a:xfrm>
            <a:off x="10056440" y="6597352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4760BCA9-1BAE-4227-997B-8BA31A98B062}"/>
              </a:ext>
            </a:extLst>
          </p:cNvPr>
          <p:cNvCxnSpPr/>
          <p:nvPr/>
        </p:nvCxnSpPr>
        <p:spPr>
          <a:xfrm>
            <a:off x="10056440" y="6237312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89B5E6AD-30FE-44A1-8E2E-4B445ACABD85}"/>
              </a:ext>
            </a:extLst>
          </p:cNvPr>
          <p:cNvCxnSpPr/>
          <p:nvPr/>
        </p:nvCxnSpPr>
        <p:spPr>
          <a:xfrm>
            <a:off x="1991544" y="6597352"/>
            <a:ext cx="2880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41230627-A15F-416B-90EA-EACEF4985C68}"/>
              </a:ext>
            </a:extLst>
          </p:cNvPr>
          <p:cNvCxnSpPr/>
          <p:nvPr/>
        </p:nvCxnSpPr>
        <p:spPr>
          <a:xfrm flipH="1">
            <a:off x="1631504" y="6237312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51">
            <a:extLst>
              <a:ext uri="{FF2B5EF4-FFF2-40B4-BE49-F238E27FC236}">
                <a16:creationId xmlns:a16="http://schemas.microsoft.com/office/drawing/2014/main" id="{8E49DD30-7DFE-4B59-A534-366C7F6EBDD9}"/>
              </a:ext>
            </a:extLst>
          </p:cNvPr>
          <p:cNvSpPr txBox="1"/>
          <p:nvPr/>
        </p:nvSpPr>
        <p:spPr>
          <a:xfrm>
            <a:off x="288032" y="6289575"/>
            <a:ext cx="213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MATRIX_DOUT[15:0]</a:t>
            </a:r>
            <a:endParaRPr lang="zh-CN" altLang="en-US" sz="1400" dirty="0"/>
          </a:p>
        </p:txBody>
      </p:sp>
      <p:sp>
        <p:nvSpPr>
          <p:cNvPr id="109" name="TextBox 57">
            <a:extLst>
              <a:ext uri="{FF2B5EF4-FFF2-40B4-BE49-F238E27FC236}">
                <a16:creationId xmlns:a16="http://schemas.microsoft.com/office/drawing/2014/main" id="{0E929B45-529E-45DF-BEA1-29E7E28206D2}"/>
              </a:ext>
            </a:extLst>
          </p:cNvPr>
          <p:cNvSpPr txBox="1"/>
          <p:nvPr/>
        </p:nvSpPr>
        <p:spPr>
          <a:xfrm>
            <a:off x="3215680" y="628957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0xzzzz</a:t>
            </a:r>
            <a:endParaRPr lang="zh-CN" altLang="en-US" sz="1400" dirty="0"/>
          </a:p>
        </p:txBody>
      </p: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D35E5AA2-BC93-454F-9117-5BE75C27CBDE}"/>
              </a:ext>
            </a:extLst>
          </p:cNvPr>
          <p:cNvCxnSpPr/>
          <p:nvPr/>
        </p:nvCxnSpPr>
        <p:spPr>
          <a:xfrm>
            <a:off x="4871864" y="6597352"/>
            <a:ext cx="3492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7FC3A36E-1EE2-4FEE-A201-CDDB83E56FB8}"/>
              </a:ext>
            </a:extLst>
          </p:cNvPr>
          <p:cNvCxnSpPr/>
          <p:nvPr/>
        </p:nvCxnSpPr>
        <p:spPr>
          <a:xfrm>
            <a:off x="4871864" y="6237312"/>
            <a:ext cx="3456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13AC86CD-349F-4006-9449-3DC007C033E9}"/>
              </a:ext>
            </a:extLst>
          </p:cNvPr>
          <p:cNvCxnSpPr/>
          <p:nvPr/>
        </p:nvCxnSpPr>
        <p:spPr>
          <a:xfrm>
            <a:off x="8328248" y="659735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5E203145-10D9-4615-99C7-B2F2BE00EF92}"/>
              </a:ext>
            </a:extLst>
          </p:cNvPr>
          <p:cNvCxnSpPr/>
          <p:nvPr/>
        </p:nvCxnSpPr>
        <p:spPr>
          <a:xfrm>
            <a:off x="8904312" y="659735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3D35B5D5-1476-44E7-B8AB-5D11548231EF}"/>
              </a:ext>
            </a:extLst>
          </p:cNvPr>
          <p:cNvCxnSpPr/>
          <p:nvPr/>
        </p:nvCxnSpPr>
        <p:spPr>
          <a:xfrm>
            <a:off x="9480376" y="6597352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E1C2FFCE-DFF6-4FE0-80BB-6391D2A9C2C6}"/>
              </a:ext>
            </a:extLst>
          </p:cNvPr>
          <p:cNvCxnSpPr/>
          <p:nvPr/>
        </p:nvCxnSpPr>
        <p:spPr>
          <a:xfrm flipV="1">
            <a:off x="6023992" y="5733256"/>
            <a:ext cx="0" cy="3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C706F129-C59C-4C0A-B2DE-9BDEA5416A1B}"/>
              </a:ext>
            </a:extLst>
          </p:cNvPr>
          <p:cNvCxnSpPr/>
          <p:nvPr/>
        </p:nvCxnSpPr>
        <p:spPr>
          <a:xfrm flipV="1">
            <a:off x="7176120" y="5733256"/>
            <a:ext cx="0" cy="3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207DF47F-3EDE-4BBA-A561-AD55AE21FE99}"/>
              </a:ext>
            </a:extLst>
          </p:cNvPr>
          <p:cNvCxnSpPr/>
          <p:nvPr/>
        </p:nvCxnSpPr>
        <p:spPr>
          <a:xfrm flipV="1">
            <a:off x="8328248" y="5733256"/>
            <a:ext cx="0" cy="3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57">
            <a:extLst>
              <a:ext uri="{FF2B5EF4-FFF2-40B4-BE49-F238E27FC236}">
                <a16:creationId xmlns:a16="http://schemas.microsoft.com/office/drawing/2014/main" id="{6FF52CC7-DAA8-411D-9B02-A206E86547A5}"/>
              </a:ext>
            </a:extLst>
          </p:cNvPr>
          <p:cNvSpPr txBox="1"/>
          <p:nvPr/>
        </p:nvSpPr>
        <p:spPr>
          <a:xfrm>
            <a:off x="6023992" y="5805264"/>
            <a:ext cx="92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…</a:t>
            </a:r>
            <a:endParaRPr lang="zh-CN" altLang="en-US" sz="1400" dirty="0"/>
          </a:p>
        </p:txBody>
      </p:sp>
      <p:sp>
        <p:nvSpPr>
          <p:cNvPr id="125" name="TextBox 57">
            <a:extLst>
              <a:ext uri="{FF2B5EF4-FFF2-40B4-BE49-F238E27FC236}">
                <a16:creationId xmlns:a16="http://schemas.microsoft.com/office/drawing/2014/main" id="{0E4CF406-CE53-401F-80F8-4AFF40500873}"/>
              </a:ext>
            </a:extLst>
          </p:cNvPr>
          <p:cNvSpPr txBox="1"/>
          <p:nvPr/>
        </p:nvSpPr>
        <p:spPr>
          <a:xfrm>
            <a:off x="7184507" y="5805264"/>
            <a:ext cx="92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0d351</a:t>
            </a:r>
            <a:endParaRPr lang="zh-CN" altLang="en-US" sz="1400" dirty="0"/>
          </a:p>
        </p:txBody>
      </p: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6AB082DC-DCC3-4BC0-B887-F50E3FB2C71D}"/>
              </a:ext>
            </a:extLst>
          </p:cNvPr>
          <p:cNvCxnSpPr/>
          <p:nvPr/>
        </p:nvCxnSpPr>
        <p:spPr>
          <a:xfrm>
            <a:off x="8328248" y="5085184"/>
            <a:ext cx="5760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CAA85247-56EA-492B-B3F9-D39779F1E00B}"/>
              </a:ext>
            </a:extLst>
          </p:cNvPr>
          <p:cNvCxnSpPr/>
          <p:nvPr/>
        </p:nvCxnSpPr>
        <p:spPr>
          <a:xfrm flipV="1">
            <a:off x="4871864" y="5733256"/>
            <a:ext cx="0" cy="3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57">
            <a:extLst>
              <a:ext uri="{FF2B5EF4-FFF2-40B4-BE49-F238E27FC236}">
                <a16:creationId xmlns:a16="http://schemas.microsoft.com/office/drawing/2014/main" id="{11CBF315-11BA-4774-8DC8-ADFEA3E3E5B5}"/>
              </a:ext>
            </a:extLst>
          </p:cNvPr>
          <p:cNvSpPr txBox="1"/>
          <p:nvPr/>
        </p:nvSpPr>
        <p:spPr>
          <a:xfrm>
            <a:off x="8688288" y="5805264"/>
            <a:ext cx="92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0d340</a:t>
            </a:r>
            <a:endParaRPr lang="zh-CN" altLang="en-US" sz="1400" dirty="0"/>
          </a:p>
        </p:txBody>
      </p:sp>
      <p:sp>
        <p:nvSpPr>
          <p:cNvPr id="129" name="TextBox 57">
            <a:extLst>
              <a:ext uri="{FF2B5EF4-FFF2-40B4-BE49-F238E27FC236}">
                <a16:creationId xmlns:a16="http://schemas.microsoft.com/office/drawing/2014/main" id="{E147CB53-02EB-4401-945F-B51B30A27629}"/>
              </a:ext>
            </a:extLst>
          </p:cNvPr>
          <p:cNvSpPr txBox="1"/>
          <p:nvPr/>
        </p:nvSpPr>
        <p:spPr>
          <a:xfrm>
            <a:off x="4871864" y="5805264"/>
            <a:ext cx="92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0d341</a:t>
            </a:r>
            <a:endParaRPr lang="zh-CN" altLang="en-US" sz="1400" dirty="0"/>
          </a:p>
        </p:txBody>
      </p: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1D8483B5-3DBD-4B3F-8D44-8C23052FB3E6}"/>
              </a:ext>
            </a:extLst>
          </p:cNvPr>
          <p:cNvCxnSpPr/>
          <p:nvPr/>
        </p:nvCxnSpPr>
        <p:spPr>
          <a:xfrm>
            <a:off x="4871864" y="5085184"/>
            <a:ext cx="3492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996A5541-532C-456D-984C-38C63ABB904A}"/>
              </a:ext>
            </a:extLst>
          </p:cNvPr>
          <p:cNvCxnSpPr/>
          <p:nvPr/>
        </p:nvCxnSpPr>
        <p:spPr>
          <a:xfrm>
            <a:off x="4871864" y="4149080"/>
            <a:ext cx="3492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88C1385E-12F7-43BF-B946-6AC9DC186778}"/>
              </a:ext>
            </a:extLst>
          </p:cNvPr>
          <p:cNvCxnSpPr/>
          <p:nvPr/>
        </p:nvCxnSpPr>
        <p:spPr>
          <a:xfrm flipV="1">
            <a:off x="8544272" y="6237312"/>
            <a:ext cx="0" cy="3600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3983D1E9-BA69-45BC-9D6D-62FE008CFFC5}"/>
              </a:ext>
            </a:extLst>
          </p:cNvPr>
          <p:cNvCxnSpPr/>
          <p:nvPr/>
        </p:nvCxnSpPr>
        <p:spPr>
          <a:xfrm flipV="1">
            <a:off x="5159896" y="6237312"/>
            <a:ext cx="0" cy="3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E2E18720-5A56-48CB-8557-93BA8D212957}"/>
              </a:ext>
            </a:extLst>
          </p:cNvPr>
          <p:cNvCxnSpPr/>
          <p:nvPr/>
        </p:nvCxnSpPr>
        <p:spPr>
          <a:xfrm flipV="1">
            <a:off x="6312024" y="6237312"/>
            <a:ext cx="0" cy="3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1C7D44F6-244C-4A98-AE41-F0276F64E6FE}"/>
              </a:ext>
            </a:extLst>
          </p:cNvPr>
          <p:cNvCxnSpPr/>
          <p:nvPr/>
        </p:nvCxnSpPr>
        <p:spPr>
          <a:xfrm flipV="1">
            <a:off x="7464152" y="6237312"/>
            <a:ext cx="0" cy="3600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033ADC6E-51BC-4D35-8A64-6E20A1AD1D1B}"/>
              </a:ext>
            </a:extLst>
          </p:cNvPr>
          <p:cNvCxnSpPr/>
          <p:nvPr/>
        </p:nvCxnSpPr>
        <p:spPr>
          <a:xfrm flipV="1">
            <a:off x="9120336" y="6237312"/>
            <a:ext cx="0" cy="36004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57">
            <a:extLst>
              <a:ext uri="{FF2B5EF4-FFF2-40B4-BE49-F238E27FC236}">
                <a16:creationId xmlns:a16="http://schemas.microsoft.com/office/drawing/2014/main" id="{C6B98B55-0BF6-425B-B6BE-DC2967431E67}"/>
              </a:ext>
            </a:extLst>
          </p:cNvPr>
          <p:cNvSpPr txBox="1"/>
          <p:nvPr/>
        </p:nvSpPr>
        <p:spPr>
          <a:xfrm>
            <a:off x="9120336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0xzzzz</a:t>
            </a:r>
            <a:endParaRPr lang="zh-CN" altLang="en-US" sz="1400" dirty="0"/>
          </a:p>
        </p:txBody>
      </p:sp>
      <p:sp>
        <p:nvSpPr>
          <p:cNvPr id="138" name="TextBox 57">
            <a:extLst>
              <a:ext uri="{FF2B5EF4-FFF2-40B4-BE49-F238E27FC236}">
                <a16:creationId xmlns:a16="http://schemas.microsoft.com/office/drawing/2014/main" id="{42594AB4-9B64-4D01-8A3A-AD150C1BF3E9}"/>
              </a:ext>
            </a:extLst>
          </p:cNvPr>
          <p:cNvSpPr txBox="1"/>
          <p:nvPr/>
        </p:nvSpPr>
        <p:spPr>
          <a:xfrm>
            <a:off x="5303912" y="6309320"/>
            <a:ext cx="1223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Col[16:31]</a:t>
            </a:r>
            <a:endParaRPr lang="zh-CN" altLang="en-US" sz="1000" dirty="0"/>
          </a:p>
        </p:txBody>
      </p:sp>
      <p:sp>
        <p:nvSpPr>
          <p:cNvPr id="140" name="TextBox 57">
            <a:extLst>
              <a:ext uri="{FF2B5EF4-FFF2-40B4-BE49-F238E27FC236}">
                <a16:creationId xmlns:a16="http://schemas.microsoft.com/office/drawing/2014/main" id="{7F668AE3-6BF6-40B6-B578-AD71124D09D6}"/>
              </a:ext>
            </a:extLst>
          </p:cNvPr>
          <p:cNvSpPr txBox="1"/>
          <p:nvPr/>
        </p:nvSpPr>
        <p:spPr>
          <a:xfrm>
            <a:off x="6312024" y="6289575"/>
            <a:ext cx="92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…</a:t>
            </a:r>
            <a:endParaRPr lang="zh-CN" altLang="en-US" sz="1400" dirty="0"/>
          </a:p>
        </p:txBody>
      </p:sp>
      <p:sp>
        <p:nvSpPr>
          <p:cNvPr id="141" name="TextBox 57">
            <a:extLst>
              <a:ext uri="{FF2B5EF4-FFF2-40B4-BE49-F238E27FC236}">
                <a16:creationId xmlns:a16="http://schemas.microsoft.com/office/drawing/2014/main" id="{A4A86B2C-197E-464B-8BA2-C3389312E810}"/>
              </a:ext>
            </a:extLst>
          </p:cNvPr>
          <p:cNvSpPr txBox="1"/>
          <p:nvPr/>
        </p:nvSpPr>
        <p:spPr>
          <a:xfrm>
            <a:off x="7464152" y="630932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Col[176:191]</a:t>
            </a:r>
            <a:endParaRPr lang="zh-CN" altLang="en-US" sz="1000" dirty="0"/>
          </a:p>
        </p:txBody>
      </p:sp>
      <p:sp>
        <p:nvSpPr>
          <p:cNvPr id="142" name="TextBox 57">
            <a:extLst>
              <a:ext uri="{FF2B5EF4-FFF2-40B4-BE49-F238E27FC236}">
                <a16:creationId xmlns:a16="http://schemas.microsoft.com/office/drawing/2014/main" id="{17B3B117-BD8E-4BF2-B084-0D4029ED3670}"/>
              </a:ext>
            </a:extLst>
          </p:cNvPr>
          <p:cNvSpPr txBox="1"/>
          <p:nvPr/>
        </p:nvSpPr>
        <p:spPr>
          <a:xfrm>
            <a:off x="4439816" y="6309320"/>
            <a:ext cx="10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Col[0:15]</a:t>
            </a:r>
            <a:endParaRPr lang="zh-CN" altLang="en-US" sz="1000" dirty="0"/>
          </a:p>
        </p:txBody>
      </p:sp>
      <p:sp>
        <p:nvSpPr>
          <p:cNvPr id="143" name="TextBox 57">
            <a:extLst>
              <a:ext uri="{FF2B5EF4-FFF2-40B4-BE49-F238E27FC236}">
                <a16:creationId xmlns:a16="http://schemas.microsoft.com/office/drawing/2014/main" id="{8E31802F-A0E6-441B-B45A-3EC2A1EF7024}"/>
              </a:ext>
            </a:extLst>
          </p:cNvPr>
          <p:cNvSpPr txBox="1"/>
          <p:nvPr/>
        </p:nvSpPr>
        <p:spPr>
          <a:xfrm>
            <a:off x="8400256" y="6309320"/>
            <a:ext cx="10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Col[0:15]</a:t>
            </a:r>
            <a:endParaRPr lang="zh-CN" altLang="en-US" sz="1000" dirty="0"/>
          </a:p>
        </p:txBody>
      </p: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0CFDDD08-A1F4-4FA8-862C-DB366473FEA1}"/>
              </a:ext>
            </a:extLst>
          </p:cNvPr>
          <p:cNvCxnSpPr/>
          <p:nvPr/>
        </p:nvCxnSpPr>
        <p:spPr>
          <a:xfrm>
            <a:off x="8904312" y="3284984"/>
            <a:ext cx="0" cy="122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2BE0978D-5FA3-4F41-99F5-90749C7F6C70}"/>
              </a:ext>
            </a:extLst>
          </p:cNvPr>
          <p:cNvCxnSpPr/>
          <p:nvPr/>
        </p:nvCxnSpPr>
        <p:spPr>
          <a:xfrm>
            <a:off x="8328248" y="3284984"/>
            <a:ext cx="0" cy="1224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E7FAD546-883B-46E8-878E-CE47D5B3FC62}"/>
              </a:ext>
            </a:extLst>
          </p:cNvPr>
          <p:cNvCxnSpPr/>
          <p:nvPr/>
        </p:nvCxnSpPr>
        <p:spPr>
          <a:xfrm>
            <a:off x="6023992" y="3284984"/>
            <a:ext cx="0" cy="244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83">
            <a:extLst>
              <a:ext uri="{FF2B5EF4-FFF2-40B4-BE49-F238E27FC236}">
                <a16:creationId xmlns:a16="http://schemas.microsoft.com/office/drawing/2014/main" id="{426808F1-0EF0-480B-951D-5903373B2085}"/>
              </a:ext>
            </a:extLst>
          </p:cNvPr>
          <p:cNvSpPr txBox="1"/>
          <p:nvPr/>
        </p:nvSpPr>
        <p:spPr>
          <a:xfrm>
            <a:off x="5303912" y="333724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T5</a:t>
            </a:r>
            <a:endParaRPr lang="zh-CN" altLang="en-US" sz="1400" dirty="0"/>
          </a:p>
        </p:txBody>
      </p:sp>
      <p:sp>
        <p:nvSpPr>
          <p:cNvPr id="149" name="TextBox 83">
            <a:extLst>
              <a:ext uri="{FF2B5EF4-FFF2-40B4-BE49-F238E27FC236}">
                <a16:creationId xmlns:a16="http://schemas.microsoft.com/office/drawing/2014/main" id="{BF257F6D-55FF-46D7-BE1E-33DB8AD58BA5}"/>
              </a:ext>
            </a:extLst>
          </p:cNvPr>
          <p:cNvSpPr txBox="1"/>
          <p:nvPr/>
        </p:nvSpPr>
        <p:spPr>
          <a:xfrm>
            <a:off x="5951984" y="333724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T6</a:t>
            </a:r>
            <a:endParaRPr lang="zh-CN" altLang="en-US" sz="1400" dirty="0"/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21D816F3-AE0C-428B-AD4A-C8E9BF580C30}"/>
              </a:ext>
            </a:extLst>
          </p:cNvPr>
          <p:cNvCxnSpPr/>
          <p:nvPr/>
        </p:nvCxnSpPr>
        <p:spPr>
          <a:xfrm>
            <a:off x="6312024" y="3284984"/>
            <a:ext cx="0" cy="2952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857732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</TotalTime>
  <Words>1863</Words>
  <Application>Microsoft Office PowerPoint</Application>
  <PresentationFormat>宽屏</PresentationFormat>
  <Paragraphs>388</Paragraphs>
  <Slides>17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华文中宋</vt:lpstr>
      <vt:lpstr>宋体</vt:lpstr>
      <vt:lpstr>微软雅黑</vt:lpstr>
      <vt:lpstr>Arial</vt:lpstr>
      <vt:lpstr>Calibri</vt:lpstr>
      <vt:lpstr>Verdana</vt:lpstr>
      <vt:lpstr>Wingdings</vt:lpstr>
      <vt:lpstr>IHEP</vt:lpstr>
      <vt:lpstr>Presentation</vt:lpstr>
      <vt:lpstr>FPGA固件和软件讨论</vt:lpstr>
      <vt:lpstr>文档说明</vt:lpstr>
      <vt:lpstr>测试系统组成</vt:lpstr>
      <vt:lpstr>FPGA固件与软件</vt:lpstr>
      <vt:lpstr>FPGA主要功能</vt:lpstr>
      <vt:lpstr>FPGA主要功能</vt:lpstr>
      <vt:lpstr>像素阵列控制的工作模式</vt:lpstr>
      <vt:lpstr>写像素寄存器操作时序</vt:lpstr>
      <vt:lpstr>行扫描操作时序</vt:lpstr>
      <vt:lpstr>曝光操作时序</vt:lpstr>
      <vt:lpstr>IDLE状态</vt:lpstr>
      <vt:lpstr>其它开关控制</vt:lpstr>
      <vt:lpstr>缓存管理模块</vt:lpstr>
      <vt:lpstr>VALID_Monitor子模块</vt:lpstr>
      <vt:lpstr>FIFO_Reader子模块</vt:lpstr>
      <vt:lpstr>软件主要功能</vt:lpstr>
      <vt:lpstr>讨论内容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</dc:title>
  <dc:creator>卢云鹏</dc:creator>
  <cp:lastModifiedBy>Yunpeng Lu</cp:lastModifiedBy>
  <cp:revision>340</cp:revision>
  <dcterms:created xsi:type="dcterms:W3CDTF">2011-06-10T07:16:01Z</dcterms:created>
  <dcterms:modified xsi:type="dcterms:W3CDTF">2020-07-19T05:29:40Z</dcterms:modified>
</cp:coreProperties>
</file>